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6"/>
  </p:notesMasterIdLst>
  <p:sldIdLst>
    <p:sldId id="507" r:id="rId2"/>
    <p:sldId id="508" r:id="rId3"/>
    <p:sldId id="572" r:id="rId4"/>
    <p:sldId id="509" r:id="rId5"/>
    <p:sldId id="510" r:id="rId6"/>
    <p:sldId id="511" r:id="rId7"/>
    <p:sldId id="512" r:id="rId8"/>
    <p:sldId id="513" r:id="rId9"/>
    <p:sldId id="514" r:id="rId10"/>
    <p:sldId id="515" r:id="rId11"/>
    <p:sldId id="516" r:id="rId12"/>
    <p:sldId id="517" r:id="rId13"/>
    <p:sldId id="518" r:id="rId14"/>
    <p:sldId id="519" r:id="rId15"/>
    <p:sldId id="520" r:id="rId16"/>
    <p:sldId id="521" r:id="rId17"/>
    <p:sldId id="522" r:id="rId18"/>
    <p:sldId id="523" r:id="rId19"/>
    <p:sldId id="524" r:id="rId20"/>
    <p:sldId id="525" r:id="rId21"/>
    <p:sldId id="526" r:id="rId22"/>
    <p:sldId id="527" r:id="rId23"/>
    <p:sldId id="528" r:id="rId24"/>
    <p:sldId id="529" r:id="rId25"/>
    <p:sldId id="530" r:id="rId26"/>
    <p:sldId id="531" r:id="rId27"/>
    <p:sldId id="532" r:id="rId28"/>
    <p:sldId id="533" r:id="rId29"/>
    <p:sldId id="534" r:id="rId30"/>
    <p:sldId id="535" r:id="rId31"/>
    <p:sldId id="536" r:id="rId32"/>
    <p:sldId id="537" r:id="rId33"/>
    <p:sldId id="538" r:id="rId34"/>
    <p:sldId id="539" r:id="rId35"/>
    <p:sldId id="540" r:id="rId36"/>
    <p:sldId id="541" r:id="rId37"/>
    <p:sldId id="542" r:id="rId38"/>
    <p:sldId id="543" r:id="rId39"/>
    <p:sldId id="544" r:id="rId40"/>
    <p:sldId id="545" r:id="rId41"/>
    <p:sldId id="546" r:id="rId42"/>
    <p:sldId id="547" r:id="rId43"/>
    <p:sldId id="548" r:id="rId44"/>
    <p:sldId id="549" r:id="rId45"/>
    <p:sldId id="550" r:id="rId46"/>
    <p:sldId id="551" r:id="rId47"/>
    <p:sldId id="552" r:id="rId48"/>
    <p:sldId id="553" r:id="rId49"/>
    <p:sldId id="554" r:id="rId50"/>
    <p:sldId id="555" r:id="rId51"/>
    <p:sldId id="556" r:id="rId52"/>
    <p:sldId id="557" r:id="rId53"/>
    <p:sldId id="558" r:id="rId54"/>
    <p:sldId id="559" r:id="rId55"/>
    <p:sldId id="560" r:id="rId56"/>
    <p:sldId id="561" r:id="rId57"/>
    <p:sldId id="562" r:id="rId58"/>
    <p:sldId id="563" r:id="rId59"/>
    <p:sldId id="564" r:id="rId60"/>
    <p:sldId id="565" r:id="rId61"/>
    <p:sldId id="566" r:id="rId62"/>
    <p:sldId id="567" r:id="rId63"/>
    <p:sldId id="568" r:id="rId64"/>
    <p:sldId id="569" r:id="rId65"/>
    <p:sldId id="570" r:id="rId66"/>
    <p:sldId id="571" r:id="rId67"/>
    <p:sldId id="442" r:id="rId68"/>
    <p:sldId id="443" r:id="rId69"/>
    <p:sldId id="444" r:id="rId70"/>
    <p:sldId id="445" r:id="rId71"/>
    <p:sldId id="446" r:id="rId72"/>
    <p:sldId id="447" r:id="rId73"/>
    <p:sldId id="448" r:id="rId74"/>
    <p:sldId id="449" r:id="rId75"/>
    <p:sldId id="450" r:id="rId76"/>
    <p:sldId id="451" r:id="rId77"/>
    <p:sldId id="452" r:id="rId78"/>
    <p:sldId id="453" r:id="rId79"/>
    <p:sldId id="454" r:id="rId80"/>
    <p:sldId id="455" r:id="rId81"/>
    <p:sldId id="456" r:id="rId82"/>
    <p:sldId id="457" r:id="rId83"/>
    <p:sldId id="458" r:id="rId84"/>
    <p:sldId id="459" r:id="rId85"/>
    <p:sldId id="460" r:id="rId86"/>
    <p:sldId id="461" r:id="rId87"/>
    <p:sldId id="462" r:id="rId88"/>
    <p:sldId id="463" r:id="rId89"/>
    <p:sldId id="464" r:id="rId90"/>
    <p:sldId id="465" r:id="rId91"/>
    <p:sldId id="466" r:id="rId92"/>
    <p:sldId id="467" r:id="rId93"/>
    <p:sldId id="468" r:id="rId94"/>
    <p:sldId id="469" r:id="rId95"/>
    <p:sldId id="470" r:id="rId96"/>
    <p:sldId id="471" r:id="rId97"/>
    <p:sldId id="472" r:id="rId98"/>
    <p:sldId id="473" r:id="rId99"/>
    <p:sldId id="474" r:id="rId100"/>
    <p:sldId id="475" r:id="rId101"/>
    <p:sldId id="476" r:id="rId102"/>
    <p:sldId id="477" r:id="rId103"/>
    <p:sldId id="478" r:id="rId104"/>
    <p:sldId id="479" r:id="rId105"/>
    <p:sldId id="480" r:id="rId106"/>
    <p:sldId id="481" r:id="rId107"/>
    <p:sldId id="482" r:id="rId108"/>
    <p:sldId id="483" r:id="rId109"/>
    <p:sldId id="484" r:id="rId110"/>
    <p:sldId id="485" r:id="rId111"/>
    <p:sldId id="486" r:id="rId112"/>
    <p:sldId id="487" r:id="rId113"/>
    <p:sldId id="488" r:id="rId114"/>
    <p:sldId id="489" r:id="rId115"/>
    <p:sldId id="490" r:id="rId116"/>
    <p:sldId id="491" r:id="rId117"/>
    <p:sldId id="492" r:id="rId118"/>
    <p:sldId id="493" r:id="rId119"/>
    <p:sldId id="494" r:id="rId120"/>
    <p:sldId id="495" r:id="rId121"/>
    <p:sldId id="496" r:id="rId122"/>
    <p:sldId id="497" r:id="rId123"/>
    <p:sldId id="498" r:id="rId124"/>
    <p:sldId id="499" r:id="rId125"/>
    <p:sldId id="500" r:id="rId126"/>
    <p:sldId id="501" r:id="rId127"/>
    <p:sldId id="502" r:id="rId128"/>
    <p:sldId id="503" r:id="rId129"/>
    <p:sldId id="504" r:id="rId130"/>
    <p:sldId id="505" r:id="rId131"/>
    <p:sldId id="506" r:id="rId132"/>
    <p:sldId id="389" r:id="rId133"/>
    <p:sldId id="390" r:id="rId134"/>
    <p:sldId id="391" r:id="rId135"/>
    <p:sldId id="392" r:id="rId136"/>
    <p:sldId id="393" r:id="rId137"/>
    <p:sldId id="394" r:id="rId138"/>
    <p:sldId id="395" r:id="rId139"/>
    <p:sldId id="396" r:id="rId140"/>
    <p:sldId id="397" r:id="rId141"/>
    <p:sldId id="398" r:id="rId142"/>
    <p:sldId id="399" r:id="rId143"/>
    <p:sldId id="400" r:id="rId144"/>
    <p:sldId id="401" r:id="rId145"/>
    <p:sldId id="402" r:id="rId146"/>
    <p:sldId id="403" r:id="rId147"/>
    <p:sldId id="404" r:id="rId148"/>
    <p:sldId id="405" r:id="rId149"/>
    <p:sldId id="406" r:id="rId150"/>
    <p:sldId id="407" r:id="rId151"/>
    <p:sldId id="408" r:id="rId152"/>
    <p:sldId id="409" r:id="rId153"/>
    <p:sldId id="410" r:id="rId154"/>
    <p:sldId id="411" r:id="rId155"/>
    <p:sldId id="412" r:id="rId156"/>
    <p:sldId id="413" r:id="rId157"/>
    <p:sldId id="414" r:id="rId158"/>
    <p:sldId id="415" r:id="rId159"/>
    <p:sldId id="416" r:id="rId160"/>
    <p:sldId id="417" r:id="rId161"/>
    <p:sldId id="418" r:id="rId162"/>
    <p:sldId id="419" r:id="rId163"/>
    <p:sldId id="420" r:id="rId164"/>
    <p:sldId id="421" r:id="rId165"/>
    <p:sldId id="422" r:id="rId166"/>
    <p:sldId id="423" r:id="rId167"/>
    <p:sldId id="424" r:id="rId168"/>
    <p:sldId id="425" r:id="rId169"/>
    <p:sldId id="426" r:id="rId170"/>
    <p:sldId id="427" r:id="rId171"/>
    <p:sldId id="428" r:id="rId172"/>
    <p:sldId id="429" r:id="rId173"/>
    <p:sldId id="430" r:id="rId174"/>
    <p:sldId id="431" r:id="rId175"/>
    <p:sldId id="432" r:id="rId176"/>
    <p:sldId id="433" r:id="rId177"/>
    <p:sldId id="434" r:id="rId178"/>
    <p:sldId id="435" r:id="rId179"/>
    <p:sldId id="436" r:id="rId180"/>
    <p:sldId id="437" r:id="rId181"/>
    <p:sldId id="438" r:id="rId182"/>
    <p:sldId id="439" r:id="rId183"/>
    <p:sldId id="440" r:id="rId184"/>
    <p:sldId id="441" r:id="rId18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958" autoAdjust="0"/>
    <p:restoredTop sz="94671" autoAdjust="0"/>
  </p:normalViewPr>
  <p:slideViewPr>
    <p:cSldViewPr>
      <p:cViewPr varScale="1">
        <p:scale>
          <a:sx n="71" d="100"/>
          <a:sy n="71" d="100"/>
        </p:scale>
        <p:origin x="1056" y="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slide" Target="slides/slide174.xml"/><Relationship Id="rId170" Type="http://schemas.openxmlformats.org/officeDocument/2006/relationships/slide" Target="slides/slide169.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theme" Target="theme/theme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0" Type="http://schemas.openxmlformats.org/officeDocument/2006/relationships/tableStyles" Target="tableStyle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s>
</file>

<file path=ppt/charts/_rels/chart1.xml.rels><?xml version="1.0" encoding="UTF-8" standalone="yes"?>
<Relationships xmlns="http://schemas.openxmlformats.org/package/2006/relationships"><Relationship Id="rId2" Type="http://schemas.openxmlformats.org/officeDocument/2006/relationships/oleObject" Target="Classeur1"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clustered"/>
        <c:varyColors val="0"/>
        <c:ser>
          <c:idx val="0"/>
          <c:order val="0"/>
          <c:tx>
            <c:strRef>
              <c:f>Feuil1!$A$2</c:f>
              <c:strCache>
                <c:ptCount val="1"/>
                <c:pt idx="0">
                  <c:v>&gt;60 ans</c:v>
                </c:pt>
              </c:strCache>
            </c:strRef>
          </c:tx>
          <c:spPr>
            <a:solidFill>
              <a:srgbClr val="C0504D"/>
            </a:solidFill>
          </c:spPr>
          <c:invertIfNegative val="0"/>
          <c:cat>
            <c:numRef>
              <c:f>Feuil1!$B$1:$F$1</c:f>
              <c:numCache>
                <c:formatCode>General</c:formatCode>
                <c:ptCount val="5"/>
                <c:pt idx="0">
                  <c:v>1950</c:v>
                </c:pt>
                <c:pt idx="1">
                  <c:v>1975</c:v>
                </c:pt>
                <c:pt idx="2">
                  <c:v>2000</c:v>
                </c:pt>
                <c:pt idx="3">
                  <c:v>2025</c:v>
                </c:pt>
                <c:pt idx="4">
                  <c:v>2050</c:v>
                </c:pt>
              </c:numCache>
            </c:numRef>
          </c:cat>
          <c:val>
            <c:numRef>
              <c:f>Feuil1!$B$2:$F$2</c:f>
              <c:numCache>
                <c:formatCode>General</c:formatCode>
                <c:ptCount val="5"/>
                <c:pt idx="0">
                  <c:v>12.1</c:v>
                </c:pt>
                <c:pt idx="1">
                  <c:v>16.399999999999999</c:v>
                </c:pt>
                <c:pt idx="2">
                  <c:v>20.3</c:v>
                </c:pt>
                <c:pt idx="3">
                  <c:v>28.8</c:v>
                </c:pt>
                <c:pt idx="4">
                  <c:v>36.6</c:v>
                </c:pt>
              </c:numCache>
            </c:numRef>
          </c:val>
        </c:ser>
        <c:ser>
          <c:idx val="1"/>
          <c:order val="1"/>
          <c:tx>
            <c:strRef>
              <c:f>Feuil1!$A$3</c:f>
              <c:strCache>
                <c:ptCount val="1"/>
                <c:pt idx="0">
                  <c:v>&gt;70 ans</c:v>
                </c:pt>
              </c:strCache>
            </c:strRef>
          </c:tx>
          <c:spPr>
            <a:solidFill>
              <a:srgbClr val="7030A0"/>
            </a:solidFill>
          </c:spPr>
          <c:invertIfNegative val="0"/>
          <c:cat>
            <c:numRef>
              <c:f>Feuil1!$B$1:$F$1</c:f>
              <c:numCache>
                <c:formatCode>General</c:formatCode>
                <c:ptCount val="5"/>
                <c:pt idx="0">
                  <c:v>1950</c:v>
                </c:pt>
                <c:pt idx="1">
                  <c:v>1975</c:v>
                </c:pt>
                <c:pt idx="2">
                  <c:v>2000</c:v>
                </c:pt>
                <c:pt idx="3">
                  <c:v>2025</c:v>
                </c:pt>
                <c:pt idx="4">
                  <c:v>2050</c:v>
                </c:pt>
              </c:numCache>
            </c:numRef>
          </c:cat>
          <c:val>
            <c:numRef>
              <c:f>Feuil1!$B$3:$F$3</c:f>
              <c:numCache>
                <c:formatCode>General</c:formatCode>
                <c:ptCount val="5"/>
                <c:pt idx="0">
                  <c:v>8.1999999999999993</c:v>
                </c:pt>
                <c:pt idx="1">
                  <c:v>11.4</c:v>
                </c:pt>
                <c:pt idx="2">
                  <c:v>14.7</c:v>
                </c:pt>
                <c:pt idx="3">
                  <c:v>21.5</c:v>
                </c:pt>
                <c:pt idx="4">
                  <c:v>29.2</c:v>
                </c:pt>
              </c:numCache>
            </c:numRef>
          </c:val>
        </c:ser>
        <c:ser>
          <c:idx val="2"/>
          <c:order val="2"/>
          <c:tx>
            <c:strRef>
              <c:f>Feuil1!$A$4</c:f>
              <c:strCache>
                <c:ptCount val="1"/>
                <c:pt idx="0">
                  <c:v>&gt;80 ans</c:v>
                </c:pt>
              </c:strCache>
            </c:strRef>
          </c:tx>
          <c:spPr>
            <a:solidFill>
              <a:srgbClr val="00B0F0"/>
            </a:solidFill>
          </c:spPr>
          <c:invertIfNegative val="0"/>
          <c:cat>
            <c:numRef>
              <c:f>Feuil1!$B$1:$F$1</c:f>
              <c:numCache>
                <c:formatCode>General</c:formatCode>
                <c:ptCount val="5"/>
                <c:pt idx="0">
                  <c:v>1950</c:v>
                </c:pt>
                <c:pt idx="1">
                  <c:v>1975</c:v>
                </c:pt>
                <c:pt idx="2">
                  <c:v>2000</c:v>
                </c:pt>
                <c:pt idx="3">
                  <c:v>2025</c:v>
                </c:pt>
                <c:pt idx="4">
                  <c:v>2050</c:v>
                </c:pt>
              </c:numCache>
            </c:numRef>
          </c:cat>
          <c:val>
            <c:numRef>
              <c:f>Feuil1!$B$4:$F$4</c:f>
              <c:numCache>
                <c:formatCode>General</c:formatCode>
                <c:ptCount val="5"/>
                <c:pt idx="0">
                  <c:v>1.1000000000000001</c:v>
                </c:pt>
                <c:pt idx="1">
                  <c:v>1.8</c:v>
                </c:pt>
                <c:pt idx="2">
                  <c:v>3</c:v>
                </c:pt>
                <c:pt idx="3">
                  <c:v>5.2</c:v>
                </c:pt>
                <c:pt idx="4">
                  <c:v>10</c:v>
                </c:pt>
              </c:numCache>
            </c:numRef>
          </c:val>
        </c:ser>
        <c:dLbls>
          <c:showLegendKey val="0"/>
          <c:showVal val="0"/>
          <c:showCatName val="0"/>
          <c:showSerName val="0"/>
          <c:showPercent val="0"/>
          <c:showBubbleSize val="0"/>
        </c:dLbls>
        <c:gapWidth val="150"/>
        <c:axId val="289586208"/>
        <c:axId val="289582288"/>
      </c:barChart>
      <c:catAx>
        <c:axId val="289586208"/>
        <c:scaling>
          <c:orientation val="minMax"/>
        </c:scaling>
        <c:delete val="0"/>
        <c:axPos val="l"/>
        <c:numFmt formatCode="General" sourceLinked="1"/>
        <c:majorTickMark val="out"/>
        <c:minorTickMark val="none"/>
        <c:tickLblPos val="nextTo"/>
        <c:txPr>
          <a:bodyPr/>
          <a:lstStyle/>
          <a:p>
            <a:pPr>
              <a:defRPr sz="2000"/>
            </a:pPr>
            <a:endParaRPr lang="fr-FR"/>
          </a:p>
        </c:txPr>
        <c:crossAx val="289582288"/>
        <c:crosses val="autoZero"/>
        <c:auto val="1"/>
        <c:lblAlgn val="ctr"/>
        <c:lblOffset val="100"/>
        <c:noMultiLvlLbl val="0"/>
      </c:catAx>
      <c:valAx>
        <c:axId val="289582288"/>
        <c:scaling>
          <c:orientation val="minMax"/>
        </c:scaling>
        <c:delete val="0"/>
        <c:axPos val="b"/>
        <c:majorGridlines>
          <c:spPr>
            <a:ln>
              <a:noFill/>
            </a:ln>
          </c:spPr>
        </c:majorGridlines>
        <c:numFmt formatCode="General" sourceLinked="1"/>
        <c:majorTickMark val="out"/>
        <c:minorTickMark val="none"/>
        <c:tickLblPos val="nextTo"/>
        <c:txPr>
          <a:bodyPr/>
          <a:lstStyle/>
          <a:p>
            <a:pPr>
              <a:defRPr sz="2000"/>
            </a:pPr>
            <a:endParaRPr lang="fr-FR"/>
          </a:p>
        </c:txPr>
        <c:crossAx val="289586208"/>
        <c:crosses val="autoZero"/>
        <c:crossBetween val="between"/>
      </c:valAx>
    </c:plotArea>
    <c:plotVisOnly val="1"/>
    <c:dispBlanksAs val="gap"/>
    <c:showDLblsOverMax val="0"/>
  </c:chart>
  <c:txPr>
    <a:bodyPr/>
    <a:lstStyle/>
    <a:p>
      <a:pPr>
        <a:defRPr sz="1400"/>
      </a:pPr>
      <a:endParaRPr lang="fr-FR"/>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81E416-8AFA-4D96-B49B-85B60B2AE88F}" type="datetimeFigureOut">
              <a:rPr lang="fr-FR" smtClean="0"/>
              <a:t>13/03/2016</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5FA28B-70FF-486F-9389-7A2D6F348B40}" type="slidenum">
              <a:rPr lang="fr-FR" smtClean="0"/>
              <a:t>‹N°›</a:t>
            </a:fld>
            <a:endParaRPr lang="fr-FR"/>
          </a:p>
        </p:txBody>
      </p:sp>
    </p:spTree>
    <p:extLst>
      <p:ext uri="{BB962C8B-B14F-4D97-AF65-F5344CB8AC3E}">
        <p14:creationId xmlns:p14="http://schemas.microsoft.com/office/powerpoint/2010/main" val="411432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6D8842C1-8220-A94E-AB68-13B7BEB4C016}" type="slidenum">
              <a:rPr lang="fr-FR"/>
              <a:pPr/>
              <a:t>11</a:t>
            </a:fld>
            <a:endParaRPr lang="fr-FR"/>
          </a:p>
        </p:txBody>
      </p:sp>
      <p:sp>
        <p:nvSpPr>
          <p:cNvPr id="9218" name="Espace réservé de l'image des diapositives 1"/>
          <p:cNvSpPr>
            <a:spLocks noGrp="1" noRot="1" noChangeAspect="1" noTextEdit="1"/>
          </p:cNvSpPr>
          <p:nvPr>
            <p:ph type="sldImg"/>
          </p:nvPr>
        </p:nvSpPr>
        <p:spPr>
          <a:ln/>
          <a:extLst>
            <a:ext uri="{909E8E84-426E-40DD-AFC4-6F175D3DCCD1}">
              <a14:hiddenFill xmlns:a14="http://schemas.microsoft.com/office/drawing/2010/main">
                <a:noFill/>
              </a14:hiddenFill>
            </a:ext>
            <a:ext uri="{FAA26D3D-D897-4be2-8F04-BA451C77F1D7}">
              <ma14:placeholderFlag xmlns="" xmlns:ma14="http://schemas.microsoft.com/office/mac/drawingml/2011/main" val="1"/>
            </a:ext>
          </a:extLst>
        </p:spPr>
      </p:sp>
      <p:sp>
        <p:nvSpPr>
          <p:cNvPr id="9219" name="Espace réservé des commentaires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a:spcBef>
                <a:spcPct val="0"/>
              </a:spcBef>
            </a:pPr>
            <a:r>
              <a:rPr lang="fr-FR">
                <a:latin typeface="Times New Roman" charset="0"/>
              </a:rPr>
              <a:t>AS you know the well known citation is long story but sumarize the problematic  of Pneumonia and RTI in elderly population…?</a:t>
            </a:r>
          </a:p>
        </p:txBody>
      </p:sp>
      <p:sp>
        <p:nvSpPr>
          <p:cNvPr id="9220" name="Espace réservé du numéro de diapositive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Arial" charset="0"/>
                <a:ea typeface="ＭＳ Ｐゴシック" charset="0"/>
              </a:defRPr>
            </a:lvl1pPr>
            <a:lvl2pPr marL="742950" indent="-285750" defTabSz="457200">
              <a:defRPr>
                <a:solidFill>
                  <a:schemeClr val="tx1"/>
                </a:solidFill>
                <a:latin typeface="Arial" charset="0"/>
                <a:ea typeface="ＭＳ Ｐゴシック" charset="0"/>
              </a:defRPr>
            </a:lvl2pPr>
            <a:lvl3pPr marL="1143000" indent="-228600" defTabSz="457200">
              <a:defRPr>
                <a:solidFill>
                  <a:schemeClr val="tx1"/>
                </a:solidFill>
                <a:latin typeface="Arial" charset="0"/>
                <a:ea typeface="ＭＳ Ｐゴシック" charset="0"/>
              </a:defRPr>
            </a:lvl3pPr>
            <a:lvl4pPr marL="1600200" indent="-228600" defTabSz="457200">
              <a:defRPr>
                <a:solidFill>
                  <a:schemeClr val="tx1"/>
                </a:solidFill>
                <a:latin typeface="Arial" charset="0"/>
                <a:ea typeface="ＭＳ Ｐゴシック" charset="0"/>
              </a:defRPr>
            </a:lvl4pPr>
            <a:lvl5pPr marL="2057400" indent="-228600" defTabSz="4572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r"/>
            <a:fld id="{C561921E-0CE8-2141-93D2-414136D80A50}" type="slidenum">
              <a:rPr lang="fr-FR" sz="1200">
                <a:latin typeface="Times New Roman" charset="0"/>
                <a:cs typeface="ＭＳ Ｐゴシック" charset="0"/>
              </a:rPr>
              <a:pPr algn="r"/>
              <a:t>11</a:t>
            </a:fld>
            <a:endParaRPr lang="fr-FR" sz="1200">
              <a:latin typeface="Times New Roman" charset="0"/>
              <a:cs typeface="ＭＳ Ｐゴシック" charset="0"/>
            </a:endParaRPr>
          </a:p>
        </p:txBody>
      </p:sp>
    </p:spTree>
    <p:extLst>
      <p:ext uri="{BB962C8B-B14F-4D97-AF65-F5344CB8AC3E}">
        <p14:creationId xmlns:p14="http://schemas.microsoft.com/office/powerpoint/2010/main" val="3407820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98659" name="Rectangle 3"/>
          <p:cNvSpPr>
            <a:spLocks noGrp="1"/>
          </p:cNvSpPr>
          <p:nvPr>
            <p:ph type="body" idx="1"/>
          </p:nvPr>
        </p:nvSpPr>
        <p:spPr>
          <a:xfrm>
            <a:off x="914832" y="4343290"/>
            <a:ext cx="5028338" cy="4115315"/>
          </a:xfrm>
        </p:spPr>
        <p:txBody>
          <a:bodyPr/>
          <a:lstStyle/>
          <a:p>
            <a:r>
              <a:rPr lang="en-GB" b="1">
                <a:latin typeface="Calibri" charset="0"/>
              </a:rPr>
              <a:t>Diapositive 12: Sites </a:t>
            </a:r>
            <a:r>
              <a:rPr lang="fr-FR" b="1">
                <a:latin typeface="Calibri" charset="0"/>
              </a:rPr>
              <a:t>de réplication virale et complications de l’infection</a:t>
            </a:r>
            <a:endParaRPr lang="en-GB" b="1">
              <a:latin typeface="Calibri" charset="0"/>
            </a:endParaRPr>
          </a:p>
          <a:p>
            <a:endParaRPr lang="en-GB">
              <a:latin typeface="Calibri" charset="0"/>
            </a:endParaRPr>
          </a:p>
          <a:p>
            <a:r>
              <a:rPr lang="fr-FR">
                <a:latin typeface="Calibri" charset="0"/>
              </a:rPr>
              <a:t>La réplication virale intervient au sein des voies respiratoires supérieures et inférieures ; de récentes études menés auprès de patients grippés ont mis en évidence la présence du virus dans le liquide contenu dans l’oreille moyenne</a:t>
            </a:r>
            <a:r>
              <a:rPr lang="en-GB">
                <a:latin typeface="Calibri" charset="0"/>
              </a:rPr>
              <a:t>. (Heikkinen T et </a:t>
            </a:r>
            <a:r>
              <a:rPr lang="fr-FR">
                <a:latin typeface="Calibri" charset="0"/>
              </a:rPr>
              <a:t>coll.</a:t>
            </a:r>
            <a:r>
              <a:rPr lang="en-GB">
                <a:latin typeface="Calibri" charset="0"/>
              </a:rPr>
              <a:t>, 1999)</a:t>
            </a:r>
          </a:p>
          <a:p>
            <a:endParaRPr lang="en-GB">
              <a:latin typeface="Calibri" charset="0"/>
            </a:endParaRPr>
          </a:p>
          <a:p>
            <a:r>
              <a:rPr lang="fr-FR">
                <a:latin typeface="Calibri" charset="0"/>
              </a:rPr>
              <a:t>L’infection par le virus grippal  comporte un risque de complications graves intéressant les voies respiratoires supérieures et inférieures, induites par la primo-infection et l’infection secondaire, à savoir : bronchite, sinusite, pneumopathie, otite moyenne et exacerbations de l’asthme. D’autres complications touchant les autres systèmes organiques peuvent également survenir. Il s’agit de myosites, myocardites et encéphalites. La complication de la grippe la plus fréquemment susceptible d’avoir une issue fatale est la pneumopathie qui, selon le type de virus grippal, entraîne une mortalité de l’ordre de 7 à 42 %.</a:t>
            </a:r>
            <a:endParaRPr lang="en-GB">
              <a:latin typeface="Calibri" charset="0"/>
            </a:endParaRPr>
          </a:p>
          <a:p>
            <a:endParaRPr lang="en-GB">
              <a:latin typeface="Calibri" charset="0"/>
            </a:endParaRPr>
          </a:p>
        </p:txBody>
      </p:sp>
    </p:spTree>
    <p:extLst>
      <p:ext uri="{BB962C8B-B14F-4D97-AF65-F5344CB8AC3E}">
        <p14:creationId xmlns:p14="http://schemas.microsoft.com/office/powerpoint/2010/main" val="29916403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98659" name="Rectangle 3"/>
          <p:cNvSpPr>
            <a:spLocks noGrp="1"/>
          </p:cNvSpPr>
          <p:nvPr>
            <p:ph type="body" idx="1"/>
          </p:nvPr>
        </p:nvSpPr>
        <p:spPr>
          <a:xfrm>
            <a:off x="914832" y="4343290"/>
            <a:ext cx="5028338" cy="4115315"/>
          </a:xfrm>
        </p:spPr>
        <p:txBody>
          <a:bodyPr/>
          <a:lstStyle/>
          <a:p>
            <a:r>
              <a:rPr lang="en-GB" b="1">
                <a:latin typeface="Calibri" charset="0"/>
              </a:rPr>
              <a:t>Diapositive 12: Sites </a:t>
            </a:r>
            <a:r>
              <a:rPr lang="fr-FR" b="1">
                <a:latin typeface="Calibri" charset="0"/>
              </a:rPr>
              <a:t>de réplication virale et complications de l’infection</a:t>
            </a:r>
            <a:endParaRPr lang="en-GB" b="1">
              <a:latin typeface="Calibri" charset="0"/>
            </a:endParaRPr>
          </a:p>
          <a:p>
            <a:endParaRPr lang="en-GB">
              <a:latin typeface="Calibri" charset="0"/>
            </a:endParaRPr>
          </a:p>
          <a:p>
            <a:r>
              <a:rPr lang="fr-FR">
                <a:latin typeface="Calibri" charset="0"/>
              </a:rPr>
              <a:t>La réplication virale intervient au sein des voies respiratoires supérieures et inférieures ; de récentes études menés auprès de patients grippés ont mis en évidence la présence du virus dans le liquide contenu dans l’oreille moyenne</a:t>
            </a:r>
            <a:r>
              <a:rPr lang="en-GB">
                <a:latin typeface="Calibri" charset="0"/>
              </a:rPr>
              <a:t>. (Heikkinen T et </a:t>
            </a:r>
            <a:r>
              <a:rPr lang="fr-FR">
                <a:latin typeface="Calibri" charset="0"/>
              </a:rPr>
              <a:t>coll.</a:t>
            </a:r>
            <a:r>
              <a:rPr lang="en-GB">
                <a:latin typeface="Calibri" charset="0"/>
              </a:rPr>
              <a:t>, 1999)</a:t>
            </a:r>
          </a:p>
          <a:p>
            <a:endParaRPr lang="en-GB">
              <a:latin typeface="Calibri" charset="0"/>
            </a:endParaRPr>
          </a:p>
          <a:p>
            <a:r>
              <a:rPr lang="fr-FR">
                <a:latin typeface="Calibri" charset="0"/>
              </a:rPr>
              <a:t>L’infection par le virus grippal  comporte un risque de complications graves intéressant les voies respiratoires supérieures et inférieures, induites par la primo-infection et l’infection secondaire, à savoir : bronchite, sinusite, pneumopathie, otite moyenne et exacerbations de l’asthme. D’autres complications touchant les autres systèmes organiques peuvent également survenir. Il s’agit de myosites, myocardites et encéphalites. La complication de la grippe la plus fréquemment susceptible d’avoir une issue fatale est la pneumopathie qui, selon le type de virus grippal, entraîne une mortalité de l’ordre de 7 à 42 %.</a:t>
            </a:r>
            <a:endParaRPr lang="en-GB">
              <a:latin typeface="Calibri" charset="0"/>
            </a:endParaRPr>
          </a:p>
          <a:p>
            <a:endParaRPr lang="en-GB">
              <a:latin typeface="Calibri" charset="0"/>
            </a:endParaRPr>
          </a:p>
        </p:txBody>
      </p:sp>
    </p:spTree>
    <p:extLst>
      <p:ext uri="{BB962C8B-B14F-4D97-AF65-F5344CB8AC3E}">
        <p14:creationId xmlns:p14="http://schemas.microsoft.com/office/powerpoint/2010/main" val="16810169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379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fr-FR">
              <a:latin typeface="Calibri" charset="0"/>
              <a:ea typeface="ＭＳ Ｐゴシック" charset="0"/>
              <a:cs typeface="ＭＳ Ｐゴシック" charset="0"/>
            </a:endParaRPr>
          </a:p>
        </p:txBody>
      </p:sp>
    </p:spTree>
    <p:extLst>
      <p:ext uri="{BB962C8B-B14F-4D97-AF65-F5344CB8AC3E}">
        <p14:creationId xmlns:p14="http://schemas.microsoft.com/office/powerpoint/2010/main" val="6857119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Rot="1" noChangeAspect="1" noChangeArrowheads="1" noTextEdit="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3993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defRPr/>
            </a:pPr>
            <a:endParaRPr lang="fr-FR">
              <a:latin typeface="Calibri" charset="0"/>
            </a:endParaRPr>
          </a:p>
        </p:txBody>
      </p:sp>
    </p:spTree>
    <p:extLst>
      <p:ext uri="{BB962C8B-B14F-4D97-AF65-F5344CB8AC3E}">
        <p14:creationId xmlns:p14="http://schemas.microsoft.com/office/powerpoint/2010/main" val="14373511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ChangeArrowheads="1" noTextEdit="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3789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defRPr/>
            </a:pPr>
            <a:endParaRPr lang="fr-FR">
              <a:latin typeface="Calibri" charset="0"/>
            </a:endParaRPr>
          </a:p>
        </p:txBody>
      </p:sp>
    </p:spTree>
    <p:extLst>
      <p:ext uri="{BB962C8B-B14F-4D97-AF65-F5344CB8AC3E}">
        <p14:creationId xmlns:p14="http://schemas.microsoft.com/office/powerpoint/2010/main" val="37131393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427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atin typeface="Calibri" charset="0"/>
                <a:ea typeface="ＭＳ Ｐゴシック" charset="0"/>
                <a:cs typeface="ＭＳ Ｐゴシック" charset="0"/>
              </a:rPr>
              <a:t>Moreover, a</a:t>
            </a:r>
          </a:p>
          <a:p>
            <a:r>
              <a:rPr lang="fr-FR">
                <a:latin typeface="Calibri" charset="0"/>
                <a:ea typeface="ＭＳ Ｐゴシック" charset="0"/>
                <a:cs typeface="ＭＳ Ｐゴシック" charset="0"/>
              </a:rPr>
              <a:t>combination of temperature 138.07C and cough was associated</a:t>
            </a:r>
          </a:p>
          <a:p>
            <a:r>
              <a:rPr lang="fr-FR">
                <a:latin typeface="Calibri" charset="0"/>
                <a:ea typeface="ＭＳ Ｐゴシック" charset="0"/>
                <a:cs typeface="ＭＳ Ｐゴシック" charset="0"/>
              </a:rPr>
              <a:t>with a positive predictive value of 86.8%, a negative predictive</a:t>
            </a:r>
          </a:p>
          <a:p>
            <a:r>
              <a:rPr lang="fr-FR">
                <a:latin typeface="Calibri" charset="0"/>
                <a:ea typeface="ＭＳ Ｐゴシック" charset="0"/>
                <a:cs typeface="ＭＳ Ｐゴシック" charset="0"/>
              </a:rPr>
              <a:t>value of 39.3%, sensitivity of 77.6%, and specificity of 55.0%</a:t>
            </a:r>
          </a:p>
          <a:p>
            <a:r>
              <a:rPr lang="fr-FR">
                <a:latin typeface="Calibri" charset="0"/>
                <a:ea typeface="ＭＳ Ｐゴシック" charset="0"/>
                <a:cs typeface="ＭＳ Ｐゴシック" charset="0"/>
              </a:rPr>
              <a:t>for a positive PCR test. The only factor significantly associated</a:t>
            </a:r>
          </a:p>
          <a:p>
            <a:r>
              <a:rPr lang="fr-FR">
                <a:latin typeface="Calibri" charset="0"/>
                <a:ea typeface="ＭＳ Ｐゴシック" charset="0"/>
                <a:cs typeface="ＭＳ Ｐゴシック" charset="0"/>
              </a:rPr>
              <a:t>with a positive influenza culture in multivariate analysis was</a:t>
            </a:r>
          </a:p>
          <a:p>
            <a:r>
              <a:rPr lang="fr-FR">
                <a:latin typeface="Calibri" charset="0"/>
                <a:ea typeface="ＭＳ Ｐゴシック" charset="0"/>
                <a:cs typeface="ＭＳ Ｐゴシック" charset="0"/>
              </a:rPr>
              <a:t>cough, with an OR of 4.6 (95% CI, 1.1–20.6; </a:t>
            </a:r>
            <a:r>
              <a:rPr lang="fr-FR" i="1">
                <a:latin typeface="Calibri" charset="0"/>
                <a:ea typeface="ＭＳ Ｐゴシック" charset="0"/>
                <a:cs typeface="ＭＳ Ｐゴシック" charset="0"/>
              </a:rPr>
              <a:t>P</a:t>
            </a:r>
            <a:r>
              <a:rPr lang="fr-FR">
                <a:latin typeface="Calibri" charset="0"/>
                <a:ea typeface="ＭＳ Ｐゴシック" charset="0"/>
                <a:cs typeface="ＭＳ Ｐゴシック" charset="0"/>
              </a:rPr>
              <a:t>p.03).</a:t>
            </a:r>
          </a:p>
          <a:p>
            <a:endParaRPr lang="fr-FR">
              <a:latin typeface="Calibri" charset="0"/>
              <a:ea typeface="ＭＳ Ｐゴシック" charset="0"/>
              <a:cs typeface="ＭＳ Ｐゴシック" charset="0"/>
            </a:endParaRPr>
          </a:p>
        </p:txBody>
      </p:sp>
    </p:spTree>
    <p:extLst>
      <p:ext uri="{BB962C8B-B14F-4D97-AF65-F5344CB8AC3E}">
        <p14:creationId xmlns:p14="http://schemas.microsoft.com/office/powerpoint/2010/main" val="10630158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632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fr-FR">
              <a:latin typeface="Calibri" charset="0"/>
              <a:ea typeface="ＭＳ Ｐゴシック" charset="0"/>
              <a:cs typeface="ＭＳ Ｐゴシック" charset="0"/>
            </a:endParaRPr>
          </a:p>
        </p:txBody>
      </p:sp>
    </p:spTree>
    <p:extLst>
      <p:ext uri="{BB962C8B-B14F-4D97-AF65-F5344CB8AC3E}">
        <p14:creationId xmlns:p14="http://schemas.microsoft.com/office/powerpoint/2010/main" val="3312946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0418"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fr-FR">
              <a:latin typeface="Calibri" charset="0"/>
              <a:ea typeface="ＭＳ Ｐゴシック" charset="0"/>
              <a:cs typeface="ＭＳ Ｐゴシック" charset="0"/>
            </a:endParaRPr>
          </a:p>
        </p:txBody>
      </p:sp>
    </p:spTree>
    <p:extLst>
      <p:ext uri="{BB962C8B-B14F-4D97-AF65-F5344CB8AC3E}">
        <p14:creationId xmlns:p14="http://schemas.microsoft.com/office/powerpoint/2010/main" val="25599640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379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fr-FR">
              <a:latin typeface="Calibri" charset="0"/>
              <a:ea typeface="ＭＳ Ｐゴシック" charset="0"/>
              <a:cs typeface="ＭＳ Ｐゴシック" charset="0"/>
            </a:endParaRPr>
          </a:p>
        </p:txBody>
      </p:sp>
    </p:spTree>
    <p:extLst>
      <p:ext uri="{BB962C8B-B14F-4D97-AF65-F5344CB8AC3E}">
        <p14:creationId xmlns:p14="http://schemas.microsoft.com/office/powerpoint/2010/main" val="1814728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379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fr-FR">
              <a:latin typeface="Calibri" charset="0"/>
              <a:ea typeface="ＭＳ Ｐゴシック" charset="0"/>
              <a:cs typeface="ＭＳ Ｐゴシック" charset="0"/>
            </a:endParaRPr>
          </a:p>
        </p:txBody>
      </p:sp>
    </p:spTree>
    <p:extLst>
      <p:ext uri="{BB962C8B-B14F-4D97-AF65-F5344CB8AC3E}">
        <p14:creationId xmlns:p14="http://schemas.microsoft.com/office/powerpoint/2010/main" val="2721584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29698" name="Espace réservé des commentaires 2"/>
          <p:cNvSpPr>
            <a:spLocks noGrp="1"/>
          </p:cNvSpPr>
          <p:nvPr>
            <p:ph type="body" idx="1"/>
          </p:nvPr>
        </p:nvSpPr>
        <p:spPr>
          <a:ln/>
        </p:spPr>
        <p:txBody>
          <a:bodyPr/>
          <a:lstStyle/>
          <a:p>
            <a:pPr fontAlgn="auto">
              <a:spcBef>
                <a:spcPts val="0"/>
              </a:spcBef>
              <a:spcAft>
                <a:spcPts val="0"/>
              </a:spcAft>
              <a:defRPr/>
            </a:pPr>
            <a:r>
              <a:rPr lang="fr-FR" dirty="0" smtClean="0"/>
              <a:t>As  </a:t>
            </a:r>
            <a:r>
              <a:rPr lang="fr-FR" dirty="0" err="1" smtClean="0"/>
              <a:t>you</a:t>
            </a:r>
            <a:r>
              <a:rPr lang="fr-FR" dirty="0" smtClean="0"/>
              <a:t> </a:t>
            </a:r>
            <a:r>
              <a:rPr lang="fr-FR" dirty="0" err="1" smtClean="0"/>
              <a:t>can</a:t>
            </a:r>
            <a:r>
              <a:rPr lang="fr-FR" dirty="0" smtClean="0"/>
              <a:t> </a:t>
            </a:r>
            <a:r>
              <a:rPr lang="fr-FR" dirty="0" err="1" smtClean="0"/>
              <a:t>see</a:t>
            </a:r>
            <a:endParaRPr lang="fr-FR" dirty="0" smtClean="0"/>
          </a:p>
          <a:p>
            <a:pPr fontAlgn="auto">
              <a:spcBef>
                <a:spcPts val="0"/>
              </a:spcBef>
              <a:spcAft>
                <a:spcPts val="0"/>
              </a:spcAft>
              <a:defRPr/>
            </a:pPr>
            <a:r>
              <a:rPr lang="en-US" b="1" dirty="0" smtClean="0">
                <a:solidFill>
                  <a:schemeClr val="hlink"/>
                </a:solidFill>
              </a:rPr>
              <a:t>Hospital acquired Infection  is  increased for  </a:t>
            </a:r>
            <a:r>
              <a:rPr lang="en-US" b="1" dirty="0" smtClean="0">
                <a:solidFill>
                  <a:schemeClr val="hlink"/>
                </a:solidFill>
                <a:effectLst>
                  <a:outerShdw blurRad="38100" dist="38100" dir="2700000" algn="tl">
                    <a:srgbClr val="C0C0C0"/>
                  </a:outerShdw>
                </a:effectLst>
              </a:rPr>
              <a:t>	</a:t>
            </a:r>
            <a:r>
              <a:rPr lang="en-US" b="1" dirty="0" smtClean="0">
                <a:solidFill>
                  <a:schemeClr val="hlink"/>
                </a:solidFill>
              </a:rPr>
              <a:t>x 1.5 to 5 compared to young adult</a:t>
            </a:r>
          </a:p>
          <a:p>
            <a:pPr fontAlgn="auto">
              <a:spcBef>
                <a:spcPts val="0"/>
              </a:spcBef>
              <a:spcAft>
                <a:spcPts val="0"/>
              </a:spcAft>
              <a:defRPr/>
            </a:pPr>
            <a:r>
              <a:rPr lang="en-US" b="1" dirty="0" smtClean="0">
                <a:solidFill>
                  <a:schemeClr val="hlink"/>
                </a:solidFill>
              </a:rPr>
              <a:t>Specially for UTI  in France as showed by the last </a:t>
            </a:r>
            <a:r>
              <a:rPr lang="en-US" b="1" dirty="0" err="1" smtClean="0">
                <a:solidFill>
                  <a:schemeClr val="hlink"/>
                </a:solidFill>
              </a:rPr>
              <a:t>Franch</a:t>
            </a:r>
            <a:r>
              <a:rPr lang="en-US" b="1" dirty="0" smtClean="0">
                <a:solidFill>
                  <a:schemeClr val="hlink"/>
                </a:solidFill>
              </a:rPr>
              <a:t> national Survey</a:t>
            </a:r>
            <a:endParaRPr lang="fr-FR" dirty="0" smtClean="0"/>
          </a:p>
          <a:p>
            <a:pPr fontAlgn="auto">
              <a:spcBef>
                <a:spcPts val="0"/>
              </a:spcBef>
              <a:spcAft>
                <a:spcPts val="0"/>
              </a:spcAft>
              <a:defRPr/>
            </a:pPr>
            <a:r>
              <a:rPr lang="en-US" dirty="0" smtClean="0">
                <a:latin typeface="Times New Roman" pitchFamily="18" charset="0"/>
              </a:rPr>
              <a:t>Regarding  infection risk  the population living  in NH or LTC  cumulate Individual risk factors for infection</a:t>
            </a:r>
          </a:p>
          <a:p>
            <a:pPr fontAlgn="auto">
              <a:spcBef>
                <a:spcPts val="0"/>
              </a:spcBef>
              <a:spcAft>
                <a:spcPts val="0"/>
              </a:spcAft>
              <a:defRPr/>
            </a:pPr>
            <a:r>
              <a:rPr lang="en-US" dirty="0" smtClean="0">
                <a:latin typeface="Times New Roman" pitchFamily="18" charset="0"/>
              </a:rPr>
              <a:t>And collective risk factors (life in community  where  healthcare workers is the lowest of all Healthcare facilities, where the organization of Infection control is the poorest </a:t>
            </a:r>
          </a:p>
          <a:p>
            <a:pPr fontAlgn="auto">
              <a:spcBef>
                <a:spcPts val="0"/>
              </a:spcBef>
              <a:spcAft>
                <a:spcPts val="0"/>
              </a:spcAft>
              <a:defRPr/>
            </a:pPr>
            <a:r>
              <a:rPr lang="en-US" dirty="0" smtClean="0">
                <a:latin typeface="Times New Roman" pitchFamily="18" charset="0"/>
              </a:rPr>
              <a:t>HCW are the less prepare to infection control, low resources are available to do</a:t>
            </a:r>
            <a:endParaRPr lang="fr-FR" dirty="0" smtClean="0">
              <a:latin typeface="Times New Roman" pitchFamily="18" charset="0"/>
            </a:endParaRPr>
          </a:p>
        </p:txBody>
      </p:sp>
      <p:sp>
        <p:nvSpPr>
          <p:cNvPr id="24579"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C419699-3531-426E-866C-A4BEEC663262}" type="slidenum">
              <a:rPr lang="fr-FR"/>
              <a:pPr fontAlgn="base">
                <a:spcBef>
                  <a:spcPct val="0"/>
                </a:spcBef>
                <a:spcAft>
                  <a:spcPct val="0"/>
                </a:spcAft>
              </a:pPr>
              <a:t>12</a:t>
            </a:fld>
            <a:endParaRPr lang="fr-FR"/>
          </a:p>
        </p:txBody>
      </p:sp>
    </p:spTree>
    <p:extLst>
      <p:ext uri="{BB962C8B-B14F-4D97-AF65-F5344CB8AC3E}">
        <p14:creationId xmlns:p14="http://schemas.microsoft.com/office/powerpoint/2010/main" val="17632730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p:cNvSpPr>
            <a:spLocks noGrp="1" noChangeArrowheads="1"/>
          </p:cNvSpPr>
          <p:nvPr>
            <p:ph type="sldNum" sz="quarter" idx="5"/>
          </p:nvPr>
        </p:nvSpPr>
        <p:spPr/>
        <p:txBody>
          <a:bodyPr/>
          <a:lstStyle/>
          <a:p>
            <a:pPr>
              <a:defRPr/>
            </a:pPr>
            <a:fld id="{6A187671-786A-DA4F-879A-8C1558D98FF6}" type="slidenum">
              <a:rPr lang="fr-FR"/>
              <a:pPr>
                <a:defRPr/>
              </a:pPr>
              <a:t>41</a:t>
            </a:fld>
            <a:endParaRPr lang="fr-FR"/>
          </a:p>
        </p:txBody>
      </p:sp>
      <p:sp>
        <p:nvSpPr>
          <p:cNvPr id="3174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0EB63B9F-1C15-9C47-8491-119975C75770}" type="slidenum">
              <a:rPr lang="fr-FR" sz="1200">
                <a:latin typeface="Times New Roman" charset="0"/>
              </a:rPr>
              <a:pPr algn="r" eaLnBrk="1" hangingPunct="1"/>
              <a:t>41</a:t>
            </a:fld>
            <a:endParaRPr lang="fr-FR" sz="1200">
              <a:latin typeface="Times New Roman" charset="0"/>
            </a:endParaRPr>
          </a:p>
        </p:txBody>
      </p:sp>
      <p:sp>
        <p:nvSpPr>
          <p:cNvPr id="12291" name="Rectangle 2"/>
          <p:cNvSpPr>
            <a:spLocks noGrp="1" noRot="1" noChangeAspect="1" noChangeArrowheads="1" noTextEdit="1"/>
          </p:cNvSpPr>
          <p:nvPr>
            <p:ph type="sldImg"/>
          </p:nvPr>
        </p:nvSpPr>
        <p:spPr>
          <a:xfrm>
            <a:off x="1144588" y="687388"/>
            <a:ext cx="4568825" cy="3425825"/>
          </a:xfrm>
          <a:ln w="12700" cap="flat"/>
          <a:extLst>
            <a:ext uri="{FAA26D3D-D897-4be2-8F04-BA451C77F1D7}">
              <ma14:placeholderFlag xmlns:ma14="http://schemas.microsoft.com/office/mac/drawingml/2011/main" xmlns="" val="1"/>
            </a:ext>
          </a:extLst>
        </p:spPr>
      </p:sp>
      <p:sp>
        <p:nvSpPr>
          <p:cNvPr id="12292" name="Rectangle 3"/>
          <p:cNvSpPr>
            <a:spLocks noGrp="1" noChangeArrowheads="1"/>
          </p:cNvSpPr>
          <p:nvPr>
            <p:ph type="body" idx="1"/>
          </p:nvPr>
        </p:nvSpPr>
        <p:spPr>
          <a:xfrm>
            <a:off x="914400" y="4343400"/>
            <a:ext cx="5029200" cy="4114800"/>
          </a:xfrm>
        </p:spPr>
        <p:txBody>
          <a:bodyPr lIns="92075" tIns="46038" rIns="92075" bIns="46038"/>
          <a:lstStyle/>
          <a:p>
            <a:pPr eaLnBrk="1" hangingPunct="1">
              <a:defRPr/>
            </a:pPr>
            <a:endParaRPr lang="en-US" smtClean="0">
              <a:cs typeface="+mn-cs"/>
            </a:endParaRPr>
          </a:p>
        </p:txBody>
      </p:sp>
    </p:spTree>
    <p:extLst>
      <p:ext uri="{BB962C8B-B14F-4D97-AF65-F5344CB8AC3E}">
        <p14:creationId xmlns:p14="http://schemas.microsoft.com/office/powerpoint/2010/main" val="32048753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p:cNvSpPr>
            <a:spLocks noGrp="1" noChangeArrowheads="1"/>
          </p:cNvSpPr>
          <p:nvPr>
            <p:ph type="sldNum" sz="quarter" idx="5"/>
          </p:nvPr>
        </p:nvSpPr>
        <p:spPr/>
        <p:txBody>
          <a:bodyPr/>
          <a:lstStyle/>
          <a:p>
            <a:pPr>
              <a:defRPr/>
            </a:pPr>
            <a:fld id="{66502741-621F-B340-8508-EFDFD8218B73}" type="slidenum">
              <a:rPr lang="fr-FR"/>
              <a:pPr>
                <a:defRPr/>
              </a:pPr>
              <a:t>44</a:t>
            </a:fld>
            <a:endParaRPr lang="fr-FR"/>
          </a:p>
        </p:txBody>
      </p:sp>
      <p:sp>
        <p:nvSpPr>
          <p:cNvPr id="3379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204BC823-5130-494F-90DD-EBFCD4E17388}" type="slidenum">
              <a:rPr lang="fr-FR" sz="1200">
                <a:latin typeface="Times New Roman" charset="0"/>
              </a:rPr>
              <a:pPr algn="r" eaLnBrk="1" hangingPunct="1"/>
              <a:t>44</a:t>
            </a:fld>
            <a:endParaRPr lang="fr-FR" sz="1200">
              <a:latin typeface="Times New Roman" charset="0"/>
            </a:endParaRPr>
          </a:p>
        </p:txBody>
      </p:sp>
      <p:sp>
        <p:nvSpPr>
          <p:cNvPr id="12291" name="Rectangle 2"/>
          <p:cNvSpPr>
            <a:spLocks noGrp="1" noRot="1" noChangeAspect="1" noChangeArrowheads="1" noTextEdit="1"/>
          </p:cNvSpPr>
          <p:nvPr>
            <p:ph type="sldImg"/>
          </p:nvPr>
        </p:nvSpPr>
        <p:spPr>
          <a:xfrm>
            <a:off x="1144588" y="687388"/>
            <a:ext cx="4568825" cy="3425825"/>
          </a:xfrm>
          <a:ln w="12700" cap="flat"/>
          <a:extLst>
            <a:ext uri="{FAA26D3D-D897-4be2-8F04-BA451C77F1D7}">
              <ma14:placeholderFlag xmlns:ma14="http://schemas.microsoft.com/office/mac/drawingml/2011/main" xmlns="" val="1"/>
            </a:ext>
          </a:extLst>
        </p:spPr>
      </p:sp>
      <p:sp>
        <p:nvSpPr>
          <p:cNvPr id="12292" name="Rectangle 3"/>
          <p:cNvSpPr>
            <a:spLocks noGrp="1" noChangeArrowheads="1"/>
          </p:cNvSpPr>
          <p:nvPr>
            <p:ph type="body" idx="1"/>
          </p:nvPr>
        </p:nvSpPr>
        <p:spPr>
          <a:xfrm>
            <a:off x="914400" y="4343400"/>
            <a:ext cx="5029200" cy="4114800"/>
          </a:xfrm>
        </p:spPr>
        <p:txBody>
          <a:bodyPr lIns="92075" tIns="46038" rIns="92075" bIns="46038"/>
          <a:lstStyle/>
          <a:p>
            <a:pPr eaLnBrk="1" hangingPunct="1">
              <a:defRPr/>
            </a:pPr>
            <a:endParaRPr lang="en-US" smtClean="0">
              <a:cs typeface="+mn-cs"/>
            </a:endParaRPr>
          </a:p>
        </p:txBody>
      </p:sp>
    </p:spTree>
    <p:extLst>
      <p:ext uri="{BB962C8B-B14F-4D97-AF65-F5344CB8AC3E}">
        <p14:creationId xmlns:p14="http://schemas.microsoft.com/office/powerpoint/2010/main" val="38872105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p:cNvSpPr>
            <a:spLocks noGrp="1" noChangeArrowheads="1"/>
          </p:cNvSpPr>
          <p:nvPr>
            <p:ph type="sldNum" sz="quarter" idx="5"/>
          </p:nvPr>
        </p:nvSpPr>
        <p:spPr/>
        <p:txBody>
          <a:bodyPr/>
          <a:lstStyle/>
          <a:p>
            <a:pPr>
              <a:defRPr/>
            </a:pPr>
            <a:fld id="{87200B77-9119-2F41-9EF5-96D24679BC10}" type="slidenum">
              <a:rPr lang="fr-FR"/>
              <a:pPr>
                <a:defRPr/>
              </a:pPr>
              <a:t>45</a:t>
            </a:fld>
            <a:endParaRPr lang="fr-FR"/>
          </a:p>
        </p:txBody>
      </p:sp>
      <p:sp>
        <p:nvSpPr>
          <p:cNvPr id="3584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EDE97613-138A-7D40-BBF3-71929EE42924}" type="slidenum">
              <a:rPr lang="fr-FR" sz="1200">
                <a:latin typeface="Times New Roman" charset="0"/>
              </a:rPr>
              <a:pPr algn="r" eaLnBrk="1" hangingPunct="1"/>
              <a:t>45</a:t>
            </a:fld>
            <a:endParaRPr lang="fr-FR" sz="1200">
              <a:latin typeface="Times New Roman" charset="0"/>
            </a:endParaRPr>
          </a:p>
        </p:txBody>
      </p:sp>
      <p:sp>
        <p:nvSpPr>
          <p:cNvPr id="12291" name="Rectangle 2"/>
          <p:cNvSpPr>
            <a:spLocks noGrp="1" noRot="1" noChangeAspect="1" noChangeArrowheads="1" noTextEdit="1"/>
          </p:cNvSpPr>
          <p:nvPr>
            <p:ph type="sldImg"/>
          </p:nvPr>
        </p:nvSpPr>
        <p:spPr>
          <a:xfrm>
            <a:off x="1144588" y="687388"/>
            <a:ext cx="4568825" cy="3425825"/>
          </a:xfrm>
          <a:ln w="12700" cap="flat"/>
          <a:extLst>
            <a:ext uri="{FAA26D3D-D897-4be2-8F04-BA451C77F1D7}">
              <ma14:placeholderFlag xmlns:ma14="http://schemas.microsoft.com/office/mac/drawingml/2011/main" xmlns="" val="1"/>
            </a:ext>
          </a:extLst>
        </p:spPr>
      </p:sp>
      <p:sp>
        <p:nvSpPr>
          <p:cNvPr id="12292" name="Rectangle 3"/>
          <p:cNvSpPr>
            <a:spLocks noGrp="1" noChangeArrowheads="1"/>
          </p:cNvSpPr>
          <p:nvPr>
            <p:ph type="body" idx="1"/>
          </p:nvPr>
        </p:nvSpPr>
        <p:spPr>
          <a:xfrm>
            <a:off x="914400" y="4343400"/>
            <a:ext cx="5029200" cy="4114800"/>
          </a:xfrm>
        </p:spPr>
        <p:txBody>
          <a:bodyPr lIns="92075" tIns="46038" rIns="92075" bIns="46038"/>
          <a:lstStyle/>
          <a:p>
            <a:pPr eaLnBrk="1" hangingPunct="1">
              <a:defRPr/>
            </a:pPr>
            <a:endParaRPr lang="en-US" smtClean="0">
              <a:cs typeface="+mn-cs"/>
            </a:endParaRPr>
          </a:p>
        </p:txBody>
      </p:sp>
    </p:spTree>
    <p:extLst>
      <p:ext uri="{BB962C8B-B14F-4D97-AF65-F5344CB8AC3E}">
        <p14:creationId xmlns:p14="http://schemas.microsoft.com/office/powerpoint/2010/main" val="19225337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379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fr-FR">
              <a:latin typeface="Calibri" charset="0"/>
              <a:ea typeface="ＭＳ Ｐゴシック" charset="0"/>
              <a:cs typeface="ＭＳ Ｐゴシック" charset="0"/>
            </a:endParaRPr>
          </a:p>
        </p:txBody>
      </p:sp>
    </p:spTree>
    <p:extLst>
      <p:ext uri="{BB962C8B-B14F-4D97-AF65-F5344CB8AC3E}">
        <p14:creationId xmlns:p14="http://schemas.microsoft.com/office/powerpoint/2010/main" val="20685060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379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fr-FR">
              <a:latin typeface="Calibri" charset="0"/>
              <a:ea typeface="ＭＳ Ｐゴシック" charset="0"/>
              <a:cs typeface="ＭＳ Ｐゴシック" charset="0"/>
            </a:endParaRPr>
          </a:p>
        </p:txBody>
      </p:sp>
    </p:spTree>
    <p:extLst>
      <p:ext uri="{BB962C8B-B14F-4D97-AF65-F5344CB8AC3E}">
        <p14:creationId xmlns:p14="http://schemas.microsoft.com/office/powerpoint/2010/main" val="30979998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184459F-BCAD-A440-BD7A-8F13D30832C4}" type="slidenum">
              <a:rPr lang="fr-FR"/>
              <a:pPr>
                <a:defRPr/>
              </a:pPr>
              <a:t>54</a:t>
            </a:fld>
            <a:endParaRPr lang="fr-FR"/>
          </a:p>
        </p:txBody>
      </p:sp>
      <p:sp>
        <p:nvSpPr>
          <p:cNvPr id="63490" name="Rectangle 2"/>
          <p:cNvSpPr>
            <a:spLocks noGrp="1" noRot="1" noChangeAspect="1" noChangeArrowheads="1"/>
          </p:cNvSpPr>
          <p:nvPr>
            <p:ph type="sldImg"/>
          </p:nvPr>
        </p:nvSpPr>
        <p:spPr>
          <a:xfrm>
            <a:off x="1144588" y="687388"/>
            <a:ext cx="4568825" cy="3425825"/>
          </a:xfrm>
          <a:solidFill>
            <a:srgbClr val="FFFFFF"/>
          </a:solidFill>
          <a:ln w="12700" cap="flat"/>
          <a:extLst>
            <a:ext uri="{FAA26D3D-D897-4be2-8F04-BA451C77F1D7}">
              <ma14:placeholderFlag xmlns:ma14="http://schemas.microsoft.com/office/mac/drawingml/2011/main" xmlns="" val="1"/>
            </a:ext>
          </a:extLst>
        </p:spPr>
      </p:sp>
      <p:sp>
        <p:nvSpPr>
          <p:cNvPr id="63491"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2075" tIns="46038" rIns="92075" bIns="46038"/>
          <a:lstStyle/>
          <a:p>
            <a:pPr eaLnBrk="1" hangingPunct="1">
              <a:defRPr/>
            </a:pPr>
            <a:endParaRPr lang="en-GB" smtClean="0">
              <a:cs typeface="+mn-cs"/>
            </a:endParaRPr>
          </a:p>
        </p:txBody>
      </p:sp>
    </p:spTree>
    <p:extLst>
      <p:ext uri="{BB962C8B-B14F-4D97-AF65-F5344CB8AC3E}">
        <p14:creationId xmlns:p14="http://schemas.microsoft.com/office/powerpoint/2010/main" val="36627712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C152441-7EE7-1B48-B8A4-9EFDC878C9D2}" type="slidenum">
              <a:rPr lang="fr-FR"/>
              <a:pPr>
                <a:defRPr/>
              </a:pPr>
              <a:t>55</a:t>
            </a:fld>
            <a:endParaRPr lang="fr-FR"/>
          </a:p>
        </p:txBody>
      </p:sp>
      <p:sp>
        <p:nvSpPr>
          <p:cNvPr id="63490" name="Rectangle 2"/>
          <p:cNvSpPr>
            <a:spLocks noGrp="1" noRot="1" noChangeAspect="1" noChangeArrowheads="1"/>
          </p:cNvSpPr>
          <p:nvPr>
            <p:ph type="sldImg"/>
          </p:nvPr>
        </p:nvSpPr>
        <p:spPr>
          <a:xfrm>
            <a:off x="1144588" y="687388"/>
            <a:ext cx="4568825" cy="3425825"/>
          </a:xfrm>
          <a:solidFill>
            <a:srgbClr val="FFFFFF"/>
          </a:solidFill>
          <a:ln w="12700" cap="flat"/>
          <a:extLst>
            <a:ext uri="{FAA26D3D-D897-4be2-8F04-BA451C77F1D7}">
              <ma14:placeholderFlag xmlns:ma14="http://schemas.microsoft.com/office/mac/drawingml/2011/main" xmlns="" val="1"/>
            </a:ext>
          </a:extLst>
        </p:spPr>
      </p:sp>
      <p:sp>
        <p:nvSpPr>
          <p:cNvPr id="63491"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2075" tIns="46038" rIns="92075" bIns="46038"/>
          <a:lstStyle/>
          <a:p>
            <a:pPr eaLnBrk="1" hangingPunct="1">
              <a:defRPr/>
            </a:pPr>
            <a:endParaRPr lang="en-GB" smtClean="0">
              <a:cs typeface="+mn-cs"/>
            </a:endParaRPr>
          </a:p>
        </p:txBody>
      </p:sp>
    </p:spTree>
    <p:extLst>
      <p:ext uri="{BB962C8B-B14F-4D97-AF65-F5344CB8AC3E}">
        <p14:creationId xmlns:p14="http://schemas.microsoft.com/office/powerpoint/2010/main" val="16384697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85CAB22-2FDC-BF4D-A9B8-77BAA96ED335}" type="slidenum">
              <a:rPr lang="fr-FR"/>
              <a:pPr>
                <a:defRPr/>
              </a:pPr>
              <a:t>56</a:t>
            </a:fld>
            <a:endParaRPr lang="fr-FR"/>
          </a:p>
        </p:txBody>
      </p:sp>
      <p:sp>
        <p:nvSpPr>
          <p:cNvPr id="63490" name="Rectangle 2"/>
          <p:cNvSpPr>
            <a:spLocks noGrp="1" noRot="1" noChangeAspect="1" noChangeArrowheads="1"/>
          </p:cNvSpPr>
          <p:nvPr>
            <p:ph type="sldImg"/>
          </p:nvPr>
        </p:nvSpPr>
        <p:spPr>
          <a:xfrm>
            <a:off x="1144588" y="687388"/>
            <a:ext cx="4568825" cy="3425825"/>
          </a:xfrm>
          <a:solidFill>
            <a:srgbClr val="FFFFFF"/>
          </a:solidFill>
          <a:ln w="12700" cap="flat"/>
          <a:extLst>
            <a:ext uri="{FAA26D3D-D897-4be2-8F04-BA451C77F1D7}">
              <ma14:placeholderFlag xmlns:ma14="http://schemas.microsoft.com/office/mac/drawingml/2011/main" xmlns="" val="1"/>
            </a:ext>
          </a:extLst>
        </p:spPr>
      </p:sp>
      <p:sp>
        <p:nvSpPr>
          <p:cNvPr id="63491"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2075" tIns="46038" rIns="92075" bIns="46038"/>
          <a:lstStyle/>
          <a:p>
            <a:pPr eaLnBrk="1" hangingPunct="1">
              <a:defRPr/>
            </a:pPr>
            <a:endParaRPr lang="en-GB" smtClean="0">
              <a:cs typeface="+mn-cs"/>
            </a:endParaRPr>
          </a:p>
        </p:txBody>
      </p:sp>
    </p:spTree>
    <p:extLst>
      <p:ext uri="{BB962C8B-B14F-4D97-AF65-F5344CB8AC3E}">
        <p14:creationId xmlns:p14="http://schemas.microsoft.com/office/powerpoint/2010/main" val="1078511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90281DD-3916-9E46-BB0A-41512C9737E8}" type="slidenum">
              <a:rPr lang="fr-FR"/>
              <a:pPr>
                <a:defRPr/>
              </a:pPr>
              <a:t>57</a:t>
            </a:fld>
            <a:endParaRPr lang="fr-FR"/>
          </a:p>
        </p:txBody>
      </p:sp>
      <p:sp>
        <p:nvSpPr>
          <p:cNvPr id="63490" name="Rectangle 2"/>
          <p:cNvSpPr>
            <a:spLocks noGrp="1" noRot="1" noChangeAspect="1" noChangeArrowheads="1"/>
          </p:cNvSpPr>
          <p:nvPr>
            <p:ph type="sldImg"/>
          </p:nvPr>
        </p:nvSpPr>
        <p:spPr>
          <a:xfrm>
            <a:off x="1144588" y="687388"/>
            <a:ext cx="4568825" cy="3425825"/>
          </a:xfrm>
          <a:solidFill>
            <a:srgbClr val="FFFFFF"/>
          </a:solidFill>
          <a:ln w="12700" cap="flat"/>
          <a:extLst>
            <a:ext uri="{FAA26D3D-D897-4be2-8F04-BA451C77F1D7}">
              <ma14:placeholderFlag xmlns:ma14="http://schemas.microsoft.com/office/mac/drawingml/2011/main" xmlns="" val="1"/>
            </a:ext>
          </a:extLst>
        </p:spPr>
      </p:sp>
      <p:sp>
        <p:nvSpPr>
          <p:cNvPr id="63491"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2075" tIns="46038" rIns="92075" bIns="46038"/>
          <a:lstStyle/>
          <a:p>
            <a:pPr eaLnBrk="1" hangingPunct="1">
              <a:defRPr/>
            </a:pPr>
            <a:endParaRPr lang="en-GB" smtClean="0">
              <a:cs typeface="+mn-cs"/>
            </a:endParaRPr>
          </a:p>
        </p:txBody>
      </p:sp>
    </p:spTree>
    <p:extLst>
      <p:ext uri="{BB962C8B-B14F-4D97-AF65-F5344CB8AC3E}">
        <p14:creationId xmlns:p14="http://schemas.microsoft.com/office/powerpoint/2010/main" val="26201467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4CEB29A-6F6B-B244-B94A-51147B8E9DEE}" type="slidenum">
              <a:rPr lang="fr-FR"/>
              <a:pPr>
                <a:defRPr/>
              </a:pPr>
              <a:t>58</a:t>
            </a:fld>
            <a:endParaRPr lang="fr-FR"/>
          </a:p>
        </p:txBody>
      </p:sp>
      <p:sp>
        <p:nvSpPr>
          <p:cNvPr id="63490" name="Rectangle 2"/>
          <p:cNvSpPr>
            <a:spLocks noGrp="1" noRot="1" noChangeAspect="1" noChangeArrowheads="1"/>
          </p:cNvSpPr>
          <p:nvPr>
            <p:ph type="sldImg"/>
          </p:nvPr>
        </p:nvSpPr>
        <p:spPr>
          <a:xfrm>
            <a:off x="1144588" y="687388"/>
            <a:ext cx="4568825" cy="3425825"/>
          </a:xfrm>
          <a:solidFill>
            <a:srgbClr val="FFFFFF"/>
          </a:solidFill>
          <a:ln w="12700" cap="flat"/>
          <a:extLst>
            <a:ext uri="{FAA26D3D-D897-4be2-8F04-BA451C77F1D7}">
              <ma14:placeholderFlag xmlns:ma14="http://schemas.microsoft.com/office/mac/drawingml/2011/main" xmlns="" val="1"/>
            </a:ext>
          </a:extLst>
        </p:spPr>
      </p:sp>
      <p:sp>
        <p:nvSpPr>
          <p:cNvPr id="63491"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2075" tIns="46038" rIns="92075" bIns="46038"/>
          <a:lstStyle/>
          <a:p>
            <a:pPr eaLnBrk="1" hangingPunct="1">
              <a:defRPr/>
            </a:pPr>
            <a:endParaRPr lang="en-GB" smtClean="0">
              <a:cs typeface="+mn-cs"/>
            </a:endParaRPr>
          </a:p>
        </p:txBody>
      </p:sp>
    </p:spTree>
    <p:extLst>
      <p:ext uri="{BB962C8B-B14F-4D97-AF65-F5344CB8AC3E}">
        <p14:creationId xmlns:p14="http://schemas.microsoft.com/office/powerpoint/2010/main" val="3907046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Espace réservé de l'image des diapositives 1"/>
          <p:cNvSpPr>
            <a:spLocks noGrp="1" noRot="1" noChangeAspect="1"/>
          </p:cNvSpPr>
          <p:nvPr>
            <p:ph type="sldImg"/>
          </p:nvPr>
        </p:nvSpPr>
        <p:spPr>
          <a:ln/>
        </p:spPr>
      </p:sp>
      <p:sp>
        <p:nvSpPr>
          <p:cNvPr id="39938" name="Espace réservé des commentaires 2"/>
          <p:cNvSpPr>
            <a:spLocks noGrp="1"/>
          </p:cNvSpPr>
          <p:nvPr>
            <p:ph type="body" idx="1"/>
          </p:nvPr>
        </p:nvSpPr>
        <p:spPr/>
        <p:txBody>
          <a:bodyPr/>
          <a:lstStyle/>
          <a:p>
            <a:pPr>
              <a:spcBef>
                <a:spcPct val="0"/>
              </a:spcBef>
              <a:defRPr/>
            </a:pPr>
            <a:r>
              <a:rPr lang="en-GB" dirty="0" smtClean="0"/>
              <a:t>for the last decade; It is now known that the whole immune system ages in Many different ways to decrease, disrupt, both in innate immunity or in acquired immunity.</a:t>
            </a:r>
          </a:p>
          <a:p>
            <a:pPr>
              <a:spcBef>
                <a:spcPct val="0"/>
              </a:spcBef>
              <a:defRPr/>
            </a:pPr>
            <a:r>
              <a:rPr lang="en-GB" dirty="0" smtClean="0"/>
              <a:t>But all these data fail at the moment to explain  </a:t>
            </a:r>
            <a:r>
              <a:rPr lang="en-GB" dirty="0" err="1" smtClean="0"/>
              <a:t>infectous</a:t>
            </a:r>
            <a:r>
              <a:rPr lang="en-GB" dirty="0" smtClean="0"/>
              <a:t> </a:t>
            </a:r>
            <a:r>
              <a:rPr lang="en-GB" dirty="0" err="1" smtClean="0"/>
              <a:t>susecptibility</a:t>
            </a:r>
            <a:r>
              <a:rPr lang="en-GB" dirty="0" smtClean="0"/>
              <a:t> </a:t>
            </a:r>
          </a:p>
          <a:p>
            <a:pPr>
              <a:spcBef>
                <a:spcPct val="0"/>
              </a:spcBef>
              <a:defRPr/>
            </a:pPr>
            <a:r>
              <a:rPr lang="en-GB" dirty="0" smtClean="0"/>
              <a:t>.. But the data explain very well the decrease efficacy of immunological response to vaccines…</a:t>
            </a:r>
          </a:p>
          <a:p>
            <a:pPr>
              <a:spcBef>
                <a:spcPct val="0"/>
              </a:spcBef>
              <a:defRPr/>
            </a:pPr>
            <a:r>
              <a:rPr lang="en-GB" dirty="0" smtClean="0"/>
              <a:t>Further more there is probably a special link between specific vaccine regarding the targeted immunological responses</a:t>
            </a:r>
          </a:p>
          <a:p>
            <a:pPr>
              <a:spcBef>
                <a:spcPct val="0"/>
              </a:spcBef>
              <a:defRPr/>
            </a:pPr>
            <a:r>
              <a:rPr lang="en-GB" dirty="0" smtClean="0"/>
              <a:t>However, in the same meaning of </a:t>
            </a:r>
            <a:r>
              <a:rPr lang="en-GB" dirty="0" err="1" smtClean="0"/>
              <a:t>physiologoical</a:t>
            </a:r>
            <a:r>
              <a:rPr lang="en-GB" dirty="0" smtClean="0"/>
              <a:t> ageing …if  we know  how  immune system  ages  but at individual level  there is no  available biomarker capable to determine the level of </a:t>
            </a:r>
            <a:r>
              <a:rPr lang="en-GB" dirty="0" err="1" smtClean="0"/>
              <a:t>immunesenescence</a:t>
            </a:r>
            <a:r>
              <a:rPr lang="en-GB" dirty="0" smtClean="0"/>
              <a:t>…. </a:t>
            </a:r>
          </a:p>
          <a:p>
            <a:pPr>
              <a:spcBef>
                <a:spcPct val="0"/>
              </a:spcBef>
              <a:defRPr/>
            </a:pPr>
            <a:r>
              <a:rPr lang="en-GB" dirty="0" smtClean="0"/>
              <a:t>This means that…. It is difficult to determine at which age people decreases their immune response to vaccine…</a:t>
            </a:r>
          </a:p>
          <a:p>
            <a:pPr>
              <a:spcBef>
                <a:spcPct val="0"/>
              </a:spcBef>
              <a:defRPr/>
            </a:pPr>
            <a:r>
              <a:rPr lang="en-GB" dirty="0" smtClean="0"/>
              <a:t>This means also that only population data are able to determine at which age </a:t>
            </a:r>
            <a:r>
              <a:rPr lang="en-GB" dirty="0" err="1" smtClean="0"/>
              <a:t>immunosenescence</a:t>
            </a:r>
            <a:r>
              <a:rPr lang="en-GB" dirty="0" smtClean="0"/>
              <a:t> is relevant.</a:t>
            </a:r>
          </a:p>
          <a:p>
            <a:pPr>
              <a:spcBef>
                <a:spcPct val="0"/>
              </a:spcBef>
              <a:defRPr/>
            </a:pPr>
            <a:r>
              <a:rPr lang="en-GB" dirty="0" smtClean="0"/>
              <a:t>Then because of lack of specific marker of </a:t>
            </a:r>
            <a:r>
              <a:rPr lang="en-GB" dirty="0" err="1" smtClean="0"/>
              <a:t>immunesenescence</a:t>
            </a:r>
            <a:r>
              <a:rPr lang="en-GB" dirty="0" smtClean="0"/>
              <a:t> we need to immunize  adult </a:t>
            </a:r>
            <a:r>
              <a:rPr lang="en-GB" dirty="0" err="1" smtClean="0"/>
              <a:t>populaiton</a:t>
            </a:r>
            <a:r>
              <a:rPr lang="en-GB" dirty="0" smtClean="0"/>
              <a:t> at specific age determined by </a:t>
            </a:r>
            <a:r>
              <a:rPr lang="en-GB" dirty="0" err="1" smtClean="0"/>
              <a:t>epidemiolgical</a:t>
            </a:r>
            <a:r>
              <a:rPr lang="en-GB" dirty="0" smtClean="0"/>
              <a:t> </a:t>
            </a:r>
            <a:r>
              <a:rPr lang="en-GB" dirty="0" err="1" smtClean="0"/>
              <a:t>studie</a:t>
            </a:r>
            <a:r>
              <a:rPr lang="en-GB" dirty="0" smtClean="0"/>
              <a:t>.</a:t>
            </a:r>
          </a:p>
          <a:p>
            <a:pPr>
              <a:spcBef>
                <a:spcPct val="0"/>
              </a:spcBef>
              <a:defRPr/>
            </a:pPr>
            <a:endParaRPr lang="en-GB" dirty="0" smtClean="0"/>
          </a:p>
          <a:p>
            <a:pPr>
              <a:spcBef>
                <a:spcPct val="0"/>
              </a:spcBef>
              <a:defRPr/>
            </a:pPr>
            <a:endParaRPr lang="en-GB" dirty="0" smtClean="0"/>
          </a:p>
          <a:p>
            <a:pPr>
              <a:spcBef>
                <a:spcPct val="0"/>
              </a:spcBef>
              <a:defRPr/>
            </a:pPr>
            <a:endParaRPr lang="en-GB" dirty="0" smtClean="0"/>
          </a:p>
          <a:p>
            <a:pPr>
              <a:spcBef>
                <a:spcPct val="0"/>
              </a:spcBef>
              <a:defRPr/>
            </a:pPr>
            <a:endParaRPr lang="en-GB" dirty="0" smtClean="0"/>
          </a:p>
        </p:txBody>
      </p:sp>
      <p:sp>
        <p:nvSpPr>
          <p:cNvPr id="39939" name="Espace réservé du numéro de diapositive 3"/>
          <p:cNvSpPr>
            <a:spLocks noGrp="1"/>
          </p:cNvSpPr>
          <p:nvPr>
            <p:ph type="sldNum" sz="quarter" idx="5"/>
          </p:nvPr>
        </p:nvSpPr>
        <p:spPr>
          <a:ln>
            <a:miter lim="800000"/>
            <a:headEnd/>
            <a:tailEnd/>
          </a:ln>
        </p:spPr>
        <p:txBody>
          <a:bodyPr/>
          <a:lstStyle/>
          <a:p>
            <a:pPr>
              <a:defRPr/>
            </a:pPr>
            <a:fld id="{8A0393F5-A306-FA45-A025-D72EF185D13A}" type="slidenum">
              <a:rPr lang="fr-FR"/>
              <a:pPr>
                <a:defRPr/>
              </a:pPr>
              <a:t>16</a:t>
            </a:fld>
            <a:endParaRPr lang="fr-FR"/>
          </a:p>
        </p:txBody>
      </p:sp>
    </p:spTree>
    <p:extLst>
      <p:ext uri="{BB962C8B-B14F-4D97-AF65-F5344CB8AC3E}">
        <p14:creationId xmlns:p14="http://schemas.microsoft.com/office/powerpoint/2010/main" val="34063563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65AB6B5-096D-624F-93E3-C9E7E6D0F293}" type="slidenum">
              <a:rPr lang="fr-FR"/>
              <a:pPr>
                <a:defRPr/>
              </a:pPr>
              <a:t>59</a:t>
            </a:fld>
            <a:endParaRPr lang="fr-FR"/>
          </a:p>
        </p:txBody>
      </p:sp>
      <p:sp>
        <p:nvSpPr>
          <p:cNvPr id="63490" name="Rectangle 2"/>
          <p:cNvSpPr>
            <a:spLocks noGrp="1" noRot="1" noChangeAspect="1" noChangeArrowheads="1"/>
          </p:cNvSpPr>
          <p:nvPr>
            <p:ph type="sldImg"/>
          </p:nvPr>
        </p:nvSpPr>
        <p:spPr>
          <a:xfrm>
            <a:off x="1144588" y="687388"/>
            <a:ext cx="4568825" cy="3425825"/>
          </a:xfrm>
          <a:solidFill>
            <a:srgbClr val="FFFFFF"/>
          </a:solidFill>
          <a:ln w="12700" cap="flat"/>
          <a:extLst>
            <a:ext uri="{FAA26D3D-D897-4be2-8F04-BA451C77F1D7}">
              <ma14:placeholderFlag xmlns:ma14="http://schemas.microsoft.com/office/mac/drawingml/2011/main" xmlns="" val="1"/>
            </a:ext>
          </a:extLst>
        </p:spPr>
      </p:sp>
      <p:sp>
        <p:nvSpPr>
          <p:cNvPr id="63491"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2075" tIns="46038" rIns="92075" bIns="46038"/>
          <a:lstStyle/>
          <a:p>
            <a:pPr eaLnBrk="1" hangingPunct="1">
              <a:defRPr/>
            </a:pPr>
            <a:endParaRPr lang="en-GB" smtClean="0">
              <a:cs typeface="+mn-cs"/>
            </a:endParaRPr>
          </a:p>
        </p:txBody>
      </p:sp>
    </p:spTree>
    <p:extLst>
      <p:ext uri="{BB962C8B-B14F-4D97-AF65-F5344CB8AC3E}">
        <p14:creationId xmlns:p14="http://schemas.microsoft.com/office/powerpoint/2010/main" val="36241942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1736A01-68B3-844C-978E-6453142CFAD1}" type="slidenum">
              <a:rPr lang="fr-FR"/>
              <a:pPr>
                <a:defRPr/>
              </a:pPr>
              <a:t>60</a:t>
            </a:fld>
            <a:endParaRPr lang="fr-FR"/>
          </a:p>
        </p:txBody>
      </p:sp>
      <p:sp>
        <p:nvSpPr>
          <p:cNvPr id="63490" name="Rectangle 2"/>
          <p:cNvSpPr>
            <a:spLocks noGrp="1" noRot="1" noChangeAspect="1" noChangeArrowheads="1"/>
          </p:cNvSpPr>
          <p:nvPr>
            <p:ph type="sldImg"/>
          </p:nvPr>
        </p:nvSpPr>
        <p:spPr>
          <a:xfrm>
            <a:off x="1144588" y="687388"/>
            <a:ext cx="4568825" cy="3425825"/>
          </a:xfrm>
          <a:solidFill>
            <a:srgbClr val="FFFFFF"/>
          </a:solidFill>
          <a:ln w="12700" cap="flat"/>
          <a:extLst>
            <a:ext uri="{FAA26D3D-D897-4be2-8F04-BA451C77F1D7}">
              <ma14:placeholderFlag xmlns:ma14="http://schemas.microsoft.com/office/mac/drawingml/2011/main" xmlns="" val="1"/>
            </a:ext>
          </a:extLst>
        </p:spPr>
      </p:sp>
      <p:sp>
        <p:nvSpPr>
          <p:cNvPr id="63491"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2075" tIns="46038" rIns="92075" bIns="46038"/>
          <a:lstStyle/>
          <a:p>
            <a:pPr eaLnBrk="1" hangingPunct="1">
              <a:defRPr/>
            </a:pPr>
            <a:endParaRPr lang="en-GB" smtClean="0">
              <a:cs typeface="+mn-cs"/>
            </a:endParaRPr>
          </a:p>
        </p:txBody>
      </p:sp>
    </p:spTree>
    <p:extLst>
      <p:ext uri="{BB962C8B-B14F-4D97-AF65-F5344CB8AC3E}">
        <p14:creationId xmlns:p14="http://schemas.microsoft.com/office/powerpoint/2010/main" val="28888610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1736A01-68B3-844C-978E-6453142CFAD1}" type="slidenum">
              <a:rPr lang="fr-FR"/>
              <a:pPr>
                <a:defRPr/>
              </a:pPr>
              <a:t>61</a:t>
            </a:fld>
            <a:endParaRPr lang="fr-FR"/>
          </a:p>
        </p:txBody>
      </p:sp>
      <p:sp>
        <p:nvSpPr>
          <p:cNvPr id="63490" name="Rectangle 2"/>
          <p:cNvSpPr>
            <a:spLocks noGrp="1" noRot="1" noChangeAspect="1" noChangeArrowheads="1"/>
          </p:cNvSpPr>
          <p:nvPr>
            <p:ph type="sldImg"/>
          </p:nvPr>
        </p:nvSpPr>
        <p:spPr>
          <a:xfrm>
            <a:off x="1144588" y="687388"/>
            <a:ext cx="4568825" cy="3425825"/>
          </a:xfrm>
          <a:solidFill>
            <a:srgbClr val="FFFFFF"/>
          </a:solidFill>
          <a:ln w="12700" cap="flat"/>
          <a:extLst>
            <a:ext uri="{FAA26D3D-D897-4be2-8F04-BA451C77F1D7}">
              <ma14:placeholderFlag xmlns:ma14="http://schemas.microsoft.com/office/mac/drawingml/2011/main" xmlns="" val="1"/>
            </a:ext>
          </a:extLst>
        </p:spPr>
      </p:sp>
      <p:sp>
        <p:nvSpPr>
          <p:cNvPr id="63491"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2075" tIns="46038" rIns="92075" bIns="46038"/>
          <a:lstStyle/>
          <a:p>
            <a:pPr eaLnBrk="1" hangingPunct="1">
              <a:defRPr/>
            </a:pPr>
            <a:endParaRPr lang="en-GB" smtClean="0">
              <a:cs typeface="+mn-cs"/>
            </a:endParaRPr>
          </a:p>
        </p:txBody>
      </p:sp>
    </p:spTree>
    <p:extLst>
      <p:ext uri="{BB962C8B-B14F-4D97-AF65-F5344CB8AC3E}">
        <p14:creationId xmlns:p14="http://schemas.microsoft.com/office/powerpoint/2010/main" val="2676863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7F491BD-0986-5F42-887F-4821761BC336}" type="slidenum">
              <a:rPr lang="fr-FR"/>
              <a:pPr>
                <a:defRPr/>
              </a:pPr>
              <a:t>64</a:t>
            </a:fld>
            <a:endParaRPr lang="fr-FR"/>
          </a:p>
        </p:txBody>
      </p:sp>
      <p:sp>
        <p:nvSpPr>
          <p:cNvPr id="1003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00355" name="Rectangle 3"/>
          <p:cNvSpPr>
            <a:spLocks noGrp="1" noChangeArrowheads="1"/>
          </p:cNvSpPr>
          <p:nvPr>
            <p:ph type="body" idx="1"/>
          </p:nvPr>
        </p:nvSpPr>
        <p:spPr/>
        <p:txBody>
          <a:bodyPr/>
          <a:lstStyle/>
          <a:p>
            <a:pPr eaLnBrk="1" hangingPunct="1">
              <a:defRPr/>
            </a:pPr>
            <a:endParaRPr lang="fr-FR" smtClean="0">
              <a:cs typeface="+mn-cs"/>
            </a:endParaRPr>
          </a:p>
        </p:txBody>
      </p:sp>
    </p:spTree>
    <p:extLst>
      <p:ext uri="{BB962C8B-B14F-4D97-AF65-F5344CB8AC3E}">
        <p14:creationId xmlns:p14="http://schemas.microsoft.com/office/powerpoint/2010/main" val="14929570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843A1C9-D803-7B4D-A1F9-384995012682}" type="slidenum">
              <a:rPr lang="fr-FR"/>
              <a:pPr>
                <a:defRPr/>
              </a:pPr>
              <a:t>65</a:t>
            </a:fld>
            <a:endParaRPr lang="fr-FR"/>
          </a:p>
        </p:txBody>
      </p:sp>
      <p:sp>
        <p:nvSpPr>
          <p:cNvPr id="1085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08547" name="Rectangle 3"/>
          <p:cNvSpPr>
            <a:spLocks noGrp="1" noChangeArrowheads="1"/>
          </p:cNvSpPr>
          <p:nvPr>
            <p:ph type="body" idx="1"/>
          </p:nvPr>
        </p:nvSpPr>
        <p:spPr/>
        <p:txBody>
          <a:bodyPr/>
          <a:lstStyle/>
          <a:p>
            <a:pPr eaLnBrk="1" hangingPunct="1">
              <a:defRPr/>
            </a:pPr>
            <a:endParaRPr lang="fr-FR" smtClean="0">
              <a:cs typeface="+mn-cs"/>
            </a:endParaRPr>
          </a:p>
        </p:txBody>
      </p:sp>
    </p:spTree>
    <p:extLst>
      <p:ext uri="{BB962C8B-B14F-4D97-AF65-F5344CB8AC3E}">
        <p14:creationId xmlns:p14="http://schemas.microsoft.com/office/powerpoint/2010/main" val="10848701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r-FR" altLang="fr-FR" smtClean="0">
              <a:ea typeface="ＭＳ Ｐゴシック" pitchFamily="34" charset="-128"/>
            </a:endParaRPr>
          </a:p>
        </p:txBody>
      </p:sp>
      <p:sp>
        <p:nvSpPr>
          <p:cNvPr id="5325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BE227A09-922B-4B05-AF95-37DDE857BBC8}" type="slidenum">
              <a:rPr lang="fr-FR" altLang="fr-FR" smtClean="0"/>
              <a:pPr eaLnBrk="1" hangingPunct="1">
                <a:spcBef>
                  <a:spcPct val="0"/>
                </a:spcBef>
              </a:pPr>
              <a:t>78</a:t>
            </a:fld>
            <a:endParaRPr lang="fr-FR" altLang="fr-FR" smtClean="0"/>
          </a:p>
        </p:txBody>
      </p:sp>
    </p:spTree>
    <p:extLst>
      <p:ext uri="{BB962C8B-B14F-4D97-AF65-F5344CB8AC3E}">
        <p14:creationId xmlns:p14="http://schemas.microsoft.com/office/powerpoint/2010/main" val="3112865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FB5904-2367-834F-AC4F-1EA4C4AAC220}" type="slidenum">
              <a:rPr lang="fr-FR"/>
              <a:pPr/>
              <a:t>102</a:t>
            </a:fld>
            <a:endParaRPr lang="fr-FR"/>
          </a:p>
        </p:txBody>
      </p:sp>
      <p:sp>
        <p:nvSpPr>
          <p:cNvPr id="167938" name="Rectangle 2"/>
          <p:cNvSpPr>
            <a:spLocks noGrp="1" noRot="1" noChangeAspect="1" noChangeArrowheads="1" noTextEdit="1"/>
          </p:cNvSpPr>
          <p:nvPr>
            <p:ph type="sldImg"/>
          </p:nvPr>
        </p:nvSpPr>
        <p:spPr bwMode="auto">
          <a:xfrm>
            <a:off x="1300163" y="803275"/>
            <a:ext cx="4257675" cy="3194050"/>
          </a:xfrm>
          <a:prstGeom prst="rect">
            <a:avLst/>
          </a:prstGeom>
          <a:noFill/>
          <a:ln w="12700"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sp>
      <p:sp>
        <p:nvSpPr>
          <p:cNvPr id="167939" name="Rectangle 3"/>
          <p:cNvSpPr>
            <a:spLocks noGrp="1" noChangeArrowheads="1"/>
          </p:cNvSpPr>
          <p:nvPr>
            <p:ph type="body" idx="1"/>
          </p:nvPr>
        </p:nvSpPr>
        <p:spPr bwMode="auto">
          <a:xfrm>
            <a:off x="914400" y="4343400"/>
            <a:ext cx="50276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lIns="68263" tIns="33338" rIns="68263" bIns="33338"/>
          <a:lstStyle/>
          <a:p>
            <a:endParaRPr lang="fr-FR"/>
          </a:p>
        </p:txBody>
      </p:sp>
    </p:spTree>
    <p:extLst>
      <p:ext uri="{BB962C8B-B14F-4D97-AF65-F5344CB8AC3E}">
        <p14:creationId xmlns:p14="http://schemas.microsoft.com/office/powerpoint/2010/main" val="21596404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82035074-CE3F-4312-BA23-6CBA3B93C309}" type="slidenum">
              <a:rPr lang="en-US" smtClean="0">
                <a:latin typeface="Arial" pitchFamily="34" charset="0"/>
                <a:cs typeface="Arial" pitchFamily="34" charset="0"/>
              </a:rPr>
              <a:pPr/>
              <a:t>104</a:t>
            </a:fld>
            <a:endParaRPr lang="en-US" smtClean="0">
              <a:latin typeface="Arial" pitchFamily="34" charset="0"/>
              <a:cs typeface="Arial" pitchFamily="34" charset="0"/>
            </a:endParaRPr>
          </a:p>
        </p:txBody>
      </p:sp>
      <p:sp>
        <p:nvSpPr>
          <p:cNvPr id="108547" name="Rectangle 7"/>
          <p:cNvSpPr>
            <a:spLocks noGrp="1" noRot="1" noChangeAspect="1" noChangeArrowheads="1" noTextEdit="1"/>
          </p:cNvSpPr>
          <p:nvPr>
            <p:ph type="sldImg"/>
          </p:nvPr>
        </p:nvSpPr>
        <p:spPr>
          <a:ln/>
        </p:spPr>
      </p:sp>
      <p:sp>
        <p:nvSpPr>
          <p:cNvPr id="108548" name="Rectangle 8"/>
          <p:cNvSpPr>
            <a:spLocks noGrp="1" noChangeArrowheads="1"/>
          </p:cNvSpPr>
          <p:nvPr>
            <p:ph type="body" idx="1"/>
          </p:nvPr>
        </p:nvSpPr>
        <p:spPr>
          <a:noFill/>
          <a:ln/>
        </p:spPr>
        <p:txBody>
          <a:bodyPr/>
          <a:lstStyle/>
          <a:p>
            <a:pPr lvl="1" eaLnBrk="1" hangingPunct="1"/>
            <a:endParaRPr lang="fr-FR" altLang="fr-FR" sz="1000" smtClean="0">
              <a:latin typeface="Arial" pitchFamily="34" charset="0"/>
              <a:ea typeface="MS PGothic" pitchFamily="34" charset="-128"/>
              <a:cs typeface="Arial" pitchFamily="34" charset="0"/>
            </a:endParaRPr>
          </a:p>
        </p:txBody>
      </p:sp>
    </p:spTree>
    <p:extLst>
      <p:ext uri="{BB962C8B-B14F-4D97-AF65-F5344CB8AC3E}">
        <p14:creationId xmlns:p14="http://schemas.microsoft.com/office/powerpoint/2010/main" val="25940010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p:spPr>
        <p:txBody>
          <a:bodyPr/>
          <a:lstStyle/>
          <a:p>
            <a:r>
              <a:rPr lang="en-US" altLang="fr-FR" sz="1100" smtClean="0">
                <a:latin typeface="Arial" pitchFamily="34" charset="0"/>
                <a:cs typeface="Arial" pitchFamily="34" charset="0"/>
              </a:rPr>
              <a:t>Cette étude comporte un objectif principal et deux objectifs secondaires.</a:t>
            </a:r>
          </a:p>
          <a:p>
            <a:endParaRPr lang="en-US" altLang="fr-FR" sz="1100" smtClean="0">
              <a:latin typeface="Arial" pitchFamily="34" charset="0"/>
              <a:cs typeface="Arial" pitchFamily="34" charset="0"/>
            </a:endParaRPr>
          </a:p>
          <a:p>
            <a:r>
              <a:rPr lang="en-US" altLang="fr-FR" sz="1100" smtClean="0">
                <a:latin typeface="Arial" pitchFamily="34" charset="0"/>
                <a:cs typeface="Arial" pitchFamily="34" charset="0"/>
              </a:rPr>
              <a:t>L’objectif principal est de démontrer l’efficacité de Prevenar 13 pour la prévention d’un premier épisode de CAP de type vaccinal, et cela inclut les cas invasifs et non-invasifs.</a:t>
            </a:r>
          </a:p>
          <a:p>
            <a:endParaRPr lang="en-US" altLang="fr-FR" sz="1100" smtClean="0">
              <a:latin typeface="Arial" pitchFamily="34" charset="0"/>
              <a:cs typeface="Arial" pitchFamily="34" charset="0"/>
            </a:endParaRPr>
          </a:p>
          <a:p>
            <a:r>
              <a:rPr lang="en-US" altLang="fr-FR" sz="1100" smtClean="0">
                <a:latin typeface="Arial" pitchFamily="34" charset="0"/>
                <a:cs typeface="Arial" pitchFamily="34" charset="0"/>
              </a:rPr>
              <a:t>Les objectifs secondaires sont de démontrer l’efficacité pour le traitement d’un premier épisode de pneumopathie invasive à pneumocoques de sérotype vaccinal et pour la prévention d’une CAP penumococcique non invasive à sérotype vaccinal.</a:t>
            </a:r>
          </a:p>
        </p:txBody>
      </p:sp>
      <p:sp>
        <p:nvSpPr>
          <p:cNvPr id="115716" name="Footer Placeholder 3"/>
          <p:cNvSpPr>
            <a:spLocks noGrp="1"/>
          </p:cNvSpPr>
          <p:nvPr>
            <p:ph type="ftr" sz="quarter" idx="4"/>
          </p:nvPr>
        </p:nvSpPr>
        <p:spPr>
          <a:noFill/>
        </p:spPr>
        <p:txBody>
          <a:bodyPr/>
          <a:lstStyle/>
          <a:p>
            <a:r>
              <a:rPr lang="en-US" altLang="fr-FR" smtClean="0">
                <a:latin typeface="Arial" pitchFamily="34" charset="0"/>
                <a:cs typeface="Arial" pitchFamily="34" charset="0"/>
              </a:rPr>
              <a:t>CONFIDENTIEL</a:t>
            </a:r>
            <a:r>
              <a:rPr lang="en-US" altLang="fr-FR" sz="1000" smtClean="0">
                <a:latin typeface="Arial" pitchFamily="34" charset="0"/>
                <a:cs typeface="Arial" pitchFamily="34" charset="0"/>
              </a:rPr>
              <a:t>— À USAGE INTERNE, RESERVE A LA FORMATION.  NE PAS DISTRIBUER NI PARTAGER LES INFORMATIONS AVEC LA FORCE DE VENTE OU TOUTE TIERCE PARTIE EXTERNE.</a:t>
            </a:r>
          </a:p>
        </p:txBody>
      </p:sp>
      <p:sp>
        <p:nvSpPr>
          <p:cNvPr id="115717" name="Slide Number Placeholder 4"/>
          <p:cNvSpPr>
            <a:spLocks noGrp="1"/>
          </p:cNvSpPr>
          <p:nvPr>
            <p:ph type="sldNum" sz="quarter" idx="5"/>
          </p:nvPr>
        </p:nvSpPr>
        <p:spPr>
          <a:noFill/>
        </p:spPr>
        <p:txBody>
          <a:bodyPr/>
          <a:lstStyle/>
          <a:p>
            <a:fld id="{D4179AEE-6309-482D-A4BC-6F319C20144D}" type="slidenum">
              <a:rPr lang="en-US" altLang="fr-FR" smtClean="0">
                <a:latin typeface="Arial" pitchFamily="34" charset="0"/>
                <a:cs typeface="Arial" pitchFamily="34" charset="0"/>
              </a:rPr>
              <a:pPr/>
              <a:t>105</a:t>
            </a:fld>
            <a:endParaRPr lang="en-US" altLang="fr-FR" smtClean="0">
              <a:latin typeface="Arial" pitchFamily="34" charset="0"/>
              <a:cs typeface="Arial" pitchFamily="34" charset="0"/>
            </a:endParaRPr>
          </a:p>
        </p:txBody>
      </p:sp>
    </p:spTree>
    <p:extLst>
      <p:ext uri="{BB962C8B-B14F-4D97-AF65-F5344CB8AC3E}">
        <p14:creationId xmlns:p14="http://schemas.microsoft.com/office/powerpoint/2010/main" val="6133138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noFill/>
          <a:ln/>
        </p:spPr>
        <p:txBody>
          <a:bodyPr/>
          <a:lstStyle/>
          <a:p>
            <a:r>
              <a:rPr lang="en-US" altLang="fr-FR" smtClean="0">
                <a:latin typeface="Arial" pitchFamily="34" charset="0"/>
                <a:cs typeface="Arial" pitchFamily="34" charset="0"/>
              </a:rPr>
              <a:t>Ce tableau résume les caractéristiques démographiques et la fréquence des affections médicales rapportées spontanément ou sur interrogatoire par les patients, dans la population de sécurité, à l’entrée dans l’étude.</a:t>
            </a:r>
          </a:p>
          <a:p>
            <a:r>
              <a:rPr lang="en-US" altLang="fr-FR" smtClean="0">
                <a:latin typeface="Arial" pitchFamily="34" charset="0"/>
                <a:cs typeface="Arial" pitchFamily="34" charset="0"/>
              </a:rPr>
              <a:t>La population de sécurité est formée par les sujets des deux sexes, âgés de 65 ans et plus (âge moyen: 72,8 ans).  </a:t>
            </a:r>
          </a:p>
          <a:p>
            <a:pPr lvl="1"/>
            <a:r>
              <a:rPr lang="en-US" altLang="fr-FR" smtClean="0">
                <a:latin typeface="Arial" pitchFamily="34" charset="0"/>
                <a:cs typeface="Arial" pitchFamily="34" charset="0"/>
              </a:rPr>
              <a:t>34 sujets recrutés et vaccinés avaient moins de 65 ans. Ces sujets ont été suivis au plan de la sécurité, mais ont été exclus de toutes les analyses d’efficacité. 18 étaient dans le groupe Prevenar 13, 16 dans le groupe placebo.</a:t>
            </a:r>
          </a:p>
          <a:p>
            <a:r>
              <a:rPr lang="en-US" altLang="fr-FR" smtClean="0">
                <a:latin typeface="Arial" pitchFamily="34" charset="0"/>
                <a:cs typeface="Arial" pitchFamily="34" charset="0"/>
              </a:rPr>
              <a:t>Les autres caractéristiques démographiques étaient bien équilibrées entre les deux groupes. </a:t>
            </a:r>
          </a:p>
          <a:p>
            <a:r>
              <a:rPr lang="en-US" altLang="fr-FR" smtClean="0">
                <a:latin typeface="Arial" pitchFamily="34" charset="0"/>
                <a:cs typeface="Arial" pitchFamily="34" charset="0"/>
              </a:rPr>
              <a:t>Environ 40% des sujets immunocompétents éligibles pour l’étude avaient au moins une co-morbidité, p. ex. asthme, diabète, maladie cardiaque, maladie hépatique, etc.</a:t>
            </a:r>
          </a:p>
          <a:p>
            <a:r>
              <a:rPr lang="en-US" altLang="fr-FR" smtClean="0">
                <a:latin typeface="Arial" pitchFamily="34" charset="0"/>
                <a:cs typeface="Arial" pitchFamily="34" charset="0"/>
              </a:rPr>
              <a:t>Environ 12% des sujets étaient des fumeurs actuels.  </a:t>
            </a:r>
          </a:p>
          <a:p>
            <a:endParaRPr lang="en-US" altLang="fr-FR" smtClean="0">
              <a:latin typeface="Arial" pitchFamily="34" charset="0"/>
              <a:cs typeface="Arial" pitchFamily="34" charset="0"/>
            </a:endParaRPr>
          </a:p>
        </p:txBody>
      </p:sp>
    </p:spTree>
    <p:extLst>
      <p:ext uri="{BB962C8B-B14F-4D97-AF65-F5344CB8AC3E}">
        <p14:creationId xmlns:p14="http://schemas.microsoft.com/office/powerpoint/2010/main" val="3069589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096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fr-FR" smtClean="0"/>
              <a:t>3studies show the ipact of Functional status as a risk factor for </a:t>
            </a:r>
          </a:p>
          <a:p>
            <a:pPr>
              <a:spcBef>
                <a:spcPct val="0"/>
              </a:spcBef>
            </a:pPr>
            <a:r>
              <a:rPr lang="fr-FR" smtClean="0"/>
              <a:t>The PRIAM STUDIY In  NH inFrance with other show an important trrole of FS as a risk factor for acquisition</a:t>
            </a:r>
          </a:p>
          <a:p>
            <a:pPr>
              <a:spcBef>
                <a:spcPct val="0"/>
              </a:spcBef>
            </a:pPr>
            <a:r>
              <a:rPr lang="fr-FR" smtClean="0"/>
              <a:t>This is quie impressive knowing that everybody exhibit a poor FS </a:t>
            </a:r>
          </a:p>
          <a:p>
            <a:pPr>
              <a:spcBef>
                <a:spcPct val="0"/>
              </a:spcBef>
            </a:pPr>
            <a:r>
              <a:rPr lang="fr-FR" smtClean="0"/>
              <a:t>Our unpublished data from Our Unit of ACUTE  show that  FS is one of the main RFactor for Infection acquisition with a delay of 9d</a:t>
            </a:r>
          </a:p>
        </p:txBody>
      </p:sp>
    </p:spTree>
    <p:extLst>
      <p:ext uri="{BB962C8B-B14F-4D97-AF65-F5344CB8AC3E}">
        <p14:creationId xmlns:p14="http://schemas.microsoft.com/office/powerpoint/2010/main" val="27453050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noFill/>
          <a:ln/>
        </p:spPr>
        <p:txBody>
          <a:bodyPr/>
          <a:lstStyle/>
          <a:p>
            <a:r>
              <a:rPr lang="en-US" altLang="fr-FR" smtClean="0">
                <a:latin typeface="Arial" pitchFamily="34" charset="0"/>
                <a:cs typeface="Arial" pitchFamily="34" charset="0"/>
              </a:rPr>
              <a:t>Ce tableau résume les caractéristiques démographiques et la fréquence des affections médicales rapportées spontanément ou sur interrogatoire par les patients, dans la population de sécurité, à l’entrée dans l’étude.</a:t>
            </a:r>
          </a:p>
          <a:p>
            <a:r>
              <a:rPr lang="en-US" altLang="fr-FR" smtClean="0">
                <a:latin typeface="Arial" pitchFamily="34" charset="0"/>
                <a:cs typeface="Arial" pitchFamily="34" charset="0"/>
              </a:rPr>
              <a:t>La population de sécurité est formée par les sujets des deux sexes, âgés de 65 ans et plus (âge moyen: 72,8 ans).  </a:t>
            </a:r>
          </a:p>
          <a:p>
            <a:pPr lvl="1"/>
            <a:r>
              <a:rPr lang="en-US" altLang="fr-FR" smtClean="0">
                <a:latin typeface="Arial" pitchFamily="34" charset="0"/>
                <a:cs typeface="Arial" pitchFamily="34" charset="0"/>
              </a:rPr>
              <a:t>34 sujets recrutés et vaccinés avaient moins de 65 ans. Ces sujets ont été suivis au plan de la sécurité, mais ont été exclus de toutes les analyses d’efficacité. 18 étaient dans le groupe Prevenar 13, 16 dans le groupe placebo.</a:t>
            </a:r>
          </a:p>
          <a:p>
            <a:r>
              <a:rPr lang="en-US" altLang="fr-FR" smtClean="0">
                <a:latin typeface="Arial" pitchFamily="34" charset="0"/>
                <a:cs typeface="Arial" pitchFamily="34" charset="0"/>
              </a:rPr>
              <a:t>Les autres caractéristiques démographiques étaient bien équilibrées entre les deux groupes. </a:t>
            </a:r>
          </a:p>
          <a:p>
            <a:r>
              <a:rPr lang="en-US" altLang="fr-FR" smtClean="0">
                <a:latin typeface="Arial" pitchFamily="34" charset="0"/>
                <a:cs typeface="Arial" pitchFamily="34" charset="0"/>
              </a:rPr>
              <a:t>Environ 40% des sujets immunocompétents éligibles pour l’étude avaient au moins une co-morbidité, p. ex. asthme, diabète, maladie cardiaque, maladie hépatique, etc.</a:t>
            </a:r>
          </a:p>
          <a:p>
            <a:r>
              <a:rPr lang="en-US" altLang="fr-FR" smtClean="0">
                <a:latin typeface="Arial" pitchFamily="34" charset="0"/>
                <a:cs typeface="Arial" pitchFamily="34" charset="0"/>
              </a:rPr>
              <a:t>Environ 12% des sujets étaient des fumeurs actuels.  </a:t>
            </a:r>
          </a:p>
          <a:p>
            <a:endParaRPr lang="en-US" altLang="fr-FR" smtClean="0">
              <a:latin typeface="Arial" pitchFamily="34" charset="0"/>
              <a:cs typeface="Arial" pitchFamily="34" charset="0"/>
            </a:endParaRPr>
          </a:p>
        </p:txBody>
      </p:sp>
    </p:spTree>
    <p:extLst>
      <p:ext uri="{BB962C8B-B14F-4D97-AF65-F5344CB8AC3E}">
        <p14:creationId xmlns:p14="http://schemas.microsoft.com/office/powerpoint/2010/main" val="32581296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Espace réservé de l'image des diapositives 1"/>
          <p:cNvSpPr>
            <a:spLocks noGrp="1" noRot="1" noChangeAspect="1" noTextEdit="1"/>
          </p:cNvSpPr>
          <p:nvPr>
            <p:ph type="sldImg"/>
          </p:nvPr>
        </p:nvSpPr>
        <p:spPr>
          <a:ln/>
        </p:spPr>
      </p:sp>
      <p:sp>
        <p:nvSpPr>
          <p:cNvPr id="133123" name="Espace réservé des commentaires 2"/>
          <p:cNvSpPr>
            <a:spLocks noGrp="1"/>
          </p:cNvSpPr>
          <p:nvPr>
            <p:ph type="body" idx="1"/>
          </p:nvPr>
        </p:nvSpPr>
        <p:spPr>
          <a:noFill/>
          <a:ln/>
        </p:spPr>
        <p:txBody>
          <a:bodyPr/>
          <a:lstStyle/>
          <a:p>
            <a:endParaRPr lang="fr-FR" altLang="fr-FR" smtClean="0">
              <a:latin typeface="Arial" pitchFamily="34" charset="0"/>
              <a:cs typeface="Arial" pitchFamily="34" charset="0"/>
            </a:endParaRPr>
          </a:p>
        </p:txBody>
      </p:sp>
      <p:sp>
        <p:nvSpPr>
          <p:cNvPr id="133124" name="Espace réservé du numéro de diapositive 3"/>
          <p:cNvSpPr>
            <a:spLocks noGrp="1"/>
          </p:cNvSpPr>
          <p:nvPr>
            <p:ph type="sldNum" sz="quarter" idx="5"/>
          </p:nvPr>
        </p:nvSpPr>
        <p:spPr>
          <a:noFill/>
        </p:spPr>
        <p:txBody>
          <a:bodyPr/>
          <a:lstStyle/>
          <a:p>
            <a:fld id="{B6D63DC0-E0F1-40A6-9CB8-C82BFC6564FC}" type="slidenum">
              <a:rPr lang="en-US" altLang="fr-FR" smtClean="0">
                <a:latin typeface="Arial" pitchFamily="34" charset="0"/>
                <a:cs typeface="Arial" pitchFamily="34" charset="0"/>
              </a:rPr>
              <a:pPr/>
              <a:t>112</a:t>
            </a:fld>
            <a:endParaRPr lang="en-US" altLang="fr-FR" smtClean="0">
              <a:latin typeface="Arial" pitchFamily="34" charset="0"/>
              <a:cs typeface="Arial" pitchFamily="34" charset="0"/>
            </a:endParaRPr>
          </a:p>
        </p:txBody>
      </p:sp>
    </p:spTree>
    <p:extLst>
      <p:ext uri="{BB962C8B-B14F-4D97-AF65-F5344CB8AC3E}">
        <p14:creationId xmlns:p14="http://schemas.microsoft.com/office/powerpoint/2010/main" val="226000211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ln/>
        </p:spPr>
      </p:sp>
      <p:sp>
        <p:nvSpPr>
          <p:cNvPr id="145411" name="Notes Placeholder 2"/>
          <p:cNvSpPr>
            <a:spLocks noGrp="1"/>
          </p:cNvSpPr>
          <p:nvPr>
            <p:ph type="body" idx="1"/>
          </p:nvPr>
        </p:nvSpPr>
        <p:spPr>
          <a:noFill/>
          <a:ln/>
        </p:spPr>
        <p:txBody>
          <a:bodyPr/>
          <a:lstStyle/>
          <a:p>
            <a:r>
              <a:rPr lang="en-US" altLang="fr-FR" sz="1100" smtClean="0">
                <a:latin typeface="Arial" pitchFamily="34" charset="0"/>
                <a:cs typeface="Arial" pitchFamily="34" charset="0"/>
              </a:rPr>
              <a:t>Nous présentons ici une sélection de critères exploratoires :</a:t>
            </a:r>
          </a:p>
          <a:p>
            <a:pPr lvl="1"/>
            <a:r>
              <a:rPr lang="en-US" altLang="fr-FR" sz="1100" smtClean="0">
                <a:latin typeface="Arial" pitchFamily="34" charset="0"/>
                <a:cs typeface="Arial" pitchFamily="34" charset="0"/>
              </a:rPr>
              <a:t>Premier épisode de CAP pneumococcique confirmée – cela inclut les VT, les non-VT et les sérotypes non déterminés</a:t>
            </a:r>
          </a:p>
          <a:p>
            <a:pPr lvl="1"/>
            <a:r>
              <a:rPr lang="en-US" altLang="fr-FR" sz="1100" smtClean="0">
                <a:latin typeface="Arial" pitchFamily="34" charset="0"/>
                <a:cs typeface="Arial" pitchFamily="34" charset="0"/>
              </a:rPr>
              <a:t>Premier épisode de CAP pneumococcique non-bactériémique/ non-invasive confirmée, englobant les sérotypes VT et non-VT serotypes</a:t>
            </a:r>
          </a:p>
          <a:p>
            <a:pPr lvl="1"/>
            <a:r>
              <a:rPr lang="en-US" altLang="fr-FR" sz="1100" smtClean="0">
                <a:latin typeface="Arial" pitchFamily="34" charset="0"/>
                <a:cs typeface="Arial" pitchFamily="34" charset="0"/>
              </a:rPr>
              <a:t>Premier épisode d’IPD (tous sérotypes)</a:t>
            </a:r>
          </a:p>
          <a:p>
            <a:pPr lvl="1"/>
            <a:r>
              <a:rPr lang="en-US" altLang="fr-FR" sz="1100" smtClean="0">
                <a:latin typeface="Arial" pitchFamily="34" charset="0"/>
                <a:cs typeface="Arial" pitchFamily="34" charset="0"/>
              </a:rPr>
              <a:t>Premier épisode de CAP (toutes causes)</a:t>
            </a:r>
          </a:p>
          <a:p>
            <a:r>
              <a:rPr lang="en-US" altLang="fr-FR" sz="1100" smtClean="0">
                <a:latin typeface="Arial" pitchFamily="34" charset="0"/>
                <a:cs typeface="Arial" pitchFamily="34" charset="0"/>
              </a:rPr>
              <a:t>Dans la population PP, les deux des 3 critères présentés (premier épisode de CAP pneumococcique confirmée, et premier épisode d’IPD) montraient une efficacité statistiquement significative du vaccin, après ajustement pour comparaisons multiples. Une tendance à l’efficacité est apparente pour l’autre critère : le premier épisode de CAP pneumococcique NB/NI (p = 0,1056), même si ce critère contient un grand nombre d’épisodes de CAP pneumococcique à sérotype non vaccinal. </a:t>
            </a:r>
          </a:p>
          <a:p>
            <a:r>
              <a:rPr lang="en-US" altLang="fr-FR" sz="1100" smtClean="0">
                <a:latin typeface="Arial" pitchFamily="34" charset="0"/>
                <a:cs typeface="Arial" pitchFamily="34" charset="0"/>
              </a:rPr>
              <a:t>Dans la population ITTm, qui comprend des sujets en immuno-déficience/suppression, le même motif a été observé.  </a:t>
            </a:r>
          </a:p>
          <a:p>
            <a:pPr lvl="1"/>
            <a:r>
              <a:rPr lang="en-US" altLang="fr-FR" sz="1100" smtClean="0">
                <a:latin typeface="Arial" pitchFamily="34" charset="0"/>
                <a:cs typeface="Arial" pitchFamily="34" charset="0"/>
              </a:rPr>
              <a:t>On n’observe pas d’efficacité du vaccin pour le premier épisode  de CAP, critère qui est principalement représenté par la CAP non pneumococcique</a:t>
            </a:r>
            <a:r>
              <a:rPr lang="en-US" altLang="fr-FR" smtClean="0">
                <a:latin typeface="Arial" pitchFamily="34" charset="0"/>
                <a:cs typeface="Arial" pitchFamily="34" charset="0"/>
              </a:rPr>
              <a:t>.</a:t>
            </a:r>
          </a:p>
          <a:p>
            <a:endParaRPr lang="en-US" altLang="fr-FR" smtClean="0">
              <a:latin typeface="Arial" pitchFamily="34" charset="0"/>
              <a:cs typeface="Arial" pitchFamily="34" charset="0"/>
            </a:endParaRPr>
          </a:p>
        </p:txBody>
      </p:sp>
    </p:spTree>
    <p:extLst>
      <p:ext uri="{BB962C8B-B14F-4D97-AF65-F5344CB8AC3E}">
        <p14:creationId xmlns:p14="http://schemas.microsoft.com/office/powerpoint/2010/main" val="189662838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ln/>
        </p:spPr>
      </p:sp>
      <p:sp>
        <p:nvSpPr>
          <p:cNvPr id="145411" name="Notes Placeholder 2"/>
          <p:cNvSpPr>
            <a:spLocks noGrp="1"/>
          </p:cNvSpPr>
          <p:nvPr>
            <p:ph type="body" idx="1"/>
          </p:nvPr>
        </p:nvSpPr>
        <p:spPr>
          <a:noFill/>
          <a:ln/>
        </p:spPr>
        <p:txBody>
          <a:bodyPr/>
          <a:lstStyle/>
          <a:p>
            <a:r>
              <a:rPr lang="en-US" altLang="fr-FR" sz="1100" smtClean="0">
                <a:latin typeface="Arial" pitchFamily="34" charset="0"/>
                <a:cs typeface="Arial" pitchFamily="34" charset="0"/>
              </a:rPr>
              <a:t>Nous présentons ici une sélection de critères exploratoires :</a:t>
            </a:r>
          </a:p>
          <a:p>
            <a:pPr lvl="1"/>
            <a:r>
              <a:rPr lang="en-US" altLang="fr-FR" sz="1100" smtClean="0">
                <a:latin typeface="Arial" pitchFamily="34" charset="0"/>
                <a:cs typeface="Arial" pitchFamily="34" charset="0"/>
              </a:rPr>
              <a:t>Premier épisode de CAP pneumococcique confirmée – cela inclut les VT, les non-VT et les sérotypes non déterminés</a:t>
            </a:r>
          </a:p>
          <a:p>
            <a:pPr lvl="1"/>
            <a:r>
              <a:rPr lang="en-US" altLang="fr-FR" sz="1100" smtClean="0">
                <a:latin typeface="Arial" pitchFamily="34" charset="0"/>
                <a:cs typeface="Arial" pitchFamily="34" charset="0"/>
              </a:rPr>
              <a:t>Premier épisode de CAP pneumococcique non-bactériémique/ non-invasive confirmée, englobant les sérotypes VT et non-VT serotypes</a:t>
            </a:r>
          </a:p>
          <a:p>
            <a:pPr lvl="1"/>
            <a:r>
              <a:rPr lang="en-US" altLang="fr-FR" sz="1100" smtClean="0">
                <a:latin typeface="Arial" pitchFamily="34" charset="0"/>
                <a:cs typeface="Arial" pitchFamily="34" charset="0"/>
              </a:rPr>
              <a:t>Premier épisode d’IPD (tous sérotypes)</a:t>
            </a:r>
          </a:p>
          <a:p>
            <a:pPr lvl="1"/>
            <a:r>
              <a:rPr lang="en-US" altLang="fr-FR" sz="1100" smtClean="0">
                <a:latin typeface="Arial" pitchFamily="34" charset="0"/>
                <a:cs typeface="Arial" pitchFamily="34" charset="0"/>
              </a:rPr>
              <a:t>Premier épisode de CAP (toutes causes)</a:t>
            </a:r>
          </a:p>
          <a:p>
            <a:r>
              <a:rPr lang="en-US" altLang="fr-FR" sz="1100" smtClean="0">
                <a:latin typeface="Arial" pitchFamily="34" charset="0"/>
                <a:cs typeface="Arial" pitchFamily="34" charset="0"/>
              </a:rPr>
              <a:t>Dans la population PP, les deux des 3 critères présentés (premier épisode de CAP pneumococcique confirmée, et premier épisode d’IPD) montraient une efficacité statistiquement significative du vaccin, après ajustement pour comparaisons multiples. Une tendance à l’efficacité est apparente pour l’autre critère : le premier épisode de CAP pneumococcique NB/NI (p = 0,1056), même si ce critère contient un grand nombre d’épisodes de CAP pneumococcique à sérotype non vaccinal. </a:t>
            </a:r>
          </a:p>
          <a:p>
            <a:r>
              <a:rPr lang="en-US" altLang="fr-FR" sz="1100" smtClean="0">
                <a:latin typeface="Arial" pitchFamily="34" charset="0"/>
                <a:cs typeface="Arial" pitchFamily="34" charset="0"/>
              </a:rPr>
              <a:t>Dans la population ITTm, qui comprend des sujets en immuno-déficience/suppression, le même motif a été observé.  </a:t>
            </a:r>
          </a:p>
          <a:p>
            <a:pPr lvl="1"/>
            <a:r>
              <a:rPr lang="en-US" altLang="fr-FR" sz="1100" smtClean="0">
                <a:latin typeface="Arial" pitchFamily="34" charset="0"/>
                <a:cs typeface="Arial" pitchFamily="34" charset="0"/>
              </a:rPr>
              <a:t>On n’observe pas d’efficacité du vaccin pour le premier épisode  de CAP, critère qui est principalement représenté par la CAP non pneumococcique</a:t>
            </a:r>
            <a:r>
              <a:rPr lang="en-US" altLang="fr-FR" smtClean="0">
                <a:latin typeface="Arial" pitchFamily="34" charset="0"/>
                <a:cs typeface="Arial" pitchFamily="34" charset="0"/>
              </a:rPr>
              <a:t>.</a:t>
            </a:r>
          </a:p>
          <a:p>
            <a:endParaRPr lang="en-US" altLang="fr-FR" smtClean="0">
              <a:latin typeface="Arial" pitchFamily="34" charset="0"/>
              <a:cs typeface="Arial" pitchFamily="34" charset="0"/>
            </a:endParaRPr>
          </a:p>
        </p:txBody>
      </p:sp>
    </p:spTree>
    <p:extLst>
      <p:ext uri="{BB962C8B-B14F-4D97-AF65-F5344CB8AC3E}">
        <p14:creationId xmlns:p14="http://schemas.microsoft.com/office/powerpoint/2010/main" val="2894915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3518D9-29F7-9C40-A60C-5C5C0962DFE1}" type="slidenum">
              <a:rPr lang="fr-FR"/>
              <a:pPr/>
              <a:t>19</a:t>
            </a:fld>
            <a:endParaRPr lang="fr-FR"/>
          </a:p>
        </p:txBody>
      </p:sp>
      <p:sp>
        <p:nvSpPr>
          <p:cNvPr id="2560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5603" name="Rectangle 3"/>
          <p:cNvSpPr>
            <a:spLocks noGrp="1" noChangeArrowheads="1"/>
          </p:cNvSpPr>
          <p:nvPr>
            <p:ph type="body" idx="1"/>
          </p:nvPr>
        </p:nvSpPr>
        <p:spPr/>
        <p:txBody>
          <a:bodyPr/>
          <a:lstStyle/>
          <a:p>
            <a:pPr defTabSz="457200"/>
            <a:endParaRPr lang="fr-FR"/>
          </a:p>
        </p:txBody>
      </p:sp>
    </p:spTree>
    <p:extLst>
      <p:ext uri="{BB962C8B-B14F-4D97-AF65-F5344CB8AC3E}">
        <p14:creationId xmlns:p14="http://schemas.microsoft.com/office/powerpoint/2010/main" val="4832473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8837E7-0886-FE49-BBAA-0E4B16203A94}" type="slidenum">
              <a:rPr lang="fr-FR"/>
              <a:pPr/>
              <a:t>20</a:t>
            </a:fld>
            <a:endParaRPr lang="fr-FR"/>
          </a:p>
        </p:txBody>
      </p:sp>
      <p:sp>
        <p:nvSpPr>
          <p:cNvPr id="2765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7651" name="Rectangle 3"/>
          <p:cNvSpPr>
            <a:spLocks noGrp="1" noChangeArrowheads="1"/>
          </p:cNvSpPr>
          <p:nvPr>
            <p:ph type="body" idx="1"/>
          </p:nvPr>
        </p:nvSpPr>
        <p:spPr/>
        <p:txBody>
          <a:bodyPr/>
          <a:lstStyle/>
          <a:p>
            <a:pPr defTabSz="457200"/>
            <a:r>
              <a:rPr lang="fr-FR"/>
              <a:t>3studies show the ipact of Functional status as a risk factor for </a:t>
            </a:r>
          </a:p>
          <a:p>
            <a:pPr defTabSz="457200"/>
            <a:r>
              <a:rPr lang="fr-FR"/>
              <a:t>The PRIAM STUDIY In  NH inFrance with other show an important trrole of FS as a risk factor for acquisition</a:t>
            </a:r>
          </a:p>
          <a:p>
            <a:pPr defTabSz="457200"/>
            <a:r>
              <a:rPr lang="fr-FR"/>
              <a:t>This is quie impressive knowing that everybody exhibit a poor FS </a:t>
            </a:r>
          </a:p>
          <a:p>
            <a:pPr defTabSz="457200"/>
            <a:r>
              <a:rPr lang="fr-FR"/>
              <a:t>Our unpublished data from Our Unit of ACUTE  show that  FS is one of the main RFactor for Infection acquisition with a delay of 9d</a:t>
            </a:r>
          </a:p>
        </p:txBody>
      </p:sp>
    </p:spTree>
    <p:extLst>
      <p:ext uri="{BB962C8B-B14F-4D97-AF65-F5344CB8AC3E}">
        <p14:creationId xmlns:p14="http://schemas.microsoft.com/office/powerpoint/2010/main" val="28727080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837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Tree>
    <p:extLst>
      <p:ext uri="{BB962C8B-B14F-4D97-AF65-F5344CB8AC3E}">
        <p14:creationId xmlns:p14="http://schemas.microsoft.com/office/powerpoint/2010/main" val="41875908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379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fr-FR">
              <a:latin typeface="Calibri" charset="0"/>
              <a:ea typeface="ＭＳ Ｐゴシック" charset="0"/>
              <a:cs typeface="ＭＳ Ｐゴシック" charset="0"/>
            </a:endParaRPr>
          </a:p>
        </p:txBody>
      </p:sp>
    </p:spTree>
    <p:extLst>
      <p:ext uri="{BB962C8B-B14F-4D97-AF65-F5344CB8AC3E}">
        <p14:creationId xmlns:p14="http://schemas.microsoft.com/office/powerpoint/2010/main" val="16503353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379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fr-FR">
              <a:latin typeface="Calibri" charset="0"/>
              <a:ea typeface="ＭＳ Ｐゴシック" charset="0"/>
              <a:cs typeface="ＭＳ Ｐゴシック" charset="0"/>
            </a:endParaRPr>
          </a:p>
        </p:txBody>
      </p:sp>
    </p:spTree>
    <p:extLst>
      <p:ext uri="{BB962C8B-B14F-4D97-AF65-F5344CB8AC3E}">
        <p14:creationId xmlns:p14="http://schemas.microsoft.com/office/powerpoint/2010/main" val="37387187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txBox="1">
            <a:spLocks noGrp="1"/>
          </p:cNvSpPr>
          <p:nvPr>
            <p:ph type="ctrTitle"/>
          </p:nvPr>
        </p:nvSpPr>
        <p:spPr>
          <a:xfrm>
            <a:off x="685800" y="2130423"/>
            <a:ext cx="7772400" cy="1470026"/>
          </a:xfrm>
        </p:spPr>
        <p:txBody>
          <a:bodyPr/>
          <a:lstStyle>
            <a:lvl1pPr>
              <a:defRPr/>
            </a:lvl1pPr>
          </a:lstStyle>
          <a:p>
            <a:pPr lvl="0"/>
            <a:r>
              <a:rPr lang="fr-FR"/>
              <a:t>Modifiez le style du titre</a:t>
            </a:r>
          </a:p>
        </p:txBody>
      </p:sp>
      <p:sp>
        <p:nvSpPr>
          <p:cNvPr id="3" name="Sous-titre 2"/>
          <p:cNvSpPr txBox="1">
            <a:spLocks noGrp="1"/>
          </p:cNvSpPr>
          <p:nvPr>
            <p:ph type="subTitle" idx="1"/>
          </p:nvPr>
        </p:nvSpPr>
        <p:spPr>
          <a:xfrm>
            <a:off x="1371600" y="3886200"/>
            <a:ext cx="6400800" cy="1752603"/>
          </a:xfrm>
        </p:spPr>
        <p:txBody>
          <a:bodyPr anchorCtr="1"/>
          <a:lstStyle>
            <a:lvl1pPr marL="0" indent="0" algn="ctr">
              <a:buNone/>
              <a:defRPr>
                <a:solidFill>
                  <a:srgbClr val="898989"/>
                </a:solidFill>
              </a:defRPr>
            </a:lvl1pPr>
          </a:lstStyle>
          <a:p>
            <a:pPr lvl="0"/>
            <a:r>
              <a:rPr lang="fr-FR"/>
              <a:t>Modifiez le style des sous-titres du masque</a:t>
            </a:r>
          </a:p>
        </p:txBody>
      </p:sp>
      <p:sp>
        <p:nvSpPr>
          <p:cNvPr id="4" name="Espace réservé de la date 3"/>
          <p:cNvSpPr txBox="1">
            <a:spLocks noGrp="1"/>
          </p:cNvSpPr>
          <p:nvPr>
            <p:ph type="dt" sz="half" idx="7"/>
          </p:nvPr>
        </p:nvSpPr>
        <p:spPr/>
        <p:txBody>
          <a:bodyPr/>
          <a:lstStyle>
            <a:lvl1pPr>
              <a:defRPr/>
            </a:lvl1pPr>
          </a:lstStyle>
          <a:p>
            <a:pPr lvl="0"/>
            <a:fld id="{896E2783-FEE8-4E83-B3BA-B707E3D26DFF}" type="datetime1">
              <a:rPr lang="fr-FR"/>
              <a:pPr lvl="0"/>
              <a:t>13/03/2016</a:t>
            </a:fld>
            <a:endParaRPr lang="fr-FR"/>
          </a:p>
        </p:txBody>
      </p:sp>
      <p:sp>
        <p:nvSpPr>
          <p:cNvPr id="5" name="Espace réservé du pied de page 4"/>
          <p:cNvSpPr txBox="1">
            <a:spLocks noGrp="1"/>
          </p:cNvSpPr>
          <p:nvPr>
            <p:ph type="ftr" sz="quarter" idx="9"/>
          </p:nvPr>
        </p:nvSpPr>
        <p:spPr/>
        <p:txBody>
          <a:bodyPr/>
          <a:lstStyle>
            <a:lvl1pPr>
              <a:defRPr/>
            </a:lvl1pPr>
          </a:lstStyle>
          <a:p>
            <a:pPr lvl="0"/>
            <a:endParaRPr lang="fr-FR"/>
          </a:p>
        </p:txBody>
      </p:sp>
      <p:sp>
        <p:nvSpPr>
          <p:cNvPr id="6" name="Espace réservé du numéro de diapositive 5"/>
          <p:cNvSpPr txBox="1">
            <a:spLocks noGrp="1"/>
          </p:cNvSpPr>
          <p:nvPr>
            <p:ph type="sldNum" sz="quarter" idx="8"/>
          </p:nvPr>
        </p:nvSpPr>
        <p:spPr/>
        <p:txBody>
          <a:bodyPr/>
          <a:lstStyle>
            <a:lvl1pPr>
              <a:defRPr/>
            </a:lvl1pPr>
          </a:lstStyle>
          <a:p>
            <a:pPr lvl="0"/>
            <a:fld id="{80A9FB3F-E56E-4263-9C89-34B7B9011BA2}" type="slidenum">
              <a:t>‹N°›</a:t>
            </a:fld>
            <a:endParaRPr lang="fr-FR"/>
          </a:p>
        </p:txBody>
      </p:sp>
    </p:spTree>
    <p:extLst>
      <p:ext uri="{BB962C8B-B14F-4D97-AF65-F5344CB8AC3E}">
        <p14:creationId xmlns:p14="http://schemas.microsoft.com/office/powerpoint/2010/main" val="898474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lstStyle>
            <a:lvl1pPr>
              <a:defRPr/>
            </a:lvl1pPr>
          </a:lstStyle>
          <a:p>
            <a:pPr lvl="0"/>
            <a:r>
              <a:rPr lang="fr-FR"/>
              <a:t>Modifiez le style du titre</a:t>
            </a:r>
          </a:p>
        </p:txBody>
      </p:sp>
      <p:sp>
        <p:nvSpPr>
          <p:cNvPr id="3" name="Espace réservé du texte vertical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txBox="1">
            <a:spLocks noGrp="1"/>
          </p:cNvSpPr>
          <p:nvPr>
            <p:ph type="dt" sz="half" idx="7"/>
          </p:nvPr>
        </p:nvSpPr>
        <p:spPr/>
        <p:txBody>
          <a:bodyPr/>
          <a:lstStyle>
            <a:lvl1pPr>
              <a:defRPr/>
            </a:lvl1pPr>
          </a:lstStyle>
          <a:p>
            <a:pPr lvl="0"/>
            <a:fld id="{58870205-37E9-42E8-8E23-8DE681469D29}" type="datetime1">
              <a:rPr lang="fr-FR"/>
              <a:pPr lvl="0"/>
              <a:t>13/03/2016</a:t>
            </a:fld>
            <a:endParaRPr lang="fr-FR"/>
          </a:p>
        </p:txBody>
      </p:sp>
      <p:sp>
        <p:nvSpPr>
          <p:cNvPr id="5" name="Espace réservé du pied de page 4"/>
          <p:cNvSpPr txBox="1">
            <a:spLocks noGrp="1"/>
          </p:cNvSpPr>
          <p:nvPr>
            <p:ph type="ftr" sz="quarter" idx="9"/>
          </p:nvPr>
        </p:nvSpPr>
        <p:spPr/>
        <p:txBody>
          <a:bodyPr/>
          <a:lstStyle>
            <a:lvl1pPr>
              <a:defRPr/>
            </a:lvl1pPr>
          </a:lstStyle>
          <a:p>
            <a:pPr lvl="0"/>
            <a:endParaRPr lang="fr-FR"/>
          </a:p>
        </p:txBody>
      </p:sp>
      <p:sp>
        <p:nvSpPr>
          <p:cNvPr id="6" name="Espace réservé du numéro de diapositive 5"/>
          <p:cNvSpPr txBox="1">
            <a:spLocks noGrp="1"/>
          </p:cNvSpPr>
          <p:nvPr>
            <p:ph type="sldNum" sz="quarter" idx="8"/>
          </p:nvPr>
        </p:nvSpPr>
        <p:spPr/>
        <p:txBody>
          <a:bodyPr/>
          <a:lstStyle>
            <a:lvl1pPr>
              <a:defRPr/>
            </a:lvl1pPr>
          </a:lstStyle>
          <a:p>
            <a:pPr lvl="0"/>
            <a:fld id="{C82D6AAF-E217-47FB-AFB6-BA276FE1C15F}" type="slidenum">
              <a:t>‹N°›</a:t>
            </a:fld>
            <a:endParaRPr lang="fr-FR"/>
          </a:p>
        </p:txBody>
      </p:sp>
    </p:spTree>
    <p:extLst>
      <p:ext uri="{BB962C8B-B14F-4D97-AF65-F5344CB8AC3E}">
        <p14:creationId xmlns:p14="http://schemas.microsoft.com/office/powerpoint/2010/main" val="25383812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txBox="1">
            <a:spLocks noGrp="1"/>
          </p:cNvSpPr>
          <p:nvPr>
            <p:ph type="title" orient="vert"/>
          </p:nvPr>
        </p:nvSpPr>
        <p:spPr>
          <a:xfrm>
            <a:off x="6629400" y="274640"/>
            <a:ext cx="2057400" cy="5851529"/>
          </a:xfrm>
        </p:spPr>
        <p:txBody>
          <a:bodyPr vert="eaVert"/>
          <a:lstStyle>
            <a:lvl1pPr>
              <a:defRPr/>
            </a:lvl1pPr>
          </a:lstStyle>
          <a:p>
            <a:pPr lvl="0"/>
            <a:r>
              <a:rPr lang="fr-FR"/>
              <a:t>Modifiez le style du titre</a:t>
            </a:r>
          </a:p>
        </p:txBody>
      </p:sp>
      <p:sp>
        <p:nvSpPr>
          <p:cNvPr id="3" name="Espace réservé du texte vertical 2"/>
          <p:cNvSpPr txBox="1">
            <a:spLocks noGrp="1"/>
          </p:cNvSpPr>
          <p:nvPr>
            <p:ph type="body" orient="vert" idx="1"/>
          </p:nvPr>
        </p:nvSpPr>
        <p:spPr>
          <a:xfrm>
            <a:off x="457200" y="274640"/>
            <a:ext cx="6019796" cy="5851529"/>
          </a:xfrm>
        </p:spPr>
        <p:txBody>
          <a:bodyPr vert="eaVert"/>
          <a:lstStyle>
            <a:lvl1pPr>
              <a:defRPr/>
            </a:lvl1pPr>
            <a:lvl2pPr>
              <a:defRPr/>
            </a:lvl2pPr>
            <a:lvl3pPr>
              <a:defRPr/>
            </a:lvl3pPr>
            <a:lvl4pPr>
              <a:defRPr/>
            </a:lvl4pPr>
            <a:lvl5pP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txBox="1">
            <a:spLocks noGrp="1"/>
          </p:cNvSpPr>
          <p:nvPr>
            <p:ph type="dt" sz="half" idx="7"/>
          </p:nvPr>
        </p:nvSpPr>
        <p:spPr/>
        <p:txBody>
          <a:bodyPr/>
          <a:lstStyle>
            <a:lvl1pPr>
              <a:defRPr/>
            </a:lvl1pPr>
          </a:lstStyle>
          <a:p>
            <a:pPr lvl="0"/>
            <a:fld id="{34F3E461-4DDC-4AA1-AB0C-2948E5082A21}" type="datetime1">
              <a:rPr lang="fr-FR"/>
              <a:pPr lvl="0"/>
              <a:t>13/03/2016</a:t>
            </a:fld>
            <a:endParaRPr lang="fr-FR"/>
          </a:p>
        </p:txBody>
      </p:sp>
      <p:sp>
        <p:nvSpPr>
          <p:cNvPr id="5" name="Espace réservé du pied de page 4"/>
          <p:cNvSpPr txBox="1">
            <a:spLocks noGrp="1"/>
          </p:cNvSpPr>
          <p:nvPr>
            <p:ph type="ftr" sz="quarter" idx="9"/>
          </p:nvPr>
        </p:nvSpPr>
        <p:spPr/>
        <p:txBody>
          <a:bodyPr/>
          <a:lstStyle>
            <a:lvl1pPr>
              <a:defRPr/>
            </a:lvl1pPr>
          </a:lstStyle>
          <a:p>
            <a:pPr lvl="0"/>
            <a:endParaRPr lang="fr-FR"/>
          </a:p>
        </p:txBody>
      </p:sp>
      <p:sp>
        <p:nvSpPr>
          <p:cNvPr id="6" name="Espace réservé du numéro de diapositive 5"/>
          <p:cNvSpPr txBox="1">
            <a:spLocks noGrp="1"/>
          </p:cNvSpPr>
          <p:nvPr>
            <p:ph type="sldNum" sz="quarter" idx="8"/>
          </p:nvPr>
        </p:nvSpPr>
        <p:spPr/>
        <p:txBody>
          <a:bodyPr/>
          <a:lstStyle>
            <a:lvl1pPr>
              <a:defRPr/>
            </a:lvl1pPr>
          </a:lstStyle>
          <a:p>
            <a:pPr lvl="0"/>
            <a:fld id="{BD0F215E-7A24-4914-9743-1D6AA5BF102C}" type="slidenum">
              <a:t>‹N°›</a:t>
            </a:fld>
            <a:endParaRPr lang="fr-FR"/>
          </a:p>
        </p:txBody>
      </p:sp>
    </p:spTree>
    <p:extLst>
      <p:ext uri="{BB962C8B-B14F-4D97-AF65-F5344CB8AC3E}">
        <p14:creationId xmlns:p14="http://schemas.microsoft.com/office/powerpoint/2010/main" val="1171526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Content">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Click to edit Master title style</a:t>
            </a:r>
            <a:endParaRPr lang="en-US" dirty="0"/>
          </a:p>
        </p:txBody>
      </p:sp>
      <p:sp>
        <p:nvSpPr>
          <p:cNvPr id="9" name="Text Placeholder 12"/>
          <p:cNvSpPr>
            <a:spLocks noGrp="1"/>
          </p:cNvSpPr>
          <p:nvPr>
            <p:ph type="body" sz="quarter" idx="16"/>
          </p:nvPr>
        </p:nvSpPr>
        <p:spPr bwMode="gray">
          <a:xfrm>
            <a:off x="313280" y="6055259"/>
            <a:ext cx="8506871" cy="226985"/>
          </a:xfrm>
          <a:prstGeom prst="rect">
            <a:avLst/>
          </a:prstGeom>
          <a:noFill/>
          <a:ln w="9525">
            <a:noFill/>
            <a:miter lim="800000"/>
            <a:headEnd/>
            <a:tailEnd/>
          </a:ln>
          <a:effectLst/>
        </p:spPr>
        <p:txBody>
          <a:bodyPr lIns="45720" rIns="45720" anchor="b">
            <a:spAutoFit/>
          </a:bodyPr>
          <a:lstStyle>
            <a:lvl1pPr marL="0" indent="0">
              <a:lnSpc>
                <a:spcPct val="85000"/>
              </a:lnSpc>
              <a:spcBef>
                <a:spcPts val="200"/>
              </a:spcBef>
              <a:buNone/>
              <a:defRPr kumimoji="0" lang="en-US" sz="1000" b="0" i="0" u="none" strike="noStrike" kern="1200" cap="none" normalizeH="0" baseline="0" dirty="0">
                <a:ln>
                  <a:noFill/>
                </a:ln>
                <a:solidFill>
                  <a:schemeClr val="tx1"/>
                </a:solidFill>
                <a:effectLst/>
                <a:latin typeface="+mn-lt"/>
                <a:ea typeface="+mn-ea"/>
                <a:cs typeface="+mn-cs"/>
              </a:defRPr>
            </a:lvl1pPr>
          </a:lstStyle>
          <a:p>
            <a:pPr lvl="0"/>
            <a:r>
              <a:rPr lang="en-US" dirty="0" smtClean="0"/>
              <a:t>Click to edit Master text styles</a:t>
            </a:r>
          </a:p>
        </p:txBody>
      </p:sp>
      <p:sp>
        <p:nvSpPr>
          <p:cNvPr id="10" name="Text Placeholder 9"/>
          <p:cNvSpPr>
            <a:spLocks noGrp="1"/>
          </p:cNvSpPr>
          <p:nvPr>
            <p:ph type="body" sz="quarter" idx="15"/>
          </p:nvPr>
        </p:nvSpPr>
        <p:spPr bwMode="gray">
          <a:xfrm>
            <a:off x="380998" y="1139615"/>
            <a:ext cx="8238744" cy="384048"/>
          </a:xfrm>
          <a:prstGeom prst="rect">
            <a:avLst/>
          </a:prstGeom>
          <a:noFill/>
        </p:spPr>
        <p:txBody>
          <a:bodyPr rtlCol="0">
            <a:noAutofit/>
          </a:bodyPr>
          <a:lstStyle>
            <a:lvl1pPr marL="0" indent="0" algn="l" rtl="0" fontAlgn="base">
              <a:lnSpc>
                <a:spcPct val="90000"/>
              </a:lnSpc>
              <a:spcBef>
                <a:spcPct val="0"/>
              </a:spcBef>
              <a:spcAft>
                <a:spcPct val="0"/>
              </a:spcAft>
              <a:buNone/>
              <a:defRPr lang="en-US" sz="2000" b="1" kern="1200" baseline="0" smtClean="0">
                <a:solidFill>
                  <a:schemeClr val="accent1"/>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fr-FR" smtClean="0"/>
              <a:t>Modifiez les styles du texte du masque</a:t>
            </a:r>
          </a:p>
        </p:txBody>
      </p:sp>
      <p:sp>
        <p:nvSpPr>
          <p:cNvPr id="11" name="Content Placeholder 10"/>
          <p:cNvSpPr>
            <a:spLocks noGrp="1"/>
          </p:cNvSpPr>
          <p:nvPr>
            <p:ph sz="quarter" idx="17"/>
          </p:nvPr>
        </p:nvSpPr>
        <p:spPr bwMode="gray">
          <a:xfrm>
            <a:off x="457200" y="1786468"/>
            <a:ext cx="8275320" cy="4056549"/>
          </a:xfrm>
          <a:prstGeom prst="rect">
            <a:avLst/>
          </a:prstGeom>
        </p:spPr>
        <p:txBody>
          <a:bodyPr/>
          <a:lstStyle>
            <a:lvl1pPr marL="177800" indent="-177800">
              <a:spcBef>
                <a:spcPts val="1200"/>
              </a:spcBef>
              <a:defRPr/>
            </a:lvl1pPr>
            <a:lvl2pPr>
              <a:spcBef>
                <a:spcPts val="1200"/>
              </a:spcBef>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8"/>
          </p:nvPr>
        </p:nvSpPr>
        <p:spPr/>
        <p:txBody>
          <a:bodyPr/>
          <a:lstStyle>
            <a:lvl1pPr>
              <a:defRPr/>
            </a:lvl1pPr>
          </a:lstStyle>
          <a:p>
            <a:pPr>
              <a:defRPr/>
            </a:pPr>
            <a:fld id="{7C54A016-89F0-4CD6-B2A3-A9A8F7926C16}" type="slidenum">
              <a:rPr/>
              <a:pPr>
                <a:defRPr/>
              </a:pPr>
              <a:t>‹N°›</a:t>
            </a:fld>
            <a:endParaRPr dirty="0"/>
          </a:p>
        </p:txBody>
      </p:sp>
    </p:spTree>
    <p:extLst>
      <p:ext uri="{BB962C8B-B14F-4D97-AF65-F5344CB8AC3E}">
        <p14:creationId xmlns:p14="http://schemas.microsoft.com/office/powerpoint/2010/main" val="28749482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wee objecten">
    <p:spTree>
      <p:nvGrpSpPr>
        <p:cNvPr id="1" name=""/>
        <p:cNvGrpSpPr/>
        <p:nvPr/>
      </p:nvGrpSpPr>
      <p:grpSpPr>
        <a:xfrm>
          <a:off x="0" y="0"/>
          <a:ext cx="0" cy="0"/>
          <a:chOff x="0" y="0"/>
          <a:chExt cx="0" cy="0"/>
        </a:xfrm>
      </p:grpSpPr>
      <p:sp>
        <p:nvSpPr>
          <p:cNvPr id="8" name="Tijdelijke aanduiding voor inhoud 3"/>
          <p:cNvSpPr>
            <a:spLocks noGrp="1"/>
          </p:cNvSpPr>
          <p:nvPr>
            <p:ph sz="half" idx="13"/>
          </p:nvPr>
        </p:nvSpPr>
        <p:spPr>
          <a:xfrm>
            <a:off x="725819" y="1291446"/>
            <a:ext cx="3665166" cy="4274226"/>
          </a:xfrm>
          <a:prstGeom prst="rect">
            <a:avLst/>
          </a:prstGeom>
        </p:spPr>
        <p:txBody>
          <a:bodyPr/>
          <a:lstStyle>
            <a:lvl1pPr>
              <a:defRPr sz="2200">
                <a:latin typeface="Segoe UI"/>
              </a:defRPr>
            </a:lvl1pPr>
            <a:lvl2pPr>
              <a:defRPr sz="2000">
                <a:latin typeface="Segoe UI"/>
              </a:defRPr>
            </a:lvl2pPr>
            <a:lvl3pPr>
              <a:defRPr sz="1700">
                <a:latin typeface="Segoe UI"/>
              </a:defRPr>
            </a:lvl3pPr>
            <a:lvl4pPr>
              <a:defRPr sz="1700">
                <a:latin typeface="Segoe UI"/>
              </a:defRPr>
            </a:lvl4pPr>
            <a:lvl5pPr>
              <a:defRPr sz="1700">
                <a:latin typeface="Segoe UI"/>
              </a:defRPr>
            </a:lvl5pPr>
            <a:lvl6pPr>
              <a:defRPr sz="1800"/>
            </a:lvl6pPr>
            <a:lvl7pPr>
              <a:defRPr sz="1800"/>
            </a:lvl7pPr>
            <a:lvl8pPr>
              <a:defRPr sz="1800"/>
            </a:lvl8pPr>
            <a:lvl9pPr>
              <a:defRPr sz="1800"/>
            </a:lvl9pPr>
          </a:lstStyle>
          <a:p>
            <a:pPr lvl="0"/>
            <a:r>
              <a:rPr lang="nl-BE" dirty="0" smtClean="0"/>
              <a:t>Klik om de tekststijl van het model te bewerken</a:t>
            </a:r>
          </a:p>
          <a:p>
            <a:pPr lvl="1"/>
            <a:r>
              <a:rPr lang="nl-BE" dirty="0" smtClean="0"/>
              <a:t>Tweede niveau</a:t>
            </a:r>
          </a:p>
          <a:p>
            <a:pPr lvl="2"/>
            <a:r>
              <a:rPr lang="nl-BE" dirty="0" smtClean="0"/>
              <a:t>Derde niveau</a:t>
            </a:r>
          </a:p>
        </p:txBody>
      </p:sp>
      <p:sp>
        <p:nvSpPr>
          <p:cNvPr id="10" name="Tijdelijke aanduiding voor inhoud 3"/>
          <p:cNvSpPr>
            <a:spLocks noGrp="1"/>
          </p:cNvSpPr>
          <p:nvPr>
            <p:ph sz="half" idx="14"/>
          </p:nvPr>
        </p:nvSpPr>
        <p:spPr>
          <a:xfrm>
            <a:off x="4619045" y="1291446"/>
            <a:ext cx="3665166" cy="4274226"/>
          </a:xfrm>
          <a:prstGeom prst="rect">
            <a:avLst/>
          </a:prstGeom>
        </p:spPr>
        <p:txBody>
          <a:bodyPr/>
          <a:lstStyle>
            <a:lvl1pPr>
              <a:defRPr sz="2200">
                <a:latin typeface="Segoe UI"/>
              </a:defRPr>
            </a:lvl1pPr>
            <a:lvl2pPr>
              <a:defRPr sz="2000">
                <a:latin typeface="Segoe UI"/>
              </a:defRPr>
            </a:lvl2pPr>
            <a:lvl3pPr>
              <a:defRPr sz="1700">
                <a:latin typeface="Segoe UI"/>
              </a:defRPr>
            </a:lvl3pPr>
            <a:lvl4pPr>
              <a:defRPr sz="1700">
                <a:latin typeface="Segoe UI"/>
              </a:defRPr>
            </a:lvl4pPr>
            <a:lvl5pPr>
              <a:defRPr sz="1700">
                <a:latin typeface="Segoe UI"/>
              </a:defRPr>
            </a:lvl5pPr>
            <a:lvl6pPr>
              <a:defRPr sz="1800"/>
            </a:lvl6pPr>
            <a:lvl7pPr>
              <a:defRPr sz="1800"/>
            </a:lvl7pPr>
            <a:lvl8pPr>
              <a:defRPr sz="1800"/>
            </a:lvl8pPr>
            <a:lvl9pPr>
              <a:defRPr sz="1800"/>
            </a:lvl9pPr>
          </a:lstStyle>
          <a:p>
            <a:pPr lvl="0"/>
            <a:r>
              <a:rPr lang="nl-BE" dirty="0" smtClean="0"/>
              <a:t>Klik om de tekststijl van het model te bewerken</a:t>
            </a:r>
          </a:p>
          <a:p>
            <a:pPr lvl="1"/>
            <a:r>
              <a:rPr lang="nl-BE" dirty="0" smtClean="0"/>
              <a:t>Tweede niveau</a:t>
            </a:r>
          </a:p>
          <a:p>
            <a:pPr lvl="2"/>
            <a:r>
              <a:rPr lang="nl-BE" dirty="0" smtClean="0"/>
              <a:t>Derde niveau</a:t>
            </a:r>
          </a:p>
        </p:txBody>
      </p:sp>
      <p:sp>
        <p:nvSpPr>
          <p:cNvPr id="6" name="Titel 1"/>
          <p:cNvSpPr>
            <a:spLocks noGrp="1"/>
          </p:cNvSpPr>
          <p:nvPr>
            <p:ph type="title"/>
          </p:nvPr>
        </p:nvSpPr>
        <p:spPr>
          <a:xfrm>
            <a:off x="739620" y="371690"/>
            <a:ext cx="7543260" cy="817022"/>
          </a:xfrm>
          <a:prstGeom prst="rect">
            <a:avLst/>
          </a:prstGeom>
        </p:spPr>
        <p:txBody>
          <a:bodyPr/>
          <a:lstStyle>
            <a:lvl1pPr>
              <a:defRPr sz="2800" b="1" i="0">
                <a:latin typeface="Segoe UI"/>
              </a:defRPr>
            </a:lvl1pPr>
          </a:lstStyle>
          <a:p>
            <a:r>
              <a:rPr lang="nl-BE" dirty="0" smtClean="0"/>
              <a:t>Titelstijl van model bewerken</a:t>
            </a:r>
            <a:endParaRPr lang="nl-NL" dirty="0"/>
          </a:p>
        </p:txBody>
      </p:sp>
      <p:sp>
        <p:nvSpPr>
          <p:cNvPr id="5" name="Tijdelijke aanduiding voor voettekst 5"/>
          <p:cNvSpPr>
            <a:spLocks noGrp="1"/>
          </p:cNvSpPr>
          <p:nvPr>
            <p:ph type="ftr" sz="quarter" idx="15"/>
          </p:nvPr>
        </p:nvSpPr>
        <p:spPr>
          <a:xfrm>
            <a:off x="725715" y="6173789"/>
            <a:ext cx="2895298" cy="365125"/>
          </a:xfrm>
          <a:prstGeom prst="rect">
            <a:avLst/>
          </a:prstGeom>
        </p:spPr>
        <p:txBody>
          <a:bodyPr/>
          <a:lstStyle>
            <a:lvl1pPr fontAlgn="auto">
              <a:spcBef>
                <a:spcPts val="0"/>
              </a:spcBef>
              <a:spcAft>
                <a:spcPts val="0"/>
              </a:spcAft>
              <a:defRPr sz="1400">
                <a:latin typeface="Segoe UI"/>
                <a:ea typeface="+mn-ea"/>
                <a:cs typeface="+mn-cs"/>
              </a:defRPr>
            </a:lvl1pPr>
          </a:lstStyle>
          <a:p>
            <a:pPr>
              <a:defRPr/>
            </a:pPr>
            <a:endParaRPr lang="nl-NL"/>
          </a:p>
        </p:txBody>
      </p:sp>
    </p:spTree>
    <p:extLst>
      <p:ext uri="{BB962C8B-B14F-4D97-AF65-F5344CB8AC3E}">
        <p14:creationId xmlns:p14="http://schemas.microsoft.com/office/powerpoint/2010/main" val="3591214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lstStyle>
            <a:lvl1pPr>
              <a:defRPr/>
            </a:lvl1pPr>
          </a:lstStyle>
          <a:p>
            <a:pPr lvl="0"/>
            <a:r>
              <a:rPr lang="fr-FR"/>
              <a:t>Modifiez le style du titre</a:t>
            </a:r>
          </a:p>
        </p:txBody>
      </p:sp>
      <p:sp>
        <p:nvSpPr>
          <p:cNvPr id="3" name="Espace réservé du contenu 2"/>
          <p:cNvSpPr txBox="1">
            <a:spLocks noGrp="1"/>
          </p:cNvSpPr>
          <p:nvPr>
            <p:ph idx="1"/>
          </p:nvPr>
        </p:nvSpPr>
        <p:spPr/>
        <p:txBody>
          <a:bodyPr/>
          <a:lstStyle>
            <a:lvl1pPr>
              <a:defRPr/>
            </a:lvl1pPr>
            <a:lvl2pPr>
              <a:defRPr/>
            </a:lvl2pPr>
            <a:lvl3pPr>
              <a:defRPr/>
            </a:lvl3pPr>
            <a:lvl4pPr>
              <a:defRPr/>
            </a:lvl4pPr>
            <a:lvl5pP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txBox="1">
            <a:spLocks noGrp="1"/>
          </p:cNvSpPr>
          <p:nvPr>
            <p:ph type="dt" sz="half" idx="7"/>
          </p:nvPr>
        </p:nvSpPr>
        <p:spPr/>
        <p:txBody>
          <a:bodyPr/>
          <a:lstStyle>
            <a:lvl1pPr>
              <a:defRPr/>
            </a:lvl1pPr>
          </a:lstStyle>
          <a:p>
            <a:pPr lvl="0"/>
            <a:fld id="{D4F7FD13-1793-454C-9A69-C9020E6E35F9}" type="datetime1">
              <a:rPr lang="fr-FR"/>
              <a:pPr lvl="0"/>
              <a:t>13/03/2016</a:t>
            </a:fld>
            <a:endParaRPr lang="fr-FR"/>
          </a:p>
        </p:txBody>
      </p:sp>
      <p:sp>
        <p:nvSpPr>
          <p:cNvPr id="5" name="Espace réservé du pied de page 4"/>
          <p:cNvSpPr txBox="1">
            <a:spLocks noGrp="1"/>
          </p:cNvSpPr>
          <p:nvPr>
            <p:ph type="ftr" sz="quarter" idx="9"/>
          </p:nvPr>
        </p:nvSpPr>
        <p:spPr/>
        <p:txBody>
          <a:bodyPr/>
          <a:lstStyle>
            <a:lvl1pPr>
              <a:defRPr/>
            </a:lvl1pPr>
          </a:lstStyle>
          <a:p>
            <a:pPr lvl="0"/>
            <a:endParaRPr lang="fr-FR"/>
          </a:p>
        </p:txBody>
      </p:sp>
      <p:sp>
        <p:nvSpPr>
          <p:cNvPr id="6" name="Espace réservé du numéro de diapositive 5"/>
          <p:cNvSpPr txBox="1">
            <a:spLocks noGrp="1"/>
          </p:cNvSpPr>
          <p:nvPr>
            <p:ph type="sldNum" sz="quarter" idx="8"/>
          </p:nvPr>
        </p:nvSpPr>
        <p:spPr/>
        <p:txBody>
          <a:bodyPr/>
          <a:lstStyle>
            <a:lvl1pPr>
              <a:defRPr/>
            </a:lvl1pPr>
          </a:lstStyle>
          <a:p>
            <a:pPr lvl="0"/>
            <a:fld id="{F96B105D-A4C3-44F5-9D9F-DCAA3EB4DA7A}" type="slidenum">
              <a:t>‹N°›</a:t>
            </a:fld>
            <a:endParaRPr lang="fr-FR"/>
          </a:p>
        </p:txBody>
      </p:sp>
    </p:spTree>
    <p:extLst>
      <p:ext uri="{BB962C8B-B14F-4D97-AF65-F5344CB8AC3E}">
        <p14:creationId xmlns:p14="http://schemas.microsoft.com/office/powerpoint/2010/main" val="21611316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txBox="1">
            <a:spLocks noGrp="1"/>
          </p:cNvSpPr>
          <p:nvPr>
            <p:ph type="title"/>
          </p:nvPr>
        </p:nvSpPr>
        <p:spPr>
          <a:xfrm>
            <a:off x="722311" y="4406895"/>
            <a:ext cx="7772400" cy="1362071"/>
          </a:xfrm>
        </p:spPr>
        <p:txBody>
          <a:bodyPr anchor="t" anchorCtr="0"/>
          <a:lstStyle>
            <a:lvl1pPr algn="l">
              <a:defRPr sz="4000" b="1" cap="all"/>
            </a:lvl1pPr>
          </a:lstStyle>
          <a:p>
            <a:pPr lvl="0"/>
            <a:r>
              <a:rPr lang="fr-FR"/>
              <a:t>Modifiez le style du titre</a:t>
            </a:r>
          </a:p>
        </p:txBody>
      </p:sp>
      <p:sp>
        <p:nvSpPr>
          <p:cNvPr id="3" name="Espace réservé du texte 2"/>
          <p:cNvSpPr txBox="1">
            <a:spLocks noGrp="1"/>
          </p:cNvSpPr>
          <p:nvPr>
            <p:ph type="body" idx="1"/>
          </p:nvPr>
        </p:nvSpPr>
        <p:spPr>
          <a:xfrm>
            <a:off x="722311" y="2906713"/>
            <a:ext cx="7772400" cy="1500182"/>
          </a:xfrm>
        </p:spPr>
        <p:txBody>
          <a:bodyPr anchor="b"/>
          <a:lstStyle>
            <a:lvl1pPr marL="0" indent="0">
              <a:spcBef>
                <a:spcPts val="500"/>
              </a:spcBef>
              <a:buNone/>
              <a:defRPr sz="2000">
                <a:solidFill>
                  <a:srgbClr val="898989"/>
                </a:solidFill>
              </a:defRPr>
            </a:lvl1pPr>
          </a:lstStyle>
          <a:p>
            <a:pPr lvl="0"/>
            <a:r>
              <a:rPr lang="fr-FR"/>
              <a:t>Modifiez les styles du texte du masque</a:t>
            </a:r>
          </a:p>
        </p:txBody>
      </p:sp>
      <p:sp>
        <p:nvSpPr>
          <p:cNvPr id="4" name="Espace réservé de la date 3"/>
          <p:cNvSpPr txBox="1">
            <a:spLocks noGrp="1"/>
          </p:cNvSpPr>
          <p:nvPr>
            <p:ph type="dt" sz="half" idx="7"/>
          </p:nvPr>
        </p:nvSpPr>
        <p:spPr/>
        <p:txBody>
          <a:bodyPr/>
          <a:lstStyle>
            <a:lvl1pPr>
              <a:defRPr/>
            </a:lvl1pPr>
          </a:lstStyle>
          <a:p>
            <a:pPr lvl="0"/>
            <a:fld id="{DEA6B88C-B321-4438-953D-5798FBF63433}" type="datetime1">
              <a:rPr lang="fr-FR"/>
              <a:pPr lvl="0"/>
              <a:t>13/03/2016</a:t>
            </a:fld>
            <a:endParaRPr lang="fr-FR"/>
          </a:p>
        </p:txBody>
      </p:sp>
      <p:sp>
        <p:nvSpPr>
          <p:cNvPr id="5" name="Espace réservé du pied de page 4"/>
          <p:cNvSpPr txBox="1">
            <a:spLocks noGrp="1"/>
          </p:cNvSpPr>
          <p:nvPr>
            <p:ph type="ftr" sz="quarter" idx="9"/>
          </p:nvPr>
        </p:nvSpPr>
        <p:spPr/>
        <p:txBody>
          <a:bodyPr/>
          <a:lstStyle>
            <a:lvl1pPr>
              <a:defRPr/>
            </a:lvl1pPr>
          </a:lstStyle>
          <a:p>
            <a:pPr lvl="0"/>
            <a:endParaRPr lang="fr-FR"/>
          </a:p>
        </p:txBody>
      </p:sp>
      <p:sp>
        <p:nvSpPr>
          <p:cNvPr id="6" name="Espace réservé du numéro de diapositive 5"/>
          <p:cNvSpPr txBox="1">
            <a:spLocks noGrp="1"/>
          </p:cNvSpPr>
          <p:nvPr>
            <p:ph type="sldNum" sz="quarter" idx="8"/>
          </p:nvPr>
        </p:nvSpPr>
        <p:spPr/>
        <p:txBody>
          <a:bodyPr/>
          <a:lstStyle>
            <a:lvl1pPr>
              <a:defRPr/>
            </a:lvl1pPr>
          </a:lstStyle>
          <a:p>
            <a:pPr lvl="0"/>
            <a:fld id="{8BACACA1-6810-4DD2-8E26-007680C12F2F}" type="slidenum">
              <a:t>‹N°›</a:t>
            </a:fld>
            <a:endParaRPr lang="fr-FR"/>
          </a:p>
        </p:txBody>
      </p:sp>
    </p:spTree>
    <p:extLst>
      <p:ext uri="{BB962C8B-B14F-4D97-AF65-F5344CB8AC3E}">
        <p14:creationId xmlns:p14="http://schemas.microsoft.com/office/powerpoint/2010/main" val="29393902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lstStyle>
            <a:lvl1pPr>
              <a:defRPr/>
            </a:lvl1pPr>
          </a:lstStyle>
          <a:p>
            <a:pPr lvl="0"/>
            <a:r>
              <a:rPr lang="fr-FR"/>
              <a:t>Modifiez le style du titre</a:t>
            </a:r>
          </a:p>
        </p:txBody>
      </p:sp>
      <p:sp>
        <p:nvSpPr>
          <p:cNvPr id="3" name="Espace réservé du contenu 2"/>
          <p:cNvSpPr txBox="1">
            <a:spLocks noGrp="1"/>
          </p:cNvSpPr>
          <p:nvPr>
            <p:ph idx="1"/>
          </p:nvPr>
        </p:nvSpPr>
        <p:spPr>
          <a:xfrm>
            <a:off x="457200" y="1600200"/>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txBox="1">
            <a:spLocks noGrp="1"/>
          </p:cNvSpPr>
          <p:nvPr>
            <p:ph idx="2"/>
          </p:nvPr>
        </p:nvSpPr>
        <p:spPr>
          <a:xfrm>
            <a:off x="4648196" y="1600200"/>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txBox="1">
            <a:spLocks noGrp="1"/>
          </p:cNvSpPr>
          <p:nvPr>
            <p:ph type="dt" sz="half" idx="7"/>
          </p:nvPr>
        </p:nvSpPr>
        <p:spPr/>
        <p:txBody>
          <a:bodyPr/>
          <a:lstStyle>
            <a:lvl1pPr>
              <a:defRPr/>
            </a:lvl1pPr>
          </a:lstStyle>
          <a:p>
            <a:pPr lvl="0"/>
            <a:fld id="{8CDA173C-12B7-4348-A87B-E51F86E87F45}" type="datetime1">
              <a:rPr lang="fr-FR"/>
              <a:pPr lvl="0"/>
              <a:t>13/03/2016</a:t>
            </a:fld>
            <a:endParaRPr lang="fr-FR"/>
          </a:p>
        </p:txBody>
      </p:sp>
      <p:sp>
        <p:nvSpPr>
          <p:cNvPr id="6" name="Espace réservé du pied de page 5"/>
          <p:cNvSpPr txBox="1">
            <a:spLocks noGrp="1"/>
          </p:cNvSpPr>
          <p:nvPr>
            <p:ph type="ftr" sz="quarter" idx="9"/>
          </p:nvPr>
        </p:nvSpPr>
        <p:spPr/>
        <p:txBody>
          <a:bodyPr/>
          <a:lstStyle>
            <a:lvl1pPr>
              <a:defRPr/>
            </a:lvl1pPr>
          </a:lstStyle>
          <a:p>
            <a:pPr lvl="0"/>
            <a:endParaRPr lang="fr-FR"/>
          </a:p>
        </p:txBody>
      </p:sp>
      <p:sp>
        <p:nvSpPr>
          <p:cNvPr id="7" name="Espace réservé du numéro de diapositive 6"/>
          <p:cNvSpPr txBox="1">
            <a:spLocks noGrp="1"/>
          </p:cNvSpPr>
          <p:nvPr>
            <p:ph type="sldNum" sz="quarter" idx="8"/>
          </p:nvPr>
        </p:nvSpPr>
        <p:spPr/>
        <p:txBody>
          <a:bodyPr/>
          <a:lstStyle>
            <a:lvl1pPr>
              <a:defRPr/>
            </a:lvl1pPr>
          </a:lstStyle>
          <a:p>
            <a:pPr lvl="0"/>
            <a:fld id="{B2041A18-0027-4B54-86E2-C3EDC0E82867}" type="slidenum">
              <a:t>‹N°›</a:t>
            </a:fld>
            <a:endParaRPr lang="fr-FR"/>
          </a:p>
        </p:txBody>
      </p:sp>
    </p:spTree>
    <p:extLst>
      <p:ext uri="{BB962C8B-B14F-4D97-AF65-F5344CB8AC3E}">
        <p14:creationId xmlns:p14="http://schemas.microsoft.com/office/powerpoint/2010/main" val="3443704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lstStyle>
            <a:lvl1pPr>
              <a:defRPr/>
            </a:lvl1pPr>
          </a:lstStyle>
          <a:p>
            <a:pPr lvl="0"/>
            <a:r>
              <a:rPr lang="fr-FR"/>
              <a:t>Modifiez le style du titre</a:t>
            </a:r>
          </a:p>
        </p:txBody>
      </p:sp>
      <p:sp>
        <p:nvSpPr>
          <p:cNvPr id="3" name="Espace réservé du texte 2"/>
          <p:cNvSpPr txBox="1">
            <a:spLocks noGrp="1"/>
          </p:cNvSpPr>
          <p:nvPr>
            <p:ph type="body" idx="1"/>
          </p:nvPr>
        </p:nvSpPr>
        <p:spPr>
          <a:xfrm>
            <a:off x="457200" y="1535113"/>
            <a:ext cx="4040184" cy="639759"/>
          </a:xfrm>
        </p:spPr>
        <p:txBody>
          <a:bodyPr anchor="b"/>
          <a:lstStyle>
            <a:lvl1pPr marL="0" indent="0">
              <a:spcBef>
                <a:spcPts val="600"/>
              </a:spcBef>
              <a:buNone/>
              <a:defRPr sz="2400" b="1"/>
            </a:lvl1pPr>
          </a:lstStyle>
          <a:p>
            <a:pPr lvl="0"/>
            <a:r>
              <a:rPr lang="fr-FR"/>
              <a:t>Modifiez les styles du texte du masque</a:t>
            </a:r>
          </a:p>
        </p:txBody>
      </p:sp>
      <p:sp>
        <p:nvSpPr>
          <p:cNvPr id="4" name="Espace réservé du contenu 3"/>
          <p:cNvSpPr txBox="1">
            <a:spLocks noGrp="1"/>
          </p:cNvSpPr>
          <p:nvPr>
            <p:ph idx="2"/>
          </p:nvPr>
        </p:nvSpPr>
        <p:spPr>
          <a:xfrm>
            <a:off x="457200" y="2174872"/>
            <a:ext cx="4040184"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txBox="1">
            <a:spLocks noGrp="1"/>
          </p:cNvSpPr>
          <p:nvPr>
            <p:ph type="body" idx="3"/>
          </p:nvPr>
        </p:nvSpPr>
        <p:spPr>
          <a:xfrm>
            <a:off x="4645023" y="1535113"/>
            <a:ext cx="4041776" cy="639759"/>
          </a:xfrm>
        </p:spPr>
        <p:txBody>
          <a:bodyPr anchor="b"/>
          <a:lstStyle>
            <a:lvl1pPr marL="0" indent="0">
              <a:spcBef>
                <a:spcPts val="600"/>
              </a:spcBef>
              <a:buNone/>
              <a:defRPr sz="2400" b="1"/>
            </a:lvl1pPr>
          </a:lstStyle>
          <a:p>
            <a:pPr lvl="0"/>
            <a:r>
              <a:rPr lang="fr-FR"/>
              <a:t>Modifiez les styles du texte du masque</a:t>
            </a:r>
          </a:p>
        </p:txBody>
      </p:sp>
      <p:sp>
        <p:nvSpPr>
          <p:cNvPr id="6" name="Espace réservé du contenu 5"/>
          <p:cNvSpPr txBox="1">
            <a:spLocks noGrp="1"/>
          </p:cNvSpPr>
          <p:nvPr>
            <p:ph idx="4"/>
          </p:nvPr>
        </p:nvSpPr>
        <p:spPr>
          <a:xfrm>
            <a:off x="4645023" y="2174872"/>
            <a:ext cx="4041776"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txBox="1">
            <a:spLocks noGrp="1"/>
          </p:cNvSpPr>
          <p:nvPr>
            <p:ph type="dt" sz="half" idx="7"/>
          </p:nvPr>
        </p:nvSpPr>
        <p:spPr/>
        <p:txBody>
          <a:bodyPr/>
          <a:lstStyle>
            <a:lvl1pPr>
              <a:defRPr/>
            </a:lvl1pPr>
          </a:lstStyle>
          <a:p>
            <a:pPr lvl="0"/>
            <a:fld id="{0C8FEE0C-AD51-4760-B800-4CCDC96FCC57}" type="datetime1">
              <a:rPr lang="fr-FR"/>
              <a:pPr lvl="0"/>
              <a:t>13/03/2016</a:t>
            </a:fld>
            <a:endParaRPr lang="fr-FR"/>
          </a:p>
        </p:txBody>
      </p:sp>
      <p:sp>
        <p:nvSpPr>
          <p:cNvPr id="8" name="Espace réservé du pied de page 7"/>
          <p:cNvSpPr txBox="1">
            <a:spLocks noGrp="1"/>
          </p:cNvSpPr>
          <p:nvPr>
            <p:ph type="ftr" sz="quarter" idx="9"/>
          </p:nvPr>
        </p:nvSpPr>
        <p:spPr/>
        <p:txBody>
          <a:bodyPr/>
          <a:lstStyle>
            <a:lvl1pPr>
              <a:defRPr/>
            </a:lvl1pPr>
          </a:lstStyle>
          <a:p>
            <a:pPr lvl="0"/>
            <a:endParaRPr lang="fr-FR"/>
          </a:p>
        </p:txBody>
      </p:sp>
      <p:sp>
        <p:nvSpPr>
          <p:cNvPr id="9" name="Espace réservé du numéro de diapositive 8"/>
          <p:cNvSpPr txBox="1">
            <a:spLocks noGrp="1"/>
          </p:cNvSpPr>
          <p:nvPr>
            <p:ph type="sldNum" sz="quarter" idx="8"/>
          </p:nvPr>
        </p:nvSpPr>
        <p:spPr/>
        <p:txBody>
          <a:bodyPr/>
          <a:lstStyle>
            <a:lvl1pPr>
              <a:defRPr/>
            </a:lvl1pPr>
          </a:lstStyle>
          <a:p>
            <a:pPr lvl="0"/>
            <a:fld id="{969C59F8-F9D6-42B3-9BD0-4E8EB9B16D08}" type="slidenum">
              <a:t>‹N°›</a:t>
            </a:fld>
            <a:endParaRPr lang="fr-FR"/>
          </a:p>
        </p:txBody>
      </p:sp>
    </p:spTree>
    <p:extLst>
      <p:ext uri="{BB962C8B-B14F-4D97-AF65-F5344CB8AC3E}">
        <p14:creationId xmlns:p14="http://schemas.microsoft.com/office/powerpoint/2010/main" val="24860780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lstStyle>
            <a:lvl1pPr>
              <a:defRPr/>
            </a:lvl1pPr>
          </a:lstStyle>
          <a:p>
            <a:pPr lvl="0"/>
            <a:r>
              <a:rPr lang="fr-FR"/>
              <a:t>Modifiez le style du titre</a:t>
            </a:r>
          </a:p>
        </p:txBody>
      </p:sp>
      <p:sp>
        <p:nvSpPr>
          <p:cNvPr id="3" name="Espace réservé de la date 2"/>
          <p:cNvSpPr txBox="1">
            <a:spLocks noGrp="1"/>
          </p:cNvSpPr>
          <p:nvPr>
            <p:ph type="dt" sz="half" idx="7"/>
          </p:nvPr>
        </p:nvSpPr>
        <p:spPr/>
        <p:txBody>
          <a:bodyPr/>
          <a:lstStyle>
            <a:lvl1pPr>
              <a:defRPr/>
            </a:lvl1pPr>
          </a:lstStyle>
          <a:p>
            <a:pPr lvl="0"/>
            <a:fld id="{D3C59900-45D0-4E97-8426-8DF8FBA374EF}" type="datetime1">
              <a:rPr lang="fr-FR"/>
              <a:pPr lvl="0"/>
              <a:t>13/03/2016</a:t>
            </a:fld>
            <a:endParaRPr lang="fr-FR"/>
          </a:p>
        </p:txBody>
      </p:sp>
      <p:sp>
        <p:nvSpPr>
          <p:cNvPr id="4" name="Espace réservé du pied de page 3"/>
          <p:cNvSpPr txBox="1">
            <a:spLocks noGrp="1"/>
          </p:cNvSpPr>
          <p:nvPr>
            <p:ph type="ftr" sz="quarter" idx="9"/>
          </p:nvPr>
        </p:nvSpPr>
        <p:spPr/>
        <p:txBody>
          <a:bodyPr/>
          <a:lstStyle>
            <a:lvl1pPr>
              <a:defRPr/>
            </a:lvl1pPr>
          </a:lstStyle>
          <a:p>
            <a:pPr lvl="0"/>
            <a:endParaRPr lang="fr-FR"/>
          </a:p>
        </p:txBody>
      </p:sp>
      <p:sp>
        <p:nvSpPr>
          <p:cNvPr id="5" name="Espace réservé du numéro de diapositive 4"/>
          <p:cNvSpPr txBox="1">
            <a:spLocks noGrp="1"/>
          </p:cNvSpPr>
          <p:nvPr>
            <p:ph type="sldNum" sz="quarter" idx="8"/>
          </p:nvPr>
        </p:nvSpPr>
        <p:spPr/>
        <p:txBody>
          <a:bodyPr/>
          <a:lstStyle>
            <a:lvl1pPr>
              <a:defRPr/>
            </a:lvl1pPr>
          </a:lstStyle>
          <a:p>
            <a:pPr lvl="0"/>
            <a:fld id="{CE4AD552-D916-4A45-BE26-8D94986FF1E6}" type="slidenum">
              <a:t>‹N°›</a:t>
            </a:fld>
            <a:endParaRPr lang="fr-FR"/>
          </a:p>
        </p:txBody>
      </p:sp>
    </p:spTree>
    <p:extLst>
      <p:ext uri="{BB962C8B-B14F-4D97-AF65-F5344CB8AC3E}">
        <p14:creationId xmlns:p14="http://schemas.microsoft.com/office/powerpoint/2010/main" val="29578389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txBox="1">
            <a:spLocks noGrp="1"/>
          </p:cNvSpPr>
          <p:nvPr>
            <p:ph type="dt" sz="half" idx="7"/>
          </p:nvPr>
        </p:nvSpPr>
        <p:spPr/>
        <p:txBody>
          <a:bodyPr/>
          <a:lstStyle>
            <a:lvl1pPr>
              <a:defRPr/>
            </a:lvl1pPr>
          </a:lstStyle>
          <a:p>
            <a:pPr lvl="0"/>
            <a:fld id="{A00857B0-C05B-408A-902F-40159387A1C9}" type="datetime1">
              <a:rPr lang="fr-FR"/>
              <a:pPr lvl="0"/>
              <a:t>13/03/2016</a:t>
            </a:fld>
            <a:endParaRPr lang="fr-FR"/>
          </a:p>
        </p:txBody>
      </p:sp>
      <p:sp>
        <p:nvSpPr>
          <p:cNvPr id="3" name="Espace réservé du pied de page 2"/>
          <p:cNvSpPr txBox="1">
            <a:spLocks noGrp="1"/>
          </p:cNvSpPr>
          <p:nvPr>
            <p:ph type="ftr" sz="quarter" idx="9"/>
          </p:nvPr>
        </p:nvSpPr>
        <p:spPr/>
        <p:txBody>
          <a:bodyPr/>
          <a:lstStyle>
            <a:lvl1pPr>
              <a:defRPr/>
            </a:lvl1pPr>
          </a:lstStyle>
          <a:p>
            <a:pPr lvl="0"/>
            <a:endParaRPr lang="fr-FR"/>
          </a:p>
        </p:txBody>
      </p:sp>
      <p:sp>
        <p:nvSpPr>
          <p:cNvPr id="4" name="Espace réservé du numéro de diapositive 3"/>
          <p:cNvSpPr txBox="1">
            <a:spLocks noGrp="1"/>
          </p:cNvSpPr>
          <p:nvPr>
            <p:ph type="sldNum" sz="quarter" idx="8"/>
          </p:nvPr>
        </p:nvSpPr>
        <p:spPr/>
        <p:txBody>
          <a:bodyPr/>
          <a:lstStyle>
            <a:lvl1pPr>
              <a:defRPr/>
            </a:lvl1pPr>
          </a:lstStyle>
          <a:p>
            <a:pPr lvl="0"/>
            <a:fld id="{904B5483-A23E-4F2F-983A-D7A5ED674657}" type="slidenum">
              <a:t>‹N°›</a:t>
            </a:fld>
            <a:endParaRPr lang="fr-FR"/>
          </a:p>
        </p:txBody>
      </p:sp>
    </p:spTree>
    <p:extLst>
      <p:ext uri="{BB962C8B-B14F-4D97-AF65-F5344CB8AC3E}">
        <p14:creationId xmlns:p14="http://schemas.microsoft.com/office/powerpoint/2010/main" val="38591872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txBox="1">
            <a:spLocks noGrp="1"/>
          </p:cNvSpPr>
          <p:nvPr>
            <p:ph type="title"/>
          </p:nvPr>
        </p:nvSpPr>
        <p:spPr>
          <a:xfrm>
            <a:off x="457200" y="273048"/>
            <a:ext cx="3008311" cy="1162046"/>
          </a:xfrm>
        </p:spPr>
        <p:txBody>
          <a:bodyPr anchor="b" anchorCtr="0"/>
          <a:lstStyle>
            <a:lvl1pPr algn="l">
              <a:defRPr sz="2000" b="1"/>
            </a:lvl1pPr>
          </a:lstStyle>
          <a:p>
            <a:pPr lvl="0"/>
            <a:r>
              <a:rPr lang="fr-FR"/>
              <a:t>Modifiez le style du titre</a:t>
            </a:r>
          </a:p>
        </p:txBody>
      </p:sp>
      <p:sp>
        <p:nvSpPr>
          <p:cNvPr id="3" name="Espace réservé du contenu 2"/>
          <p:cNvSpPr txBox="1">
            <a:spLocks noGrp="1"/>
          </p:cNvSpPr>
          <p:nvPr>
            <p:ph idx="1"/>
          </p:nvPr>
        </p:nvSpPr>
        <p:spPr>
          <a:xfrm>
            <a:off x="3575047" y="273048"/>
            <a:ext cx="5111752" cy="5853110"/>
          </a:xfrm>
        </p:spPr>
        <p:txBody>
          <a:bodyPr/>
          <a:lstStyle>
            <a:lvl1pPr>
              <a:defRPr/>
            </a:lvl1pPr>
            <a:lvl2pPr>
              <a:defRPr/>
            </a:lvl2pPr>
            <a:lvl3pPr>
              <a:defRPr/>
            </a:lvl3pPr>
            <a:lvl4pPr>
              <a:defRPr/>
            </a:lvl4pPr>
            <a:lvl5pP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txBox="1">
            <a:spLocks noGrp="1"/>
          </p:cNvSpPr>
          <p:nvPr>
            <p:ph type="body" idx="2"/>
          </p:nvPr>
        </p:nvSpPr>
        <p:spPr>
          <a:xfrm>
            <a:off x="457200" y="1435095"/>
            <a:ext cx="3008311" cy="4691064"/>
          </a:xfrm>
        </p:spPr>
        <p:txBody>
          <a:bodyPr/>
          <a:lstStyle>
            <a:lvl1pPr marL="0" indent="0">
              <a:spcBef>
                <a:spcPts val="300"/>
              </a:spcBef>
              <a:buNone/>
              <a:defRPr sz="1400"/>
            </a:lvl1pPr>
          </a:lstStyle>
          <a:p>
            <a:pPr lvl="0"/>
            <a:r>
              <a:rPr lang="fr-FR"/>
              <a:t>Modifiez les styles du texte du masque</a:t>
            </a:r>
          </a:p>
        </p:txBody>
      </p:sp>
      <p:sp>
        <p:nvSpPr>
          <p:cNvPr id="5" name="Espace réservé de la date 4"/>
          <p:cNvSpPr txBox="1">
            <a:spLocks noGrp="1"/>
          </p:cNvSpPr>
          <p:nvPr>
            <p:ph type="dt" sz="half" idx="7"/>
          </p:nvPr>
        </p:nvSpPr>
        <p:spPr/>
        <p:txBody>
          <a:bodyPr/>
          <a:lstStyle>
            <a:lvl1pPr>
              <a:defRPr/>
            </a:lvl1pPr>
          </a:lstStyle>
          <a:p>
            <a:pPr lvl="0"/>
            <a:fld id="{9AEF5C6F-BB25-46E2-B7DE-13D9F3A6243B}" type="datetime1">
              <a:rPr lang="fr-FR"/>
              <a:pPr lvl="0"/>
              <a:t>13/03/2016</a:t>
            </a:fld>
            <a:endParaRPr lang="fr-FR"/>
          </a:p>
        </p:txBody>
      </p:sp>
      <p:sp>
        <p:nvSpPr>
          <p:cNvPr id="6" name="Espace réservé du pied de page 5"/>
          <p:cNvSpPr txBox="1">
            <a:spLocks noGrp="1"/>
          </p:cNvSpPr>
          <p:nvPr>
            <p:ph type="ftr" sz="quarter" idx="9"/>
          </p:nvPr>
        </p:nvSpPr>
        <p:spPr/>
        <p:txBody>
          <a:bodyPr/>
          <a:lstStyle>
            <a:lvl1pPr>
              <a:defRPr/>
            </a:lvl1pPr>
          </a:lstStyle>
          <a:p>
            <a:pPr lvl="0"/>
            <a:endParaRPr lang="fr-FR"/>
          </a:p>
        </p:txBody>
      </p:sp>
      <p:sp>
        <p:nvSpPr>
          <p:cNvPr id="7" name="Espace réservé du numéro de diapositive 6"/>
          <p:cNvSpPr txBox="1">
            <a:spLocks noGrp="1"/>
          </p:cNvSpPr>
          <p:nvPr>
            <p:ph type="sldNum" sz="quarter" idx="8"/>
          </p:nvPr>
        </p:nvSpPr>
        <p:spPr/>
        <p:txBody>
          <a:bodyPr/>
          <a:lstStyle>
            <a:lvl1pPr>
              <a:defRPr/>
            </a:lvl1pPr>
          </a:lstStyle>
          <a:p>
            <a:pPr lvl="0"/>
            <a:fld id="{9AE5ABFB-26D6-4FA4-B967-34857F457A0F}" type="slidenum">
              <a:t>‹N°›</a:t>
            </a:fld>
            <a:endParaRPr lang="fr-FR"/>
          </a:p>
        </p:txBody>
      </p:sp>
    </p:spTree>
    <p:extLst>
      <p:ext uri="{BB962C8B-B14F-4D97-AF65-F5344CB8AC3E}">
        <p14:creationId xmlns:p14="http://schemas.microsoft.com/office/powerpoint/2010/main" val="37013223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txBox="1">
            <a:spLocks noGrp="1"/>
          </p:cNvSpPr>
          <p:nvPr>
            <p:ph type="title"/>
          </p:nvPr>
        </p:nvSpPr>
        <p:spPr>
          <a:xfrm>
            <a:off x="1792288" y="4800600"/>
            <a:ext cx="5486400" cy="566735"/>
          </a:xfrm>
        </p:spPr>
        <p:txBody>
          <a:bodyPr anchor="b" anchorCtr="0"/>
          <a:lstStyle>
            <a:lvl1pPr algn="l">
              <a:defRPr sz="2000" b="1"/>
            </a:lvl1pPr>
          </a:lstStyle>
          <a:p>
            <a:pPr lvl="0"/>
            <a:r>
              <a:rPr lang="fr-FR"/>
              <a:t>Modifiez le style du titre</a:t>
            </a:r>
          </a:p>
        </p:txBody>
      </p:sp>
      <p:sp>
        <p:nvSpPr>
          <p:cNvPr id="3" name="Espace réservé pour une image  2"/>
          <p:cNvSpPr txBox="1">
            <a:spLocks noGrp="1"/>
          </p:cNvSpPr>
          <p:nvPr>
            <p:ph type="pic" idx="1"/>
          </p:nvPr>
        </p:nvSpPr>
        <p:spPr>
          <a:xfrm>
            <a:off x="1792288" y="612776"/>
            <a:ext cx="5486400" cy="4114800"/>
          </a:xfrm>
        </p:spPr>
        <p:txBody>
          <a:bodyPr/>
          <a:lstStyle>
            <a:lvl1pPr marL="0" indent="0">
              <a:buNone/>
              <a:defRPr/>
            </a:lvl1pPr>
          </a:lstStyle>
          <a:p>
            <a:pPr lvl="0"/>
            <a:endParaRPr lang="fr-FR"/>
          </a:p>
        </p:txBody>
      </p:sp>
      <p:sp>
        <p:nvSpPr>
          <p:cNvPr id="4" name="Espace réservé du texte 3"/>
          <p:cNvSpPr txBox="1">
            <a:spLocks noGrp="1"/>
          </p:cNvSpPr>
          <p:nvPr>
            <p:ph type="body" idx="2"/>
          </p:nvPr>
        </p:nvSpPr>
        <p:spPr>
          <a:xfrm>
            <a:off x="1792288" y="5367335"/>
            <a:ext cx="5486400" cy="804864"/>
          </a:xfrm>
        </p:spPr>
        <p:txBody>
          <a:bodyPr/>
          <a:lstStyle>
            <a:lvl1pPr marL="0" indent="0">
              <a:spcBef>
                <a:spcPts val="300"/>
              </a:spcBef>
              <a:buNone/>
              <a:defRPr sz="1400"/>
            </a:lvl1pPr>
          </a:lstStyle>
          <a:p>
            <a:pPr lvl="0"/>
            <a:r>
              <a:rPr lang="fr-FR"/>
              <a:t>Modifiez les styles du texte du masque</a:t>
            </a:r>
          </a:p>
        </p:txBody>
      </p:sp>
      <p:sp>
        <p:nvSpPr>
          <p:cNvPr id="5" name="Espace réservé de la date 4"/>
          <p:cNvSpPr txBox="1">
            <a:spLocks noGrp="1"/>
          </p:cNvSpPr>
          <p:nvPr>
            <p:ph type="dt" sz="half" idx="7"/>
          </p:nvPr>
        </p:nvSpPr>
        <p:spPr/>
        <p:txBody>
          <a:bodyPr/>
          <a:lstStyle>
            <a:lvl1pPr>
              <a:defRPr/>
            </a:lvl1pPr>
          </a:lstStyle>
          <a:p>
            <a:pPr lvl="0"/>
            <a:fld id="{3BBA1CC5-0678-4C57-890F-F4C3C005EA16}" type="datetime1">
              <a:rPr lang="fr-FR"/>
              <a:pPr lvl="0"/>
              <a:t>13/03/2016</a:t>
            </a:fld>
            <a:endParaRPr lang="fr-FR"/>
          </a:p>
        </p:txBody>
      </p:sp>
      <p:sp>
        <p:nvSpPr>
          <p:cNvPr id="6" name="Espace réservé du pied de page 5"/>
          <p:cNvSpPr txBox="1">
            <a:spLocks noGrp="1"/>
          </p:cNvSpPr>
          <p:nvPr>
            <p:ph type="ftr" sz="quarter" idx="9"/>
          </p:nvPr>
        </p:nvSpPr>
        <p:spPr/>
        <p:txBody>
          <a:bodyPr/>
          <a:lstStyle>
            <a:lvl1pPr>
              <a:defRPr/>
            </a:lvl1pPr>
          </a:lstStyle>
          <a:p>
            <a:pPr lvl="0"/>
            <a:endParaRPr lang="fr-FR"/>
          </a:p>
        </p:txBody>
      </p:sp>
      <p:sp>
        <p:nvSpPr>
          <p:cNvPr id="7" name="Espace réservé du numéro de diapositive 6"/>
          <p:cNvSpPr txBox="1">
            <a:spLocks noGrp="1"/>
          </p:cNvSpPr>
          <p:nvPr>
            <p:ph type="sldNum" sz="quarter" idx="8"/>
          </p:nvPr>
        </p:nvSpPr>
        <p:spPr/>
        <p:txBody>
          <a:bodyPr/>
          <a:lstStyle>
            <a:lvl1pPr>
              <a:defRPr/>
            </a:lvl1pPr>
          </a:lstStyle>
          <a:p>
            <a:pPr lvl="0"/>
            <a:fld id="{8864EA29-FB73-4C8C-BE5B-B01820739570}" type="slidenum">
              <a:t>‹N°›</a:t>
            </a:fld>
            <a:endParaRPr lang="fr-FR"/>
          </a:p>
        </p:txBody>
      </p:sp>
    </p:spTree>
    <p:extLst>
      <p:ext uri="{BB962C8B-B14F-4D97-AF65-F5344CB8AC3E}">
        <p14:creationId xmlns:p14="http://schemas.microsoft.com/office/powerpoint/2010/main" val="23806922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txBox="1">
            <a:spLocks noGrp="1"/>
          </p:cNvSpPr>
          <p:nvPr>
            <p:ph type="title"/>
          </p:nvPr>
        </p:nvSpPr>
        <p:spPr>
          <a:xfrm>
            <a:off x="457200" y="274640"/>
            <a:ext cx="8229600" cy="1143000"/>
          </a:xfrm>
          <a:prstGeom prst="rect">
            <a:avLst/>
          </a:prstGeom>
          <a:noFill/>
          <a:ln>
            <a:noFill/>
          </a:ln>
        </p:spPr>
        <p:txBody>
          <a:bodyPr vert="horz" wrap="square" lIns="91440" tIns="45720" rIns="91440" bIns="45720" anchor="ctr" anchorCtr="1" compatLnSpc="1"/>
          <a:lstStyle/>
          <a:p>
            <a:pPr lvl="0"/>
            <a:r>
              <a:rPr lang="fr-FR"/>
              <a:t>Modifiez le style du titre</a:t>
            </a:r>
          </a:p>
        </p:txBody>
      </p:sp>
      <p:sp>
        <p:nvSpPr>
          <p:cNvPr id="3" name="Espace réservé du texte 2"/>
          <p:cNvSpPr txBox="1">
            <a:spLocks noGrp="1"/>
          </p:cNvSpPr>
          <p:nvPr>
            <p:ph type="body" idx="1"/>
          </p:nvPr>
        </p:nvSpPr>
        <p:spPr>
          <a:xfrm>
            <a:off x="457200" y="1600200"/>
            <a:ext cx="8229600" cy="4525959"/>
          </a:xfrm>
          <a:prstGeom prst="rect">
            <a:avLst/>
          </a:prstGeom>
          <a:noFill/>
          <a:ln>
            <a:noFill/>
          </a:ln>
        </p:spPr>
        <p:txBody>
          <a:bodyPr vert="horz" wrap="square" lIns="91440" tIns="45720" rIns="91440" bIns="45720" anchor="t" anchorCtr="0" compatLnSpc="1"/>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txBox="1">
            <a:spLocks noGrp="1"/>
          </p:cNvSpPr>
          <p:nvPr>
            <p:ph type="dt" sz="half" idx="2"/>
          </p:nvPr>
        </p:nvSpPr>
        <p:spPr>
          <a:xfrm>
            <a:off x="457200" y="6356351"/>
            <a:ext cx="2133596" cy="365129"/>
          </a:xfrm>
          <a:prstGeom prst="rect">
            <a:avLst/>
          </a:prstGeom>
          <a:noFill/>
          <a:ln>
            <a:noFill/>
          </a:ln>
        </p:spPr>
        <p:txBody>
          <a:bodyPr vert="horz" wrap="square" lIns="91440" tIns="45720" rIns="91440" bIns="45720" anchor="ctr" anchorCtr="0" compatLnSpc="1"/>
          <a:lstStyle>
            <a:lvl1pPr marL="0" marR="0" lvl="0" indent="0" algn="l" defTabSz="914400" rtl="0" fontAlgn="auto" hangingPunct="1">
              <a:lnSpc>
                <a:spcPct val="100000"/>
              </a:lnSpc>
              <a:spcBef>
                <a:spcPts val="0"/>
              </a:spcBef>
              <a:spcAft>
                <a:spcPts val="0"/>
              </a:spcAft>
              <a:buNone/>
              <a:tabLst/>
              <a:defRPr lang="fr-FR" sz="1200" b="0" i="0" u="none" strike="noStrike" kern="1200" cap="none" spc="0" baseline="0">
                <a:solidFill>
                  <a:srgbClr val="898989"/>
                </a:solidFill>
                <a:uFillTx/>
                <a:latin typeface="Calibri"/>
              </a:defRPr>
            </a:lvl1pPr>
          </a:lstStyle>
          <a:p>
            <a:pPr lvl="0"/>
            <a:fld id="{381BA815-1438-473B-A994-1E6C813E9C38}" type="datetime1">
              <a:rPr lang="fr-FR"/>
              <a:pPr lvl="0"/>
              <a:t>13/03/2016</a:t>
            </a:fld>
            <a:endParaRPr lang="fr-FR"/>
          </a:p>
        </p:txBody>
      </p:sp>
      <p:sp>
        <p:nvSpPr>
          <p:cNvPr id="5" name="Espace réservé du pied de page 4"/>
          <p:cNvSpPr txBox="1">
            <a:spLocks noGrp="1"/>
          </p:cNvSpPr>
          <p:nvPr>
            <p:ph type="ftr" sz="quarter" idx="3"/>
          </p:nvPr>
        </p:nvSpPr>
        <p:spPr>
          <a:xfrm>
            <a:off x="3124203" y="6356351"/>
            <a:ext cx="2895603" cy="365129"/>
          </a:xfrm>
          <a:prstGeom prst="rect">
            <a:avLst/>
          </a:prstGeom>
          <a:noFill/>
          <a:ln>
            <a:noFill/>
          </a:ln>
        </p:spPr>
        <p:txBody>
          <a:bodyPr vert="horz" wrap="square" lIns="91440" tIns="45720" rIns="91440" bIns="45720" anchor="ctr" anchorCtr="1" compatLnSpc="1"/>
          <a:lstStyle>
            <a:lvl1pPr marL="0" marR="0" lvl="0" indent="0" algn="ctr" defTabSz="914400" rtl="0" fontAlgn="auto" hangingPunct="1">
              <a:lnSpc>
                <a:spcPct val="100000"/>
              </a:lnSpc>
              <a:spcBef>
                <a:spcPts val="0"/>
              </a:spcBef>
              <a:spcAft>
                <a:spcPts val="0"/>
              </a:spcAft>
              <a:buNone/>
              <a:tabLst/>
              <a:defRPr lang="fr-FR" sz="1200" b="0" i="0" u="none" strike="noStrike" kern="1200" cap="none" spc="0" baseline="0">
                <a:solidFill>
                  <a:srgbClr val="898989"/>
                </a:solidFill>
                <a:uFillTx/>
                <a:latin typeface="Calibri"/>
              </a:defRPr>
            </a:lvl1pPr>
          </a:lstStyle>
          <a:p>
            <a:pPr lvl="0"/>
            <a:endParaRPr lang="fr-FR"/>
          </a:p>
        </p:txBody>
      </p:sp>
      <p:sp>
        <p:nvSpPr>
          <p:cNvPr id="6" name="Espace réservé du numéro de diapositive 5"/>
          <p:cNvSpPr txBox="1">
            <a:spLocks noGrp="1"/>
          </p:cNvSpPr>
          <p:nvPr>
            <p:ph type="sldNum" sz="quarter" idx="4"/>
          </p:nvPr>
        </p:nvSpPr>
        <p:spPr>
          <a:xfrm>
            <a:off x="6553203" y="6356351"/>
            <a:ext cx="2133596" cy="365129"/>
          </a:xfrm>
          <a:prstGeom prst="rect">
            <a:avLst/>
          </a:prstGeom>
          <a:noFill/>
          <a:ln>
            <a:noFill/>
          </a:ln>
        </p:spPr>
        <p:txBody>
          <a:bodyPr vert="horz" wrap="square" lIns="91440" tIns="45720" rIns="91440" bIns="45720" anchor="ctr" anchorCtr="0" compatLnSpc="1"/>
          <a:lstStyle>
            <a:lvl1pPr marL="0" marR="0" lvl="0" indent="0" algn="r" defTabSz="914400" rtl="0" fontAlgn="auto" hangingPunct="1">
              <a:lnSpc>
                <a:spcPct val="100000"/>
              </a:lnSpc>
              <a:spcBef>
                <a:spcPts val="0"/>
              </a:spcBef>
              <a:spcAft>
                <a:spcPts val="0"/>
              </a:spcAft>
              <a:buNone/>
              <a:tabLst/>
              <a:defRPr lang="fr-FR" sz="1200" b="0" i="0" u="none" strike="noStrike" kern="1200" cap="none" spc="0" baseline="0">
                <a:solidFill>
                  <a:srgbClr val="898989"/>
                </a:solidFill>
                <a:uFillTx/>
                <a:latin typeface="Calibri"/>
              </a:defRPr>
            </a:lvl1pPr>
          </a:lstStyle>
          <a:p>
            <a:pPr lvl="0"/>
            <a:fld id="{058BD6A8-6560-4510-835C-102D6CDBC503}" type="slidenum">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marL="0" marR="0" lvl="0" indent="0" algn="ctr" defTabSz="914400" rtl="0" fontAlgn="auto" hangingPunct="1">
        <a:lnSpc>
          <a:spcPct val="100000"/>
        </a:lnSpc>
        <a:spcBef>
          <a:spcPts val="0"/>
        </a:spcBef>
        <a:spcAft>
          <a:spcPts val="0"/>
        </a:spcAft>
        <a:buNone/>
        <a:tabLst/>
        <a:defRPr lang="fr-FR" sz="4400" b="0" i="0" u="none" strike="noStrike" kern="1200" cap="none" spc="0" baseline="0">
          <a:solidFill>
            <a:srgbClr val="000000"/>
          </a:solidFill>
          <a:uFillTx/>
          <a:latin typeface="Calibri"/>
        </a:defRPr>
      </a:lvl1pPr>
    </p:titleStyle>
    <p:bodyStyle>
      <a:lvl1pPr marL="342900" marR="0" lvl="0" indent="-342900" algn="l" defTabSz="914400" rtl="0" fontAlgn="auto" hangingPunct="1">
        <a:lnSpc>
          <a:spcPct val="100000"/>
        </a:lnSpc>
        <a:spcBef>
          <a:spcPts val="800"/>
        </a:spcBef>
        <a:spcAft>
          <a:spcPts val="0"/>
        </a:spcAft>
        <a:buSzPct val="100000"/>
        <a:buFont typeface="Arial" pitchFamily="34"/>
        <a:buChar char="•"/>
        <a:tabLst/>
        <a:defRPr lang="fr-FR" sz="3200" b="0" i="0" u="none" strike="noStrike" kern="1200" cap="none" spc="0" baseline="0">
          <a:solidFill>
            <a:srgbClr val="000000"/>
          </a:solidFill>
          <a:uFillTx/>
          <a:latin typeface="Calibri"/>
        </a:defRPr>
      </a:lvl1pPr>
      <a:lvl2pPr marL="742950" marR="0" lvl="1" indent="-285750" algn="l" defTabSz="914400" rtl="0" fontAlgn="auto" hangingPunct="1">
        <a:lnSpc>
          <a:spcPct val="100000"/>
        </a:lnSpc>
        <a:spcBef>
          <a:spcPts val="700"/>
        </a:spcBef>
        <a:spcAft>
          <a:spcPts val="0"/>
        </a:spcAft>
        <a:buSzPct val="100000"/>
        <a:buFont typeface="Arial" pitchFamily="34"/>
        <a:buChar char="–"/>
        <a:tabLst/>
        <a:defRPr lang="fr-FR" sz="2800" b="0" i="0" u="none" strike="noStrike" kern="1200" cap="none" spc="0" baseline="0">
          <a:solidFill>
            <a:srgbClr val="000000"/>
          </a:solidFill>
          <a:uFillTx/>
          <a:latin typeface="Calibri"/>
        </a:defRPr>
      </a:lvl2pPr>
      <a:lvl3pPr marL="1143000" marR="0" lvl="2" indent="-228600" algn="l" defTabSz="914400" rtl="0" fontAlgn="auto" hangingPunct="1">
        <a:lnSpc>
          <a:spcPct val="100000"/>
        </a:lnSpc>
        <a:spcBef>
          <a:spcPts val="600"/>
        </a:spcBef>
        <a:spcAft>
          <a:spcPts val="0"/>
        </a:spcAft>
        <a:buSzPct val="100000"/>
        <a:buFont typeface="Arial" pitchFamily="34"/>
        <a:buChar char="•"/>
        <a:tabLst/>
        <a:defRPr lang="fr-FR" sz="2400" b="0" i="0" u="none" strike="noStrike" kern="1200" cap="none" spc="0" baseline="0">
          <a:solidFill>
            <a:srgbClr val="000000"/>
          </a:solidFill>
          <a:uFillTx/>
          <a:latin typeface="Calibri"/>
        </a:defRPr>
      </a:lvl3pPr>
      <a:lvl4pPr marL="1600200" marR="0" lvl="3" indent="-228600" algn="l" defTabSz="914400" rtl="0" fontAlgn="auto" hangingPunct="1">
        <a:lnSpc>
          <a:spcPct val="100000"/>
        </a:lnSpc>
        <a:spcBef>
          <a:spcPts val="500"/>
        </a:spcBef>
        <a:spcAft>
          <a:spcPts val="0"/>
        </a:spcAft>
        <a:buSzPct val="100000"/>
        <a:buFont typeface="Arial" pitchFamily="34"/>
        <a:buChar char="–"/>
        <a:tabLst/>
        <a:defRPr lang="fr-FR" sz="2000" b="0" i="0" u="none" strike="noStrike" kern="1200" cap="none" spc="0" baseline="0">
          <a:solidFill>
            <a:srgbClr val="000000"/>
          </a:solidFill>
          <a:uFillTx/>
          <a:latin typeface="Calibri"/>
        </a:defRPr>
      </a:lvl4pPr>
      <a:lvl5pPr marL="2057400" marR="0" lvl="4" indent="-228600" algn="l" defTabSz="914400" rtl="0" fontAlgn="auto" hangingPunct="1">
        <a:lnSpc>
          <a:spcPct val="100000"/>
        </a:lnSpc>
        <a:spcBef>
          <a:spcPts val="500"/>
        </a:spcBef>
        <a:spcAft>
          <a:spcPts val="0"/>
        </a:spcAft>
        <a:buSzPct val="100000"/>
        <a:buFont typeface="Arial" pitchFamily="34"/>
        <a:buChar char="»"/>
        <a:tabLst/>
        <a:defRPr lang="fr-FR" sz="2000" b="0" i="0" u="none" strike="noStrike" kern="1200" cap="none" spc="0" baseline="0">
          <a:solidFill>
            <a:srgbClr val="000000"/>
          </a:solidFill>
          <a:uFillTx/>
          <a:latin typeface="Calibri"/>
        </a:defRPr>
      </a:lvl5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6.xml"/><Relationship Id="rId4" Type="http://schemas.openxmlformats.org/officeDocument/2006/relationships/image" Target="../media/image78.png"/></Relationships>
</file>

<file path=ppt/slides/_rels/slide104.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hyperlink" Target="http://www.zyeuter.com/data/big/26717.jpg" TargetMode="External"/><Relationship Id="rId4" Type="http://schemas.openxmlformats.org/officeDocument/2006/relationships/image" Target="../media/image16.png"/></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6.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4.xml"/></Relationships>
</file>

<file path=ppt/slides/_rels/slide123.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6.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8.png"/><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8.png"/><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Microsoft_Word_97_-_2003_Document1.doc"/><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8.emf"/></Relationships>
</file>

<file path=ppt/slides/_rels/slide130.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2.xml"/><Relationship Id="rId4" Type="http://schemas.openxmlformats.org/officeDocument/2006/relationships/image" Target="../media/image99.png"/></Relationships>
</file>

<file path=ppt/slides/_rels/slide148.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100.png"/><Relationship Id="rId1" Type="http://schemas.openxmlformats.org/officeDocument/2006/relationships/slideLayout" Target="../slideLayouts/slideLayout2.xml"/><Relationship Id="rId4" Type="http://schemas.openxmlformats.org/officeDocument/2006/relationships/image" Target="../media/image101.png"/></Relationships>
</file>

<file path=ppt/slides/_rels/slide149.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pn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6.xml"/></Relationships>
</file>

<file path=ppt/slides/_rels/slide174.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6.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115.png"/><Relationship Id="rId1" Type="http://schemas.openxmlformats.org/officeDocument/2006/relationships/slideLayout" Target="../slideLayouts/slideLayout2.xml"/><Relationship Id="rId6" Type="http://schemas.openxmlformats.org/officeDocument/2006/relationships/image" Target="../media/image119.png"/><Relationship Id="rId5" Type="http://schemas.openxmlformats.org/officeDocument/2006/relationships/image" Target="../media/image118.png"/><Relationship Id="rId4" Type="http://schemas.openxmlformats.org/officeDocument/2006/relationships/image" Target="../media/image117.png"/></Relationships>
</file>

<file path=ppt/slides/_rels/slide177.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120.png"/><Relationship Id="rId1" Type="http://schemas.openxmlformats.org/officeDocument/2006/relationships/slideLayout" Target="../slideLayouts/slideLayout4.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image" Target="../media/image122.png"/><Relationship Id="rId1" Type="http://schemas.openxmlformats.org/officeDocument/2006/relationships/slideLayout" Target="../slideLayouts/slideLayout6.xml"/><Relationship Id="rId4" Type="http://schemas.openxmlformats.org/officeDocument/2006/relationships/image" Target="../media/image124.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image" Target="../media/image125.png"/><Relationship Id="rId1" Type="http://schemas.openxmlformats.org/officeDocument/2006/relationships/slideLayout" Target="../slideLayouts/slideLayout6.xml"/></Relationships>
</file>

<file path=ppt/slides/_rels/slide182.xml.rels><?xml version="1.0" encoding="UTF-8" standalone="yes"?>
<Relationships xmlns="http://schemas.openxmlformats.org/package/2006/relationships"><Relationship Id="rId2" Type="http://schemas.openxmlformats.org/officeDocument/2006/relationships/image" Target="../media/image126.png"/><Relationship Id="rId1" Type="http://schemas.openxmlformats.org/officeDocument/2006/relationships/slideLayout" Target="../slideLayouts/slideLayout6.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27.emf"/><Relationship Id="rId4" Type="http://schemas.openxmlformats.org/officeDocument/2006/relationships/oleObject" Target="file:///\\localhost\Users\gaetangavazzi\GENEVE%20%202012\Macintosh%20HD:Users:gaetangavazzi:articles%20et%20docmuents%202011:articles%202011:fonction%20et%20infection:Tableau%20III'.doc!OLE_LINK1"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9.wmf"/></Relationships>
</file>

<file path=ppt/slides/_rels/slide22.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4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44.emf"/><Relationship Id="rId4" Type="http://schemas.openxmlformats.org/officeDocument/2006/relationships/oleObject" Target="../embeddings/Microsoft_Word_97_-_2003_Document2.doc"/></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45.png"/><Relationship Id="rId5" Type="http://schemas.openxmlformats.org/officeDocument/2006/relationships/image" Target="../media/image44.emf"/><Relationship Id="rId4" Type="http://schemas.openxmlformats.org/officeDocument/2006/relationships/oleObject" Target="../embeddings/Microsoft_Word_97_-_2003_Document3.doc"/></Relationships>
</file>

<file path=ppt/slides/_rels/slide5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5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50.png"/><Relationship Id="rId4" Type="http://schemas.openxmlformats.org/officeDocument/2006/relationships/image" Target="../media/image49.png"/></Relationships>
</file>

<file path=ppt/slides/_rels/slide5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49.png"/><Relationship Id="rId4" Type="http://schemas.openxmlformats.org/officeDocument/2006/relationships/image" Target="../media/image48.png"/></Relationships>
</file>

<file path=ppt/slides/_rels/slide5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52.png"/><Relationship Id="rId4" Type="http://schemas.openxmlformats.org/officeDocument/2006/relationships/image" Target="../media/image49.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3.png"/><Relationship Id="rId3" Type="http://schemas.openxmlformats.org/officeDocument/2006/relationships/image" Target="../media/image53.png"/><Relationship Id="rId7" Type="http://schemas.openxmlformats.org/officeDocument/2006/relationships/image" Target="../media/image57.png"/><Relationship Id="rId12" Type="http://schemas.openxmlformats.org/officeDocument/2006/relationships/image" Target="../media/image62.pn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56.png"/><Relationship Id="rId11" Type="http://schemas.openxmlformats.org/officeDocument/2006/relationships/image" Target="../media/image61.png"/><Relationship Id="rId5" Type="http://schemas.openxmlformats.org/officeDocument/2006/relationships/image" Target="../media/image55.png"/><Relationship Id="rId10" Type="http://schemas.openxmlformats.org/officeDocument/2006/relationships/image" Target="../media/image60.png"/><Relationship Id="rId4" Type="http://schemas.openxmlformats.org/officeDocument/2006/relationships/image" Target="../media/image54.png"/><Relationship Id="rId9" Type="http://schemas.openxmlformats.org/officeDocument/2006/relationships/image" Target="../media/image59.png"/></Relationships>
</file>

<file path=ppt/slides/_rels/slide61.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3.png"/><Relationship Id="rId3" Type="http://schemas.openxmlformats.org/officeDocument/2006/relationships/image" Target="../media/image53.png"/><Relationship Id="rId7" Type="http://schemas.openxmlformats.org/officeDocument/2006/relationships/image" Target="../media/image57.png"/><Relationship Id="rId12" Type="http://schemas.openxmlformats.org/officeDocument/2006/relationships/image" Target="../media/image62.pn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56.png"/><Relationship Id="rId11" Type="http://schemas.openxmlformats.org/officeDocument/2006/relationships/image" Target="../media/image61.png"/><Relationship Id="rId5" Type="http://schemas.openxmlformats.org/officeDocument/2006/relationships/image" Target="../media/image55.png"/><Relationship Id="rId10" Type="http://schemas.openxmlformats.org/officeDocument/2006/relationships/image" Target="../media/image60.png"/><Relationship Id="rId4" Type="http://schemas.openxmlformats.org/officeDocument/2006/relationships/image" Target="../media/image54.png"/><Relationship Id="rId9" Type="http://schemas.openxmlformats.org/officeDocument/2006/relationships/image" Target="../media/image59.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image" Target="../media/image67.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hyperlink" Target="http://www.who.int/whosis/database" TargetMode="Externa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72.emf"/><Relationship Id="rId4" Type="http://schemas.openxmlformats.org/officeDocument/2006/relationships/oleObject" Target="../embeddings/oleObject1.bin"/></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J:\FR-PAV\LIVE-BY-GL\SANTE-CONGRES\2015\PRODUCTION\RISQUE INFECTIEUX SUJET AGE\Capture d'écran logo.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67544" y="620688"/>
            <a:ext cx="8178229" cy="4896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29781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268760"/>
            <a:ext cx="8134672" cy="2520280"/>
          </a:xfrm>
          <a:ln>
            <a:solidFill>
              <a:srgbClr val="7030A0"/>
            </a:solidFill>
          </a:ln>
        </p:spPr>
        <p:txBody>
          <a:bodyPr>
            <a:noAutofit/>
          </a:bodyPr>
          <a:lstStyle/>
          <a:p>
            <a:r>
              <a:rPr lang="fr-FR" b="1" dirty="0">
                <a:solidFill>
                  <a:srgbClr val="0070C0"/>
                </a:solidFill>
              </a:rPr>
              <a:t>Spécificités de l’infection </a:t>
            </a:r>
            <a:br>
              <a:rPr lang="fr-FR" b="1" dirty="0">
                <a:solidFill>
                  <a:srgbClr val="0070C0"/>
                </a:solidFill>
              </a:rPr>
            </a:br>
            <a:r>
              <a:rPr lang="fr-FR" b="1" dirty="0">
                <a:solidFill>
                  <a:srgbClr val="0070C0"/>
                </a:solidFill>
              </a:rPr>
              <a:t>chez le sujet </a:t>
            </a:r>
            <a:r>
              <a:rPr lang="fr-FR" b="1" dirty="0" smtClean="0">
                <a:solidFill>
                  <a:srgbClr val="0070C0"/>
                </a:solidFill>
              </a:rPr>
              <a:t>âgé :</a:t>
            </a:r>
            <a:br>
              <a:rPr lang="fr-FR" b="1" dirty="0" smtClean="0">
                <a:solidFill>
                  <a:srgbClr val="0070C0"/>
                </a:solidFill>
              </a:rPr>
            </a:br>
            <a:r>
              <a:rPr lang="fr-FR" b="1" dirty="0" smtClean="0">
                <a:solidFill>
                  <a:srgbClr val="0070C0"/>
                </a:solidFill>
                <a:ea typeface="+mn-ea"/>
                <a:cs typeface="+mn-cs"/>
              </a:rPr>
              <a:t>point de vue du </a:t>
            </a:r>
            <a:r>
              <a:rPr lang="fr-FR" b="1" dirty="0" smtClean="0">
                <a:solidFill>
                  <a:srgbClr val="FF0000"/>
                </a:solidFill>
                <a:ea typeface="+mn-ea"/>
                <a:cs typeface="+mn-cs"/>
              </a:rPr>
              <a:t>gériatre</a:t>
            </a:r>
            <a:endParaRPr lang="fr-FR" b="1" dirty="0">
              <a:solidFill>
                <a:srgbClr val="FF0000"/>
              </a:solidFill>
              <a:ea typeface="+mn-ea"/>
              <a:cs typeface="+mn-cs"/>
            </a:endParaRPr>
          </a:p>
        </p:txBody>
      </p:sp>
    </p:spTree>
    <p:extLst>
      <p:ext uri="{BB962C8B-B14F-4D97-AF65-F5344CB8AC3E}">
        <p14:creationId xmlns:p14="http://schemas.microsoft.com/office/powerpoint/2010/main" val="41406385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Mortalités et pneumonies</a:t>
            </a:r>
            <a:endParaRPr lang="fr-FR" dirty="0"/>
          </a:p>
        </p:txBody>
      </p:sp>
      <p:graphicFrame>
        <p:nvGraphicFramePr>
          <p:cNvPr id="5" name="Espace réservé du contenu 4"/>
          <p:cNvGraphicFramePr>
            <a:graphicFrameLocks noGrp="1"/>
          </p:cNvGraphicFramePr>
          <p:nvPr>
            <p:ph idx="1"/>
            <p:extLst/>
          </p:nvPr>
        </p:nvGraphicFramePr>
        <p:xfrm>
          <a:off x="457200" y="2133600"/>
          <a:ext cx="8229600" cy="1554480"/>
        </p:xfrm>
        <a:graphic>
          <a:graphicData uri="http://schemas.openxmlformats.org/drawingml/2006/table">
            <a:tbl>
              <a:tblPr firstRow="1" bandRow="1">
                <a:tableStyleId>{5C22544A-7EE6-4342-B048-85BDC9FD1C3A}</a:tableStyleId>
              </a:tblPr>
              <a:tblGrid>
                <a:gridCol w="5511800"/>
                <a:gridCol w="2717800"/>
              </a:tblGrid>
              <a:tr h="370840">
                <a:tc>
                  <a:txBody>
                    <a:bodyPr/>
                    <a:lstStyle/>
                    <a:p>
                      <a:r>
                        <a:rPr lang="fr-FR" dirty="0" smtClean="0"/>
                        <a:t>Cause décès n études, N population</a:t>
                      </a:r>
                      <a:endParaRPr lang="fr-FR"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err="1" smtClean="0"/>
                        <a:t>Odd</a:t>
                      </a:r>
                      <a:r>
                        <a:rPr lang="fr-FR" dirty="0" smtClean="0"/>
                        <a:t> Ratio (IC 95%)</a:t>
                      </a:r>
                    </a:p>
                    <a:p>
                      <a:endParaRPr lang="fr-FR" dirty="0"/>
                    </a:p>
                  </a:txBody>
                  <a:tcPr/>
                </a:tc>
              </a:tr>
              <a:tr h="370840">
                <a:tc>
                  <a:txBody>
                    <a:bodyPr/>
                    <a:lstStyle/>
                    <a:p>
                      <a:r>
                        <a:rPr lang="fr-FR" dirty="0" smtClean="0"/>
                        <a:t>Pneumonie</a:t>
                      </a:r>
                      <a:r>
                        <a:rPr lang="fr-FR" baseline="0" dirty="0" smtClean="0"/>
                        <a:t> toute cause </a:t>
                      </a:r>
                      <a:r>
                        <a:rPr lang="fr-FR" dirty="0" smtClean="0"/>
                        <a:t>n =5, N= </a:t>
                      </a:r>
                      <a:r>
                        <a:rPr lang="fr-FR" sz="1800" b="0" i="0" u="none" strike="noStrike" kern="1200" baseline="0" dirty="0" smtClean="0">
                          <a:solidFill>
                            <a:schemeClr val="dk1"/>
                          </a:solidFill>
                          <a:latin typeface="+mn-lt"/>
                          <a:ea typeface="+mn-ea"/>
                          <a:cs typeface="+mn-cs"/>
                        </a:rPr>
                        <a:t>30 723</a:t>
                      </a:r>
                    </a:p>
                    <a:p>
                      <a:endParaRPr lang="fr-FR" sz="1800" b="0" i="0" u="none" strike="noStrike" kern="1200" baseline="0" dirty="0" smtClean="0">
                        <a:solidFill>
                          <a:schemeClr val="dk1"/>
                        </a:solidFill>
                        <a:latin typeface="+mn-lt"/>
                        <a:ea typeface="+mn-ea"/>
                        <a:cs typeface="+mn-cs"/>
                      </a:endParaRPr>
                    </a:p>
                    <a:p>
                      <a:r>
                        <a:rPr lang="fr-FR" sz="1800" b="0" i="0" u="none" strike="noStrike" kern="1200" baseline="0" dirty="0" smtClean="0">
                          <a:solidFill>
                            <a:schemeClr val="dk1"/>
                          </a:solidFill>
                          <a:latin typeface="+mn-lt"/>
                          <a:ea typeface="+mn-ea"/>
                          <a:cs typeface="+mn-cs"/>
                        </a:rPr>
                        <a:t>Infection à pneumocoque n = 3, N = 2 445</a:t>
                      </a:r>
                      <a:endParaRPr lang="fr-FR" dirty="0"/>
                    </a:p>
                  </a:txBody>
                  <a:tcPr/>
                </a:tc>
                <a:tc>
                  <a:txBody>
                    <a:bodyPr/>
                    <a:lstStyle/>
                    <a:p>
                      <a:r>
                        <a:rPr lang="fr-FR" sz="1800" b="0" i="0" u="none" strike="noStrike" kern="1200" baseline="0" dirty="0" smtClean="0">
                          <a:solidFill>
                            <a:schemeClr val="dk1"/>
                          </a:solidFill>
                          <a:latin typeface="+mn-lt"/>
                          <a:ea typeface="+mn-ea"/>
                          <a:cs typeface="+mn-cs"/>
                        </a:rPr>
                        <a:t>0.71 (</a:t>
                      </a:r>
                      <a:r>
                        <a:rPr lang="en-US" sz="1800" b="0" i="0" u="none" strike="noStrike" kern="1200" baseline="0" dirty="0" smtClean="0">
                          <a:solidFill>
                            <a:schemeClr val="dk1"/>
                          </a:solidFill>
                          <a:latin typeface="+mn-lt"/>
                          <a:ea typeface="+mn-ea"/>
                          <a:cs typeface="+mn-cs"/>
                        </a:rPr>
                        <a:t>0.44 à1.16)</a:t>
                      </a:r>
                    </a:p>
                    <a:p>
                      <a:endParaRPr lang="en-US" sz="1800" b="0" i="0" u="none" strike="noStrike" kern="1200" baseline="0" dirty="0" smtClean="0">
                        <a:solidFill>
                          <a:schemeClr val="dk1"/>
                        </a:solidFill>
                        <a:latin typeface="+mn-lt"/>
                        <a:ea typeface="+mn-ea"/>
                        <a:cs typeface="+mn-cs"/>
                      </a:endParaRPr>
                    </a:p>
                    <a:p>
                      <a:r>
                        <a:rPr lang="fr-FR" sz="1800" b="0" i="0" u="none" strike="noStrike" kern="1200" baseline="0" dirty="0" smtClean="0">
                          <a:solidFill>
                            <a:schemeClr val="dk1"/>
                          </a:solidFill>
                          <a:latin typeface="+mn-lt"/>
                          <a:ea typeface="+mn-ea"/>
                          <a:cs typeface="+mn-cs"/>
                        </a:rPr>
                        <a:t>2.51 (</a:t>
                      </a:r>
                      <a:r>
                        <a:rPr lang="en-US" sz="1800" b="0" i="0" u="none" strike="noStrike" kern="1200" baseline="0" dirty="0" smtClean="0">
                          <a:solidFill>
                            <a:schemeClr val="dk1"/>
                          </a:solidFill>
                          <a:latin typeface="+mn-lt"/>
                          <a:ea typeface="+mn-ea"/>
                          <a:cs typeface="+mn-cs"/>
                        </a:rPr>
                        <a:t>0.45 à14.13)*</a:t>
                      </a:r>
                      <a:endParaRPr lang="fr-FR" dirty="0"/>
                    </a:p>
                  </a:txBody>
                  <a:tcPr/>
                </a:tc>
              </a:tr>
            </a:tbl>
          </a:graphicData>
        </a:graphic>
      </p:graphicFrame>
      <p:sp>
        <p:nvSpPr>
          <p:cNvPr id="4" name="Espace réservé du pied de page 3"/>
          <p:cNvSpPr>
            <a:spLocks noGrp="1"/>
          </p:cNvSpPr>
          <p:nvPr>
            <p:ph type="ftr" sz="quarter" idx="4294967295"/>
          </p:nvPr>
        </p:nvSpPr>
        <p:spPr>
          <a:xfrm>
            <a:off x="3124200" y="6356350"/>
            <a:ext cx="2895600" cy="365125"/>
          </a:xfrm>
          <a:prstGeom prst="rect">
            <a:avLst/>
          </a:prstGeom>
        </p:spPr>
        <p:txBody>
          <a:bodyPr/>
          <a:lstStyle/>
          <a:p>
            <a:r>
              <a:rPr lang="fr-FR" smtClean="0"/>
              <a:t>DU St Louis 2015</a:t>
            </a:r>
            <a:endParaRPr lang="fr-FR"/>
          </a:p>
        </p:txBody>
      </p:sp>
      <p:sp>
        <p:nvSpPr>
          <p:cNvPr id="6" name="ZoneTexte 5"/>
          <p:cNvSpPr txBox="1"/>
          <p:nvPr/>
        </p:nvSpPr>
        <p:spPr>
          <a:xfrm>
            <a:off x="635000" y="4291568"/>
            <a:ext cx="5161765" cy="369332"/>
          </a:xfrm>
          <a:prstGeom prst="rect">
            <a:avLst/>
          </a:prstGeom>
          <a:noFill/>
        </p:spPr>
        <p:txBody>
          <a:bodyPr wrap="none" rtlCol="0">
            <a:spAutoFit/>
          </a:bodyPr>
          <a:lstStyle/>
          <a:p>
            <a:r>
              <a:rPr lang="fr-FR" dirty="0" smtClean="0"/>
              <a:t>* Trop peu d’événement, aucune conclusion possible</a:t>
            </a:r>
            <a:endParaRPr lang="fr-FR" dirty="0"/>
          </a:p>
        </p:txBody>
      </p:sp>
      <p:sp>
        <p:nvSpPr>
          <p:cNvPr id="7" name="ZoneTexte 6"/>
          <p:cNvSpPr txBox="1"/>
          <p:nvPr/>
        </p:nvSpPr>
        <p:spPr>
          <a:xfrm>
            <a:off x="38993" y="5802352"/>
            <a:ext cx="9105007" cy="369332"/>
          </a:xfrm>
          <a:prstGeom prst="rect">
            <a:avLst/>
          </a:prstGeom>
          <a:noFill/>
        </p:spPr>
        <p:txBody>
          <a:bodyPr wrap="square" rtlCol="0">
            <a:spAutoFit/>
          </a:bodyPr>
          <a:lstStyle/>
          <a:p>
            <a:r>
              <a:rPr lang="fr-FR" dirty="0" err="1" smtClean="0"/>
              <a:t>Moberley</a:t>
            </a:r>
            <a:r>
              <a:rPr lang="fr-FR" dirty="0" smtClean="0"/>
              <a:t> </a:t>
            </a:r>
            <a:r>
              <a:rPr lang="en-US" dirty="0"/>
              <a:t>The Cochrane </a:t>
            </a:r>
            <a:r>
              <a:rPr lang="en-US" dirty="0" smtClean="0"/>
              <a:t>Library 2013</a:t>
            </a:r>
            <a:r>
              <a:rPr lang="en-US" dirty="0"/>
              <a:t>, Issue </a:t>
            </a:r>
            <a:r>
              <a:rPr lang="en-US" dirty="0" smtClean="0"/>
              <a:t>1; </a:t>
            </a:r>
            <a:r>
              <a:rPr lang="en-US" dirty="0"/>
              <a:t>http://</a:t>
            </a:r>
            <a:r>
              <a:rPr lang="en-US" dirty="0" err="1"/>
              <a:t>www.thecochranelibrary.com</a:t>
            </a:r>
            <a:r>
              <a:rPr lang="fr-FR" dirty="0" smtClean="0"/>
              <a:t> </a:t>
            </a:r>
            <a:endParaRPr lang="fr-FR" dirty="0"/>
          </a:p>
        </p:txBody>
      </p:sp>
    </p:spTree>
    <p:extLst>
      <p:ext uri="{BB962C8B-B14F-4D97-AF65-F5344CB8AC3E}">
        <p14:creationId xmlns:p14="http://schemas.microsoft.com/office/powerpoint/2010/main" val="7487709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86369"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685800"/>
            <a:ext cx="8686800" cy="580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6370" name="Text Box 3"/>
          <p:cNvSpPr txBox="1">
            <a:spLocks noChangeArrowheads="1"/>
          </p:cNvSpPr>
          <p:nvPr/>
        </p:nvSpPr>
        <p:spPr bwMode="auto">
          <a:xfrm>
            <a:off x="4010025" y="6446838"/>
            <a:ext cx="51339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fr-FR"/>
              <a:t>Huss </a:t>
            </a:r>
            <a:r>
              <a:rPr lang="fr-FR">
                <a:latin typeface="Frutiger-Roman" charset="0"/>
              </a:rPr>
              <a:t>CMAJ • JANUARY 6, 2009 • 180</a:t>
            </a:r>
          </a:p>
          <a:p>
            <a:pPr eaLnBrk="1" hangingPunct="1"/>
            <a:endParaRPr lang="fr-FR"/>
          </a:p>
        </p:txBody>
      </p:sp>
      <p:sp>
        <p:nvSpPr>
          <p:cNvPr id="186371" name="Text Box 4"/>
          <p:cNvSpPr txBox="1">
            <a:spLocks noChangeArrowheads="1"/>
          </p:cNvSpPr>
          <p:nvPr/>
        </p:nvSpPr>
        <p:spPr bwMode="auto">
          <a:xfrm>
            <a:off x="1371600" y="0"/>
            <a:ext cx="56340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fr-FR"/>
              <a:t>RR selon le niveau de qualité des études</a:t>
            </a:r>
          </a:p>
        </p:txBody>
      </p:sp>
      <p:sp>
        <p:nvSpPr>
          <p:cNvPr id="186372" name="Espace réservé du pied de page 1"/>
          <p:cNvSpPr>
            <a:spLocks noGrp="1"/>
          </p:cNvSpPr>
          <p:nvPr>
            <p:ph type="ftr" sz="quarter" idx="4294967295"/>
          </p:nvPr>
        </p:nvSpPr>
        <p:spPr>
          <a:xfrm>
            <a:off x="3124200" y="6356350"/>
            <a:ext cx="28956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fr-FR" sz="1400" smtClean="0">
                <a:latin typeface="Times New Roman" charset="0"/>
              </a:rPr>
              <a:t>DU St Louis 2015</a:t>
            </a:r>
            <a:endParaRPr lang="fr-FR" sz="1400">
              <a:latin typeface="Times New Roman" charset="0"/>
            </a:endParaRPr>
          </a:p>
        </p:txBody>
      </p:sp>
    </p:spTree>
    <p:extLst>
      <p:ext uri="{BB962C8B-B14F-4D97-AF65-F5344CB8AC3E}">
        <p14:creationId xmlns:p14="http://schemas.microsoft.com/office/powerpoint/2010/main" val="38365473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1026"/>
          <p:cNvSpPr>
            <a:spLocks noGrp="1" noChangeArrowheads="1"/>
          </p:cNvSpPr>
          <p:nvPr>
            <p:ph type="title"/>
          </p:nvPr>
        </p:nvSpPr>
        <p:spPr>
          <a:xfrm>
            <a:off x="606425" y="758825"/>
            <a:ext cx="7778750" cy="1149350"/>
          </a:xfrm>
          <a:noFill/>
          <a:ln w="12700" cap="flat">
            <a:solidFill>
              <a:schemeClr val="tx2"/>
            </a:solidFill>
            <a:miter lim="800000"/>
            <a:headEnd/>
            <a:tailEnd/>
          </a:ln>
        </p:spPr>
        <p:txBody>
          <a:bodyPr lIns="90488" tIns="44450" rIns="90488" bIns="44450">
            <a:normAutofit fontScale="90000"/>
          </a:bodyPr>
          <a:lstStyle/>
          <a:p>
            <a:r>
              <a:rPr lang="en-GB" sz="3600" b="1"/>
              <a:t>Efficacité de la vaccination </a:t>
            </a:r>
            <a:br>
              <a:rPr lang="en-GB" sz="3600" b="1"/>
            </a:br>
            <a:r>
              <a:rPr lang="en-GB" sz="3600" b="1"/>
              <a:t>pneumococcique en gériatrie</a:t>
            </a:r>
          </a:p>
        </p:txBody>
      </p:sp>
      <p:sp>
        <p:nvSpPr>
          <p:cNvPr id="166915" name="Rectangle 1027"/>
          <p:cNvSpPr>
            <a:spLocks noGrp="1" noChangeArrowheads="1"/>
          </p:cNvSpPr>
          <p:nvPr>
            <p:ph type="body" idx="1"/>
          </p:nvPr>
        </p:nvSpPr>
        <p:spPr>
          <a:xfrm>
            <a:off x="609600" y="2514600"/>
            <a:ext cx="7772400" cy="2743200"/>
          </a:xfrm>
          <a:noFill/>
          <a:ln/>
        </p:spPr>
        <p:txBody>
          <a:bodyPr lIns="90488" tIns="44450" rIns="90488" bIns="44450">
            <a:normAutofit fontScale="92500"/>
          </a:bodyPr>
          <a:lstStyle/>
          <a:p>
            <a:pPr algn="just">
              <a:lnSpc>
                <a:spcPct val="90000"/>
              </a:lnSpc>
            </a:pPr>
            <a:r>
              <a:rPr lang="en-GB" sz="2400" dirty="0">
                <a:solidFill>
                  <a:srgbClr val="000000"/>
                </a:solidFill>
              </a:rPr>
              <a:t>Etude en France chez les 1 686 patients </a:t>
            </a:r>
            <a:r>
              <a:rPr lang="en-GB" sz="2400" dirty="0" err="1">
                <a:solidFill>
                  <a:srgbClr val="000000"/>
                </a:solidFill>
              </a:rPr>
              <a:t>âgés</a:t>
            </a:r>
            <a:r>
              <a:rPr lang="en-GB" sz="2400" dirty="0">
                <a:solidFill>
                  <a:srgbClr val="000000"/>
                </a:solidFill>
              </a:rPr>
              <a:t> en institution (74 ± 4 </a:t>
            </a:r>
            <a:r>
              <a:rPr lang="en-GB" sz="2400" dirty="0" err="1">
                <a:solidFill>
                  <a:srgbClr val="000000"/>
                </a:solidFill>
              </a:rPr>
              <a:t>ans</a:t>
            </a:r>
            <a:r>
              <a:rPr lang="en-GB" sz="2400" dirty="0">
                <a:solidFill>
                  <a:srgbClr val="000000"/>
                </a:solidFill>
              </a:rPr>
              <a:t>) </a:t>
            </a:r>
            <a:r>
              <a:rPr lang="en-GB" sz="2400" dirty="0" err="1">
                <a:solidFill>
                  <a:srgbClr val="000000"/>
                </a:solidFill>
              </a:rPr>
              <a:t>dans</a:t>
            </a:r>
            <a:r>
              <a:rPr lang="en-GB" sz="2400" dirty="0">
                <a:solidFill>
                  <a:srgbClr val="000000"/>
                </a:solidFill>
              </a:rPr>
              <a:t> 24 </a:t>
            </a:r>
            <a:r>
              <a:rPr lang="en-GB" sz="2400" dirty="0" err="1">
                <a:solidFill>
                  <a:srgbClr val="000000"/>
                </a:solidFill>
              </a:rPr>
              <a:t>hôpitaux</a:t>
            </a:r>
            <a:r>
              <a:rPr lang="en-GB" sz="2400" dirty="0">
                <a:solidFill>
                  <a:srgbClr val="000000"/>
                </a:solidFill>
              </a:rPr>
              <a:t> </a:t>
            </a:r>
            <a:r>
              <a:rPr lang="en-GB" sz="2400" dirty="0" err="1">
                <a:solidFill>
                  <a:srgbClr val="000000"/>
                </a:solidFill>
              </a:rPr>
              <a:t>gériatriques</a:t>
            </a:r>
            <a:r>
              <a:rPr lang="en-GB" sz="2400" dirty="0">
                <a:solidFill>
                  <a:srgbClr val="000000"/>
                </a:solidFill>
              </a:rPr>
              <a:t> et 26 </a:t>
            </a:r>
            <a:r>
              <a:rPr lang="en-GB" sz="2400" dirty="0" err="1">
                <a:solidFill>
                  <a:srgbClr val="000000"/>
                </a:solidFill>
              </a:rPr>
              <a:t>maisons</a:t>
            </a:r>
            <a:r>
              <a:rPr lang="en-GB" sz="2400" dirty="0">
                <a:solidFill>
                  <a:srgbClr val="000000"/>
                </a:solidFill>
              </a:rPr>
              <a:t> de </a:t>
            </a:r>
            <a:r>
              <a:rPr lang="en-GB" sz="2400" dirty="0" err="1">
                <a:solidFill>
                  <a:srgbClr val="000000"/>
                </a:solidFill>
              </a:rPr>
              <a:t>retraite</a:t>
            </a:r>
            <a:endParaRPr lang="en-GB" sz="2400" dirty="0">
              <a:solidFill>
                <a:srgbClr val="000000"/>
              </a:solidFill>
            </a:endParaRPr>
          </a:p>
          <a:p>
            <a:pPr algn="just">
              <a:lnSpc>
                <a:spcPct val="90000"/>
              </a:lnSpc>
            </a:pPr>
            <a:r>
              <a:rPr lang="en-GB" sz="2400" dirty="0">
                <a:solidFill>
                  <a:srgbClr val="000000"/>
                </a:solidFill>
              </a:rPr>
              <a:t>Vaccination </a:t>
            </a:r>
            <a:r>
              <a:rPr lang="en-GB" sz="2400" dirty="0" err="1">
                <a:solidFill>
                  <a:srgbClr val="000000"/>
                </a:solidFill>
              </a:rPr>
              <a:t>pneumococcique</a:t>
            </a:r>
            <a:r>
              <a:rPr lang="en-GB" sz="2400" dirty="0">
                <a:solidFill>
                  <a:srgbClr val="000000"/>
                </a:solidFill>
              </a:rPr>
              <a:t> </a:t>
            </a:r>
            <a:r>
              <a:rPr lang="en-GB" sz="2400" dirty="0" err="1">
                <a:solidFill>
                  <a:srgbClr val="000000"/>
                </a:solidFill>
              </a:rPr>
              <a:t>allouée</a:t>
            </a:r>
            <a:r>
              <a:rPr lang="en-GB" sz="2400" dirty="0">
                <a:solidFill>
                  <a:srgbClr val="000000"/>
                </a:solidFill>
              </a:rPr>
              <a:t> par </a:t>
            </a:r>
            <a:r>
              <a:rPr lang="en-GB" sz="2400" dirty="0" err="1">
                <a:solidFill>
                  <a:srgbClr val="000000"/>
                </a:solidFill>
              </a:rPr>
              <a:t>tirage</a:t>
            </a:r>
            <a:r>
              <a:rPr lang="en-GB" sz="2400" dirty="0">
                <a:solidFill>
                  <a:srgbClr val="000000"/>
                </a:solidFill>
              </a:rPr>
              <a:t> au sort par institution après stratification </a:t>
            </a:r>
            <a:r>
              <a:rPr lang="en-GB" sz="2400" dirty="0" err="1">
                <a:solidFill>
                  <a:srgbClr val="000000"/>
                </a:solidFill>
              </a:rPr>
              <a:t>niveau</a:t>
            </a:r>
            <a:r>
              <a:rPr lang="en-GB" sz="2400" dirty="0">
                <a:solidFill>
                  <a:srgbClr val="000000"/>
                </a:solidFill>
              </a:rPr>
              <a:t> de </a:t>
            </a:r>
            <a:r>
              <a:rPr lang="en-GB" sz="2400" dirty="0" err="1">
                <a:solidFill>
                  <a:srgbClr val="000000"/>
                </a:solidFill>
              </a:rPr>
              <a:t>risque</a:t>
            </a:r>
            <a:r>
              <a:rPr lang="en-GB" sz="2400" dirty="0">
                <a:solidFill>
                  <a:srgbClr val="000000"/>
                </a:solidFill>
              </a:rPr>
              <a:t> des </a:t>
            </a:r>
            <a:r>
              <a:rPr lang="en-GB" sz="2400" dirty="0" err="1">
                <a:solidFill>
                  <a:srgbClr val="000000"/>
                </a:solidFill>
              </a:rPr>
              <a:t>pensionnaires</a:t>
            </a:r>
            <a:endParaRPr lang="en-GB" sz="2400" dirty="0">
              <a:solidFill>
                <a:srgbClr val="000000"/>
              </a:solidFill>
            </a:endParaRPr>
          </a:p>
          <a:p>
            <a:pPr algn="just">
              <a:lnSpc>
                <a:spcPct val="90000"/>
              </a:lnSpc>
            </a:pPr>
            <a:r>
              <a:rPr lang="en-GB" sz="2400" dirty="0" err="1">
                <a:solidFill>
                  <a:srgbClr val="000000"/>
                </a:solidFill>
              </a:rPr>
              <a:t>Pneumonies</a:t>
            </a:r>
            <a:r>
              <a:rPr lang="en-GB" sz="2400" dirty="0">
                <a:solidFill>
                  <a:srgbClr val="000000"/>
                </a:solidFill>
              </a:rPr>
              <a:t> de </a:t>
            </a:r>
            <a:r>
              <a:rPr lang="en-GB" sz="2400" dirty="0" err="1">
                <a:solidFill>
                  <a:srgbClr val="000000"/>
                </a:solidFill>
              </a:rPr>
              <a:t>toutes</a:t>
            </a:r>
            <a:r>
              <a:rPr lang="en-GB" sz="2400" dirty="0">
                <a:solidFill>
                  <a:srgbClr val="000000"/>
                </a:solidFill>
              </a:rPr>
              <a:t> causes : 3/937 </a:t>
            </a:r>
            <a:r>
              <a:rPr lang="en-GB" sz="2400" dirty="0" err="1">
                <a:solidFill>
                  <a:srgbClr val="000000"/>
                </a:solidFill>
              </a:rPr>
              <a:t>dans</a:t>
            </a:r>
            <a:r>
              <a:rPr lang="en-GB" sz="2400" dirty="0">
                <a:solidFill>
                  <a:srgbClr val="000000"/>
                </a:solidFill>
              </a:rPr>
              <a:t> le </a:t>
            </a:r>
            <a:r>
              <a:rPr lang="en-GB" sz="2400" dirty="0" err="1">
                <a:solidFill>
                  <a:srgbClr val="000000"/>
                </a:solidFill>
              </a:rPr>
              <a:t>groupe</a:t>
            </a:r>
            <a:r>
              <a:rPr lang="en-GB" sz="2400" dirty="0">
                <a:solidFill>
                  <a:srgbClr val="000000"/>
                </a:solidFill>
              </a:rPr>
              <a:t> </a:t>
            </a:r>
            <a:r>
              <a:rPr lang="en-GB" sz="2400" dirty="0" err="1">
                <a:solidFill>
                  <a:srgbClr val="000000"/>
                </a:solidFill>
              </a:rPr>
              <a:t>vacciné</a:t>
            </a:r>
            <a:r>
              <a:rPr lang="en-GB" sz="2400" dirty="0">
                <a:solidFill>
                  <a:srgbClr val="000000"/>
                </a:solidFill>
              </a:rPr>
              <a:t> </a:t>
            </a:r>
            <a:r>
              <a:rPr lang="en-GB" sz="2400" dirty="0" err="1">
                <a:solidFill>
                  <a:srgbClr val="000000"/>
                </a:solidFill>
              </a:rPr>
              <a:t>contre</a:t>
            </a:r>
            <a:r>
              <a:rPr lang="en-GB" sz="2400" dirty="0">
                <a:solidFill>
                  <a:srgbClr val="000000"/>
                </a:solidFill>
              </a:rPr>
              <a:t> 12/749 </a:t>
            </a:r>
            <a:r>
              <a:rPr lang="en-GB" sz="2400" dirty="0" err="1">
                <a:solidFill>
                  <a:srgbClr val="000000"/>
                </a:solidFill>
              </a:rPr>
              <a:t>dans</a:t>
            </a:r>
            <a:r>
              <a:rPr lang="en-GB" sz="2400" dirty="0">
                <a:solidFill>
                  <a:srgbClr val="000000"/>
                </a:solidFill>
              </a:rPr>
              <a:t> le </a:t>
            </a:r>
            <a:r>
              <a:rPr lang="en-GB" sz="2400" dirty="0" err="1">
                <a:solidFill>
                  <a:srgbClr val="000000"/>
                </a:solidFill>
              </a:rPr>
              <a:t>groupe</a:t>
            </a:r>
            <a:r>
              <a:rPr lang="en-GB" sz="2400" dirty="0">
                <a:solidFill>
                  <a:srgbClr val="000000"/>
                </a:solidFill>
              </a:rPr>
              <a:t> non </a:t>
            </a:r>
            <a:r>
              <a:rPr lang="en-GB" sz="2400" dirty="0" err="1">
                <a:solidFill>
                  <a:srgbClr val="000000"/>
                </a:solidFill>
              </a:rPr>
              <a:t>vacciné</a:t>
            </a:r>
            <a:r>
              <a:rPr lang="en-GB" sz="2400" dirty="0">
                <a:solidFill>
                  <a:srgbClr val="000000"/>
                </a:solidFill>
              </a:rPr>
              <a:t> (RR=0,20, IC95 : 0,06-0,71)</a:t>
            </a:r>
          </a:p>
        </p:txBody>
      </p:sp>
      <p:sp>
        <p:nvSpPr>
          <p:cNvPr id="166916" name="Rectangle 1028"/>
          <p:cNvSpPr>
            <a:spLocks noChangeArrowheads="1"/>
          </p:cNvSpPr>
          <p:nvPr/>
        </p:nvSpPr>
        <p:spPr bwMode="auto">
          <a:xfrm>
            <a:off x="914400" y="6172200"/>
            <a:ext cx="3581400"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eaLnBrk="0" hangingPunct="0">
              <a:spcBef>
                <a:spcPct val="50000"/>
              </a:spcBef>
            </a:pPr>
            <a:r>
              <a:rPr lang="en-GB" sz="1400" i="1" dirty="0" err="1" smtClean="0">
                <a:solidFill>
                  <a:srgbClr val="000000"/>
                </a:solidFill>
                <a:latin typeface="Times" charset="0"/>
              </a:rPr>
              <a:t>Gaillat</a:t>
            </a:r>
            <a:r>
              <a:rPr lang="en-GB" sz="1400" i="1" dirty="0" smtClean="0">
                <a:solidFill>
                  <a:srgbClr val="000000"/>
                </a:solidFill>
                <a:latin typeface="Times" charset="0"/>
              </a:rPr>
              <a:t> </a:t>
            </a:r>
            <a:r>
              <a:rPr lang="en-GB" sz="1400" i="1" dirty="0">
                <a:solidFill>
                  <a:srgbClr val="000000"/>
                </a:solidFill>
                <a:latin typeface="Times" charset="0"/>
              </a:rPr>
              <a:t>et al, Rev </a:t>
            </a:r>
            <a:r>
              <a:rPr lang="en-GB" sz="1400" i="1" dirty="0" err="1">
                <a:solidFill>
                  <a:srgbClr val="000000"/>
                </a:solidFill>
                <a:latin typeface="Times" charset="0"/>
              </a:rPr>
              <a:t>Fr</a:t>
            </a:r>
            <a:r>
              <a:rPr lang="en-GB" sz="1400" i="1" dirty="0">
                <a:solidFill>
                  <a:srgbClr val="000000"/>
                </a:solidFill>
                <a:latin typeface="Times" charset="0"/>
              </a:rPr>
              <a:t> Santé </a:t>
            </a:r>
            <a:r>
              <a:rPr lang="en-GB" sz="1400" i="1" dirty="0" err="1">
                <a:solidFill>
                  <a:srgbClr val="000000"/>
                </a:solidFill>
                <a:latin typeface="Times" charset="0"/>
              </a:rPr>
              <a:t>Publ</a:t>
            </a:r>
            <a:r>
              <a:rPr lang="en-GB" sz="1400" i="1" dirty="0">
                <a:solidFill>
                  <a:srgbClr val="000000"/>
                </a:solidFill>
                <a:latin typeface="Times" charset="0"/>
              </a:rPr>
              <a:t> 1985</a:t>
            </a:r>
          </a:p>
        </p:txBody>
      </p:sp>
      <p:sp>
        <p:nvSpPr>
          <p:cNvPr id="2" name="Espace réservé du pied de page 1"/>
          <p:cNvSpPr>
            <a:spLocks noGrp="1"/>
          </p:cNvSpPr>
          <p:nvPr>
            <p:ph type="ftr" sz="quarter" idx="4294967295"/>
          </p:nvPr>
        </p:nvSpPr>
        <p:spPr>
          <a:xfrm>
            <a:off x="3124200" y="6356350"/>
            <a:ext cx="2895600" cy="365125"/>
          </a:xfrm>
          <a:prstGeom prst="rect">
            <a:avLst/>
          </a:prstGeom>
        </p:spPr>
        <p:txBody>
          <a:bodyPr/>
          <a:lstStyle/>
          <a:p>
            <a:r>
              <a:rPr lang="fr-FR" smtClean="0"/>
              <a:t>DIU Gériatrie 2014</a:t>
            </a:r>
            <a:endParaRPr lang="fr-FR"/>
          </a:p>
        </p:txBody>
      </p:sp>
    </p:spTree>
    <p:extLst>
      <p:ext uri="{BB962C8B-B14F-4D97-AF65-F5344CB8AC3E}">
        <p14:creationId xmlns:p14="http://schemas.microsoft.com/office/powerpoint/2010/main" val="31256029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465" name="Image 2"/>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304800" y="1174750"/>
            <a:ext cx="44831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0466" name="Image 3"/>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883150" y="1066800"/>
            <a:ext cx="4260850" cy="292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0467" name="Image 4"/>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4883150" y="4006908"/>
            <a:ext cx="4029900" cy="2661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0468" name="ZoneTexte 5"/>
          <p:cNvSpPr txBox="1">
            <a:spLocks noChangeArrowheads="1"/>
          </p:cNvSpPr>
          <p:nvPr/>
        </p:nvSpPr>
        <p:spPr bwMode="auto">
          <a:xfrm>
            <a:off x="702605" y="835818"/>
            <a:ext cx="40608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fr-FR" dirty="0"/>
              <a:t>Survenue de </a:t>
            </a:r>
            <a:r>
              <a:rPr lang="fr-FR" dirty="0" smtClean="0"/>
              <a:t>Pneumonies </a:t>
            </a:r>
            <a:r>
              <a:rPr lang="fr-FR" dirty="0" err="1"/>
              <a:t>Sp</a:t>
            </a:r>
            <a:endParaRPr lang="fr-FR" dirty="0"/>
          </a:p>
        </p:txBody>
      </p:sp>
      <p:sp>
        <p:nvSpPr>
          <p:cNvPr id="190469" name="ZoneTexte 6"/>
          <p:cNvSpPr txBox="1">
            <a:spLocks noChangeArrowheads="1"/>
          </p:cNvSpPr>
          <p:nvPr/>
        </p:nvSpPr>
        <p:spPr bwMode="auto">
          <a:xfrm>
            <a:off x="5311607" y="901229"/>
            <a:ext cx="35000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fr-FR" dirty="0" smtClean="0"/>
              <a:t>Pneumonies </a:t>
            </a:r>
            <a:r>
              <a:rPr lang="fr-FR" dirty="0"/>
              <a:t>toute cause</a:t>
            </a:r>
          </a:p>
        </p:txBody>
      </p:sp>
      <p:sp>
        <p:nvSpPr>
          <p:cNvPr id="190470" name="ZoneTexte 7"/>
          <p:cNvSpPr txBox="1">
            <a:spLocks noChangeArrowheads="1"/>
          </p:cNvSpPr>
          <p:nvPr/>
        </p:nvSpPr>
        <p:spPr bwMode="auto">
          <a:xfrm>
            <a:off x="6587711" y="4106922"/>
            <a:ext cx="204890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fr-FR" sz="1800" dirty="0"/>
              <a:t>Décès toute cause </a:t>
            </a:r>
          </a:p>
          <a:p>
            <a:pPr eaLnBrk="1" hangingPunct="1"/>
            <a:r>
              <a:rPr lang="fr-FR" sz="1800" dirty="0"/>
              <a:t>y compris PA</a:t>
            </a:r>
          </a:p>
        </p:txBody>
      </p:sp>
      <p:sp>
        <p:nvSpPr>
          <p:cNvPr id="190471" name="ZoneTexte 8"/>
          <p:cNvSpPr txBox="1">
            <a:spLocks noChangeArrowheads="1"/>
          </p:cNvSpPr>
          <p:nvPr/>
        </p:nvSpPr>
        <p:spPr bwMode="auto">
          <a:xfrm>
            <a:off x="431252" y="6488668"/>
            <a:ext cx="58208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fr-FR" sz="1800" dirty="0" err="1"/>
              <a:t>Maruyama</a:t>
            </a:r>
            <a:r>
              <a:rPr lang="fr-FR" sz="1800" dirty="0"/>
              <a:t> BMJ 2010;340:c1004doi:10.1136/bmj.c1004</a:t>
            </a:r>
          </a:p>
        </p:txBody>
      </p:sp>
      <p:sp>
        <p:nvSpPr>
          <p:cNvPr id="2" name="ZoneTexte 1"/>
          <p:cNvSpPr txBox="1"/>
          <p:nvPr/>
        </p:nvSpPr>
        <p:spPr>
          <a:xfrm>
            <a:off x="702605" y="3737590"/>
            <a:ext cx="1223412"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fr-FR" dirty="0" smtClean="0"/>
              <a:t>EV = 63,8%</a:t>
            </a:r>
            <a:endParaRPr lang="fr-FR" dirty="0"/>
          </a:p>
        </p:txBody>
      </p:sp>
      <p:sp>
        <p:nvSpPr>
          <p:cNvPr id="11" name="ZoneTexte 10"/>
          <p:cNvSpPr txBox="1"/>
          <p:nvPr/>
        </p:nvSpPr>
        <p:spPr>
          <a:xfrm>
            <a:off x="7124404" y="3637576"/>
            <a:ext cx="1223412"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fr-FR" dirty="0" smtClean="0"/>
              <a:t>EV = 29,4%</a:t>
            </a:r>
            <a:endParaRPr lang="fr-FR" dirty="0"/>
          </a:p>
        </p:txBody>
      </p:sp>
      <p:sp>
        <p:nvSpPr>
          <p:cNvPr id="12" name="Titre 1"/>
          <p:cNvSpPr>
            <a:spLocks noGrp="1"/>
          </p:cNvSpPr>
          <p:nvPr>
            <p:ph type="title"/>
          </p:nvPr>
        </p:nvSpPr>
        <p:spPr>
          <a:xfrm>
            <a:off x="-26987" y="-41599"/>
            <a:ext cx="8229600" cy="1143000"/>
          </a:xfrm>
        </p:spPr>
        <p:txBody>
          <a:bodyPr/>
          <a:lstStyle/>
          <a:p>
            <a:r>
              <a:rPr lang="fr-FR" dirty="0">
                <a:latin typeface="Times New Roman" charset="0"/>
                <a:ea typeface="ＭＳ Ｐゴシック" charset="0"/>
                <a:cs typeface="ＭＳ Ｐゴシック" charset="0"/>
              </a:rPr>
              <a:t>Vaccination en </a:t>
            </a:r>
            <a:r>
              <a:rPr lang="fr-FR" dirty="0" smtClean="0">
                <a:latin typeface="Times New Roman" charset="0"/>
                <a:ea typeface="ＭＳ Ｐゴシック" charset="0"/>
                <a:cs typeface="ＭＳ Ｐゴシック" charset="0"/>
              </a:rPr>
              <a:t>institution </a:t>
            </a:r>
            <a:r>
              <a:rPr lang="fr-FR" dirty="0">
                <a:latin typeface="Times New Roman" charset="0"/>
                <a:ea typeface="ＭＳ Ｐゴシック" charset="0"/>
                <a:cs typeface="ＭＳ Ｐゴシック" charset="0"/>
              </a:rPr>
              <a:t>p. âgées</a:t>
            </a:r>
          </a:p>
        </p:txBody>
      </p:sp>
      <p:sp>
        <p:nvSpPr>
          <p:cNvPr id="13" name="Espace réservé du contenu 2"/>
          <p:cNvSpPr txBox="1">
            <a:spLocks/>
          </p:cNvSpPr>
          <p:nvPr/>
        </p:nvSpPr>
        <p:spPr>
          <a:xfrm>
            <a:off x="304800" y="4410353"/>
            <a:ext cx="4167552" cy="19798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mtClean="0">
                <a:latin typeface="Times New Roman" charset="0"/>
                <a:ea typeface="ＭＳ Ｐゴシック" charset="0"/>
                <a:cs typeface="ＭＳ Ｐゴシック" charset="0"/>
              </a:rPr>
              <a:t>Randomisée, VPP23 vs placebo, dble aveugle, Japon 2006, âge moyen 84 ans</a:t>
            </a:r>
            <a:endParaRPr lang="fr-FR" dirty="0">
              <a:latin typeface="Times New Roman" charset="0"/>
              <a:ea typeface="ＭＳ Ｐゴシック" charset="0"/>
              <a:cs typeface="ＭＳ Ｐゴシック" charset="0"/>
            </a:endParaRPr>
          </a:p>
        </p:txBody>
      </p:sp>
      <p:sp>
        <p:nvSpPr>
          <p:cNvPr id="3" name="Espace réservé du pied de page 2"/>
          <p:cNvSpPr>
            <a:spLocks noGrp="1"/>
          </p:cNvSpPr>
          <p:nvPr>
            <p:ph type="ftr" sz="quarter" idx="4294967295"/>
          </p:nvPr>
        </p:nvSpPr>
        <p:spPr>
          <a:xfrm>
            <a:off x="3124200" y="6356350"/>
            <a:ext cx="2895600" cy="365125"/>
          </a:xfrm>
          <a:prstGeom prst="rect">
            <a:avLst/>
          </a:prstGeom>
        </p:spPr>
        <p:txBody>
          <a:bodyPr/>
          <a:lstStyle/>
          <a:p>
            <a:r>
              <a:rPr lang="fr-FR" smtClean="0"/>
              <a:t>DU St Louis 2015</a:t>
            </a:r>
            <a:endParaRPr lang="fr-FR"/>
          </a:p>
        </p:txBody>
      </p:sp>
    </p:spTree>
    <p:extLst>
      <p:ext uri="{BB962C8B-B14F-4D97-AF65-F5344CB8AC3E}">
        <p14:creationId xmlns:p14="http://schemas.microsoft.com/office/powerpoint/2010/main" val="39330559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2"/>
          <p:cNvSpPr>
            <a:spLocks noGrp="1"/>
          </p:cNvSpPr>
          <p:nvPr>
            <p:ph type="ctrTitle"/>
          </p:nvPr>
        </p:nvSpPr>
        <p:spPr>
          <a:xfrm>
            <a:off x="1119429" y="695107"/>
            <a:ext cx="6197297" cy="1471613"/>
          </a:xfrm>
        </p:spPr>
        <p:txBody>
          <a:bodyPr>
            <a:normAutofit fontScale="90000"/>
          </a:bodyPr>
          <a:lstStyle/>
          <a:p>
            <a:r>
              <a:rPr lang="fr-FR" altLang="fr-FR" dirty="0" smtClean="0">
                <a:ea typeface="MS PGothic" pitchFamily="34" charset="-128"/>
              </a:rPr>
              <a:t>Etude </a:t>
            </a:r>
            <a:r>
              <a:rPr lang="fr-FR" altLang="fr-FR" dirty="0" err="1" smtClean="0">
                <a:ea typeface="MS PGothic" pitchFamily="34" charset="-128"/>
              </a:rPr>
              <a:t>CAPiTA</a:t>
            </a:r>
            <a:r>
              <a:rPr lang="fr-FR" altLang="fr-FR" dirty="0" smtClean="0">
                <a:ea typeface="MS PGothic" pitchFamily="34" charset="-128"/>
              </a:rPr>
              <a:t> </a:t>
            </a:r>
            <a:r>
              <a:rPr lang="fr-FR" altLang="fr-FR" sz="2600" dirty="0" smtClean="0">
                <a:ea typeface="MS PGothic" pitchFamily="34" charset="-128"/>
              </a:rPr>
              <a:t>(</a:t>
            </a:r>
            <a:r>
              <a:rPr lang="fr-FR" altLang="fr-FR" sz="2600" i="1" dirty="0" err="1" smtClean="0">
                <a:ea typeface="MS PGothic" pitchFamily="34" charset="-128"/>
              </a:rPr>
              <a:t>Community-Acquired</a:t>
            </a:r>
            <a:r>
              <a:rPr lang="fr-FR" altLang="fr-FR" sz="2600" i="1" dirty="0" smtClean="0">
                <a:ea typeface="MS PGothic" pitchFamily="34" charset="-128"/>
              </a:rPr>
              <a:t> </a:t>
            </a:r>
            <a:r>
              <a:rPr lang="fr-FR" altLang="fr-FR" sz="2600" i="1" dirty="0" err="1" smtClean="0">
                <a:ea typeface="MS PGothic" pitchFamily="34" charset="-128"/>
              </a:rPr>
              <a:t>Pneumonia</a:t>
            </a:r>
            <a:r>
              <a:rPr lang="fr-FR" altLang="fr-FR" sz="2600" i="1" dirty="0" smtClean="0">
                <a:ea typeface="MS PGothic" pitchFamily="34" charset="-128"/>
              </a:rPr>
              <a:t> </a:t>
            </a:r>
            <a:r>
              <a:rPr lang="fr-FR" altLang="fr-FR" sz="2600" i="1" dirty="0" err="1" smtClean="0">
                <a:ea typeface="MS PGothic" pitchFamily="34" charset="-128"/>
              </a:rPr>
              <a:t>Immunization</a:t>
            </a:r>
            <a:r>
              <a:rPr lang="fr-FR" altLang="fr-FR" sz="2600" i="1" dirty="0" smtClean="0">
                <a:ea typeface="MS PGothic" pitchFamily="34" charset="-128"/>
              </a:rPr>
              <a:t> Trial in </a:t>
            </a:r>
            <a:r>
              <a:rPr lang="fr-FR" altLang="fr-FR" sz="2600" i="1" dirty="0" err="1" smtClean="0">
                <a:ea typeface="MS PGothic" pitchFamily="34" charset="-128"/>
              </a:rPr>
              <a:t>Adults</a:t>
            </a:r>
            <a:r>
              <a:rPr lang="fr-FR" altLang="fr-FR" sz="2600" dirty="0" smtClean="0">
                <a:ea typeface="MS PGothic" pitchFamily="34" charset="-128"/>
              </a:rPr>
              <a:t>)</a:t>
            </a:r>
            <a:endParaRPr lang="fr-FR" altLang="fr-FR" sz="2600" dirty="0" smtClean="0"/>
          </a:p>
        </p:txBody>
      </p:sp>
      <p:sp>
        <p:nvSpPr>
          <p:cNvPr id="27652" name="Rectangle 10"/>
          <p:cNvSpPr>
            <a:spLocks noGrp="1" noChangeArrowheads="1"/>
          </p:cNvSpPr>
          <p:nvPr>
            <p:ph type="ftr" sz="quarter" idx="4294967295"/>
          </p:nvPr>
        </p:nvSpPr>
        <p:spPr bwMode="auto">
          <a:xfrm>
            <a:off x="2741084" y="6511926"/>
            <a:ext cx="3655786" cy="288925"/>
          </a:xfrm>
          <a:prstGeom prst="rect">
            <a:avLst/>
          </a:prstGeom>
          <a:noFill/>
          <a:ln>
            <a:miter lim="800000"/>
            <a:headEnd/>
            <a:tailEnd/>
          </a:ln>
        </p:spPr>
        <p:txBody>
          <a:bodyPr/>
          <a:lstStyle/>
          <a:p>
            <a:pPr algn="ctr"/>
            <a:r>
              <a:rPr lang="fr-FR" altLang="fr-FR">
                <a:solidFill>
                  <a:schemeClr val="bg1"/>
                </a:solidFill>
              </a:rPr>
              <a:t>Pfizer: CONFIDENTIEL</a:t>
            </a:r>
          </a:p>
        </p:txBody>
      </p:sp>
      <p:sp>
        <p:nvSpPr>
          <p:cNvPr id="6" name="Slide Number Placeholder 5"/>
          <p:cNvSpPr>
            <a:spLocks noGrp="1"/>
          </p:cNvSpPr>
          <p:nvPr>
            <p:ph type="sldNum" sz="quarter" idx="4294967295"/>
          </p:nvPr>
        </p:nvSpPr>
        <p:spPr>
          <a:xfrm>
            <a:off x="7010703" y="1"/>
            <a:ext cx="2133297" cy="365125"/>
          </a:xfrm>
        </p:spPr>
        <p:txBody>
          <a:bodyPr/>
          <a:lstStyle>
            <a:lvl1pPr algn="r">
              <a:defRPr>
                <a:solidFill>
                  <a:schemeClr val="bg1"/>
                </a:solidFill>
              </a:defRPr>
            </a:lvl1pPr>
          </a:lstStyle>
          <a:p>
            <a:pPr>
              <a:defRPr/>
            </a:pPr>
            <a:fld id="{D0682EED-91A4-4C5C-BAB7-491719B32645}" type="slidenum">
              <a:rPr lang="fr-FR" smtClean="0"/>
              <a:pPr>
                <a:defRPr/>
              </a:pPr>
              <a:t>104</a:t>
            </a:fld>
            <a:endParaRPr lang="fr-FR" dirty="0"/>
          </a:p>
        </p:txBody>
      </p:sp>
      <p:pic>
        <p:nvPicPr>
          <p:cNvPr id="202754"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426738" y="2505248"/>
            <a:ext cx="6312124" cy="3480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ZoneTexte 2"/>
          <p:cNvSpPr txBox="1"/>
          <p:nvPr/>
        </p:nvSpPr>
        <p:spPr>
          <a:xfrm>
            <a:off x="5693928" y="6132780"/>
            <a:ext cx="3523621" cy="369332"/>
          </a:xfrm>
          <a:prstGeom prst="rect">
            <a:avLst/>
          </a:prstGeom>
          <a:noFill/>
        </p:spPr>
        <p:txBody>
          <a:bodyPr wrap="none" rtlCol="0">
            <a:spAutoFit/>
          </a:bodyPr>
          <a:lstStyle/>
          <a:p>
            <a:r>
              <a:rPr lang="fr-FR" sz="1800" b="1" dirty="0" smtClean="0">
                <a:solidFill>
                  <a:schemeClr val="accent2"/>
                </a:solidFill>
                <a:latin typeface="Calibri" panose="020F0502020204030204" pitchFamily="34" charset="0"/>
              </a:rPr>
              <a:t>N </a:t>
            </a:r>
            <a:r>
              <a:rPr lang="fr-FR" sz="1800" b="1" dirty="0" err="1" smtClean="0">
                <a:solidFill>
                  <a:schemeClr val="accent2"/>
                </a:solidFill>
                <a:latin typeface="Calibri" panose="020F0502020204030204" pitchFamily="34" charset="0"/>
              </a:rPr>
              <a:t>Engl</a:t>
            </a:r>
            <a:r>
              <a:rPr lang="fr-FR" sz="1800" b="1" dirty="0" smtClean="0">
                <a:solidFill>
                  <a:schemeClr val="accent2"/>
                </a:solidFill>
                <a:latin typeface="Calibri" panose="020F0502020204030204" pitchFamily="34" charset="0"/>
              </a:rPr>
              <a:t> J Med 2015; 372: 1114-1125</a:t>
            </a:r>
          </a:p>
        </p:txBody>
      </p:sp>
    </p:spTree>
    <p:extLst>
      <p:ext uri="{BB962C8B-B14F-4D97-AF65-F5344CB8AC3E}">
        <p14:creationId xmlns:p14="http://schemas.microsoft.com/office/powerpoint/2010/main" val="1946705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5"/>
          <p:cNvSpPr txBox="1">
            <a:spLocks/>
          </p:cNvSpPr>
          <p:nvPr/>
        </p:nvSpPr>
        <p:spPr bwMode="auto">
          <a:xfrm>
            <a:off x="403679" y="217488"/>
            <a:ext cx="8229297" cy="80446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eaLnBrk="0" hangingPunct="0"/>
            <a:r>
              <a:rPr lang="fr-FR" altLang="fr-FR" sz="2800" b="1" dirty="0">
                <a:solidFill>
                  <a:schemeClr val="bg1"/>
                </a:solidFill>
                <a:ea typeface="MS PGothic" pitchFamily="34" charset="-128"/>
              </a:rPr>
              <a:t>Objectifs de </a:t>
            </a:r>
            <a:r>
              <a:rPr lang="fr-FR" altLang="fr-FR" sz="2800" b="1" dirty="0" smtClean="0">
                <a:solidFill>
                  <a:schemeClr val="bg1"/>
                </a:solidFill>
                <a:ea typeface="MS PGothic" pitchFamily="34" charset="-128"/>
              </a:rPr>
              <a:t>l’étude</a:t>
            </a:r>
            <a:endParaRPr lang="fr-FR" altLang="fr-FR" sz="2800" b="1" dirty="0">
              <a:solidFill>
                <a:schemeClr val="bg1"/>
              </a:solidFill>
              <a:ea typeface="MS PGothic" pitchFamily="34" charset="-128"/>
            </a:endParaRPr>
          </a:p>
        </p:txBody>
      </p:sp>
      <p:sp>
        <p:nvSpPr>
          <p:cNvPr id="11" name="Rounded Rectangle 10"/>
          <p:cNvSpPr/>
          <p:nvPr/>
        </p:nvSpPr>
        <p:spPr>
          <a:xfrm>
            <a:off x="297846" y="1720850"/>
            <a:ext cx="8534702" cy="3997325"/>
          </a:xfrm>
          <a:prstGeom prst="roundRect">
            <a:avLst>
              <a:gd name="adj" fmla="val 3446"/>
            </a:avLst>
          </a:prstGeom>
          <a:solidFill>
            <a:schemeClr val="bg1"/>
          </a:solidFill>
          <a:ln w="12700">
            <a:solidFill>
              <a:srgbClr val="0093C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sz="2000" dirty="0"/>
          </a:p>
        </p:txBody>
      </p:sp>
      <p:sp>
        <p:nvSpPr>
          <p:cNvPr id="38917" name="Content Placeholder 14"/>
          <p:cNvSpPr>
            <a:spLocks noGrp="1"/>
          </p:cNvSpPr>
          <p:nvPr>
            <p:ph idx="1"/>
          </p:nvPr>
        </p:nvSpPr>
        <p:spPr>
          <a:xfrm>
            <a:off x="305405" y="2089150"/>
            <a:ext cx="8838595" cy="4032250"/>
          </a:xfrm>
        </p:spPr>
        <p:txBody>
          <a:bodyPr/>
          <a:lstStyle/>
          <a:p>
            <a:pPr marL="574675" indent="-574675">
              <a:spcBef>
                <a:spcPct val="0"/>
              </a:spcBef>
              <a:spcAft>
                <a:spcPts val="1800"/>
              </a:spcAft>
            </a:pPr>
            <a:endParaRPr lang="fr-FR" altLang="fr-FR" sz="2400" b="1" dirty="0" smtClean="0"/>
          </a:p>
          <a:p>
            <a:pPr marL="574675" indent="-574675">
              <a:spcBef>
                <a:spcPct val="0"/>
              </a:spcBef>
            </a:pPr>
            <a:r>
              <a:rPr lang="fr-FR" altLang="fr-FR" sz="2400" b="1" dirty="0" smtClean="0"/>
              <a:t>Pneumonie communautaire à sérotype vaccinal (PAC-VT)</a:t>
            </a:r>
            <a:endParaRPr lang="fr-FR" altLang="fr-FR" sz="2400" dirty="0" smtClean="0"/>
          </a:p>
          <a:p>
            <a:pPr marL="914400" lvl="1" indent="-339725">
              <a:spcBef>
                <a:spcPct val="0"/>
              </a:spcBef>
              <a:spcAft>
                <a:spcPts val="1800"/>
              </a:spcAft>
            </a:pPr>
            <a:r>
              <a:rPr lang="fr-FR" altLang="fr-FR" dirty="0" smtClean="0"/>
              <a:t>invasive ou non-invasive</a:t>
            </a:r>
            <a:endParaRPr lang="fr-FR" altLang="fr-FR" sz="2400" b="1" dirty="0" smtClean="0"/>
          </a:p>
          <a:p>
            <a:pPr marL="914400" lvl="1" indent="-339725">
              <a:spcBef>
                <a:spcPct val="0"/>
              </a:spcBef>
              <a:spcAft>
                <a:spcPts val="1800"/>
              </a:spcAft>
              <a:buFont typeface="Wingdings" pitchFamily="2" charset="2"/>
              <a:buNone/>
            </a:pPr>
            <a:r>
              <a:rPr lang="fr-FR" altLang="fr-FR" sz="2400" b="1" dirty="0" smtClean="0"/>
              <a:t>PAC-VT </a:t>
            </a:r>
            <a:r>
              <a:rPr lang="fr-FR" altLang="fr-FR" sz="2400" dirty="0" smtClean="0"/>
              <a:t>non </a:t>
            </a:r>
            <a:r>
              <a:rPr lang="fr-FR" altLang="fr-FR" sz="2400" dirty="0" err="1" smtClean="0"/>
              <a:t>bactériémique</a:t>
            </a:r>
            <a:r>
              <a:rPr lang="fr-FR" altLang="fr-FR" sz="2400" dirty="0" smtClean="0"/>
              <a:t> à sérotype vaccinal </a:t>
            </a:r>
            <a:r>
              <a:rPr lang="fr-FR" altLang="fr-FR" sz="1800" dirty="0" smtClean="0"/>
              <a:t>(non-invasive)</a:t>
            </a:r>
          </a:p>
          <a:p>
            <a:pPr marL="574675" indent="-574675">
              <a:spcBef>
                <a:spcPct val="0"/>
              </a:spcBef>
              <a:buFont typeface="Arial" pitchFamily="34" charset="0"/>
              <a:buNone/>
            </a:pPr>
            <a:r>
              <a:rPr lang="fr-FR" altLang="fr-FR" sz="2400" b="1" dirty="0" smtClean="0"/>
              <a:t>       IIP-VT  </a:t>
            </a:r>
            <a:r>
              <a:rPr lang="fr-FR" altLang="fr-FR" sz="2000" dirty="0" smtClean="0"/>
              <a:t>(Infections invasives à pneumocoques à sérotype vaccinal )</a:t>
            </a:r>
          </a:p>
          <a:p>
            <a:pPr marL="1425575" lvl="2" indent="-339725">
              <a:spcBef>
                <a:spcPct val="0"/>
              </a:spcBef>
              <a:spcAft>
                <a:spcPts val="1800"/>
              </a:spcAft>
            </a:pPr>
            <a:r>
              <a:rPr lang="fr-FR" altLang="fr-FR" dirty="0" smtClean="0"/>
              <a:t>avec ou sans pneumonie</a:t>
            </a:r>
          </a:p>
        </p:txBody>
      </p:sp>
      <p:sp>
        <p:nvSpPr>
          <p:cNvPr id="17" name="Rounded Rectangle 16"/>
          <p:cNvSpPr/>
          <p:nvPr/>
        </p:nvSpPr>
        <p:spPr>
          <a:xfrm>
            <a:off x="317500" y="1282895"/>
            <a:ext cx="8509000" cy="832514"/>
          </a:xfrm>
          <a:prstGeom prst="roundRect">
            <a:avLst>
              <a:gd name="adj" fmla="val 50000"/>
            </a:avLst>
          </a:prstGeom>
          <a:solidFill>
            <a:schemeClr val="bg1"/>
          </a:solidFill>
          <a:ln>
            <a:solidFill>
              <a:srgbClr val="0070C0"/>
            </a:solidFill>
          </a:ln>
        </p:spPr>
        <p:style>
          <a:lnRef idx="0">
            <a:schemeClr val="accent4"/>
          </a:lnRef>
          <a:fillRef idx="3">
            <a:schemeClr val="accent4"/>
          </a:fillRef>
          <a:effectRef idx="3">
            <a:schemeClr val="accent4"/>
          </a:effectRef>
          <a:fontRef idx="minor">
            <a:schemeClr val="lt1"/>
          </a:fontRef>
        </p:style>
        <p:txBody>
          <a:bodyPr anchor="ctr"/>
          <a:lstStyle>
            <a:lvl1pPr eaLnBrk="0" hangingPunct="0">
              <a:defRPr sz="1400">
                <a:solidFill>
                  <a:schemeClr val="tx1"/>
                </a:solidFill>
                <a:latin typeface="Arial" pitchFamily="34" charset="0"/>
                <a:cs typeface="Arial" pitchFamily="34" charset="0"/>
              </a:defRPr>
            </a:lvl1pPr>
            <a:lvl2pPr marL="742950" indent="-285750" eaLnBrk="0" hangingPunct="0">
              <a:defRPr sz="1400">
                <a:solidFill>
                  <a:schemeClr val="tx1"/>
                </a:solidFill>
                <a:latin typeface="Arial" pitchFamily="34" charset="0"/>
                <a:cs typeface="Arial" pitchFamily="34" charset="0"/>
              </a:defRPr>
            </a:lvl2pPr>
            <a:lvl3pPr marL="1143000" indent="-228600" eaLnBrk="0" hangingPunct="0">
              <a:defRPr sz="1400">
                <a:solidFill>
                  <a:schemeClr val="tx1"/>
                </a:solidFill>
                <a:latin typeface="Arial" pitchFamily="34" charset="0"/>
                <a:cs typeface="Arial" pitchFamily="34" charset="0"/>
              </a:defRPr>
            </a:lvl3pPr>
            <a:lvl4pPr marL="1600200" indent="-228600" eaLnBrk="0" hangingPunct="0">
              <a:defRPr sz="1400">
                <a:solidFill>
                  <a:schemeClr val="tx1"/>
                </a:solidFill>
                <a:latin typeface="Arial" pitchFamily="34" charset="0"/>
                <a:cs typeface="Arial" pitchFamily="34" charset="0"/>
              </a:defRPr>
            </a:lvl4pPr>
            <a:lvl5pPr marL="2057400" indent="-228600" eaLnBrk="0" hangingPunct="0">
              <a:defRPr sz="1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cs typeface="Arial" pitchFamily="34" charset="0"/>
              </a:defRPr>
            </a:lvl9pPr>
          </a:lstStyle>
          <a:p>
            <a:pPr algn="ctr" eaLnBrk="1" hangingPunct="1">
              <a:defRPr/>
            </a:pPr>
            <a:r>
              <a:rPr lang="fr-FR" altLang="fr-FR" sz="2400" b="1" dirty="0" smtClean="0"/>
              <a:t>Démontrer l’</a:t>
            </a:r>
            <a:r>
              <a:rPr lang="fr-FR" altLang="fr-FR" sz="2400" b="1" dirty="0" smtClean="0">
                <a:solidFill>
                  <a:srgbClr val="FF0000"/>
                </a:solidFill>
              </a:rPr>
              <a:t>efficacité</a:t>
            </a:r>
            <a:r>
              <a:rPr lang="fr-FR" altLang="fr-FR" sz="2400" b="1" dirty="0" smtClean="0"/>
              <a:t> du PCV13 pour la prévention d’un premier épisode de :</a:t>
            </a:r>
          </a:p>
        </p:txBody>
      </p:sp>
      <p:sp>
        <p:nvSpPr>
          <p:cNvPr id="18" name="Oval 17"/>
          <p:cNvSpPr/>
          <p:nvPr/>
        </p:nvSpPr>
        <p:spPr>
          <a:xfrm>
            <a:off x="372138" y="2709358"/>
            <a:ext cx="457202" cy="457202"/>
          </a:xfrm>
          <a:prstGeom prst="ellipse">
            <a:avLst/>
          </a:prstGeom>
          <a:solidFill>
            <a:schemeClr val="accent1"/>
          </a:solidFill>
          <a:ln w="12700">
            <a:solidFill>
              <a:schemeClr val="accent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endParaRPr lang="fr-FR" sz="1100" b="1" dirty="0"/>
          </a:p>
        </p:txBody>
      </p:sp>
      <p:sp>
        <p:nvSpPr>
          <p:cNvPr id="19" name="Oval 18"/>
          <p:cNvSpPr/>
          <p:nvPr/>
        </p:nvSpPr>
        <p:spPr>
          <a:xfrm>
            <a:off x="372138" y="3786083"/>
            <a:ext cx="457202" cy="457202"/>
          </a:xfrm>
          <a:prstGeom prst="ellipse">
            <a:avLst/>
          </a:prstGeom>
          <a:solidFill>
            <a:schemeClr val="accent2"/>
          </a:solidFill>
          <a:ln w="12700">
            <a:solidFill>
              <a:schemeClr val="accent2"/>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endParaRPr lang="fr-FR" sz="2400" b="1" dirty="0"/>
          </a:p>
        </p:txBody>
      </p:sp>
      <p:sp>
        <p:nvSpPr>
          <p:cNvPr id="20" name="Oval 19"/>
          <p:cNvSpPr/>
          <p:nvPr/>
        </p:nvSpPr>
        <p:spPr>
          <a:xfrm>
            <a:off x="395512" y="4416423"/>
            <a:ext cx="457202" cy="457202"/>
          </a:xfrm>
          <a:prstGeom prst="ellipse">
            <a:avLst/>
          </a:prstGeom>
          <a:solidFill>
            <a:schemeClr val="accent2"/>
          </a:solidFill>
          <a:ln w="12700">
            <a:solidFill>
              <a:schemeClr val="accent2"/>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endParaRPr lang="fr-FR" sz="2400" b="1" dirty="0"/>
          </a:p>
        </p:txBody>
      </p:sp>
      <p:sp>
        <p:nvSpPr>
          <p:cNvPr id="38930" name="Rectangle 20"/>
          <p:cNvSpPr>
            <a:spLocks noChangeArrowheads="1"/>
          </p:cNvSpPr>
          <p:nvPr/>
        </p:nvSpPr>
        <p:spPr bwMode="auto">
          <a:xfrm>
            <a:off x="399143" y="2671763"/>
            <a:ext cx="453571" cy="457200"/>
          </a:xfrm>
          <a:prstGeom prst="rect">
            <a:avLst/>
          </a:prstGeom>
          <a:noFill/>
          <a:ln w="9525">
            <a:noFill/>
            <a:miter lim="800000"/>
            <a:headEnd/>
            <a:tailEnd/>
          </a:ln>
        </p:spPr>
        <p:txBody>
          <a:bodyPr wrap="none">
            <a:spAutoFit/>
          </a:bodyPr>
          <a:lstStyle/>
          <a:p>
            <a:pPr algn="ctr" eaLnBrk="0" hangingPunct="0"/>
            <a:r>
              <a:rPr lang="fr-FR" altLang="fr-FR" sz="2400" b="1" dirty="0">
                <a:solidFill>
                  <a:schemeClr val="bg1"/>
                </a:solidFill>
              </a:rPr>
              <a:t>1</a:t>
            </a:r>
            <a:r>
              <a:rPr lang="fr-FR" altLang="fr-FR" sz="2400" b="1" baseline="30000" dirty="0">
                <a:solidFill>
                  <a:schemeClr val="bg1"/>
                </a:solidFill>
              </a:rPr>
              <a:t>○</a:t>
            </a:r>
          </a:p>
        </p:txBody>
      </p:sp>
      <p:sp>
        <p:nvSpPr>
          <p:cNvPr id="38931" name="Rectangle 21"/>
          <p:cNvSpPr>
            <a:spLocks noChangeArrowheads="1"/>
          </p:cNvSpPr>
          <p:nvPr/>
        </p:nvSpPr>
        <p:spPr bwMode="auto">
          <a:xfrm>
            <a:off x="421822" y="3786083"/>
            <a:ext cx="453571" cy="457200"/>
          </a:xfrm>
          <a:prstGeom prst="rect">
            <a:avLst/>
          </a:prstGeom>
          <a:noFill/>
          <a:ln w="9525">
            <a:noFill/>
            <a:miter lim="800000"/>
            <a:headEnd/>
            <a:tailEnd/>
          </a:ln>
        </p:spPr>
        <p:txBody>
          <a:bodyPr wrap="none">
            <a:spAutoFit/>
          </a:bodyPr>
          <a:lstStyle/>
          <a:p>
            <a:pPr algn="ctr" eaLnBrk="0" hangingPunct="0"/>
            <a:r>
              <a:rPr lang="fr-FR" altLang="fr-FR" sz="2400" b="1" dirty="0">
                <a:solidFill>
                  <a:schemeClr val="bg1"/>
                </a:solidFill>
              </a:rPr>
              <a:t>2</a:t>
            </a:r>
            <a:r>
              <a:rPr lang="fr-FR" altLang="fr-FR" sz="2400" b="1" baseline="30000" dirty="0">
                <a:solidFill>
                  <a:schemeClr val="bg1"/>
                </a:solidFill>
              </a:rPr>
              <a:t>○</a:t>
            </a:r>
          </a:p>
        </p:txBody>
      </p:sp>
      <p:sp>
        <p:nvSpPr>
          <p:cNvPr id="38932" name="Rectangle 22"/>
          <p:cNvSpPr>
            <a:spLocks noChangeArrowheads="1"/>
          </p:cNvSpPr>
          <p:nvPr/>
        </p:nvSpPr>
        <p:spPr bwMode="auto">
          <a:xfrm>
            <a:off x="375769" y="4416425"/>
            <a:ext cx="453571" cy="457200"/>
          </a:xfrm>
          <a:prstGeom prst="rect">
            <a:avLst/>
          </a:prstGeom>
          <a:noFill/>
          <a:ln w="9525">
            <a:noFill/>
            <a:miter lim="800000"/>
            <a:headEnd/>
            <a:tailEnd/>
          </a:ln>
        </p:spPr>
        <p:txBody>
          <a:bodyPr wrap="none">
            <a:spAutoFit/>
          </a:bodyPr>
          <a:lstStyle/>
          <a:p>
            <a:pPr algn="ctr" eaLnBrk="0" hangingPunct="0"/>
            <a:r>
              <a:rPr lang="fr-FR" altLang="fr-FR" sz="2400" b="1" dirty="0">
                <a:solidFill>
                  <a:schemeClr val="bg1"/>
                </a:solidFill>
              </a:rPr>
              <a:t>2</a:t>
            </a:r>
            <a:r>
              <a:rPr lang="fr-FR" altLang="fr-FR" sz="2400" b="1" baseline="30000" dirty="0">
                <a:solidFill>
                  <a:schemeClr val="bg1"/>
                </a:solidFill>
              </a:rPr>
              <a:t>○</a:t>
            </a:r>
          </a:p>
        </p:txBody>
      </p:sp>
      <p:sp>
        <p:nvSpPr>
          <p:cNvPr id="15" name="ZoneTexte 14"/>
          <p:cNvSpPr txBox="1"/>
          <p:nvPr/>
        </p:nvSpPr>
        <p:spPr>
          <a:xfrm>
            <a:off x="2381657" y="6472902"/>
            <a:ext cx="4865672" cy="369332"/>
          </a:xfrm>
          <a:prstGeom prst="rect">
            <a:avLst/>
          </a:prstGeom>
          <a:solidFill>
            <a:schemeClr val="bg1"/>
          </a:solidFill>
        </p:spPr>
        <p:txBody>
          <a:bodyPr wrap="none" rtlCol="0">
            <a:spAutoFit/>
          </a:bodyPr>
          <a:lstStyle/>
          <a:p>
            <a:r>
              <a:rPr lang="fr-FR" sz="1800" b="1" dirty="0" err="1" smtClean="0">
                <a:solidFill>
                  <a:schemeClr val="accent2"/>
                </a:solidFill>
                <a:latin typeface="Calibri" panose="020F0502020204030204" pitchFamily="34" charset="0"/>
              </a:rPr>
              <a:t>Bonten</a:t>
            </a:r>
            <a:r>
              <a:rPr lang="fr-FR" sz="1800" b="1" dirty="0" smtClean="0">
                <a:solidFill>
                  <a:schemeClr val="accent2"/>
                </a:solidFill>
                <a:latin typeface="Calibri" panose="020F0502020204030204" pitchFamily="34" charset="0"/>
              </a:rPr>
              <a:t> et al., N </a:t>
            </a:r>
            <a:r>
              <a:rPr lang="fr-FR" sz="1800" b="1" dirty="0" err="1" smtClean="0">
                <a:solidFill>
                  <a:schemeClr val="accent2"/>
                </a:solidFill>
                <a:latin typeface="Calibri" panose="020F0502020204030204" pitchFamily="34" charset="0"/>
              </a:rPr>
              <a:t>Engl</a:t>
            </a:r>
            <a:r>
              <a:rPr lang="fr-FR" sz="1800" b="1" dirty="0" smtClean="0">
                <a:solidFill>
                  <a:schemeClr val="accent2"/>
                </a:solidFill>
                <a:latin typeface="Calibri" panose="020F0502020204030204" pitchFamily="34" charset="0"/>
              </a:rPr>
              <a:t> J Med 2015; 372: 1114-1125</a:t>
            </a:r>
          </a:p>
        </p:txBody>
      </p:sp>
    </p:spTree>
    <p:extLst>
      <p:ext uri="{BB962C8B-B14F-4D97-AF65-F5344CB8AC3E}">
        <p14:creationId xmlns:p14="http://schemas.microsoft.com/office/powerpoint/2010/main" val="13371977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Rectangle 2"/>
          <p:cNvSpPr>
            <a:spLocks noGrp="1" noChangeArrowheads="1"/>
          </p:cNvSpPr>
          <p:nvPr>
            <p:ph type="title"/>
          </p:nvPr>
        </p:nvSpPr>
        <p:spPr/>
        <p:txBody>
          <a:bodyPr>
            <a:normAutofit fontScale="90000"/>
          </a:bodyPr>
          <a:lstStyle/>
          <a:p>
            <a:pPr eaLnBrk="1" hangingPunct="1"/>
            <a:r>
              <a:rPr lang="fr-FR" sz="3600">
                <a:latin typeface="Tahoma" charset="0"/>
                <a:ea typeface="ＭＳ Ｐゴシック" charset="0"/>
                <a:cs typeface="ＭＳ Ｐゴシック" charset="0"/>
              </a:rPr>
              <a:t>Efficience (effectiveness) du vaccin polysaccharidique : résultats des essais non contrôlés</a:t>
            </a:r>
          </a:p>
        </p:txBody>
      </p:sp>
      <p:sp>
        <p:nvSpPr>
          <p:cNvPr id="191490" name="Rectangle 3"/>
          <p:cNvSpPr>
            <a:spLocks noGrp="1" noChangeArrowheads="1"/>
          </p:cNvSpPr>
          <p:nvPr>
            <p:ph type="body" idx="1"/>
          </p:nvPr>
        </p:nvSpPr>
        <p:spPr>
          <a:xfrm>
            <a:off x="685800" y="2438400"/>
            <a:ext cx="7772400" cy="4114800"/>
          </a:xfrm>
        </p:spPr>
        <p:txBody>
          <a:bodyPr/>
          <a:lstStyle/>
          <a:p>
            <a:pPr eaLnBrk="1" hangingPunct="1"/>
            <a:r>
              <a:rPr lang="fr-FR">
                <a:latin typeface="Tahoma" charset="0"/>
                <a:ea typeface="ＭＳ Ｐゴシック" charset="0"/>
                <a:cs typeface="ＭＳ Ｐゴシック" charset="0"/>
              </a:rPr>
              <a:t>Études de cohorte prospectives ou rétrospectives</a:t>
            </a:r>
          </a:p>
          <a:p>
            <a:pPr eaLnBrk="1" hangingPunct="1"/>
            <a:r>
              <a:rPr lang="fr-FR">
                <a:latin typeface="Tahoma" charset="0"/>
                <a:ea typeface="ＭＳ Ｐゴシック" charset="0"/>
                <a:cs typeface="ＭＳ Ｐゴシック" charset="0"/>
              </a:rPr>
              <a:t>Mal vues des méthodologistes</a:t>
            </a:r>
          </a:p>
          <a:p>
            <a:pPr eaLnBrk="1" hangingPunct="1"/>
            <a:r>
              <a:rPr lang="fr-FR">
                <a:latin typeface="Tahoma" charset="0"/>
                <a:ea typeface="ＭＳ Ｐゴシック" charset="0"/>
                <a:cs typeface="ＭＳ Ｐゴシック" charset="0"/>
              </a:rPr>
              <a:t>Niveau  B ou C en médecine basée sur les preuves</a:t>
            </a:r>
          </a:p>
          <a:p>
            <a:pPr eaLnBrk="1" hangingPunct="1"/>
            <a:r>
              <a:rPr lang="fr-FR">
                <a:latin typeface="Tahoma" charset="0"/>
                <a:ea typeface="ＭＳ Ｐゴシック" charset="0"/>
                <a:cs typeface="ＭＳ Ｐゴシック" charset="0"/>
              </a:rPr>
              <a:t>Mais utiles pour évaluer des évènements relativement rares</a:t>
            </a:r>
          </a:p>
        </p:txBody>
      </p:sp>
      <p:sp>
        <p:nvSpPr>
          <p:cNvPr id="191491" name="Espace réservé du pied de page 1"/>
          <p:cNvSpPr>
            <a:spLocks noGrp="1"/>
          </p:cNvSpPr>
          <p:nvPr>
            <p:ph type="ftr" sz="quarter" idx="4294967295"/>
          </p:nvPr>
        </p:nvSpPr>
        <p:spPr>
          <a:xfrm>
            <a:off x="3124200" y="6356350"/>
            <a:ext cx="28956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fr-FR" sz="1400" smtClean="0">
                <a:latin typeface="Times New Roman" charset="0"/>
              </a:rPr>
              <a:t>DU St Louis 2015</a:t>
            </a:r>
            <a:endParaRPr lang="fr-FR" sz="1400">
              <a:latin typeface="Times New Roman" charset="0"/>
            </a:endParaRPr>
          </a:p>
        </p:txBody>
      </p:sp>
    </p:spTree>
    <p:extLst>
      <p:ext uri="{BB962C8B-B14F-4D97-AF65-F5344CB8AC3E}">
        <p14:creationId xmlns:p14="http://schemas.microsoft.com/office/powerpoint/2010/main" val="25521924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rmAutofit fontScale="90000"/>
          </a:bodyPr>
          <a:lstStyle/>
          <a:p>
            <a:r>
              <a:rPr lang="fr-FR" dirty="0" smtClean="0"/>
              <a:t>Risques de biais et études non randomisées</a:t>
            </a:r>
            <a:endParaRPr lang="fr-FR" dirty="0"/>
          </a:p>
        </p:txBody>
      </p:sp>
      <p:sp>
        <p:nvSpPr>
          <p:cNvPr id="4" name="Espace réservé du pied de page 3"/>
          <p:cNvSpPr>
            <a:spLocks noGrp="1"/>
          </p:cNvSpPr>
          <p:nvPr>
            <p:ph type="ftr" sz="quarter" idx="4294967295"/>
          </p:nvPr>
        </p:nvSpPr>
        <p:spPr>
          <a:xfrm>
            <a:off x="3124200" y="6356350"/>
            <a:ext cx="2895600" cy="365125"/>
          </a:xfrm>
          <a:prstGeom prst="rect">
            <a:avLst/>
          </a:prstGeom>
        </p:spPr>
        <p:txBody>
          <a:bodyPr/>
          <a:lstStyle/>
          <a:p>
            <a:r>
              <a:rPr lang="fr-FR" smtClean="0"/>
              <a:t>DU St Louis 2015</a:t>
            </a:r>
            <a:endParaRPr lang="fr-FR"/>
          </a:p>
        </p:txBody>
      </p:sp>
      <p:pic>
        <p:nvPicPr>
          <p:cNvPr id="6" name="Image 5"/>
          <p:cNvPicPr>
            <a:picLocks noChangeAspect="1"/>
          </p:cNvPicPr>
          <p:nvPr/>
        </p:nvPicPr>
        <p:blipFill>
          <a:blip r:embed="rId2"/>
          <a:stretch>
            <a:fillRect/>
          </a:stretch>
        </p:blipFill>
        <p:spPr>
          <a:xfrm rot="5400000">
            <a:off x="2336800" y="236538"/>
            <a:ext cx="4254160" cy="6858000"/>
          </a:xfrm>
          <a:prstGeom prst="rect">
            <a:avLst/>
          </a:prstGeom>
        </p:spPr>
      </p:pic>
      <p:sp>
        <p:nvSpPr>
          <p:cNvPr id="7" name="ZoneTexte 6"/>
          <p:cNvSpPr txBox="1"/>
          <p:nvPr/>
        </p:nvSpPr>
        <p:spPr>
          <a:xfrm>
            <a:off x="342900" y="5999202"/>
            <a:ext cx="9105007" cy="369332"/>
          </a:xfrm>
          <a:prstGeom prst="rect">
            <a:avLst/>
          </a:prstGeom>
          <a:noFill/>
        </p:spPr>
        <p:txBody>
          <a:bodyPr wrap="square" rtlCol="0">
            <a:spAutoFit/>
          </a:bodyPr>
          <a:lstStyle/>
          <a:p>
            <a:r>
              <a:rPr lang="fr-FR" dirty="0" err="1" smtClean="0"/>
              <a:t>Moberley</a:t>
            </a:r>
            <a:r>
              <a:rPr lang="fr-FR" dirty="0" smtClean="0"/>
              <a:t> </a:t>
            </a:r>
            <a:r>
              <a:rPr lang="en-US" dirty="0"/>
              <a:t>The Cochrane </a:t>
            </a:r>
            <a:r>
              <a:rPr lang="en-US" dirty="0" smtClean="0"/>
              <a:t>Library 2013</a:t>
            </a:r>
            <a:r>
              <a:rPr lang="en-US" dirty="0"/>
              <a:t>, Issue </a:t>
            </a:r>
            <a:r>
              <a:rPr lang="en-US" dirty="0" smtClean="0"/>
              <a:t>1; </a:t>
            </a:r>
            <a:r>
              <a:rPr lang="en-US" dirty="0"/>
              <a:t>http://</a:t>
            </a:r>
            <a:r>
              <a:rPr lang="en-US" dirty="0" err="1"/>
              <a:t>www.thecochranelibrary.com</a:t>
            </a:r>
            <a:r>
              <a:rPr lang="fr-FR" dirty="0" smtClean="0"/>
              <a:t> </a:t>
            </a:r>
            <a:endParaRPr lang="fr-FR" dirty="0"/>
          </a:p>
        </p:txBody>
      </p:sp>
    </p:spTree>
    <p:extLst>
      <p:ext uri="{BB962C8B-B14F-4D97-AF65-F5344CB8AC3E}">
        <p14:creationId xmlns:p14="http://schemas.microsoft.com/office/powerpoint/2010/main" val="5177148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err="1" smtClean="0"/>
              <a:t>Étdudes</a:t>
            </a:r>
            <a:r>
              <a:rPr lang="fr-FR" dirty="0" smtClean="0"/>
              <a:t> non randomisées (</a:t>
            </a:r>
            <a:r>
              <a:rPr lang="fr-FR" dirty="0" err="1" smtClean="0"/>
              <a:t>effectiveness</a:t>
            </a:r>
            <a:r>
              <a:rPr lang="fr-FR" dirty="0" smtClean="0"/>
              <a:t>)</a:t>
            </a:r>
            <a:endParaRPr lang="fr-FR" dirty="0"/>
          </a:p>
        </p:txBody>
      </p:sp>
      <p:graphicFrame>
        <p:nvGraphicFramePr>
          <p:cNvPr id="5" name="Espace réservé du contenu 4"/>
          <p:cNvGraphicFramePr>
            <a:graphicFrameLocks noGrp="1"/>
          </p:cNvGraphicFramePr>
          <p:nvPr>
            <p:ph idx="1"/>
            <p:extLst/>
          </p:nvPr>
        </p:nvGraphicFramePr>
        <p:xfrm>
          <a:off x="457200" y="2349500"/>
          <a:ext cx="8229600" cy="2108200"/>
        </p:xfrm>
        <a:graphic>
          <a:graphicData uri="http://schemas.openxmlformats.org/drawingml/2006/table">
            <a:tbl>
              <a:tblPr firstRow="1" bandRow="1">
                <a:tableStyleId>{5C22544A-7EE6-4342-B048-85BDC9FD1C3A}</a:tableStyleId>
              </a:tblPr>
              <a:tblGrid>
                <a:gridCol w="5664200"/>
                <a:gridCol w="2565400"/>
              </a:tblGrid>
              <a:tr h="370840">
                <a:tc>
                  <a:txBody>
                    <a:bodyPr/>
                    <a:lstStyle/>
                    <a:p>
                      <a:endParaRPr lang="fr-FR" dirty="0"/>
                    </a:p>
                  </a:txBody>
                  <a:tcPr/>
                </a:tc>
                <a:tc>
                  <a:txBody>
                    <a:bodyPr/>
                    <a:lstStyle/>
                    <a:p>
                      <a:r>
                        <a:rPr lang="fr-FR" dirty="0" smtClean="0"/>
                        <a:t>OR (IC 95%</a:t>
                      </a:r>
                      <a:endParaRPr lang="fr-FR" dirty="0"/>
                    </a:p>
                  </a:txBody>
                  <a:tcPr/>
                </a:tc>
              </a:tr>
              <a:tr h="370840">
                <a:tc>
                  <a:txBody>
                    <a:bodyPr/>
                    <a:lstStyle/>
                    <a:p>
                      <a:r>
                        <a:rPr lang="fr-FR" dirty="0" smtClean="0"/>
                        <a:t>Infection invasive à pneumocoque </a:t>
                      </a:r>
                    </a:p>
                    <a:p>
                      <a:r>
                        <a:rPr lang="fr-FR" dirty="0" smtClean="0"/>
                        <a:t>- Personnes</a:t>
                      </a:r>
                      <a:r>
                        <a:rPr lang="fr-FR" baseline="0" dirty="0" smtClean="0"/>
                        <a:t> immunocompétentes</a:t>
                      </a:r>
                    </a:p>
                    <a:p>
                      <a:r>
                        <a:rPr lang="fr-FR" dirty="0" smtClean="0"/>
                        <a:t>- Personnes immunocompétentes âgées</a:t>
                      </a:r>
                    </a:p>
                    <a:p>
                      <a:r>
                        <a:rPr lang="fr-FR" dirty="0" smtClean="0"/>
                        <a:t>Infection invasive à pneumocoque</a:t>
                      </a:r>
                      <a:r>
                        <a:rPr lang="fr-FR" baseline="0" dirty="0" smtClean="0"/>
                        <a:t> de sérotype vaccinal</a:t>
                      </a:r>
                    </a:p>
                    <a:p>
                      <a:pPr marL="285750" indent="-285750">
                        <a:buFontTx/>
                        <a:buChar char="-"/>
                      </a:pPr>
                      <a:r>
                        <a:rPr lang="fr-FR" baseline="0" dirty="0" smtClean="0"/>
                        <a:t>Immunocompétent</a:t>
                      </a:r>
                    </a:p>
                    <a:p>
                      <a:pPr marL="285750" indent="-285750">
                        <a:buFontTx/>
                        <a:buChar char="-"/>
                      </a:pPr>
                      <a:r>
                        <a:rPr lang="fr-FR" baseline="0" dirty="0" smtClean="0"/>
                        <a:t>Immunocompétent âgé</a:t>
                      </a:r>
                    </a:p>
                  </a:txBody>
                  <a:tcPr/>
                </a:tc>
                <a:tc>
                  <a:txBody>
                    <a:bodyPr/>
                    <a:lstStyle/>
                    <a:p>
                      <a:r>
                        <a:rPr lang="fr-FR" dirty="0" smtClean="0"/>
                        <a:t>0,48 (</a:t>
                      </a:r>
                      <a:r>
                        <a:rPr lang="fr-FR" sz="1800" b="0" i="0" u="none" strike="noStrike" kern="1200" baseline="0" dirty="0" smtClean="0">
                          <a:solidFill>
                            <a:schemeClr val="dk1"/>
                          </a:solidFill>
                          <a:latin typeface="+mn-lt"/>
                          <a:ea typeface="+mn-ea"/>
                          <a:cs typeface="+mn-cs"/>
                        </a:rPr>
                        <a:t>0.37 à 0.61)*</a:t>
                      </a:r>
                    </a:p>
                    <a:p>
                      <a:r>
                        <a:rPr lang="fr-FR" sz="1800" b="0" i="0" u="none" strike="noStrike" kern="1200" baseline="0" dirty="0" smtClean="0">
                          <a:solidFill>
                            <a:schemeClr val="dk1"/>
                          </a:solidFill>
                          <a:latin typeface="+mn-lt"/>
                          <a:ea typeface="+mn-ea"/>
                          <a:cs typeface="+mn-cs"/>
                        </a:rPr>
                        <a:t>0.41 (0.32 à 0.52)*</a:t>
                      </a:r>
                    </a:p>
                    <a:p>
                      <a:r>
                        <a:rPr lang="fr-FR" sz="1800" b="0" i="0" u="none" strike="noStrike" kern="1200" baseline="0" dirty="0" smtClean="0">
                          <a:solidFill>
                            <a:schemeClr val="dk1"/>
                          </a:solidFill>
                          <a:latin typeface="+mn-lt"/>
                          <a:ea typeface="+mn-ea"/>
                          <a:cs typeface="+mn-cs"/>
                        </a:rPr>
                        <a:t>0.32 (0.22 à 0.47)* </a:t>
                      </a:r>
                    </a:p>
                    <a:p>
                      <a:r>
                        <a:rPr lang="fr-FR" sz="1800" b="0" i="0" u="none" strike="noStrike" kern="1200" baseline="0" dirty="0" smtClean="0">
                          <a:solidFill>
                            <a:schemeClr val="dk1"/>
                          </a:solidFill>
                          <a:latin typeface="+mn-lt"/>
                          <a:ea typeface="+mn-ea"/>
                          <a:cs typeface="+mn-cs"/>
                        </a:rPr>
                        <a:t>0.45 (</a:t>
                      </a:r>
                      <a:r>
                        <a:rPr lang="en-US" sz="1800" b="0" i="0" u="none" strike="noStrike" kern="1200" baseline="0" dirty="0" smtClean="0">
                          <a:solidFill>
                            <a:schemeClr val="dk1"/>
                          </a:solidFill>
                          <a:latin typeface="+mn-lt"/>
                          <a:ea typeface="+mn-ea"/>
                          <a:cs typeface="+mn-cs"/>
                        </a:rPr>
                        <a:t>0.38 </a:t>
                      </a:r>
                      <a:r>
                        <a:rPr lang="en-US" sz="1800" b="0" i="0" u="none" strike="noStrike" kern="1200" baseline="0" dirty="0" err="1" smtClean="0">
                          <a:solidFill>
                            <a:schemeClr val="dk1"/>
                          </a:solidFill>
                          <a:latin typeface="+mn-lt"/>
                          <a:ea typeface="+mn-ea"/>
                          <a:cs typeface="+mn-cs"/>
                        </a:rPr>
                        <a:t>à</a:t>
                      </a:r>
                      <a:r>
                        <a:rPr lang="en-US" sz="1800" b="0" i="0" u="none" strike="noStrike" kern="1200" baseline="0" dirty="0" smtClean="0">
                          <a:solidFill>
                            <a:schemeClr val="dk1"/>
                          </a:solidFill>
                          <a:latin typeface="+mn-lt"/>
                          <a:ea typeface="+mn-ea"/>
                          <a:cs typeface="+mn-cs"/>
                        </a:rPr>
                        <a:t> 0.54)*</a:t>
                      </a:r>
                    </a:p>
                    <a:p>
                      <a:r>
                        <a:rPr lang="fr-FR" sz="1800" b="0" i="0" u="none" strike="noStrike" kern="1200" baseline="0" dirty="0" smtClean="0">
                          <a:solidFill>
                            <a:schemeClr val="dk1"/>
                          </a:solidFill>
                          <a:latin typeface="+mn-lt"/>
                          <a:ea typeface="+mn-ea"/>
                          <a:cs typeface="+mn-cs"/>
                        </a:rPr>
                        <a:t>0.40 (</a:t>
                      </a:r>
                      <a:r>
                        <a:rPr lang="en-US" sz="1800" b="0" i="0" u="none" strike="noStrike" kern="1200" baseline="0" dirty="0" smtClean="0">
                          <a:solidFill>
                            <a:schemeClr val="dk1"/>
                          </a:solidFill>
                          <a:latin typeface="+mn-lt"/>
                          <a:ea typeface="+mn-ea"/>
                          <a:cs typeface="+mn-cs"/>
                        </a:rPr>
                        <a:t>0.29 </a:t>
                      </a:r>
                      <a:r>
                        <a:rPr lang="en-US" sz="1800" b="0" i="0" u="none" strike="noStrike" kern="1200" baseline="0" dirty="0" err="1" smtClean="0">
                          <a:solidFill>
                            <a:schemeClr val="dk1"/>
                          </a:solidFill>
                          <a:latin typeface="+mn-lt"/>
                          <a:ea typeface="+mn-ea"/>
                          <a:cs typeface="+mn-cs"/>
                        </a:rPr>
                        <a:t>à</a:t>
                      </a:r>
                      <a:r>
                        <a:rPr lang="en-US" sz="1800" b="0" i="0" u="none" strike="noStrike" kern="1200" baseline="0" dirty="0" smtClean="0">
                          <a:solidFill>
                            <a:schemeClr val="dk1"/>
                          </a:solidFill>
                          <a:latin typeface="+mn-lt"/>
                          <a:ea typeface="+mn-ea"/>
                          <a:cs typeface="+mn-cs"/>
                        </a:rPr>
                        <a:t> 0.54)* </a:t>
                      </a:r>
                    </a:p>
                    <a:p>
                      <a:r>
                        <a:rPr lang="fr-FR" sz="1800" b="0" i="0" u="none" strike="noStrike" kern="1200" baseline="0" dirty="0" smtClean="0">
                          <a:solidFill>
                            <a:schemeClr val="dk1"/>
                          </a:solidFill>
                          <a:latin typeface="+mn-lt"/>
                          <a:ea typeface="+mn-ea"/>
                          <a:cs typeface="+mn-cs"/>
                        </a:rPr>
                        <a:t>0.66 (</a:t>
                      </a:r>
                      <a:r>
                        <a:rPr lang="en-US" sz="1800" b="0" i="0" u="none" strike="noStrike" kern="1200" baseline="0" dirty="0" smtClean="0">
                          <a:solidFill>
                            <a:schemeClr val="dk1"/>
                          </a:solidFill>
                          <a:latin typeface="+mn-lt"/>
                          <a:ea typeface="+mn-ea"/>
                          <a:cs typeface="+mn-cs"/>
                        </a:rPr>
                        <a:t>0.14 </a:t>
                      </a:r>
                      <a:r>
                        <a:rPr lang="en-US" sz="1800" b="0" i="0" u="none" strike="noStrike" kern="1200" baseline="0" dirty="0" err="1" smtClean="0">
                          <a:solidFill>
                            <a:schemeClr val="dk1"/>
                          </a:solidFill>
                          <a:latin typeface="+mn-lt"/>
                          <a:ea typeface="+mn-ea"/>
                          <a:cs typeface="+mn-cs"/>
                        </a:rPr>
                        <a:t>à</a:t>
                      </a:r>
                      <a:r>
                        <a:rPr lang="en-US" sz="1800" b="0" i="0" u="none" strike="noStrike" kern="1200" baseline="0" dirty="0" smtClean="0">
                          <a:solidFill>
                            <a:schemeClr val="dk1"/>
                          </a:solidFill>
                          <a:latin typeface="+mn-lt"/>
                          <a:ea typeface="+mn-ea"/>
                          <a:cs typeface="+mn-cs"/>
                        </a:rPr>
                        <a:t> 3.03)*</a:t>
                      </a:r>
                      <a:endParaRPr lang="fr-FR" sz="1800" b="0" i="0" u="none" strike="noStrike" kern="1200" baseline="0" dirty="0" smtClean="0">
                        <a:solidFill>
                          <a:schemeClr val="dk1"/>
                        </a:solidFill>
                        <a:latin typeface="+mn-lt"/>
                        <a:ea typeface="+mn-ea"/>
                        <a:cs typeface="+mn-cs"/>
                      </a:endParaRPr>
                    </a:p>
                  </a:txBody>
                  <a:tcPr/>
                </a:tc>
              </a:tr>
            </a:tbl>
          </a:graphicData>
        </a:graphic>
      </p:graphicFrame>
      <p:sp>
        <p:nvSpPr>
          <p:cNvPr id="4" name="Espace réservé du pied de page 3"/>
          <p:cNvSpPr>
            <a:spLocks noGrp="1"/>
          </p:cNvSpPr>
          <p:nvPr>
            <p:ph type="ftr" sz="quarter" idx="4294967295"/>
          </p:nvPr>
        </p:nvSpPr>
        <p:spPr>
          <a:xfrm>
            <a:off x="3124200" y="6356350"/>
            <a:ext cx="2895600" cy="365125"/>
          </a:xfrm>
          <a:prstGeom prst="rect">
            <a:avLst/>
          </a:prstGeom>
        </p:spPr>
        <p:txBody>
          <a:bodyPr/>
          <a:lstStyle/>
          <a:p>
            <a:r>
              <a:rPr lang="fr-FR" smtClean="0"/>
              <a:t>DU St Louis 2015</a:t>
            </a:r>
            <a:endParaRPr lang="fr-FR"/>
          </a:p>
        </p:txBody>
      </p:sp>
      <p:sp>
        <p:nvSpPr>
          <p:cNvPr id="6" name="ZoneTexte 5"/>
          <p:cNvSpPr txBox="1"/>
          <p:nvPr/>
        </p:nvSpPr>
        <p:spPr>
          <a:xfrm>
            <a:off x="774700" y="5168900"/>
            <a:ext cx="3382732" cy="369332"/>
          </a:xfrm>
          <a:prstGeom prst="rect">
            <a:avLst/>
          </a:prstGeom>
          <a:noFill/>
        </p:spPr>
        <p:txBody>
          <a:bodyPr wrap="none" rtlCol="0">
            <a:spAutoFit/>
          </a:bodyPr>
          <a:lstStyle/>
          <a:p>
            <a:r>
              <a:rPr lang="fr-FR" dirty="0" smtClean="0"/>
              <a:t>* Hétérogénéité faible ou absente</a:t>
            </a:r>
            <a:endParaRPr lang="fr-FR" dirty="0"/>
          </a:p>
        </p:txBody>
      </p:sp>
      <p:sp>
        <p:nvSpPr>
          <p:cNvPr id="7" name="ZoneTexte 6"/>
          <p:cNvSpPr txBox="1"/>
          <p:nvPr/>
        </p:nvSpPr>
        <p:spPr>
          <a:xfrm>
            <a:off x="38993" y="5802352"/>
            <a:ext cx="9105007" cy="369332"/>
          </a:xfrm>
          <a:prstGeom prst="rect">
            <a:avLst/>
          </a:prstGeom>
          <a:noFill/>
        </p:spPr>
        <p:txBody>
          <a:bodyPr wrap="square" rtlCol="0">
            <a:spAutoFit/>
          </a:bodyPr>
          <a:lstStyle/>
          <a:p>
            <a:r>
              <a:rPr lang="fr-FR" dirty="0" err="1" smtClean="0"/>
              <a:t>Moberley</a:t>
            </a:r>
            <a:r>
              <a:rPr lang="fr-FR" dirty="0" smtClean="0"/>
              <a:t> </a:t>
            </a:r>
            <a:r>
              <a:rPr lang="en-US" dirty="0"/>
              <a:t>The Cochrane </a:t>
            </a:r>
            <a:r>
              <a:rPr lang="en-US" dirty="0" smtClean="0"/>
              <a:t>Library 2013</a:t>
            </a:r>
            <a:r>
              <a:rPr lang="en-US" dirty="0"/>
              <a:t>, Issue </a:t>
            </a:r>
            <a:r>
              <a:rPr lang="en-US" dirty="0" smtClean="0"/>
              <a:t>1; </a:t>
            </a:r>
            <a:r>
              <a:rPr lang="en-US" dirty="0"/>
              <a:t>http://</a:t>
            </a:r>
            <a:r>
              <a:rPr lang="en-US" dirty="0" err="1"/>
              <a:t>www.thecochranelibrary.com</a:t>
            </a:r>
            <a:r>
              <a:rPr lang="fr-FR" dirty="0" smtClean="0"/>
              <a:t> </a:t>
            </a:r>
            <a:endParaRPr lang="fr-FR" dirty="0"/>
          </a:p>
        </p:txBody>
      </p:sp>
    </p:spTree>
    <p:extLst>
      <p:ext uri="{BB962C8B-B14F-4D97-AF65-F5344CB8AC3E}">
        <p14:creationId xmlns:p14="http://schemas.microsoft.com/office/powerpoint/2010/main" val="41965380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3"/>
          <p:cNvSpPr>
            <a:spLocks noGrp="1"/>
          </p:cNvSpPr>
          <p:nvPr>
            <p:ph type="title"/>
          </p:nvPr>
        </p:nvSpPr>
        <p:spPr>
          <a:xfrm>
            <a:off x="192013" y="-31750"/>
            <a:ext cx="7544405" cy="1093788"/>
          </a:xfrm>
        </p:spPr>
        <p:txBody>
          <a:bodyPr>
            <a:normAutofit fontScale="90000"/>
          </a:bodyPr>
          <a:lstStyle/>
          <a:p>
            <a:r>
              <a:rPr lang="fr-FR" altLang="fr-FR" dirty="0" smtClean="0"/>
              <a:t>Patients – Caractéristiques initiales</a:t>
            </a:r>
          </a:p>
        </p:txBody>
      </p:sp>
      <p:graphicFrame>
        <p:nvGraphicFramePr>
          <p:cNvPr id="42065" name="Group 81"/>
          <p:cNvGraphicFramePr>
            <a:graphicFrameLocks noGrp="1"/>
          </p:cNvGraphicFramePr>
          <p:nvPr>
            <p:ph idx="1"/>
            <p:extLst/>
          </p:nvPr>
        </p:nvGraphicFramePr>
        <p:xfrm>
          <a:off x="350762" y="1499813"/>
          <a:ext cx="8422619" cy="3892296"/>
        </p:xfrm>
        <a:graphic>
          <a:graphicData uri="http://schemas.openxmlformats.org/drawingml/2006/table">
            <a:tbl>
              <a:tblPr/>
              <a:tblGrid>
                <a:gridCol w="4242379"/>
                <a:gridCol w="2163556"/>
                <a:gridCol w="2016684"/>
              </a:tblGrid>
              <a:tr h="447675">
                <a:tc>
                  <a:txBody>
                    <a:bodyPr/>
                    <a:lstStyle>
                      <a:lvl1pPr eaLnBrk="0" hangingPunct="0">
                        <a:lnSpc>
                          <a:spcPct val="90000"/>
                        </a:lnSpc>
                        <a:spcBef>
                          <a:spcPts val="1800"/>
                        </a:spcBef>
                        <a:buClr>
                          <a:schemeClr val="accent1"/>
                        </a:buClr>
                        <a:buSzPct val="100000"/>
                        <a:buFont typeface="Arial" pitchFamily="34" charset="0"/>
                        <a:defRPr sz="2000">
                          <a:solidFill>
                            <a:schemeClr val="tx1"/>
                          </a:solidFill>
                          <a:latin typeface="Arial" pitchFamily="34" charset="0"/>
                        </a:defRPr>
                      </a:lvl1pPr>
                      <a:lvl2pPr marL="742950" indent="-285750" eaLnBrk="0" hangingPunct="0">
                        <a:lnSpc>
                          <a:spcPct val="90000"/>
                        </a:lnSpc>
                        <a:spcBef>
                          <a:spcPts val="1200"/>
                        </a:spcBef>
                        <a:buClr>
                          <a:schemeClr val="accent1"/>
                        </a:buClr>
                        <a:buSzPct val="100000"/>
                        <a:buFont typeface="Arial" pitchFamily="34" charset="0"/>
                        <a:defRPr>
                          <a:solidFill>
                            <a:schemeClr val="tx1"/>
                          </a:solidFill>
                          <a:latin typeface="Arial" pitchFamily="34" charset="0"/>
                        </a:defRPr>
                      </a:lvl2pPr>
                      <a:lvl3pPr marL="1143000" indent="-228600" eaLnBrk="0" hangingPunct="0">
                        <a:lnSpc>
                          <a:spcPct val="90000"/>
                        </a:lnSpc>
                        <a:spcBef>
                          <a:spcPts val="800"/>
                        </a:spcBef>
                        <a:buClr>
                          <a:schemeClr val="accent1"/>
                        </a:buClr>
                        <a:buSzPct val="100000"/>
                        <a:buFont typeface="Arial" pitchFamily="34" charset="0"/>
                        <a:defRPr sz="1600">
                          <a:solidFill>
                            <a:schemeClr val="tx1"/>
                          </a:solidFill>
                          <a:latin typeface="Arial" pitchFamily="34" charset="0"/>
                        </a:defRPr>
                      </a:lvl3pPr>
                      <a:lvl4pPr marL="1600200" indent="-228600" eaLnBrk="0" hangingPunct="0">
                        <a:lnSpc>
                          <a:spcPct val="90000"/>
                        </a:lnSpc>
                        <a:spcBef>
                          <a:spcPts val="600"/>
                        </a:spcBef>
                        <a:buClr>
                          <a:schemeClr val="accent1"/>
                        </a:buClr>
                        <a:buSzPct val="100000"/>
                        <a:buFont typeface="Arial" pitchFamily="34" charset="0"/>
                        <a:defRPr sz="1400">
                          <a:solidFill>
                            <a:schemeClr val="tx1"/>
                          </a:solidFill>
                          <a:latin typeface="Arial" pitchFamily="34" charset="0"/>
                        </a:defRPr>
                      </a:lvl4pPr>
                      <a:lvl5pPr marL="2057400" indent="-228600" eaLnBrk="0" hangingPunct="0">
                        <a:lnSpc>
                          <a:spcPct val="90000"/>
                        </a:lnSpc>
                        <a:spcBef>
                          <a:spcPts val="600"/>
                        </a:spcBef>
                        <a:buClr>
                          <a:schemeClr val="accent1"/>
                        </a:buClr>
                        <a:buFont typeface="Arial" pitchFamily="34" charset="0"/>
                        <a:defRPr sz="1200">
                          <a:solidFill>
                            <a:schemeClr val="tx1"/>
                          </a:solidFill>
                          <a:latin typeface="Arial" pitchFamily="34" charset="0"/>
                        </a:defRPr>
                      </a:lvl5pPr>
                      <a:lvl6pPr marL="25146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6pPr>
                      <a:lvl7pPr marL="29718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7pPr>
                      <a:lvl8pPr marL="34290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8pPr>
                      <a:lvl9pPr marL="38862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NL" altLang="fr-FR" sz="1800" b="1" i="0" u="none" strike="noStrike" cap="none" normalizeH="0" baseline="0" dirty="0" smtClean="0">
                        <a:ln>
                          <a:noFill/>
                        </a:ln>
                        <a:solidFill>
                          <a:srgbClr val="FFFFFF"/>
                        </a:solidFill>
                        <a:effectLst/>
                        <a:latin typeface="Arial" pitchFamily="34" charset="0"/>
                        <a:cs typeface="Arial" pitchFamily="34" charset="0"/>
                      </a:endParaRPr>
                    </a:p>
                  </a:txBody>
                  <a:tcPr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c>
                  <a:txBody>
                    <a:bodyPr/>
                    <a:lstStyle>
                      <a:lvl1pPr eaLnBrk="0" hangingPunct="0">
                        <a:lnSpc>
                          <a:spcPct val="90000"/>
                        </a:lnSpc>
                        <a:spcBef>
                          <a:spcPts val="1800"/>
                        </a:spcBef>
                        <a:buClr>
                          <a:schemeClr val="accent1"/>
                        </a:buClr>
                        <a:buSzPct val="100000"/>
                        <a:buFont typeface="Arial" pitchFamily="34" charset="0"/>
                        <a:defRPr sz="2000">
                          <a:solidFill>
                            <a:schemeClr val="tx1"/>
                          </a:solidFill>
                          <a:latin typeface="Arial" pitchFamily="34" charset="0"/>
                        </a:defRPr>
                      </a:lvl1pPr>
                      <a:lvl2pPr marL="742950" indent="-285750" eaLnBrk="0" hangingPunct="0">
                        <a:lnSpc>
                          <a:spcPct val="90000"/>
                        </a:lnSpc>
                        <a:spcBef>
                          <a:spcPts val="1200"/>
                        </a:spcBef>
                        <a:buClr>
                          <a:schemeClr val="accent1"/>
                        </a:buClr>
                        <a:buSzPct val="100000"/>
                        <a:buFont typeface="Arial" pitchFamily="34" charset="0"/>
                        <a:defRPr>
                          <a:solidFill>
                            <a:schemeClr val="tx1"/>
                          </a:solidFill>
                          <a:latin typeface="Arial" pitchFamily="34" charset="0"/>
                        </a:defRPr>
                      </a:lvl2pPr>
                      <a:lvl3pPr marL="1143000" indent="-228600" eaLnBrk="0" hangingPunct="0">
                        <a:lnSpc>
                          <a:spcPct val="90000"/>
                        </a:lnSpc>
                        <a:spcBef>
                          <a:spcPts val="800"/>
                        </a:spcBef>
                        <a:buClr>
                          <a:schemeClr val="accent1"/>
                        </a:buClr>
                        <a:buSzPct val="100000"/>
                        <a:buFont typeface="Arial" pitchFamily="34" charset="0"/>
                        <a:defRPr sz="1600">
                          <a:solidFill>
                            <a:schemeClr val="tx1"/>
                          </a:solidFill>
                          <a:latin typeface="Arial" pitchFamily="34" charset="0"/>
                        </a:defRPr>
                      </a:lvl3pPr>
                      <a:lvl4pPr marL="1600200" indent="-228600" eaLnBrk="0" hangingPunct="0">
                        <a:lnSpc>
                          <a:spcPct val="90000"/>
                        </a:lnSpc>
                        <a:spcBef>
                          <a:spcPts val="600"/>
                        </a:spcBef>
                        <a:buClr>
                          <a:schemeClr val="accent1"/>
                        </a:buClr>
                        <a:buSzPct val="100000"/>
                        <a:buFont typeface="Arial" pitchFamily="34" charset="0"/>
                        <a:defRPr sz="1400">
                          <a:solidFill>
                            <a:schemeClr val="tx1"/>
                          </a:solidFill>
                          <a:latin typeface="Arial" pitchFamily="34" charset="0"/>
                        </a:defRPr>
                      </a:lvl4pPr>
                      <a:lvl5pPr marL="2057400" indent="-228600" eaLnBrk="0" hangingPunct="0">
                        <a:lnSpc>
                          <a:spcPct val="90000"/>
                        </a:lnSpc>
                        <a:spcBef>
                          <a:spcPts val="600"/>
                        </a:spcBef>
                        <a:buClr>
                          <a:schemeClr val="accent1"/>
                        </a:buClr>
                        <a:buFont typeface="Arial" pitchFamily="34" charset="0"/>
                        <a:defRPr sz="1200">
                          <a:solidFill>
                            <a:schemeClr val="tx1"/>
                          </a:solidFill>
                          <a:latin typeface="Arial" pitchFamily="34" charset="0"/>
                        </a:defRPr>
                      </a:lvl5pPr>
                      <a:lvl6pPr marL="25146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6pPr>
                      <a:lvl7pPr marL="29718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7pPr>
                      <a:lvl8pPr marL="34290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8pPr>
                      <a:lvl9pPr marL="38862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altLang="fr-FR" sz="2000" b="1" i="0" u="none" strike="noStrike" cap="none" normalizeH="0" baseline="0" dirty="0" smtClean="0">
                          <a:ln>
                            <a:noFill/>
                          </a:ln>
                          <a:solidFill>
                            <a:srgbClr val="FFFFFF"/>
                          </a:solidFill>
                          <a:effectLst/>
                          <a:latin typeface="Arial" pitchFamily="34" charset="0"/>
                          <a:cs typeface="Arial" pitchFamily="34" charset="0"/>
                        </a:rPr>
                        <a:t>Prevenar 13</a:t>
                      </a:r>
                    </a:p>
                    <a:p>
                      <a:pPr marL="0" marR="0" lvl="0" indent="0" algn="ctr" defTabSz="914400" rtl="0" eaLnBrk="1" fontAlgn="base" latinLnBrk="0" hangingPunct="1">
                        <a:lnSpc>
                          <a:spcPct val="100000"/>
                        </a:lnSpc>
                        <a:spcBef>
                          <a:spcPct val="0"/>
                        </a:spcBef>
                        <a:spcAft>
                          <a:spcPct val="0"/>
                        </a:spcAft>
                        <a:buClrTx/>
                        <a:buSzTx/>
                        <a:buFontTx/>
                        <a:buNone/>
                        <a:tabLst/>
                      </a:pPr>
                      <a:r>
                        <a:rPr kumimoji="0" lang="nl-NL" altLang="fr-FR" sz="2000" b="1" i="0" u="none" strike="noStrike" cap="none" normalizeH="0" baseline="0" dirty="0" smtClean="0">
                          <a:ln>
                            <a:noFill/>
                          </a:ln>
                          <a:solidFill>
                            <a:srgbClr val="FFFFFF"/>
                          </a:solidFill>
                          <a:effectLst/>
                          <a:latin typeface="Arial" pitchFamily="34" charset="0"/>
                          <a:cs typeface="Arial" pitchFamily="34" charset="0"/>
                        </a:rPr>
                        <a:t>N=</a:t>
                      </a:r>
                      <a:r>
                        <a:rPr kumimoji="0" lang="en-GB" altLang="fr-FR" sz="2000" b="1" i="0" u="none" strike="noStrike" cap="none" normalizeH="0" baseline="0" dirty="0" smtClean="0">
                          <a:ln>
                            <a:noFill/>
                          </a:ln>
                          <a:solidFill>
                            <a:srgbClr val="FFFFFF"/>
                          </a:solidFill>
                          <a:effectLst/>
                          <a:latin typeface="Arial" pitchFamily="34" charset="0"/>
                          <a:cs typeface="Arial" pitchFamily="34" charset="0"/>
                        </a:rPr>
                        <a:t>42 237</a:t>
                      </a:r>
                      <a:endParaRPr kumimoji="0" lang="nl-NL" altLang="fr-FR" sz="2000" b="1" i="0" u="none" strike="noStrike" cap="none" normalizeH="0" baseline="0" dirty="0" smtClean="0">
                        <a:ln>
                          <a:noFill/>
                        </a:ln>
                        <a:solidFill>
                          <a:srgbClr val="FFFFFF"/>
                        </a:solidFill>
                        <a:effectLst/>
                        <a:latin typeface="Arial" pitchFamily="34" charset="0"/>
                        <a:cs typeface="Arial" pitchFamily="34" charset="0"/>
                      </a:endParaRPr>
                    </a:p>
                  </a:txBody>
                  <a:tcP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c>
                  <a:txBody>
                    <a:bodyPr/>
                    <a:lstStyle>
                      <a:lvl1pPr eaLnBrk="0" hangingPunct="0">
                        <a:lnSpc>
                          <a:spcPct val="90000"/>
                        </a:lnSpc>
                        <a:spcBef>
                          <a:spcPts val="1800"/>
                        </a:spcBef>
                        <a:buClr>
                          <a:schemeClr val="accent1"/>
                        </a:buClr>
                        <a:buSzPct val="100000"/>
                        <a:buFont typeface="Arial" pitchFamily="34" charset="0"/>
                        <a:defRPr sz="2000">
                          <a:solidFill>
                            <a:schemeClr val="tx1"/>
                          </a:solidFill>
                          <a:latin typeface="Arial" pitchFamily="34" charset="0"/>
                        </a:defRPr>
                      </a:lvl1pPr>
                      <a:lvl2pPr marL="742950" indent="-285750" eaLnBrk="0" hangingPunct="0">
                        <a:lnSpc>
                          <a:spcPct val="90000"/>
                        </a:lnSpc>
                        <a:spcBef>
                          <a:spcPts val="1200"/>
                        </a:spcBef>
                        <a:buClr>
                          <a:schemeClr val="accent1"/>
                        </a:buClr>
                        <a:buSzPct val="100000"/>
                        <a:buFont typeface="Arial" pitchFamily="34" charset="0"/>
                        <a:defRPr>
                          <a:solidFill>
                            <a:schemeClr val="tx1"/>
                          </a:solidFill>
                          <a:latin typeface="Arial" pitchFamily="34" charset="0"/>
                        </a:defRPr>
                      </a:lvl2pPr>
                      <a:lvl3pPr marL="1143000" indent="-228600" eaLnBrk="0" hangingPunct="0">
                        <a:lnSpc>
                          <a:spcPct val="90000"/>
                        </a:lnSpc>
                        <a:spcBef>
                          <a:spcPts val="800"/>
                        </a:spcBef>
                        <a:buClr>
                          <a:schemeClr val="accent1"/>
                        </a:buClr>
                        <a:buSzPct val="100000"/>
                        <a:buFont typeface="Arial" pitchFamily="34" charset="0"/>
                        <a:defRPr sz="1600">
                          <a:solidFill>
                            <a:schemeClr val="tx1"/>
                          </a:solidFill>
                          <a:latin typeface="Arial" pitchFamily="34" charset="0"/>
                        </a:defRPr>
                      </a:lvl3pPr>
                      <a:lvl4pPr marL="1600200" indent="-228600" eaLnBrk="0" hangingPunct="0">
                        <a:lnSpc>
                          <a:spcPct val="90000"/>
                        </a:lnSpc>
                        <a:spcBef>
                          <a:spcPts val="600"/>
                        </a:spcBef>
                        <a:buClr>
                          <a:schemeClr val="accent1"/>
                        </a:buClr>
                        <a:buSzPct val="100000"/>
                        <a:buFont typeface="Arial" pitchFamily="34" charset="0"/>
                        <a:defRPr sz="1400">
                          <a:solidFill>
                            <a:schemeClr val="tx1"/>
                          </a:solidFill>
                          <a:latin typeface="Arial" pitchFamily="34" charset="0"/>
                        </a:defRPr>
                      </a:lvl4pPr>
                      <a:lvl5pPr marL="2057400" indent="-228600" eaLnBrk="0" hangingPunct="0">
                        <a:lnSpc>
                          <a:spcPct val="90000"/>
                        </a:lnSpc>
                        <a:spcBef>
                          <a:spcPts val="600"/>
                        </a:spcBef>
                        <a:buClr>
                          <a:schemeClr val="accent1"/>
                        </a:buClr>
                        <a:buFont typeface="Arial" pitchFamily="34" charset="0"/>
                        <a:defRPr sz="1200">
                          <a:solidFill>
                            <a:schemeClr val="tx1"/>
                          </a:solidFill>
                          <a:latin typeface="Arial" pitchFamily="34" charset="0"/>
                        </a:defRPr>
                      </a:lvl5pPr>
                      <a:lvl6pPr marL="25146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6pPr>
                      <a:lvl7pPr marL="29718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7pPr>
                      <a:lvl8pPr marL="34290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8pPr>
                      <a:lvl9pPr marL="38862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altLang="fr-FR" sz="2000" b="1" i="0" u="none" strike="noStrike" cap="none" normalizeH="0" baseline="0" dirty="0" smtClean="0">
                          <a:ln>
                            <a:noFill/>
                          </a:ln>
                          <a:solidFill>
                            <a:srgbClr val="FFFFFF"/>
                          </a:solidFill>
                          <a:effectLst/>
                          <a:latin typeface="Arial" pitchFamily="34" charset="0"/>
                          <a:cs typeface="Arial" pitchFamily="34" charset="0"/>
                        </a:rPr>
                        <a:t>Placebo</a:t>
                      </a:r>
                    </a:p>
                    <a:p>
                      <a:pPr marL="0" marR="0" lvl="0" indent="0" algn="ctr" defTabSz="914400" rtl="0" eaLnBrk="1" fontAlgn="base" latinLnBrk="0" hangingPunct="1">
                        <a:lnSpc>
                          <a:spcPct val="100000"/>
                        </a:lnSpc>
                        <a:spcBef>
                          <a:spcPct val="0"/>
                        </a:spcBef>
                        <a:spcAft>
                          <a:spcPct val="0"/>
                        </a:spcAft>
                        <a:buClrTx/>
                        <a:buSzTx/>
                        <a:buFontTx/>
                        <a:buNone/>
                        <a:tabLst/>
                      </a:pPr>
                      <a:r>
                        <a:rPr kumimoji="0" lang="nl-NL" altLang="fr-FR" sz="2000" b="1" i="0" u="none" strike="noStrike" cap="none" normalizeH="0" baseline="0" dirty="0" smtClean="0">
                          <a:ln>
                            <a:noFill/>
                          </a:ln>
                          <a:solidFill>
                            <a:srgbClr val="FFFFFF"/>
                          </a:solidFill>
                          <a:effectLst/>
                          <a:latin typeface="Arial" pitchFamily="34" charset="0"/>
                          <a:cs typeface="Arial" pitchFamily="34" charset="0"/>
                        </a:rPr>
                        <a:t>N=</a:t>
                      </a:r>
                      <a:r>
                        <a:rPr kumimoji="0" lang="en-GB" altLang="fr-FR" sz="2000" b="1" i="0" u="none" strike="noStrike" cap="none" normalizeH="0" baseline="0" dirty="0" smtClean="0">
                          <a:ln>
                            <a:noFill/>
                          </a:ln>
                          <a:solidFill>
                            <a:srgbClr val="FFFFFF"/>
                          </a:solidFill>
                          <a:effectLst/>
                          <a:latin typeface="Arial" pitchFamily="34" charset="0"/>
                          <a:cs typeface="Arial" pitchFamily="34" charset="0"/>
                        </a:rPr>
                        <a:t>42 255</a:t>
                      </a:r>
                      <a:endParaRPr kumimoji="0" lang="nl-NL" altLang="fr-FR" sz="2000" b="1" i="0" u="none" strike="noStrike" cap="none" normalizeH="0" baseline="0" dirty="0" smtClean="0">
                        <a:ln>
                          <a:noFill/>
                        </a:ln>
                        <a:solidFill>
                          <a:srgbClr val="FFFFFF"/>
                        </a:solidFill>
                        <a:effectLst/>
                        <a:latin typeface="Arial" pitchFamily="34" charset="0"/>
                        <a:cs typeface="Arial" pitchFamily="34" charset="0"/>
                      </a:endParaRPr>
                    </a:p>
                  </a:txBody>
                  <a:tcPr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r>
              <a:tr h="277813">
                <a:tc>
                  <a:txBody>
                    <a:bodyPr/>
                    <a:lstStyle>
                      <a:lvl1pPr eaLnBrk="0" hangingPunct="0">
                        <a:lnSpc>
                          <a:spcPct val="90000"/>
                        </a:lnSpc>
                        <a:spcBef>
                          <a:spcPts val="1800"/>
                        </a:spcBef>
                        <a:buClr>
                          <a:schemeClr val="accent1"/>
                        </a:buClr>
                        <a:buSzPct val="100000"/>
                        <a:buFont typeface="Arial" pitchFamily="34" charset="0"/>
                        <a:defRPr sz="2000">
                          <a:solidFill>
                            <a:schemeClr val="tx1"/>
                          </a:solidFill>
                          <a:latin typeface="Arial" pitchFamily="34" charset="0"/>
                        </a:defRPr>
                      </a:lvl1pPr>
                      <a:lvl2pPr marL="742950" indent="-285750" eaLnBrk="0" hangingPunct="0">
                        <a:lnSpc>
                          <a:spcPct val="90000"/>
                        </a:lnSpc>
                        <a:spcBef>
                          <a:spcPts val="1200"/>
                        </a:spcBef>
                        <a:buClr>
                          <a:schemeClr val="accent1"/>
                        </a:buClr>
                        <a:buSzPct val="100000"/>
                        <a:buFont typeface="Arial" pitchFamily="34" charset="0"/>
                        <a:defRPr>
                          <a:solidFill>
                            <a:schemeClr val="tx1"/>
                          </a:solidFill>
                          <a:latin typeface="Arial" pitchFamily="34" charset="0"/>
                        </a:defRPr>
                      </a:lvl2pPr>
                      <a:lvl3pPr marL="1143000" indent="-228600" eaLnBrk="0" hangingPunct="0">
                        <a:lnSpc>
                          <a:spcPct val="90000"/>
                        </a:lnSpc>
                        <a:spcBef>
                          <a:spcPts val="800"/>
                        </a:spcBef>
                        <a:buClr>
                          <a:schemeClr val="accent1"/>
                        </a:buClr>
                        <a:buSzPct val="100000"/>
                        <a:buFont typeface="Arial" pitchFamily="34" charset="0"/>
                        <a:defRPr sz="1600">
                          <a:solidFill>
                            <a:schemeClr val="tx1"/>
                          </a:solidFill>
                          <a:latin typeface="Arial" pitchFamily="34" charset="0"/>
                        </a:defRPr>
                      </a:lvl3pPr>
                      <a:lvl4pPr marL="1600200" indent="-228600" eaLnBrk="0" hangingPunct="0">
                        <a:lnSpc>
                          <a:spcPct val="90000"/>
                        </a:lnSpc>
                        <a:spcBef>
                          <a:spcPts val="600"/>
                        </a:spcBef>
                        <a:buClr>
                          <a:schemeClr val="accent1"/>
                        </a:buClr>
                        <a:buSzPct val="100000"/>
                        <a:buFont typeface="Arial" pitchFamily="34" charset="0"/>
                        <a:defRPr sz="1400">
                          <a:solidFill>
                            <a:schemeClr val="tx1"/>
                          </a:solidFill>
                          <a:latin typeface="Arial" pitchFamily="34" charset="0"/>
                        </a:defRPr>
                      </a:lvl4pPr>
                      <a:lvl5pPr marL="2057400" indent="-228600" eaLnBrk="0" hangingPunct="0">
                        <a:lnSpc>
                          <a:spcPct val="90000"/>
                        </a:lnSpc>
                        <a:spcBef>
                          <a:spcPts val="600"/>
                        </a:spcBef>
                        <a:buClr>
                          <a:schemeClr val="accent1"/>
                        </a:buClr>
                        <a:buFont typeface="Arial" pitchFamily="34" charset="0"/>
                        <a:defRPr sz="1200">
                          <a:solidFill>
                            <a:schemeClr val="tx1"/>
                          </a:solidFill>
                          <a:latin typeface="Arial" pitchFamily="34" charset="0"/>
                        </a:defRPr>
                      </a:lvl5pPr>
                      <a:lvl6pPr marL="25146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6pPr>
                      <a:lvl7pPr marL="29718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7pPr>
                      <a:lvl8pPr marL="34290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8pPr>
                      <a:lvl9pPr marL="38862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fr-FR" sz="1800" b="1" i="0" u="none" strike="noStrike" cap="none" normalizeH="0" baseline="0" dirty="0" err="1" smtClean="0">
                          <a:ln>
                            <a:noFill/>
                          </a:ln>
                          <a:solidFill>
                            <a:srgbClr val="000066"/>
                          </a:solidFill>
                          <a:effectLst/>
                          <a:latin typeface="Arial" pitchFamily="34" charset="0"/>
                          <a:cs typeface="Arial" pitchFamily="34" charset="0"/>
                        </a:rPr>
                        <a:t>Age</a:t>
                      </a:r>
                      <a:r>
                        <a:rPr kumimoji="0" lang="nl-NL" altLang="fr-FR" sz="1800" b="1" i="0" u="none" strike="noStrike" cap="none" normalizeH="0" baseline="0" dirty="0" smtClean="0">
                          <a:ln>
                            <a:noFill/>
                          </a:ln>
                          <a:solidFill>
                            <a:srgbClr val="000066"/>
                          </a:solidFill>
                          <a:effectLst/>
                          <a:latin typeface="Arial" pitchFamily="34" charset="0"/>
                          <a:cs typeface="Arial" pitchFamily="34" charset="0"/>
                        </a:rPr>
                        <a:t>, </a:t>
                      </a:r>
                      <a:r>
                        <a:rPr kumimoji="0" lang="nl-NL" altLang="fr-FR" sz="1800" b="1" i="0" u="none" strike="noStrike" cap="none" normalizeH="0" baseline="0" dirty="0" err="1" smtClean="0">
                          <a:ln>
                            <a:noFill/>
                          </a:ln>
                          <a:solidFill>
                            <a:srgbClr val="000066"/>
                          </a:solidFill>
                          <a:effectLst/>
                          <a:latin typeface="Arial" pitchFamily="34" charset="0"/>
                          <a:cs typeface="Arial" pitchFamily="34" charset="0"/>
                        </a:rPr>
                        <a:t>ans</a:t>
                      </a:r>
                      <a:r>
                        <a:rPr kumimoji="0" lang="nl-NL" altLang="fr-FR" sz="1800" b="1" i="0" u="none" strike="noStrike" cap="none" normalizeH="0" baseline="0" dirty="0" smtClean="0">
                          <a:ln>
                            <a:noFill/>
                          </a:ln>
                          <a:solidFill>
                            <a:srgbClr val="000066"/>
                          </a:solidFill>
                          <a:effectLst/>
                          <a:latin typeface="Arial" pitchFamily="34" charset="0"/>
                          <a:cs typeface="Arial" pitchFamily="34" charset="0"/>
                        </a:rPr>
                        <a:t> (moyenne, SD, </a:t>
                      </a:r>
                      <a:r>
                        <a:rPr kumimoji="0" lang="nl-NL" altLang="fr-FR" sz="1800" b="1" i="0" u="none" strike="noStrike" cap="none" normalizeH="0" baseline="0" dirty="0" err="1" smtClean="0">
                          <a:ln>
                            <a:noFill/>
                          </a:ln>
                          <a:solidFill>
                            <a:srgbClr val="000066"/>
                          </a:solidFill>
                          <a:effectLst/>
                          <a:latin typeface="Arial" pitchFamily="34" charset="0"/>
                          <a:cs typeface="Arial" pitchFamily="34" charset="0"/>
                        </a:rPr>
                        <a:t>limites</a:t>
                      </a:r>
                      <a:r>
                        <a:rPr kumimoji="0" lang="nl-NL" altLang="fr-FR" sz="1800" b="1" i="0" u="none" strike="noStrike" cap="none" normalizeH="0" baseline="0" dirty="0" smtClean="0">
                          <a:ln>
                            <a:noFill/>
                          </a:ln>
                          <a:solidFill>
                            <a:srgbClr val="000066"/>
                          </a:solidFill>
                          <a:effectLst/>
                          <a:latin typeface="Arial" pitchFamily="34" charset="0"/>
                          <a:cs typeface="Arial" pitchFamily="34" charset="0"/>
                        </a:rPr>
                        <a:t>)</a:t>
                      </a:r>
                    </a:p>
                  </a:txBody>
                  <a:tcPr anchor="ctr"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EEFE7"/>
                    </a:solidFill>
                  </a:tcPr>
                </a:tc>
                <a:tc>
                  <a:txBody>
                    <a:bodyPr/>
                    <a:lstStyle>
                      <a:lvl1pPr eaLnBrk="0" hangingPunct="0">
                        <a:lnSpc>
                          <a:spcPct val="90000"/>
                        </a:lnSpc>
                        <a:spcBef>
                          <a:spcPts val="1800"/>
                        </a:spcBef>
                        <a:buClr>
                          <a:schemeClr val="accent1"/>
                        </a:buClr>
                        <a:buSzPct val="100000"/>
                        <a:buFont typeface="Arial" pitchFamily="34" charset="0"/>
                        <a:defRPr sz="2000">
                          <a:solidFill>
                            <a:schemeClr val="tx1"/>
                          </a:solidFill>
                          <a:latin typeface="Arial" pitchFamily="34" charset="0"/>
                        </a:defRPr>
                      </a:lvl1pPr>
                      <a:lvl2pPr marL="742950" indent="-285750" eaLnBrk="0" hangingPunct="0">
                        <a:lnSpc>
                          <a:spcPct val="90000"/>
                        </a:lnSpc>
                        <a:spcBef>
                          <a:spcPts val="1200"/>
                        </a:spcBef>
                        <a:buClr>
                          <a:schemeClr val="accent1"/>
                        </a:buClr>
                        <a:buSzPct val="100000"/>
                        <a:buFont typeface="Arial" pitchFamily="34" charset="0"/>
                        <a:defRPr>
                          <a:solidFill>
                            <a:schemeClr val="tx1"/>
                          </a:solidFill>
                          <a:latin typeface="Arial" pitchFamily="34" charset="0"/>
                        </a:defRPr>
                      </a:lvl2pPr>
                      <a:lvl3pPr marL="1143000" indent="-228600" eaLnBrk="0" hangingPunct="0">
                        <a:lnSpc>
                          <a:spcPct val="90000"/>
                        </a:lnSpc>
                        <a:spcBef>
                          <a:spcPts val="800"/>
                        </a:spcBef>
                        <a:buClr>
                          <a:schemeClr val="accent1"/>
                        </a:buClr>
                        <a:buSzPct val="100000"/>
                        <a:buFont typeface="Arial" pitchFamily="34" charset="0"/>
                        <a:defRPr sz="1600">
                          <a:solidFill>
                            <a:schemeClr val="tx1"/>
                          </a:solidFill>
                          <a:latin typeface="Arial" pitchFamily="34" charset="0"/>
                        </a:defRPr>
                      </a:lvl3pPr>
                      <a:lvl4pPr marL="1600200" indent="-228600" eaLnBrk="0" hangingPunct="0">
                        <a:lnSpc>
                          <a:spcPct val="90000"/>
                        </a:lnSpc>
                        <a:spcBef>
                          <a:spcPts val="600"/>
                        </a:spcBef>
                        <a:buClr>
                          <a:schemeClr val="accent1"/>
                        </a:buClr>
                        <a:buSzPct val="100000"/>
                        <a:buFont typeface="Arial" pitchFamily="34" charset="0"/>
                        <a:defRPr sz="1400">
                          <a:solidFill>
                            <a:schemeClr val="tx1"/>
                          </a:solidFill>
                          <a:latin typeface="Arial" pitchFamily="34" charset="0"/>
                        </a:defRPr>
                      </a:lvl4pPr>
                      <a:lvl5pPr marL="2057400" indent="-228600" eaLnBrk="0" hangingPunct="0">
                        <a:lnSpc>
                          <a:spcPct val="90000"/>
                        </a:lnSpc>
                        <a:spcBef>
                          <a:spcPts val="600"/>
                        </a:spcBef>
                        <a:buClr>
                          <a:schemeClr val="accent1"/>
                        </a:buClr>
                        <a:buFont typeface="Arial" pitchFamily="34" charset="0"/>
                        <a:defRPr sz="1200">
                          <a:solidFill>
                            <a:schemeClr val="tx1"/>
                          </a:solidFill>
                          <a:latin typeface="Arial" pitchFamily="34" charset="0"/>
                        </a:defRPr>
                      </a:lvl5pPr>
                      <a:lvl6pPr marL="25146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6pPr>
                      <a:lvl7pPr marL="29718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7pPr>
                      <a:lvl8pPr marL="34290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8pPr>
                      <a:lvl9pPr marL="38862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fr-FR" sz="1800" b="1" i="0" u="none" strike="noStrike" cap="none" normalizeH="0" baseline="0" dirty="0" smtClean="0">
                          <a:ln>
                            <a:noFill/>
                          </a:ln>
                          <a:solidFill>
                            <a:srgbClr val="000066"/>
                          </a:solidFill>
                          <a:effectLst/>
                          <a:latin typeface="Arial" pitchFamily="34" charset="0"/>
                          <a:cs typeface="Arial" pitchFamily="34" charset="0"/>
                        </a:rPr>
                        <a:t>72.8  ±  5.7</a:t>
                      </a:r>
                    </a:p>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fr-FR" sz="1800" b="1" i="0" u="none" strike="noStrike" cap="none" normalizeH="0" baseline="0" dirty="0" smtClean="0">
                          <a:ln>
                            <a:noFill/>
                          </a:ln>
                          <a:solidFill>
                            <a:srgbClr val="000066"/>
                          </a:solidFill>
                          <a:effectLst/>
                          <a:latin typeface="Arial" pitchFamily="34" charset="0"/>
                          <a:ea typeface="Calibri" pitchFamily="34" charset="0"/>
                          <a:cs typeface="Calibri" pitchFamily="34" charset="0"/>
                        </a:rPr>
                        <a:t>(61.9  - 101.1)</a:t>
                      </a:r>
                      <a:r>
                        <a:rPr kumimoji="0" lang="en-GB" altLang="fr-FR" sz="1800" b="1" i="0" u="none" strike="noStrike" cap="none" normalizeH="0" baseline="30000" dirty="0" smtClean="0">
                          <a:ln>
                            <a:noFill/>
                          </a:ln>
                          <a:solidFill>
                            <a:srgbClr val="000066"/>
                          </a:solidFill>
                          <a:effectLst/>
                          <a:latin typeface="Arial" pitchFamily="34" charset="0"/>
                          <a:cs typeface="Arial" pitchFamily="34" charset="0"/>
                        </a:rPr>
                        <a:t>†</a:t>
                      </a:r>
                      <a:endParaRPr kumimoji="0" lang="nl-NL" altLang="fr-FR" sz="1800" b="1" i="0" u="none" strike="noStrike" cap="none" normalizeH="0" baseline="30000" dirty="0" smtClean="0">
                        <a:ln>
                          <a:noFill/>
                        </a:ln>
                        <a:solidFill>
                          <a:srgbClr val="000066"/>
                        </a:solidFill>
                        <a:effectLst/>
                        <a:latin typeface="Arial" pitchFamily="34" charset="0"/>
                        <a:ea typeface="Calibri" pitchFamily="34" charset="0"/>
                        <a:cs typeface="Calibri" pitchFamily="34" charset="0"/>
                      </a:endParaRPr>
                    </a:p>
                  </a:txBody>
                  <a:tcPr marL="0" marR="0" marT="0" marB="0" anchor="ct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EEFE7"/>
                    </a:solidFill>
                  </a:tcPr>
                </a:tc>
                <a:tc>
                  <a:txBody>
                    <a:bodyPr/>
                    <a:lstStyle>
                      <a:lvl1pPr eaLnBrk="0" hangingPunct="0">
                        <a:lnSpc>
                          <a:spcPct val="90000"/>
                        </a:lnSpc>
                        <a:spcBef>
                          <a:spcPts val="1800"/>
                        </a:spcBef>
                        <a:buClr>
                          <a:schemeClr val="accent1"/>
                        </a:buClr>
                        <a:buSzPct val="100000"/>
                        <a:buFont typeface="Arial" pitchFamily="34" charset="0"/>
                        <a:defRPr sz="2000">
                          <a:solidFill>
                            <a:schemeClr val="tx1"/>
                          </a:solidFill>
                          <a:latin typeface="Arial" pitchFamily="34" charset="0"/>
                        </a:defRPr>
                      </a:lvl1pPr>
                      <a:lvl2pPr marL="742950" indent="-285750" eaLnBrk="0" hangingPunct="0">
                        <a:lnSpc>
                          <a:spcPct val="90000"/>
                        </a:lnSpc>
                        <a:spcBef>
                          <a:spcPts val="1200"/>
                        </a:spcBef>
                        <a:buClr>
                          <a:schemeClr val="accent1"/>
                        </a:buClr>
                        <a:buSzPct val="100000"/>
                        <a:buFont typeface="Arial" pitchFamily="34" charset="0"/>
                        <a:defRPr>
                          <a:solidFill>
                            <a:schemeClr val="tx1"/>
                          </a:solidFill>
                          <a:latin typeface="Arial" pitchFamily="34" charset="0"/>
                        </a:defRPr>
                      </a:lvl2pPr>
                      <a:lvl3pPr marL="1143000" indent="-228600" eaLnBrk="0" hangingPunct="0">
                        <a:lnSpc>
                          <a:spcPct val="90000"/>
                        </a:lnSpc>
                        <a:spcBef>
                          <a:spcPts val="800"/>
                        </a:spcBef>
                        <a:buClr>
                          <a:schemeClr val="accent1"/>
                        </a:buClr>
                        <a:buSzPct val="100000"/>
                        <a:buFont typeface="Arial" pitchFamily="34" charset="0"/>
                        <a:defRPr sz="1600">
                          <a:solidFill>
                            <a:schemeClr val="tx1"/>
                          </a:solidFill>
                          <a:latin typeface="Arial" pitchFamily="34" charset="0"/>
                        </a:defRPr>
                      </a:lvl3pPr>
                      <a:lvl4pPr marL="1600200" indent="-228600" eaLnBrk="0" hangingPunct="0">
                        <a:lnSpc>
                          <a:spcPct val="90000"/>
                        </a:lnSpc>
                        <a:spcBef>
                          <a:spcPts val="600"/>
                        </a:spcBef>
                        <a:buClr>
                          <a:schemeClr val="accent1"/>
                        </a:buClr>
                        <a:buSzPct val="100000"/>
                        <a:buFont typeface="Arial" pitchFamily="34" charset="0"/>
                        <a:defRPr sz="1400">
                          <a:solidFill>
                            <a:schemeClr val="tx1"/>
                          </a:solidFill>
                          <a:latin typeface="Arial" pitchFamily="34" charset="0"/>
                        </a:defRPr>
                      </a:lvl4pPr>
                      <a:lvl5pPr marL="2057400" indent="-228600" eaLnBrk="0" hangingPunct="0">
                        <a:lnSpc>
                          <a:spcPct val="90000"/>
                        </a:lnSpc>
                        <a:spcBef>
                          <a:spcPts val="600"/>
                        </a:spcBef>
                        <a:buClr>
                          <a:schemeClr val="accent1"/>
                        </a:buClr>
                        <a:buFont typeface="Arial" pitchFamily="34" charset="0"/>
                        <a:defRPr sz="1200">
                          <a:solidFill>
                            <a:schemeClr val="tx1"/>
                          </a:solidFill>
                          <a:latin typeface="Arial" pitchFamily="34" charset="0"/>
                        </a:defRPr>
                      </a:lvl5pPr>
                      <a:lvl6pPr marL="25146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6pPr>
                      <a:lvl7pPr marL="29718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7pPr>
                      <a:lvl8pPr marL="34290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8pPr>
                      <a:lvl9pPr marL="38862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fr-FR" sz="1800" b="1" i="0" u="none" strike="noStrike" cap="none" normalizeH="0" baseline="0" dirty="0" smtClean="0">
                          <a:ln>
                            <a:noFill/>
                          </a:ln>
                          <a:solidFill>
                            <a:srgbClr val="000066"/>
                          </a:solidFill>
                          <a:effectLst/>
                          <a:latin typeface="Arial" pitchFamily="34" charset="0"/>
                          <a:cs typeface="Arial" pitchFamily="34" charset="0"/>
                        </a:rPr>
                        <a:t>72.8   ±   5.6</a:t>
                      </a:r>
                    </a:p>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fr-FR" sz="1800" b="1" i="0" u="none" strike="noStrike" cap="none" normalizeH="0" baseline="0" dirty="0" smtClean="0">
                          <a:ln>
                            <a:noFill/>
                          </a:ln>
                          <a:solidFill>
                            <a:srgbClr val="000066"/>
                          </a:solidFill>
                          <a:effectLst/>
                          <a:latin typeface="Arial" pitchFamily="34" charset="0"/>
                          <a:ea typeface="Calibri" pitchFamily="34" charset="0"/>
                          <a:cs typeface="Calibri" pitchFamily="34" charset="0"/>
                        </a:rPr>
                        <a:t>(63.3 - 99.5)</a:t>
                      </a:r>
                      <a:r>
                        <a:rPr kumimoji="0" lang="en-GB" altLang="fr-FR" sz="1800" b="1" i="0" u="none" strike="noStrike" cap="none" normalizeH="0" baseline="30000" dirty="0" smtClean="0">
                          <a:ln>
                            <a:noFill/>
                          </a:ln>
                          <a:solidFill>
                            <a:srgbClr val="000066"/>
                          </a:solidFill>
                          <a:effectLst/>
                          <a:latin typeface="Arial" pitchFamily="34" charset="0"/>
                          <a:cs typeface="Arial" pitchFamily="34" charset="0"/>
                        </a:rPr>
                        <a:t>†</a:t>
                      </a:r>
                      <a:endParaRPr kumimoji="0" lang="nl-NL" altLang="fr-FR" sz="1800" b="1" i="0" u="none" strike="noStrike" cap="none" normalizeH="0" baseline="30000" dirty="0" smtClean="0">
                        <a:ln>
                          <a:noFill/>
                        </a:ln>
                        <a:solidFill>
                          <a:srgbClr val="000066"/>
                        </a:solidFill>
                        <a:effectLst/>
                        <a:latin typeface="Arial" pitchFamily="34" charset="0"/>
                        <a:ea typeface="Calibri" pitchFamily="34" charset="0"/>
                        <a:cs typeface="Calibri" pitchFamily="34" charset="0"/>
                      </a:endParaRPr>
                    </a:p>
                  </a:txBody>
                  <a:tcPr marL="0" marR="0" marT="0" marB="0" anchor="ctr"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EEFE7"/>
                    </a:solidFill>
                  </a:tcPr>
                </a:tc>
              </a:tr>
              <a:tr h="277813">
                <a:tc>
                  <a:txBody>
                    <a:bodyPr/>
                    <a:lstStyle>
                      <a:lvl1pPr eaLnBrk="0" hangingPunct="0">
                        <a:lnSpc>
                          <a:spcPct val="90000"/>
                        </a:lnSpc>
                        <a:spcBef>
                          <a:spcPts val="1800"/>
                        </a:spcBef>
                        <a:buClr>
                          <a:schemeClr val="accent1"/>
                        </a:buClr>
                        <a:buSzPct val="100000"/>
                        <a:buFont typeface="Arial" pitchFamily="34" charset="0"/>
                        <a:defRPr sz="2000">
                          <a:solidFill>
                            <a:schemeClr val="tx1"/>
                          </a:solidFill>
                          <a:latin typeface="Arial" pitchFamily="34" charset="0"/>
                        </a:defRPr>
                      </a:lvl1pPr>
                      <a:lvl2pPr marL="742950" indent="-285750" eaLnBrk="0" hangingPunct="0">
                        <a:lnSpc>
                          <a:spcPct val="90000"/>
                        </a:lnSpc>
                        <a:spcBef>
                          <a:spcPts val="1200"/>
                        </a:spcBef>
                        <a:buClr>
                          <a:schemeClr val="accent1"/>
                        </a:buClr>
                        <a:buSzPct val="100000"/>
                        <a:buFont typeface="Arial" pitchFamily="34" charset="0"/>
                        <a:defRPr>
                          <a:solidFill>
                            <a:schemeClr val="tx1"/>
                          </a:solidFill>
                          <a:latin typeface="Arial" pitchFamily="34" charset="0"/>
                        </a:defRPr>
                      </a:lvl2pPr>
                      <a:lvl3pPr marL="1143000" indent="-228600" eaLnBrk="0" hangingPunct="0">
                        <a:lnSpc>
                          <a:spcPct val="90000"/>
                        </a:lnSpc>
                        <a:spcBef>
                          <a:spcPts val="800"/>
                        </a:spcBef>
                        <a:buClr>
                          <a:schemeClr val="accent1"/>
                        </a:buClr>
                        <a:buSzPct val="100000"/>
                        <a:buFont typeface="Arial" pitchFamily="34" charset="0"/>
                        <a:defRPr sz="1600">
                          <a:solidFill>
                            <a:schemeClr val="tx1"/>
                          </a:solidFill>
                          <a:latin typeface="Arial" pitchFamily="34" charset="0"/>
                        </a:defRPr>
                      </a:lvl3pPr>
                      <a:lvl4pPr marL="1600200" indent="-228600" eaLnBrk="0" hangingPunct="0">
                        <a:lnSpc>
                          <a:spcPct val="90000"/>
                        </a:lnSpc>
                        <a:spcBef>
                          <a:spcPts val="600"/>
                        </a:spcBef>
                        <a:buClr>
                          <a:schemeClr val="accent1"/>
                        </a:buClr>
                        <a:buSzPct val="100000"/>
                        <a:buFont typeface="Arial" pitchFamily="34" charset="0"/>
                        <a:defRPr sz="1400">
                          <a:solidFill>
                            <a:schemeClr val="tx1"/>
                          </a:solidFill>
                          <a:latin typeface="Arial" pitchFamily="34" charset="0"/>
                        </a:defRPr>
                      </a:lvl4pPr>
                      <a:lvl5pPr marL="2057400" indent="-228600" eaLnBrk="0" hangingPunct="0">
                        <a:lnSpc>
                          <a:spcPct val="90000"/>
                        </a:lnSpc>
                        <a:spcBef>
                          <a:spcPts val="600"/>
                        </a:spcBef>
                        <a:buClr>
                          <a:schemeClr val="accent1"/>
                        </a:buClr>
                        <a:buFont typeface="Arial" pitchFamily="34" charset="0"/>
                        <a:defRPr sz="1200">
                          <a:solidFill>
                            <a:schemeClr val="tx1"/>
                          </a:solidFill>
                          <a:latin typeface="Arial" pitchFamily="34" charset="0"/>
                        </a:defRPr>
                      </a:lvl5pPr>
                      <a:lvl6pPr marL="25146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6pPr>
                      <a:lvl7pPr marL="29718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7pPr>
                      <a:lvl8pPr marL="34290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8pPr>
                      <a:lvl9pPr marL="38862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NL" altLang="fr-FR" sz="1800" b="1" i="0" u="none" strike="noStrike" cap="none" normalizeH="0" baseline="0" dirty="0" smtClean="0">
                        <a:ln>
                          <a:noFill/>
                        </a:ln>
                        <a:solidFill>
                          <a:srgbClr val="000066"/>
                        </a:solidFill>
                        <a:effectLst/>
                        <a:latin typeface="Arial" pitchFamily="34" charset="0"/>
                        <a:cs typeface="Arial" pitchFamily="34" charset="0"/>
                      </a:endParaRPr>
                    </a:p>
                  </a:txBody>
                  <a:tcPr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lvl1pPr eaLnBrk="0" hangingPunct="0">
                        <a:lnSpc>
                          <a:spcPct val="90000"/>
                        </a:lnSpc>
                        <a:spcBef>
                          <a:spcPts val="1800"/>
                        </a:spcBef>
                        <a:buClr>
                          <a:schemeClr val="accent1"/>
                        </a:buClr>
                        <a:buSzPct val="100000"/>
                        <a:buFont typeface="Arial" pitchFamily="34" charset="0"/>
                        <a:defRPr sz="2000">
                          <a:solidFill>
                            <a:schemeClr val="tx1"/>
                          </a:solidFill>
                          <a:latin typeface="Arial" pitchFamily="34" charset="0"/>
                        </a:defRPr>
                      </a:lvl1pPr>
                      <a:lvl2pPr marL="742950" indent="-285750" eaLnBrk="0" hangingPunct="0">
                        <a:lnSpc>
                          <a:spcPct val="90000"/>
                        </a:lnSpc>
                        <a:spcBef>
                          <a:spcPts val="1200"/>
                        </a:spcBef>
                        <a:buClr>
                          <a:schemeClr val="accent1"/>
                        </a:buClr>
                        <a:buSzPct val="100000"/>
                        <a:buFont typeface="Arial" pitchFamily="34" charset="0"/>
                        <a:defRPr>
                          <a:solidFill>
                            <a:schemeClr val="tx1"/>
                          </a:solidFill>
                          <a:latin typeface="Arial" pitchFamily="34" charset="0"/>
                        </a:defRPr>
                      </a:lvl2pPr>
                      <a:lvl3pPr marL="1143000" indent="-228600" eaLnBrk="0" hangingPunct="0">
                        <a:lnSpc>
                          <a:spcPct val="90000"/>
                        </a:lnSpc>
                        <a:spcBef>
                          <a:spcPts val="800"/>
                        </a:spcBef>
                        <a:buClr>
                          <a:schemeClr val="accent1"/>
                        </a:buClr>
                        <a:buSzPct val="100000"/>
                        <a:buFont typeface="Arial" pitchFamily="34" charset="0"/>
                        <a:defRPr sz="1600">
                          <a:solidFill>
                            <a:schemeClr val="tx1"/>
                          </a:solidFill>
                          <a:latin typeface="Arial" pitchFamily="34" charset="0"/>
                        </a:defRPr>
                      </a:lvl3pPr>
                      <a:lvl4pPr marL="1600200" indent="-228600" eaLnBrk="0" hangingPunct="0">
                        <a:lnSpc>
                          <a:spcPct val="90000"/>
                        </a:lnSpc>
                        <a:spcBef>
                          <a:spcPts val="600"/>
                        </a:spcBef>
                        <a:buClr>
                          <a:schemeClr val="accent1"/>
                        </a:buClr>
                        <a:buSzPct val="100000"/>
                        <a:buFont typeface="Arial" pitchFamily="34" charset="0"/>
                        <a:defRPr sz="1400">
                          <a:solidFill>
                            <a:schemeClr val="tx1"/>
                          </a:solidFill>
                          <a:latin typeface="Arial" pitchFamily="34" charset="0"/>
                        </a:defRPr>
                      </a:lvl4pPr>
                      <a:lvl5pPr marL="2057400" indent="-228600" eaLnBrk="0" hangingPunct="0">
                        <a:lnSpc>
                          <a:spcPct val="90000"/>
                        </a:lnSpc>
                        <a:spcBef>
                          <a:spcPts val="600"/>
                        </a:spcBef>
                        <a:buClr>
                          <a:schemeClr val="accent1"/>
                        </a:buClr>
                        <a:buFont typeface="Arial" pitchFamily="34" charset="0"/>
                        <a:defRPr sz="1200">
                          <a:solidFill>
                            <a:schemeClr val="tx1"/>
                          </a:solidFill>
                          <a:latin typeface="Arial" pitchFamily="34" charset="0"/>
                        </a:defRPr>
                      </a:lvl5pPr>
                      <a:lvl6pPr marL="25146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6pPr>
                      <a:lvl7pPr marL="29718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7pPr>
                      <a:lvl8pPr marL="34290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8pPr>
                      <a:lvl9pPr marL="38862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nl-NL" altLang="fr-FR" sz="1800" b="1" i="0" u="none" strike="noStrike" cap="none" normalizeH="0" baseline="0" dirty="0" smtClean="0">
                        <a:ln>
                          <a:noFill/>
                        </a:ln>
                        <a:solidFill>
                          <a:srgbClr val="000066"/>
                        </a:solidFill>
                        <a:effectLst/>
                        <a:latin typeface="Arial" pitchFamily="34" charset="0"/>
                        <a:ea typeface="Calibri" pitchFamily="34" charset="0"/>
                        <a:cs typeface="Calibri" pitchFamily="34" charset="0"/>
                      </a:endParaRPr>
                    </a:p>
                  </a:txBody>
                  <a:tcPr marL="0" marR="0" marT="0" marB="0" anchor="ct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lvl1pPr eaLnBrk="0" hangingPunct="0">
                        <a:lnSpc>
                          <a:spcPct val="90000"/>
                        </a:lnSpc>
                        <a:spcBef>
                          <a:spcPts val="1800"/>
                        </a:spcBef>
                        <a:buClr>
                          <a:schemeClr val="accent1"/>
                        </a:buClr>
                        <a:buSzPct val="100000"/>
                        <a:buFont typeface="Arial" pitchFamily="34" charset="0"/>
                        <a:defRPr sz="2000">
                          <a:solidFill>
                            <a:schemeClr val="tx1"/>
                          </a:solidFill>
                          <a:latin typeface="Arial" pitchFamily="34" charset="0"/>
                        </a:defRPr>
                      </a:lvl1pPr>
                      <a:lvl2pPr marL="742950" indent="-285750" eaLnBrk="0" hangingPunct="0">
                        <a:lnSpc>
                          <a:spcPct val="90000"/>
                        </a:lnSpc>
                        <a:spcBef>
                          <a:spcPts val="1200"/>
                        </a:spcBef>
                        <a:buClr>
                          <a:schemeClr val="accent1"/>
                        </a:buClr>
                        <a:buSzPct val="100000"/>
                        <a:buFont typeface="Arial" pitchFamily="34" charset="0"/>
                        <a:defRPr>
                          <a:solidFill>
                            <a:schemeClr val="tx1"/>
                          </a:solidFill>
                          <a:latin typeface="Arial" pitchFamily="34" charset="0"/>
                        </a:defRPr>
                      </a:lvl2pPr>
                      <a:lvl3pPr marL="1143000" indent="-228600" eaLnBrk="0" hangingPunct="0">
                        <a:lnSpc>
                          <a:spcPct val="90000"/>
                        </a:lnSpc>
                        <a:spcBef>
                          <a:spcPts val="800"/>
                        </a:spcBef>
                        <a:buClr>
                          <a:schemeClr val="accent1"/>
                        </a:buClr>
                        <a:buSzPct val="100000"/>
                        <a:buFont typeface="Arial" pitchFamily="34" charset="0"/>
                        <a:defRPr sz="1600">
                          <a:solidFill>
                            <a:schemeClr val="tx1"/>
                          </a:solidFill>
                          <a:latin typeface="Arial" pitchFamily="34" charset="0"/>
                        </a:defRPr>
                      </a:lvl3pPr>
                      <a:lvl4pPr marL="1600200" indent="-228600" eaLnBrk="0" hangingPunct="0">
                        <a:lnSpc>
                          <a:spcPct val="90000"/>
                        </a:lnSpc>
                        <a:spcBef>
                          <a:spcPts val="600"/>
                        </a:spcBef>
                        <a:buClr>
                          <a:schemeClr val="accent1"/>
                        </a:buClr>
                        <a:buSzPct val="100000"/>
                        <a:buFont typeface="Arial" pitchFamily="34" charset="0"/>
                        <a:defRPr sz="1400">
                          <a:solidFill>
                            <a:schemeClr val="tx1"/>
                          </a:solidFill>
                          <a:latin typeface="Arial" pitchFamily="34" charset="0"/>
                        </a:defRPr>
                      </a:lvl4pPr>
                      <a:lvl5pPr marL="2057400" indent="-228600" eaLnBrk="0" hangingPunct="0">
                        <a:lnSpc>
                          <a:spcPct val="90000"/>
                        </a:lnSpc>
                        <a:spcBef>
                          <a:spcPts val="600"/>
                        </a:spcBef>
                        <a:buClr>
                          <a:schemeClr val="accent1"/>
                        </a:buClr>
                        <a:buFont typeface="Arial" pitchFamily="34" charset="0"/>
                        <a:defRPr sz="1200">
                          <a:solidFill>
                            <a:schemeClr val="tx1"/>
                          </a:solidFill>
                          <a:latin typeface="Arial" pitchFamily="34" charset="0"/>
                        </a:defRPr>
                      </a:lvl5pPr>
                      <a:lvl6pPr marL="25146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6pPr>
                      <a:lvl7pPr marL="29718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7pPr>
                      <a:lvl8pPr marL="34290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8pPr>
                      <a:lvl9pPr marL="38862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nl-NL" altLang="fr-FR" sz="1800" b="1" i="0" u="none" strike="noStrike" cap="none" normalizeH="0" baseline="0" smtClean="0">
                        <a:ln>
                          <a:noFill/>
                        </a:ln>
                        <a:solidFill>
                          <a:srgbClr val="000066"/>
                        </a:solidFill>
                        <a:effectLst/>
                        <a:latin typeface="Arial" pitchFamily="34" charset="0"/>
                        <a:ea typeface="Calibri" pitchFamily="34" charset="0"/>
                        <a:cs typeface="Calibri" pitchFamily="34" charset="0"/>
                      </a:endParaRPr>
                    </a:p>
                  </a:txBody>
                  <a:tcPr marL="0" marR="0" marT="0" marB="0" anchor="ctr"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77813">
                <a:tc>
                  <a:txBody>
                    <a:bodyPr/>
                    <a:lstStyle>
                      <a:lvl1pPr eaLnBrk="0" hangingPunct="0">
                        <a:lnSpc>
                          <a:spcPct val="90000"/>
                        </a:lnSpc>
                        <a:spcBef>
                          <a:spcPts val="1800"/>
                        </a:spcBef>
                        <a:buClr>
                          <a:schemeClr val="accent1"/>
                        </a:buClr>
                        <a:buSzPct val="100000"/>
                        <a:buFont typeface="Arial" pitchFamily="34" charset="0"/>
                        <a:defRPr sz="2000">
                          <a:solidFill>
                            <a:schemeClr val="tx1"/>
                          </a:solidFill>
                          <a:latin typeface="Arial" pitchFamily="34" charset="0"/>
                        </a:defRPr>
                      </a:lvl1pPr>
                      <a:lvl2pPr marL="742950" indent="-285750" eaLnBrk="0" hangingPunct="0">
                        <a:lnSpc>
                          <a:spcPct val="90000"/>
                        </a:lnSpc>
                        <a:spcBef>
                          <a:spcPts val="1200"/>
                        </a:spcBef>
                        <a:buClr>
                          <a:schemeClr val="accent1"/>
                        </a:buClr>
                        <a:buSzPct val="100000"/>
                        <a:buFont typeface="Arial" pitchFamily="34" charset="0"/>
                        <a:defRPr>
                          <a:solidFill>
                            <a:schemeClr val="tx1"/>
                          </a:solidFill>
                          <a:latin typeface="Arial" pitchFamily="34" charset="0"/>
                        </a:defRPr>
                      </a:lvl2pPr>
                      <a:lvl3pPr marL="1143000" indent="-228600" eaLnBrk="0" hangingPunct="0">
                        <a:lnSpc>
                          <a:spcPct val="90000"/>
                        </a:lnSpc>
                        <a:spcBef>
                          <a:spcPts val="800"/>
                        </a:spcBef>
                        <a:buClr>
                          <a:schemeClr val="accent1"/>
                        </a:buClr>
                        <a:buSzPct val="100000"/>
                        <a:buFont typeface="Arial" pitchFamily="34" charset="0"/>
                        <a:defRPr sz="1600">
                          <a:solidFill>
                            <a:schemeClr val="tx1"/>
                          </a:solidFill>
                          <a:latin typeface="Arial" pitchFamily="34" charset="0"/>
                        </a:defRPr>
                      </a:lvl3pPr>
                      <a:lvl4pPr marL="1600200" indent="-228600" eaLnBrk="0" hangingPunct="0">
                        <a:lnSpc>
                          <a:spcPct val="90000"/>
                        </a:lnSpc>
                        <a:spcBef>
                          <a:spcPts val="600"/>
                        </a:spcBef>
                        <a:buClr>
                          <a:schemeClr val="accent1"/>
                        </a:buClr>
                        <a:buSzPct val="100000"/>
                        <a:buFont typeface="Arial" pitchFamily="34" charset="0"/>
                        <a:defRPr sz="1400">
                          <a:solidFill>
                            <a:schemeClr val="tx1"/>
                          </a:solidFill>
                          <a:latin typeface="Arial" pitchFamily="34" charset="0"/>
                        </a:defRPr>
                      </a:lvl4pPr>
                      <a:lvl5pPr marL="2057400" indent="-228600" eaLnBrk="0" hangingPunct="0">
                        <a:lnSpc>
                          <a:spcPct val="90000"/>
                        </a:lnSpc>
                        <a:spcBef>
                          <a:spcPts val="600"/>
                        </a:spcBef>
                        <a:buClr>
                          <a:schemeClr val="accent1"/>
                        </a:buClr>
                        <a:buFont typeface="Arial" pitchFamily="34" charset="0"/>
                        <a:defRPr sz="1200">
                          <a:solidFill>
                            <a:schemeClr val="tx1"/>
                          </a:solidFill>
                          <a:latin typeface="Arial" pitchFamily="34" charset="0"/>
                        </a:defRPr>
                      </a:lvl5pPr>
                      <a:lvl6pPr marL="25146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6pPr>
                      <a:lvl7pPr marL="29718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7pPr>
                      <a:lvl8pPr marL="34290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8pPr>
                      <a:lvl9pPr marL="38862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altLang="fr-FR" sz="1800" b="1" i="0" u="none" strike="noStrike" cap="none" normalizeH="0" baseline="0" dirty="0" smtClean="0">
                          <a:ln>
                            <a:noFill/>
                          </a:ln>
                          <a:solidFill>
                            <a:srgbClr val="000066"/>
                          </a:solidFill>
                          <a:effectLst/>
                          <a:latin typeface="Arial" pitchFamily="34" charset="0"/>
                          <a:cs typeface="Arial" pitchFamily="34" charset="0"/>
                        </a:rPr>
                        <a:t>&lt; 75 </a:t>
                      </a:r>
                      <a:r>
                        <a:rPr kumimoji="0" lang="nl-NL" altLang="fr-FR" sz="1800" b="1" i="0" u="none" strike="noStrike" cap="none" normalizeH="0" baseline="0" dirty="0" err="1" smtClean="0">
                          <a:ln>
                            <a:noFill/>
                          </a:ln>
                          <a:solidFill>
                            <a:srgbClr val="000066"/>
                          </a:solidFill>
                          <a:effectLst/>
                          <a:latin typeface="Arial" pitchFamily="34" charset="0"/>
                          <a:cs typeface="Arial" pitchFamily="34" charset="0"/>
                        </a:rPr>
                        <a:t>ans</a:t>
                      </a:r>
                      <a:r>
                        <a:rPr kumimoji="0" lang="nl-NL" altLang="fr-FR" sz="1800" b="1" i="0" u="none" strike="noStrike" cap="none" normalizeH="0" baseline="0" dirty="0" smtClean="0">
                          <a:ln>
                            <a:noFill/>
                          </a:ln>
                          <a:solidFill>
                            <a:srgbClr val="000066"/>
                          </a:solidFill>
                          <a:effectLst/>
                          <a:latin typeface="Arial" pitchFamily="34" charset="0"/>
                          <a:cs typeface="Arial" pitchFamily="34" charset="0"/>
                        </a:rPr>
                        <a:t>     (%, n)</a:t>
                      </a:r>
                    </a:p>
                  </a:txBody>
                  <a:tcPr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EEFE7"/>
                    </a:solidFill>
                  </a:tcPr>
                </a:tc>
                <a:tc>
                  <a:txBody>
                    <a:bodyPr/>
                    <a:lstStyle>
                      <a:lvl1pPr eaLnBrk="0" hangingPunct="0">
                        <a:lnSpc>
                          <a:spcPct val="90000"/>
                        </a:lnSpc>
                        <a:spcBef>
                          <a:spcPts val="1800"/>
                        </a:spcBef>
                        <a:buClr>
                          <a:schemeClr val="accent1"/>
                        </a:buClr>
                        <a:buSzPct val="100000"/>
                        <a:buFont typeface="Arial" pitchFamily="34" charset="0"/>
                        <a:defRPr sz="2000">
                          <a:solidFill>
                            <a:schemeClr val="tx1"/>
                          </a:solidFill>
                          <a:latin typeface="Arial" pitchFamily="34" charset="0"/>
                        </a:defRPr>
                      </a:lvl1pPr>
                      <a:lvl2pPr marL="742950" indent="-285750" eaLnBrk="0" hangingPunct="0">
                        <a:lnSpc>
                          <a:spcPct val="90000"/>
                        </a:lnSpc>
                        <a:spcBef>
                          <a:spcPts val="1200"/>
                        </a:spcBef>
                        <a:buClr>
                          <a:schemeClr val="accent1"/>
                        </a:buClr>
                        <a:buSzPct val="100000"/>
                        <a:buFont typeface="Arial" pitchFamily="34" charset="0"/>
                        <a:defRPr>
                          <a:solidFill>
                            <a:schemeClr val="tx1"/>
                          </a:solidFill>
                          <a:latin typeface="Arial" pitchFamily="34" charset="0"/>
                        </a:defRPr>
                      </a:lvl2pPr>
                      <a:lvl3pPr marL="1143000" indent="-228600" eaLnBrk="0" hangingPunct="0">
                        <a:lnSpc>
                          <a:spcPct val="90000"/>
                        </a:lnSpc>
                        <a:spcBef>
                          <a:spcPts val="800"/>
                        </a:spcBef>
                        <a:buClr>
                          <a:schemeClr val="accent1"/>
                        </a:buClr>
                        <a:buSzPct val="100000"/>
                        <a:buFont typeface="Arial" pitchFamily="34" charset="0"/>
                        <a:defRPr sz="1600">
                          <a:solidFill>
                            <a:schemeClr val="tx1"/>
                          </a:solidFill>
                          <a:latin typeface="Arial" pitchFamily="34" charset="0"/>
                        </a:defRPr>
                      </a:lvl3pPr>
                      <a:lvl4pPr marL="1600200" indent="-228600" eaLnBrk="0" hangingPunct="0">
                        <a:lnSpc>
                          <a:spcPct val="90000"/>
                        </a:lnSpc>
                        <a:spcBef>
                          <a:spcPts val="600"/>
                        </a:spcBef>
                        <a:buClr>
                          <a:schemeClr val="accent1"/>
                        </a:buClr>
                        <a:buSzPct val="100000"/>
                        <a:buFont typeface="Arial" pitchFamily="34" charset="0"/>
                        <a:defRPr sz="1400">
                          <a:solidFill>
                            <a:schemeClr val="tx1"/>
                          </a:solidFill>
                          <a:latin typeface="Arial" pitchFamily="34" charset="0"/>
                        </a:defRPr>
                      </a:lvl4pPr>
                      <a:lvl5pPr marL="2057400" indent="-228600" eaLnBrk="0" hangingPunct="0">
                        <a:lnSpc>
                          <a:spcPct val="90000"/>
                        </a:lnSpc>
                        <a:spcBef>
                          <a:spcPts val="600"/>
                        </a:spcBef>
                        <a:buClr>
                          <a:schemeClr val="accent1"/>
                        </a:buClr>
                        <a:buFont typeface="Arial" pitchFamily="34" charset="0"/>
                        <a:defRPr sz="1200">
                          <a:solidFill>
                            <a:schemeClr val="tx1"/>
                          </a:solidFill>
                          <a:latin typeface="Arial" pitchFamily="34" charset="0"/>
                        </a:defRPr>
                      </a:lvl5pPr>
                      <a:lvl6pPr marL="25146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6pPr>
                      <a:lvl7pPr marL="29718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7pPr>
                      <a:lvl8pPr marL="34290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8pPr>
                      <a:lvl9pPr marL="38862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altLang="fr-FR" sz="1800" b="1" i="0" u="none" strike="noStrike" cap="none" normalizeH="0" baseline="0" dirty="0" smtClean="0">
                          <a:ln>
                            <a:noFill/>
                          </a:ln>
                          <a:solidFill>
                            <a:srgbClr val="000066"/>
                          </a:solidFill>
                          <a:effectLst/>
                          <a:latin typeface="Arial" pitchFamily="34" charset="0"/>
                          <a:cs typeface="Arial" pitchFamily="34" charset="0"/>
                        </a:rPr>
                        <a:t> 68.7  (29 006)</a:t>
                      </a:r>
                    </a:p>
                  </a:txBody>
                  <a:tcP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EEFE7"/>
                    </a:solidFill>
                  </a:tcPr>
                </a:tc>
                <a:tc>
                  <a:txBody>
                    <a:bodyPr/>
                    <a:lstStyle>
                      <a:lvl1pPr eaLnBrk="0" hangingPunct="0">
                        <a:lnSpc>
                          <a:spcPct val="90000"/>
                        </a:lnSpc>
                        <a:spcBef>
                          <a:spcPts val="1800"/>
                        </a:spcBef>
                        <a:buClr>
                          <a:schemeClr val="accent1"/>
                        </a:buClr>
                        <a:buSzPct val="100000"/>
                        <a:buFont typeface="Arial" pitchFamily="34" charset="0"/>
                        <a:defRPr sz="2000">
                          <a:solidFill>
                            <a:schemeClr val="tx1"/>
                          </a:solidFill>
                          <a:latin typeface="Arial" pitchFamily="34" charset="0"/>
                        </a:defRPr>
                      </a:lvl1pPr>
                      <a:lvl2pPr marL="742950" indent="-285750" eaLnBrk="0" hangingPunct="0">
                        <a:lnSpc>
                          <a:spcPct val="90000"/>
                        </a:lnSpc>
                        <a:spcBef>
                          <a:spcPts val="1200"/>
                        </a:spcBef>
                        <a:buClr>
                          <a:schemeClr val="accent1"/>
                        </a:buClr>
                        <a:buSzPct val="100000"/>
                        <a:buFont typeface="Arial" pitchFamily="34" charset="0"/>
                        <a:defRPr>
                          <a:solidFill>
                            <a:schemeClr val="tx1"/>
                          </a:solidFill>
                          <a:latin typeface="Arial" pitchFamily="34" charset="0"/>
                        </a:defRPr>
                      </a:lvl2pPr>
                      <a:lvl3pPr marL="1143000" indent="-228600" eaLnBrk="0" hangingPunct="0">
                        <a:lnSpc>
                          <a:spcPct val="90000"/>
                        </a:lnSpc>
                        <a:spcBef>
                          <a:spcPts val="800"/>
                        </a:spcBef>
                        <a:buClr>
                          <a:schemeClr val="accent1"/>
                        </a:buClr>
                        <a:buSzPct val="100000"/>
                        <a:buFont typeface="Arial" pitchFamily="34" charset="0"/>
                        <a:defRPr sz="1600">
                          <a:solidFill>
                            <a:schemeClr val="tx1"/>
                          </a:solidFill>
                          <a:latin typeface="Arial" pitchFamily="34" charset="0"/>
                        </a:defRPr>
                      </a:lvl3pPr>
                      <a:lvl4pPr marL="1600200" indent="-228600" eaLnBrk="0" hangingPunct="0">
                        <a:lnSpc>
                          <a:spcPct val="90000"/>
                        </a:lnSpc>
                        <a:spcBef>
                          <a:spcPts val="600"/>
                        </a:spcBef>
                        <a:buClr>
                          <a:schemeClr val="accent1"/>
                        </a:buClr>
                        <a:buSzPct val="100000"/>
                        <a:buFont typeface="Arial" pitchFamily="34" charset="0"/>
                        <a:defRPr sz="1400">
                          <a:solidFill>
                            <a:schemeClr val="tx1"/>
                          </a:solidFill>
                          <a:latin typeface="Arial" pitchFamily="34" charset="0"/>
                        </a:defRPr>
                      </a:lvl4pPr>
                      <a:lvl5pPr marL="2057400" indent="-228600" eaLnBrk="0" hangingPunct="0">
                        <a:lnSpc>
                          <a:spcPct val="90000"/>
                        </a:lnSpc>
                        <a:spcBef>
                          <a:spcPts val="600"/>
                        </a:spcBef>
                        <a:buClr>
                          <a:schemeClr val="accent1"/>
                        </a:buClr>
                        <a:buFont typeface="Arial" pitchFamily="34" charset="0"/>
                        <a:defRPr sz="1200">
                          <a:solidFill>
                            <a:schemeClr val="tx1"/>
                          </a:solidFill>
                          <a:latin typeface="Arial" pitchFamily="34" charset="0"/>
                        </a:defRPr>
                      </a:lvl5pPr>
                      <a:lvl6pPr marL="25146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6pPr>
                      <a:lvl7pPr marL="29718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7pPr>
                      <a:lvl8pPr marL="34290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8pPr>
                      <a:lvl9pPr marL="38862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altLang="fr-FR" sz="1800" b="1" i="0" u="none" strike="noStrike" cap="none" normalizeH="0" baseline="0" dirty="0" smtClean="0">
                          <a:ln>
                            <a:noFill/>
                          </a:ln>
                          <a:solidFill>
                            <a:srgbClr val="000066"/>
                          </a:solidFill>
                          <a:effectLst/>
                          <a:latin typeface="Arial" pitchFamily="34" charset="0"/>
                          <a:cs typeface="Arial" pitchFamily="34" charset="0"/>
                        </a:rPr>
                        <a:t>68,8  (29 064)</a:t>
                      </a:r>
                    </a:p>
                  </a:txBody>
                  <a:tcPr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EEFE7"/>
                    </a:solidFill>
                  </a:tcPr>
                </a:tc>
              </a:tr>
              <a:tr h="277813">
                <a:tc>
                  <a:txBody>
                    <a:bodyPr/>
                    <a:lstStyle>
                      <a:lvl1pPr eaLnBrk="0" hangingPunct="0">
                        <a:lnSpc>
                          <a:spcPct val="90000"/>
                        </a:lnSpc>
                        <a:spcBef>
                          <a:spcPts val="1800"/>
                        </a:spcBef>
                        <a:buClr>
                          <a:schemeClr val="accent1"/>
                        </a:buClr>
                        <a:buSzPct val="100000"/>
                        <a:buFont typeface="Arial" pitchFamily="34" charset="0"/>
                        <a:defRPr sz="2000">
                          <a:solidFill>
                            <a:schemeClr val="tx1"/>
                          </a:solidFill>
                          <a:latin typeface="Arial" pitchFamily="34" charset="0"/>
                        </a:defRPr>
                      </a:lvl1pPr>
                      <a:lvl2pPr marL="742950" indent="-285750" eaLnBrk="0" hangingPunct="0">
                        <a:lnSpc>
                          <a:spcPct val="90000"/>
                        </a:lnSpc>
                        <a:spcBef>
                          <a:spcPts val="1200"/>
                        </a:spcBef>
                        <a:buClr>
                          <a:schemeClr val="accent1"/>
                        </a:buClr>
                        <a:buSzPct val="100000"/>
                        <a:buFont typeface="Arial" pitchFamily="34" charset="0"/>
                        <a:defRPr>
                          <a:solidFill>
                            <a:schemeClr val="tx1"/>
                          </a:solidFill>
                          <a:latin typeface="Arial" pitchFamily="34" charset="0"/>
                        </a:defRPr>
                      </a:lvl2pPr>
                      <a:lvl3pPr marL="1143000" indent="-228600" eaLnBrk="0" hangingPunct="0">
                        <a:lnSpc>
                          <a:spcPct val="90000"/>
                        </a:lnSpc>
                        <a:spcBef>
                          <a:spcPts val="800"/>
                        </a:spcBef>
                        <a:buClr>
                          <a:schemeClr val="accent1"/>
                        </a:buClr>
                        <a:buSzPct val="100000"/>
                        <a:buFont typeface="Arial" pitchFamily="34" charset="0"/>
                        <a:defRPr sz="1600">
                          <a:solidFill>
                            <a:schemeClr val="tx1"/>
                          </a:solidFill>
                          <a:latin typeface="Arial" pitchFamily="34" charset="0"/>
                        </a:defRPr>
                      </a:lvl3pPr>
                      <a:lvl4pPr marL="1600200" indent="-228600" eaLnBrk="0" hangingPunct="0">
                        <a:lnSpc>
                          <a:spcPct val="90000"/>
                        </a:lnSpc>
                        <a:spcBef>
                          <a:spcPts val="600"/>
                        </a:spcBef>
                        <a:buClr>
                          <a:schemeClr val="accent1"/>
                        </a:buClr>
                        <a:buSzPct val="100000"/>
                        <a:buFont typeface="Arial" pitchFamily="34" charset="0"/>
                        <a:defRPr sz="1400">
                          <a:solidFill>
                            <a:schemeClr val="tx1"/>
                          </a:solidFill>
                          <a:latin typeface="Arial" pitchFamily="34" charset="0"/>
                        </a:defRPr>
                      </a:lvl4pPr>
                      <a:lvl5pPr marL="2057400" indent="-228600" eaLnBrk="0" hangingPunct="0">
                        <a:lnSpc>
                          <a:spcPct val="90000"/>
                        </a:lnSpc>
                        <a:spcBef>
                          <a:spcPts val="600"/>
                        </a:spcBef>
                        <a:buClr>
                          <a:schemeClr val="accent1"/>
                        </a:buClr>
                        <a:buFont typeface="Arial" pitchFamily="34" charset="0"/>
                        <a:defRPr sz="1200">
                          <a:solidFill>
                            <a:schemeClr val="tx1"/>
                          </a:solidFill>
                          <a:latin typeface="Arial" pitchFamily="34" charset="0"/>
                        </a:defRPr>
                      </a:lvl5pPr>
                      <a:lvl6pPr marL="25146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6pPr>
                      <a:lvl7pPr marL="29718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7pPr>
                      <a:lvl8pPr marL="34290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8pPr>
                      <a:lvl9pPr marL="38862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altLang="fr-FR" sz="1800" b="1" i="0" u="sng" strike="noStrike" cap="none" normalizeH="0" baseline="0" dirty="0" smtClean="0">
                          <a:ln>
                            <a:noFill/>
                          </a:ln>
                          <a:solidFill>
                            <a:srgbClr val="000066"/>
                          </a:solidFill>
                          <a:effectLst/>
                          <a:latin typeface="Arial" pitchFamily="34" charset="0"/>
                          <a:cs typeface="Arial" pitchFamily="34" charset="0"/>
                        </a:rPr>
                        <a:t>&gt;</a:t>
                      </a:r>
                      <a:r>
                        <a:rPr kumimoji="0" lang="nl-NL" altLang="fr-FR" sz="1800" b="1" i="0" u="none" strike="noStrike" cap="none" normalizeH="0" baseline="0" dirty="0" smtClean="0">
                          <a:ln>
                            <a:noFill/>
                          </a:ln>
                          <a:solidFill>
                            <a:srgbClr val="000066"/>
                          </a:solidFill>
                          <a:effectLst/>
                          <a:latin typeface="Arial" pitchFamily="34" charset="0"/>
                          <a:cs typeface="Arial" pitchFamily="34" charset="0"/>
                        </a:rPr>
                        <a:t> 75 </a:t>
                      </a:r>
                      <a:r>
                        <a:rPr kumimoji="0" lang="nl-NL" altLang="fr-FR" sz="1800" b="1" i="0" u="none" strike="noStrike" cap="none" normalizeH="0" baseline="0" dirty="0" err="1" smtClean="0">
                          <a:ln>
                            <a:noFill/>
                          </a:ln>
                          <a:solidFill>
                            <a:srgbClr val="000066"/>
                          </a:solidFill>
                          <a:effectLst/>
                          <a:latin typeface="Arial" pitchFamily="34" charset="0"/>
                          <a:cs typeface="Arial" pitchFamily="34" charset="0"/>
                        </a:rPr>
                        <a:t>ans</a:t>
                      </a:r>
                      <a:r>
                        <a:rPr kumimoji="0" lang="nl-NL" altLang="fr-FR" sz="1800" b="1" i="0" u="none" strike="noStrike" cap="none" normalizeH="0" baseline="0" dirty="0" smtClean="0">
                          <a:ln>
                            <a:noFill/>
                          </a:ln>
                          <a:solidFill>
                            <a:srgbClr val="000066"/>
                          </a:solidFill>
                          <a:effectLst/>
                          <a:latin typeface="Arial" pitchFamily="34" charset="0"/>
                          <a:cs typeface="Arial" pitchFamily="34" charset="0"/>
                        </a:rPr>
                        <a:t>  et &lt; 85 </a:t>
                      </a:r>
                      <a:r>
                        <a:rPr kumimoji="0" lang="nl-NL" altLang="fr-FR" sz="1800" b="1" i="0" u="none" strike="noStrike" cap="none" normalizeH="0" baseline="0" dirty="0" err="1" smtClean="0">
                          <a:ln>
                            <a:noFill/>
                          </a:ln>
                          <a:solidFill>
                            <a:srgbClr val="000066"/>
                          </a:solidFill>
                          <a:effectLst/>
                          <a:latin typeface="Arial" pitchFamily="34" charset="0"/>
                          <a:cs typeface="Arial" pitchFamily="34" charset="0"/>
                        </a:rPr>
                        <a:t>ans</a:t>
                      </a:r>
                      <a:r>
                        <a:rPr kumimoji="0" lang="nl-NL" altLang="fr-FR" sz="1800" b="1" i="0" u="none" strike="noStrike" cap="none" normalizeH="0" baseline="0" dirty="0" smtClean="0">
                          <a:ln>
                            <a:noFill/>
                          </a:ln>
                          <a:solidFill>
                            <a:srgbClr val="000066"/>
                          </a:solidFill>
                          <a:effectLst/>
                          <a:latin typeface="Arial" pitchFamily="34" charset="0"/>
                          <a:cs typeface="Arial" pitchFamily="34" charset="0"/>
                        </a:rPr>
                        <a:t>    (%, n)</a:t>
                      </a:r>
                    </a:p>
                  </a:txBody>
                  <a:tcPr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lvl1pPr eaLnBrk="0" hangingPunct="0">
                        <a:lnSpc>
                          <a:spcPct val="90000"/>
                        </a:lnSpc>
                        <a:spcBef>
                          <a:spcPts val="1800"/>
                        </a:spcBef>
                        <a:buClr>
                          <a:schemeClr val="accent1"/>
                        </a:buClr>
                        <a:buSzPct val="100000"/>
                        <a:buFont typeface="Arial" pitchFamily="34" charset="0"/>
                        <a:defRPr sz="2000">
                          <a:solidFill>
                            <a:schemeClr val="tx1"/>
                          </a:solidFill>
                          <a:latin typeface="Arial" pitchFamily="34" charset="0"/>
                        </a:defRPr>
                      </a:lvl1pPr>
                      <a:lvl2pPr marL="742950" indent="-285750" eaLnBrk="0" hangingPunct="0">
                        <a:lnSpc>
                          <a:spcPct val="90000"/>
                        </a:lnSpc>
                        <a:spcBef>
                          <a:spcPts val="1200"/>
                        </a:spcBef>
                        <a:buClr>
                          <a:schemeClr val="accent1"/>
                        </a:buClr>
                        <a:buSzPct val="100000"/>
                        <a:buFont typeface="Arial" pitchFamily="34" charset="0"/>
                        <a:defRPr>
                          <a:solidFill>
                            <a:schemeClr val="tx1"/>
                          </a:solidFill>
                          <a:latin typeface="Arial" pitchFamily="34" charset="0"/>
                        </a:defRPr>
                      </a:lvl2pPr>
                      <a:lvl3pPr marL="1143000" indent="-228600" eaLnBrk="0" hangingPunct="0">
                        <a:lnSpc>
                          <a:spcPct val="90000"/>
                        </a:lnSpc>
                        <a:spcBef>
                          <a:spcPts val="800"/>
                        </a:spcBef>
                        <a:buClr>
                          <a:schemeClr val="accent1"/>
                        </a:buClr>
                        <a:buSzPct val="100000"/>
                        <a:buFont typeface="Arial" pitchFamily="34" charset="0"/>
                        <a:defRPr sz="1600">
                          <a:solidFill>
                            <a:schemeClr val="tx1"/>
                          </a:solidFill>
                          <a:latin typeface="Arial" pitchFamily="34" charset="0"/>
                        </a:defRPr>
                      </a:lvl3pPr>
                      <a:lvl4pPr marL="1600200" indent="-228600" eaLnBrk="0" hangingPunct="0">
                        <a:lnSpc>
                          <a:spcPct val="90000"/>
                        </a:lnSpc>
                        <a:spcBef>
                          <a:spcPts val="600"/>
                        </a:spcBef>
                        <a:buClr>
                          <a:schemeClr val="accent1"/>
                        </a:buClr>
                        <a:buSzPct val="100000"/>
                        <a:buFont typeface="Arial" pitchFamily="34" charset="0"/>
                        <a:defRPr sz="1400">
                          <a:solidFill>
                            <a:schemeClr val="tx1"/>
                          </a:solidFill>
                          <a:latin typeface="Arial" pitchFamily="34" charset="0"/>
                        </a:defRPr>
                      </a:lvl4pPr>
                      <a:lvl5pPr marL="2057400" indent="-228600" eaLnBrk="0" hangingPunct="0">
                        <a:lnSpc>
                          <a:spcPct val="90000"/>
                        </a:lnSpc>
                        <a:spcBef>
                          <a:spcPts val="600"/>
                        </a:spcBef>
                        <a:buClr>
                          <a:schemeClr val="accent1"/>
                        </a:buClr>
                        <a:buFont typeface="Arial" pitchFamily="34" charset="0"/>
                        <a:defRPr sz="1200">
                          <a:solidFill>
                            <a:schemeClr val="tx1"/>
                          </a:solidFill>
                          <a:latin typeface="Arial" pitchFamily="34" charset="0"/>
                        </a:defRPr>
                      </a:lvl5pPr>
                      <a:lvl6pPr marL="25146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6pPr>
                      <a:lvl7pPr marL="29718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7pPr>
                      <a:lvl8pPr marL="34290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8pPr>
                      <a:lvl9pPr marL="38862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altLang="fr-FR" sz="1800" b="1" i="0" u="none" strike="noStrike" cap="none" normalizeH="0" baseline="0" dirty="0" smtClean="0">
                          <a:ln>
                            <a:noFill/>
                          </a:ln>
                          <a:solidFill>
                            <a:srgbClr val="000066"/>
                          </a:solidFill>
                          <a:effectLst/>
                          <a:latin typeface="Arial" pitchFamily="34" charset="0"/>
                          <a:cs typeface="Arial" pitchFamily="34" charset="0"/>
                        </a:rPr>
                        <a:t>27.8 (11 727) </a:t>
                      </a:r>
                    </a:p>
                  </a:txBody>
                  <a:tcP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lvl1pPr eaLnBrk="0" hangingPunct="0">
                        <a:lnSpc>
                          <a:spcPct val="90000"/>
                        </a:lnSpc>
                        <a:spcBef>
                          <a:spcPts val="1800"/>
                        </a:spcBef>
                        <a:buClr>
                          <a:schemeClr val="accent1"/>
                        </a:buClr>
                        <a:buSzPct val="100000"/>
                        <a:buFont typeface="Arial" pitchFamily="34" charset="0"/>
                        <a:defRPr sz="2000">
                          <a:solidFill>
                            <a:schemeClr val="tx1"/>
                          </a:solidFill>
                          <a:latin typeface="Arial" pitchFamily="34" charset="0"/>
                        </a:defRPr>
                      </a:lvl1pPr>
                      <a:lvl2pPr marL="742950" indent="-285750" eaLnBrk="0" hangingPunct="0">
                        <a:lnSpc>
                          <a:spcPct val="90000"/>
                        </a:lnSpc>
                        <a:spcBef>
                          <a:spcPts val="1200"/>
                        </a:spcBef>
                        <a:buClr>
                          <a:schemeClr val="accent1"/>
                        </a:buClr>
                        <a:buSzPct val="100000"/>
                        <a:buFont typeface="Arial" pitchFamily="34" charset="0"/>
                        <a:defRPr>
                          <a:solidFill>
                            <a:schemeClr val="tx1"/>
                          </a:solidFill>
                          <a:latin typeface="Arial" pitchFamily="34" charset="0"/>
                        </a:defRPr>
                      </a:lvl2pPr>
                      <a:lvl3pPr marL="1143000" indent="-228600" eaLnBrk="0" hangingPunct="0">
                        <a:lnSpc>
                          <a:spcPct val="90000"/>
                        </a:lnSpc>
                        <a:spcBef>
                          <a:spcPts val="800"/>
                        </a:spcBef>
                        <a:buClr>
                          <a:schemeClr val="accent1"/>
                        </a:buClr>
                        <a:buSzPct val="100000"/>
                        <a:buFont typeface="Arial" pitchFamily="34" charset="0"/>
                        <a:defRPr sz="1600">
                          <a:solidFill>
                            <a:schemeClr val="tx1"/>
                          </a:solidFill>
                          <a:latin typeface="Arial" pitchFamily="34" charset="0"/>
                        </a:defRPr>
                      </a:lvl3pPr>
                      <a:lvl4pPr marL="1600200" indent="-228600" eaLnBrk="0" hangingPunct="0">
                        <a:lnSpc>
                          <a:spcPct val="90000"/>
                        </a:lnSpc>
                        <a:spcBef>
                          <a:spcPts val="600"/>
                        </a:spcBef>
                        <a:buClr>
                          <a:schemeClr val="accent1"/>
                        </a:buClr>
                        <a:buSzPct val="100000"/>
                        <a:buFont typeface="Arial" pitchFamily="34" charset="0"/>
                        <a:defRPr sz="1400">
                          <a:solidFill>
                            <a:schemeClr val="tx1"/>
                          </a:solidFill>
                          <a:latin typeface="Arial" pitchFamily="34" charset="0"/>
                        </a:defRPr>
                      </a:lvl4pPr>
                      <a:lvl5pPr marL="2057400" indent="-228600" eaLnBrk="0" hangingPunct="0">
                        <a:lnSpc>
                          <a:spcPct val="90000"/>
                        </a:lnSpc>
                        <a:spcBef>
                          <a:spcPts val="600"/>
                        </a:spcBef>
                        <a:buClr>
                          <a:schemeClr val="accent1"/>
                        </a:buClr>
                        <a:buFont typeface="Arial" pitchFamily="34" charset="0"/>
                        <a:defRPr sz="1200">
                          <a:solidFill>
                            <a:schemeClr val="tx1"/>
                          </a:solidFill>
                          <a:latin typeface="Arial" pitchFamily="34" charset="0"/>
                        </a:defRPr>
                      </a:lvl5pPr>
                      <a:lvl6pPr marL="25146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6pPr>
                      <a:lvl7pPr marL="29718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7pPr>
                      <a:lvl8pPr marL="34290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8pPr>
                      <a:lvl9pPr marL="38862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altLang="fr-FR" sz="1800" b="1" i="0" u="none" strike="noStrike" cap="none" normalizeH="0" baseline="0" dirty="0" smtClean="0">
                          <a:ln>
                            <a:noFill/>
                          </a:ln>
                          <a:solidFill>
                            <a:srgbClr val="000066"/>
                          </a:solidFill>
                          <a:effectLst/>
                          <a:latin typeface="Arial" pitchFamily="34" charset="0"/>
                          <a:cs typeface="Arial" pitchFamily="34" charset="0"/>
                        </a:rPr>
                        <a:t>27.8  (11 753)</a:t>
                      </a:r>
                    </a:p>
                  </a:txBody>
                  <a:tcPr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77813">
                <a:tc>
                  <a:txBody>
                    <a:bodyPr/>
                    <a:lstStyle>
                      <a:lvl1pPr eaLnBrk="0" hangingPunct="0">
                        <a:lnSpc>
                          <a:spcPct val="90000"/>
                        </a:lnSpc>
                        <a:spcBef>
                          <a:spcPts val="1800"/>
                        </a:spcBef>
                        <a:buClr>
                          <a:schemeClr val="accent1"/>
                        </a:buClr>
                        <a:buSzPct val="100000"/>
                        <a:buFont typeface="Arial" pitchFamily="34" charset="0"/>
                        <a:defRPr sz="2000">
                          <a:solidFill>
                            <a:schemeClr val="tx1"/>
                          </a:solidFill>
                          <a:latin typeface="Arial" pitchFamily="34" charset="0"/>
                        </a:defRPr>
                      </a:lvl1pPr>
                      <a:lvl2pPr marL="742950" indent="-285750" eaLnBrk="0" hangingPunct="0">
                        <a:lnSpc>
                          <a:spcPct val="90000"/>
                        </a:lnSpc>
                        <a:spcBef>
                          <a:spcPts val="1200"/>
                        </a:spcBef>
                        <a:buClr>
                          <a:schemeClr val="accent1"/>
                        </a:buClr>
                        <a:buSzPct val="100000"/>
                        <a:buFont typeface="Arial" pitchFamily="34" charset="0"/>
                        <a:defRPr>
                          <a:solidFill>
                            <a:schemeClr val="tx1"/>
                          </a:solidFill>
                          <a:latin typeface="Arial" pitchFamily="34" charset="0"/>
                        </a:defRPr>
                      </a:lvl2pPr>
                      <a:lvl3pPr marL="1143000" indent="-228600" eaLnBrk="0" hangingPunct="0">
                        <a:lnSpc>
                          <a:spcPct val="90000"/>
                        </a:lnSpc>
                        <a:spcBef>
                          <a:spcPts val="800"/>
                        </a:spcBef>
                        <a:buClr>
                          <a:schemeClr val="accent1"/>
                        </a:buClr>
                        <a:buSzPct val="100000"/>
                        <a:buFont typeface="Arial" pitchFamily="34" charset="0"/>
                        <a:defRPr sz="1600">
                          <a:solidFill>
                            <a:schemeClr val="tx1"/>
                          </a:solidFill>
                          <a:latin typeface="Arial" pitchFamily="34" charset="0"/>
                        </a:defRPr>
                      </a:lvl3pPr>
                      <a:lvl4pPr marL="1600200" indent="-228600" eaLnBrk="0" hangingPunct="0">
                        <a:lnSpc>
                          <a:spcPct val="90000"/>
                        </a:lnSpc>
                        <a:spcBef>
                          <a:spcPts val="600"/>
                        </a:spcBef>
                        <a:buClr>
                          <a:schemeClr val="accent1"/>
                        </a:buClr>
                        <a:buSzPct val="100000"/>
                        <a:buFont typeface="Arial" pitchFamily="34" charset="0"/>
                        <a:defRPr sz="1400">
                          <a:solidFill>
                            <a:schemeClr val="tx1"/>
                          </a:solidFill>
                          <a:latin typeface="Arial" pitchFamily="34" charset="0"/>
                        </a:defRPr>
                      </a:lvl4pPr>
                      <a:lvl5pPr marL="2057400" indent="-228600" eaLnBrk="0" hangingPunct="0">
                        <a:lnSpc>
                          <a:spcPct val="90000"/>
                        </a:lnSpc>
                        <a:spcBef>
                          <a:spcPts val="600"/>
                        </a:spcBef>
                        <a:buClr>
                          <a:schemeClr val="accent1"/>
                        </a:buClr>
                        <a:buFont typeface="Arial" pitchFamily="34" charset="0"/>
                        <a:defRPr sz="1200">
                          <a:solidFill>
                            <a:schemeClr val="tx1"/>
                          </a:solidFill>
                          <a:latin typeface="Arial" pitchFamily="34" charset="0"/>
                        </a:defRPr>
                      </a:lvl5pPr>
                      <a:lvl6pPr marL="25146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6pPr>
                      <a:lvl7pPr marL="29718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7pPr>
                      <a:lvl8pPr marL="34290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8pPr>
                      <a:lvl9pPr marL="38862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altLang="fr-FR" sz="1800" b="1" i="0" u="sng" strike="noStrike" cap="none" normalizeH="0" baseline="0" dirty="0" smtClean="0">
                          <a:ln>
                            <a:noFill/>
                          </a:ln>
                          <a:solidFill>
                            <a:srgbClr val="000066"/>
                          </a:solidFill>
                          <a:effectLst/>
                          <a:latin typeface="Arial" pitchFamily="34" charset="0"/>
                          <a:cs typeface="Arial" pitchFamily="34" charset="0"/>
                        </a:rPr>
                        <a:t>&gt;</a:t>
                      </a:r>
                      <a:r>
                        <a:rPr kumimoji="0" lang="nl-NL" altLang="fr-FR" sz="1800" b="1" i="0" u="none" strike="noStrike" cap="none" normalizeH="0" baseline="0" dirty="0" smtClean="0">
                          <a:ln>
                            <a:noFill/>
                          </a:ln>
                          <a:solidFill>
                            <a:srgbClr val="000066"/>
                          </a:solidFill>
                          <a:effectLst/>
                          <a:latin typeface="Arial" pitchFamily="34" charset="0"/>
                          <a:cs typeface="Arial" pitchFamily="34" charset="0"/>
                        </a:rPr>
                        <a:t> 85 </a:t>
                      </a:r>
                      <a:r>
                        <a:rPr kumimoji="0" lang="nl-NL" altLang="fr-FR" sz="1800" b="1" i="0" u="none" strike="noStrike" cap="none" normalizeH="0" baseline="0" dirty="0" err="1" smtClean="0">
                          <a:ln>
                            <a:noFill/>
                          </a:ln>
                          <a:solidFill>
                            <a:srgbClr val="000066"/>
                          </a:solidFill>
                          <a:effectLst/>
                          <a:latin typeface="Arial" pitchFamily="34" charset="0"/>
                          <a:cs typeface="Arial" pitchFamily="34" charset="0"/>
                        </a:rPr>
                        <a:t>ans</a:t>
                      </a:r>
                      <a:r>
                        <a:rPr kumimoji="0" lang="nl-NL" altLang="fr-FR" sz="1800" b="1" i="0" u="none" strike="noStrike" cap="none" normalizeH="0" baseline="0" dirty="0" smtClean="0">
                          <a:ln>
                            <a:noFill/>
                          </a:ln>
                          <a:solidFill>
                            <a:srgbClr val="000066"/>
                          </a:solidFill>
                          <a:effectLst/>
                          <a:latin typeface="Arial" pitchFamily="34" charset="0"/>
                          <a:cs typeface="Arial" pitchFamily="34" charset="0"/>
                        </a:rPr>
                        <a:t>    (%, n)</a:t>
                      </a:r>
                    </a:p>
                  </a:txBody>
                  <a:tcPr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EEFE7"/>
                    </a:solidFill>
                  </a:tcPr>
                </a:tc>
                <a:tc>
                  <a:txBody>
                    <a:bodyPr/>
                    <a:lstStyle>
                      <a:lvl1pPr eaLnBrk="0" hangingPunct="0">
                        <a:lnSpc>
                          <a:spcPct val="90000"/>
                        </a:lnSpc>
                        <a:spcBef>
                          <a:spcPts val="1800"/>
                        </a:spcBef>
                        <a:buClr>
                          <a:schemeClr val="accent1"/>
                        </a:buClr>
                        <a:buSzPct val="100000"/>
                        <a:buFont typeface="Arial" pitchFamily="34" charset="0"/>
                        <a:defRPr sz="2000">
                          <a:solidFill>
                            <a:schemeClr val="tx1"/>
                          </a:solidFill>
                          <a:latin typeface="Arial" pitchFamily="34" charset="0"/>
                        </a:defRPr>
                      </a:lvl1pPr>
                      <a:lvl2pPr marL="742950" indent="-285750" eaLnBrk="0" hangingPunct="0">
                        <a:lnSpc>
                          <a:spcPct val="90000"/>
                        </a:lnSpc>
                        <a:spcBef>
                          <a:spcPts val="1200"/>
                        </a:spcBef>
                        <a:buClr>
                          <a:schemeClr val="accent1"/>
                        </a:buClr>
                        <a:buSzPct val="100000"/>
                        <a:buFont typeface="Arial" pitchFamily="34" charset="0"/>
                        <a:defRPr>
                          <a:solidFill>
                            <a:schemeClr val="tx1"/>
                          </a:solidFill>
                          <a:latin typeface="Arial" pitchFamily="34" charset="0"/>
                        </a:defRPr>
                      </a:lvl2pPr>
                      <a:lvl3pPr marL="1143000" indent="-228600" eaLnBrk="0" hangingPunct="0">
                        <a:lnSpc>
                          <a:spcPct val="90000"/>
                        </a:lnSpc>
                        <a:spcBef>
                          <a:spcPts val="800"/>
                        </a:spcBef>
                        <a:buClr>
                          <a:schemeClr val="accent1"/>
                        </a:buClr>
                        <a:buSzPct val="100000"/>
                        <a:buFont typeface="Arial" pitchFamily="34" charset="0"/>
                        <a:defRPr sz="1600">
                          <a:solidFill>
                            <a:schemeClr val="tx1"/>
                          </a:solidFill>
                          <a:latin typeface="Arial" pitchFamily="34" charset="0"/>
                        </a:defRPr>
                      </a:lvl3pPr>
                      <a:lvl4pPr marL="1600200" indent="-228600" eaLnBrk="0" hangingPunct="0">
                        <a:lnSpc>
                          <a:spcPct val="90000"/>
                        </a:lnSpc>
                        <a:spcBef>
                          <a:spcPts val="600"/>
                        </a:spcBef>
                        <a:buClr>
                          <a:schemeClr val="accent1"/>
                        </a:buClr>
                        <a:buSzPct val="100000"/>
                        <a:buFont typeface="Arial" pitchFamily="34" charset="0"/>
                        <a:defRPr sz="1400">
                          <a:solidFill>
                            <a:schemeClr val="tx1"/>
                          </a:solidFill>
                          <a:latin typeface="Arial" pitchFamily="34" charset="0"/>
                        </a:defRPr>
                      </a:lvl4pPr>
                      <a:lvl5pPr marL="2057400" indent="-228600" eaLnBrk="0" hangingPunct="0">
                        <a:lnSpc>
                          <a:spcPct val="90000"/>
                        </a:lnSpc>
                        <a:spcBef>
                          <a:spcPts val="600"/>
                        </a:spcBef>
                        <a:buClr>
                          <a:schemeClr val="accent1"/>
                        </a:buClr>
                        <a:buFont typeface="Arial" pitchFamily="34" charset="0"/>
                        <a:defRPr sz="1200">
                          <a:solidFill>
                            <a:schemeClr val="tx1"/>
                          </a:solidFill>
                          <a:latin typeface="Arial" pitchFamily="34" charset="0"/>
                        </a:defRPr>
                      </a:lvl5pPr>
                      <a:lvl6pPr marL="25146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6pPr>
                      <a:lvl7pPr marL="29718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7pPr>
                      <a:lvl8pPr marL="34290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8pPr>
                      <a:lvl9pPr marL="38862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altLang="fr-FR" sz="1800" b="1" i="0" u="none" strike="noStrike" cap="none" normalizeH="0" baseline="0" dirty="0" smtClean="0">
                          <a:ln>
                            <a:noFill/>
                          </a:ln>
                          <a:solidFill>
                            <a:srgbClr val="000066"/>
                          </a:solidFill>
                          <a:effectLst/>
                          <a:latin typeface="Arial" pitchFamily="34" charset="0"/>
                          <a:cs typeface="Arial" pitchFamily="34" charset="0"/>
                        </a:rPr>
                        <a:t>3.6  (1504)</a:t>
                      </a:r>
                    </a:p>
                  </a:txBody>
                  <a:tcP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EEFE7"/>
                    </a:solidFill>
                  </a:tcPr>
                </a:tc>
                <a:tc>
                  <a:txBody>
                    <a:bodyPr/>
                    <a:lstStyle>
                      <a:lvl1pPr eaLnBrk="0" hangingPunct="0">
                        <a:lnSpc>
                          <a:spcPct val="90000"/>
                        </a:lnSpc>
                        <a:spcBef>
                          <a:spcPts val="1800"/>
                        </a:spcBef>
                        <a:buClr>
                          <a:schemeClr val="accent1"/>
                        </a:buClr>
                        <a:buSzPct val="100000"/>
                        <a:buFont typeface="Arial" pitchFamily="34" charset="0"/>
                        <a:defRPr sz="2000">
                          <a:solidFill>
                            <a:schemeClr val="tx1"/>
                          </a:solidFill>
                          <a:latin typeface="Arial" pitchFamily="34" charset="0"/>
                        </a:defRPr>
                      </a:lvl1pPr>
                      <a:lvl2pPr marL="742950" indent="-285750" eaLnBrk="0" hangingPunct="0">
                        <a:lnSpc>
                          <a:spcPct val="90000"/>
                        </a:lnSpc>
                        <a:spcBef>
                          <a:spcPts val="1200"/>
                        </a:spcBef>
                        <a:buClr>
                          <a:schemeClr val="accent1"/>
                        </a:buClr>
                        <a:buSzPct val="100000"/>
                        <a:buFont typeface="Arial" pitchFamily="34" charset="0"/>
                        <a:defRPr>
                          <a:solidFill>
                            <a:schemeClr val="tx1"/>
                          </a:solidFill>
                          <a:latin typeface="Arial" pitchFamily="34" charset="0"/>
                        </a:defRPr>
                      </a:lvl2pPr>
                      <a:lvl3pPr marL="1143000" indent="-228600" eaLnBrk="0" hangingPunct="0">
                        <a:lnSpc>
                          <a:spcPct val="90000"/>
                        </a:lnSpc>
                        <a:spcBef>
                          <a:spcPts val="800"/>
                        </a:spcBef>
                        <a:buClr>
                          <a:schemeClr val="accent1"/>
                        </a:buClr>
                        <a:buSzPct val="100000"/>
                        <a:buFont typeface="Arial" pitchFamily="34" charset="0"/>
                        <a:defRPr sz="1600">
                          <a:solidFill>
                            <a:schemeClr val="tx1"/>
                          </a:solidFill>
                          <a:latin typeface="Arial" pitchFamily="34" charset="0"/>
                        </a:defRPr>
                      </a:lvl3pPr>
                      <a:lvl4pPr marL="1600200" indent="-228600" eaLnBrk="0" hangingPunct="0">
                        <a:lnSpc>
                          <a:spcPct val="90000"/>
                        </a:lnSpc>
                        <a:spcBef>
                          <a:spcPts val="600"/>
                        </a:spcBef>
                        <a:buClr>
                          <a:schemeClr val="accent1"/>
                        </a:buClr>
                        <a:buSzPct val="100000"/>
                        <a:buFont typeface="Arial" pitchFamily="34" charset="0"/>
                        <a:defRPr sz="1400">
                          <a:solidFill>
                            <a:schemeClr val="tx1"/>
                          </a:solidFill>
                          <a:latin typeface="Arial" pitchFamily="34" charset="0"/>
                        </a:defRPr>
                      </a:lvl4pPr>
                      <a:lvl5pPr marL="2057400" indent="-228600" eaLnBrk="0" hangingPunct="0">
                        <a:lnSpc>
                          <a:spcPct val="90000"/>
                        </a:lnSpc>
                        <a:spcBef>
                          <a:spcPts val="600"/>
                        </a:spcBef>
                        <a:buClr>
                          <a:schemeClr val="accent1"/>
                        </a:buClr>
                        <a:buFont typeface="Arial" pitchFamily="34" charset="0"/>
                        <a:defRPr sz="1200">
                          <a:solidFill>
                            <a:schemeClr val="tx1"/>
                          </a:solidFill>
                          <a:latin typeface="Arial" pitchFamily="34" charset="0"/>
                        </a:defRPr>
                      </a:lvl5pPr>
                      <a:lvl6pPr marL="25146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6pPr>
                      <a:lvl7pPr marL="29718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7pPr>
                      <a:lvl8pPr marL="34290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8pPr>
                      <a:lvl9pPr marL="38862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altLang="fr-FR" sz="1800" b="1" i="0" u="none" strike="noStrike" cap="none" normalizeH="0" baseline="0" dirty="0" smtClean="0">
                          <a:ln>
                            <a:noFill/>
                          </a:ln>
                          <a:solidFill>
                            <a:srgbClr val="000066"/>
                          </a:solidFill>
                          <a:effectLst/>
                          <a:latin typeface="Arial" pitchFamily="34" charset="0"/>
                          <a:cs typeface="Arial" pitchFamily="34" charset="0"/>
                        </a:rPr>
                        <a:t>3.4  (1438)</a:t>
                      </a:r>
                    </a:p>
                  </a:txBody>
                  <a:tcPr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EEFE7"/>
                    </a:solidFill>
                  </a:tcPr>
                </a:tc>
              </a:tr>
              <a:tr h="277813">
                <a:tc>
                  <a:txBody>
                    <a:bodyPr/>
                    <a:lstStyle>
                      <a:lvl1pPr indent="228600" eaLnBrk="0" hangingPunct="0">
                        <a:lnSpc>
                          <a:spcPct val="90000"/>
                        </a:lnSpc>
                        <a:spcBef>
                          <a:spcPts val="1800"/>
                        </a:spcBef>
                        <a:buClr>
                          <a:schemeClr val="accent1"/>
                        </a:buClr>
                        <a:buSzPct val="100000"/>
                        <a:buFont typeface="Arial" pitchFamily="34" charset="0"/>
                        <a:defRPr sz="2000">
                          <a:solidFill>
                            <a:schemeClr val="tx1"/>
                          </a:solidFill>
                          <a:latin typeface="Arial" pitchFamily="34" charset="0"/>
                        </a:defRPr>
                      </a:lvl1pPr>
                      <a:lvl2pPr marL="742950" indent="-285750" eaLnBrk="0" hangingPunct="0">
                        <a:lnSpc>
                          <a:spcPct val="90000"/>
                        </a:lnSpc>
                        <a:spcBef>
                          <a:spcPts val="1200"/>
                        </a:spcBef>
                        <a:buClr>
                          <a:schemeClr val="accent1"/>
                        </a:buClr>
                        <a:buSzPct val="100000"/>
                        <a:buFont typeface="Arial" pitchFamily="34" charset="0"/>
                        <a:defRPr>
                          <a:solidFill>
                            <a:schemeClr val="tx1"/>
                          </a:solidFill>
                          <a:latin typeface="Arial" pitchFamily="34" charset="0"/>
                        </a:defRPr>
                      </a:lvl2pPr>
                      <a:lvl3pPr marL="1143000" indent="-228600" eaLnBrk="0" hangingPunct="0">
                        <a:lnSpc>
                          <a:spcPct val="90000"/>
                        </a:lnSpc>
                        <a:spcBef>
                          <a:spcPts val="800"/>
                        </a:spcBef>
                        <a:buClr>
                          <a:schemeClr val="accent1"/>
                        </a:buClr>
                        <a:buSzPct val="100000"/>
                        <a:buFont typeface="Arial" pitchFamily="34" charset="0"/>
                        <a:defRPr sz="1600">
                          <a:solidFill>
                            <a:schemeClr val="tx1"/>
                          </a:solidFill>
                          <a:latin typeface="Arial" pitchFamily="34" charset="0"/>
                        </a:defRPr>
                      </a:lvl3pPr>
                      <a:lvl4pPr marL="1600200" indent="-228600" eaLnBrk="0" hangingPunct="0">
                        <a:lnSpc>
                          <a:spcPct val="90000"/>
                        </a:lnSpc>
                        <a:spcBef>
                          <a:spcPts val="600"/>
                        </a:spcBef>
                        <a:buClr>
                          <a:schemeClr val="accent1"/>
                        </a:buClr>
                        <a:buSzPct val="100000"/>
                        <a:buFont typeface="Arial" pitchFamily="34" charset="0"/>
                        <a:defRPr sz="1400">
                          <a:solidFill>
                            <a:schemeClr val="tx1"/>
                          </a:solidFill>
                          <a:latin typeface="Arial" pitchFamily="34" charset="0"/>
                        </a:defRPr>
                      </a:lvl4pPr>
                      <a:lvl5pPr marL="2057400" indent="-228600" eaLnBrk="0" hangingPunct="0">
                        <a:lnSpc>
                          <a:spcPct val="90000"/>
                        </a:lnSpc>
                        <a:spcBef>
                          <a:spcPts val="600"/>
                        </a:spcBef>
                        <a:buClr>
                          <a:schemeClr val="accent1"/>
                        </a:buClr>
                        <a:buFont typeface="Arial" pitchFamily="34" charset="0"/>
                        <a:defRPr sz="1200">
                          <a:solidFill>
                            <a:schemeClr val="tx1"/>
                          </a:solidFill>
                          <a:latin typeface="Arial" pitchFamily="34" charset="0"/>
                        </a:defRPr>
                      </a:lvl5pPr>
                      <a:lvl6pPr marL="25146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6pPr>
                      <a:lvl7pPr marL="29718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7pPr>
                      <a:lvl8pPr marL="34290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8pPr>
                      <a:lvl9pPr marL="38862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9pPr>
                    </a:lstStyle>
                    <a:p>
                      <a:pPr marL="0" marR="0" lvl="0" indent="228600" algn="l" defTabSz="914400" rtl="0" eaLnBrk="1" fontAlgn="base" latinLnBrk="0" hangingPunct="1">
                        <a:lnSpc>
                          <a:spcPct val="100000"/>
                        </a:lnSpc>
                        <a:spcBef>
                          <a:spcPct val="0"/>
                        </a:spcBef>
                        <a:spcAft>
                          <a:spcPct val="0"/>
                        </a:spcAft>
                        <a:buClrTx/>
                        <a:buSzTx/>
                        <a:buFontTx/>
                        <a:buNone/>
                        <a:tabLst/>
                      </a:pPr>
                      <a:endParaRPr kumimoji="0" lang="nl-NL" altLang="fr-FR" sz="1800" b="1" i="0" u="none" strike="noStrike" cap="none" normalizeH="0" baseline="0" dirty="0" smtClean="0">
                        <a:ln>
                          <a:noFill/>
                        </a:ln>
                        <a:solidFill>
                          <a:srgbClr val="000066"/>
                        </a:solidFill>
                        <a:effectLst/>
                        <a:latin typeface="Arial" pitchFamily="34" charset="0"/>
                        <a:cs typeface="Arial" pitchFamily="34" charset="0"/>
                      </a:endParaRPr>
                    </a:p>
                  </a:txBody>
                  <a:tcPr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lvl1pPr eaLnBrk="0" hangingPunct="0">
                        <a:lnSpc>
                          <a:spcPct val="90000"/>
                        </a:lnSpc>
                        <a:spcBef>
                          <a:spcPts val="1800"/>
                        </a:spcBef>
                        <a:buClr>
                          <a:schemeClr val="accent1"/>
                        </a:buClr>
                        <a:buSzPct val="100000"/>
                        <a:buFont typeface="Arial" pitchFamily="34" charset="0"/>
                        <a:defRPr sz="2000">
                          <a:solidFill>
                            <a:schemeClr val="tx1"/>
                          </a:solidFill>
                          <a:latin typeface="Arial" pitchFamily="34" charset="0"/>
                        </a:defRPr>
                      </a:lvl1pPr>
                      <a:lvl2pPr marL="742950" indent="-285750" eaLnBrk="0" hangingPunct="0">
                        <a:lnSpc>
                          <a:spcPct val="90000"/>
                        </a:lnSpc>
                        <a:spcBef>
                          <a:spcPts val="1200"/>
                        </a:spcBef>
                        <a:buClr>
                          <a:schemeClr val="accent1"/>
                        </a:buClr>
                        <a:buSzPct val="100000"/>
                        <a:buFont typeface="Arial" pitchFamily="34" charset="0"/>
                        <a:defRPr>
                          <a:solidFill>
                            <a:schemeClr val="tx1"/>
                          </a:solidFill>
                          <a:latin typeface="Arial" pitchFamily="34" charset="0"/>
                        </a:defRPr>
                      </a:lvl2pPr>
                      <a:lvl3pPr marL="1143000" indent="-228600" eaLnBrk="0" hangingPunct="0">
                        <a:lnSpc>
                          <a:spcPct val="90000"/>
                        </a:lnSpc>
                        <a:spcBef>
                          <a:spcPts val="800"/>
                        </a:spcBef>
                        <a:buClr>
                          <a:schemeClr val="accent1"/>
                        </a:buClr>
                        <a:buSzPct val="100000"/>
                        <a:buFont typeface="Arial" pitchFamily="34" charset="0"/>
                        <a:defRPr sz="1600">
                          <a:solidFill>
                            <a:schemeClr val="tx1"/>
                          </a:solidFill>
                          <a:latin typeface="Arial" pitchFamily="34" charset="0"/>
                        </a:defRPr>
                      </a:lvl3pPr>
                      <a:lvl4pPr marL="1600200" indent="-228600" eaLnBrk="0" hangingPunct="0">
                        <a:lnSpc>
                          <a:spcPct val="90000"/>
                        </a:lnSpc>
                        <a:spcBef>
                          <a:spcPts val="600"/>
                        </a:spcBef>
                        <a:buClr>
                          <a:schemeClr val="accent1"/>
                        </a:buClr>
                        <a:buSzPct val="100000"/>
                        <a:buFont typeface="Arial" pitchFamily="34" charset="0"/>
                        <a:defRPr sz="1400">
                          <a:solidFill>
                            <a:schemeClr val="tx1"/>
                          </a:solidFill>
                          <a:latin typeface="Arial" pitchFamily="34" charset="0"/>
                        </a:defRPr>
                      </a:lvl4pPr>
                      <a:lvl5pPr marL="2057400" indent="-228600" eaLnBrk="0" hangingPunct="0">
                        <a:lnSpc>
                          <a:spcPct val="90000"/>
                        </a:lnSpc>
                        <a:spcBef>
                          <a:spcPts val="600"/>
                        </a:spcBef>
                        <a:buClr>
                          <a:schemeClr val="accent1"/>
                        </a:buClr>
                        <a:buFont typeface="Arial" pitchFamily="34" charset="0"/>
                        <a:defRPr sz="1200">
                          <a:solidFill>
                            <a:schemeClr val="tx1"/>
                          </a:solidFill>
                          <a:latin typeface="Arial" pitchFamily="34" charset="0"/>
                        </a:defRPr>
                      </a:lvl5pPr>
                      <a:lvl6pPr marL="25146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6pPr>
                      <a:lvl7pPr marL="29718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7pPr>
                      <a:lvl8pPr marL="34290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8pPr>
                      <a:lvl9pPr marL="38862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nl-NL" altLang="fr-FR" sz="1800" b="1" i="0" u="none" strike="noStrike" cap="none" normalizeH="0" baseline="0" smtClean="0">
                        <a:ln>
                          <a:noFill/>
                        </a:ln>
                        <a:solidFill>
                          <a:srgbClr val="000066"/>
                        </a:solidFill>
                        <a:effectLst/>
                        <a:latin typeface="Arial" pitchFamily="34" charset="0"/>
                        <a:cs typeface="Arial" pitchFamily="34" charset="0"/>
                      </a:endParaRPr>
                    </a:p>
                  </a:txBody>
                  <a:tcP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lvl1pPr eaLnBrk="0" hangingPunct="0">
                        <a:lnSpc>
                          <a:spcPct val="90000"/>
                        </a:lnSpc>
                        <a:spcBef>
                          <a:spcPts val="1800"/>
                        </a:spcBef>
                        <a:buClr>
                          <a:schemeClr val="accent1"/>
                        </a:buClr>
                        <a:buSzPct val="100000"/>
                        <a:buFont typeface="Arial" pitchFamily="34" charset="0"/>
                        <a:defRPr sz="2000">
                          <a:solidFill>
                            <a:schemeClr val="tx1"/>
                          </a:solidFill>
                          <a:latin typeface="Arial" pitchFamily="34" charset="0"/>
                        </a:defRPr>
                      </a:lvl1pPr>
                      <a:lvl2pPr marL="742950" indent="-285750" eaLnBrk="0" hangingPunct="0">
                        <a:lnSpc>
                          <a:spcPct val="90000"/>
                        </a:lnSpc>
                        <a:spcBef>
                          <a:spcPts val="1200"/>
                        </a:spcBef>
                        <a:buClr>
                          <a:schemeClr val="accent1"/>
                        </a:buClr>
                        <a:buSzPct val="100000"/>
                        <a:buFont typeface="Arial" pitchFamily="34" charset="0"/>
                        <a:defRPr>
                          <a:solidFill>
                            <a:schemeClr val="tx1"/>
                          </a:solidFill>
                          <a:latin typeface="Arial" pitchFamily="34" charset="0"/>
                        </a:defRPr>
                      </a:lvl2pPr>
                      <a:lvl3pPr marL="1143000" indent="-228600" eaLnBrk="0" hangingPunct="0">
                        <a:lnSpc>
                          <a:spcPct val="90000"/>
                        </a:lnSpc>
                        <a:spcBef>
                          <a:spcPts val="800"/>
                        </a:spcBef>
                        <a:buClr>
                          <a:schemeClr val="accent1"/>
                        </a:buClr>
                        <a:buSzPct val="100000"/>
                        <a:buFont typeface="Arial" pitchFamily="34" charset="0"/>
                        <a:defRPr sz="1600">
                          <a:solidFill>
                            <a:schemeClr val="tx1"/>
                          </a:solidFill>
                          <a:latin typeface="Arial" pitchFamily="34" charset="0"/>
                        </a:defRPr>
                      </a:lvl3pPr>
                      <a:lvl4pPr marL="1600200" indent="-228600" eaLnBrk="0" hangingPunct="0">
                        <a:lnSpc>
                          <a:spcPct val="90000"/>
                        </a:lnSpc>
                        <a:spcBef>
                          <a:spcPts val="600"/>
                        </a:spcBef>
                        <a:buClr>
                          <a:schemeClr val="accent1"/>
                        </a:buClr>
                        <a:buSzPct val="100000"/>
                        <a:buFont typeface="Arial" pitchFamily="34" charset="0"/>
                        <a:defRPr sz="1400">
                          <a:solidFill>
                            <a:schemeClr val="tx1"/>
                          </a:solidFill>
                          <a:latin typeface="Arial" pitchFamily="34" charset="0"/>
                        </a:defRPr>
                      </a:lvl4pPr>
                      <a:lvl5pPr marL="2057400" indent="-228600" eaLnBrk="0" hangingPunct="0">
                        <a:lnSpc>
                          <a:spcPct val="90000"/>
                        </a:lnSpc>
                        <a:spcBef>
                          <a:spcPts val="600"/>
                        </a:spcBef>
                        <a:buClr>
                          <a:schemeClr val="accent1"/>
                        </a:buClr>
                        <a:buFont typeface="Arial" pitchFamily="34" charset="0"/>
                        <a:defRPr sz="1200">
                          <a:solidFill>
                            <a:schemeClr val="tx1"/>
                          </a:solidFill>
                          <a:latin typeface="Arial" pitchFamily="34" charset="0"/>
                        </a:defRPr>
                      </a:lvl5pPr>
                      <a:lvl6pPr marL="25146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6pPr>
                      <a:lvl7pPr marL="29718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7pPr>
                      <a:lvl8pPr marL="34290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8pPr>
                      <a:lvl9pPr marL="38862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nl-NL" altLang="fr-FR" sz="1800" b="1" i="0" u="none" strike="noStrike" cap="none" normalizeH="0" baseline="0" dirty="0" smtClean="0">
                        <a:ln>
                          <a:noFill/>
                        </a:ln>
                        <a:solidFill>
                          <a:srgbClr val="000066"/>
                        </a:solidFill>
                        <a:effectLst/>
                        <a:latin typeface="Arial" pitchFamily="34" charset="0"/>
                        <a:cs typeface="Arial" pitchFamily="34" charset="0"/>
                      </a:endParaRPr>
                    </a:p>
                  </a:txBody>
                  <a:tcPr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77813">
                <a:tc>
                  <a:txBody>
                    <a:bodyPr/>
                    <a:lstStyle>
                      <a:lvl1pPr eaLnBrk="0" hangingPunct="0">
                        <a:lnSpc>
                          <a:spcPct val="90000"/>
                        </a:lnSpc>
                        <a:spcBef>
                          <a:spcPts val="1800"/>
                        </a:spcBef>
                        <a:buClr>
                          <a:schemeClr val="accent1"/>
                        </a:buClr>
                        <a:buSzPct val="100000"/>
                        <a:buFont typeface="Arial" pitchFamily="34" charset="0"/>
                        <a:defRPr sz="2000">
                          <a:solidFill>
                            <a:schemeClr val="tx1"/>
                          </a:solidFill>
                          <a:latin typeface="Arial" pitchFamily="34" charset="0"/>
                        </a:defRPr>
                      </a:lvl1pPr>
                      <a:lvl2pPr marL="742950" indent="-285750" eaLnBrk="0" hangingPunct="0">
                        <a:lnSpc>
                          <a:spcPct val="90000"/>
                        </a:lnSpc>
                        <a:spcBef>
                          <a:spcPts val="1200"/>
                        </a:spcBef>
                        <a:buClr>
                          <a:schemeClr val="accent1"/>
                        </a:buClr>
                        <a:buSzPct val="100000"/>
                        <a:buFont typeface="Arial" pitchFamily="34" charset="0"/>
                        <a:defRPr>
                          <a:solidFill>
                            <a:schemeClr val="tx1"/>
                          </a:solidFill>
                          <a:latin typeface="Arial" pitchFamily="34" charset="0"/>
                        </a:defRPr>
                      </a:lvl2pPr>
                      <a:lvl3pPr marL="1143000" indent="-228600" eaLnBrk="0" hangingPunct="0">
                        <a:lnSpc>
                          <a:spcPct val="90000"/>
                        </a:lnSpc>
                        <a:spcBef>
                          <a:spcPts val="800"/>
                        </a:spcBef>
                        <a:buClr>
                          <a:schemeClr val="accent1"/>
                        </a:buClr>
                        <a:buSzPct val="100000"/>
                        <a:buFont typeface="Arial" pitchFamily="34" charset="0"/>
                        <a:defRPr sz="1600">
                          <a:solidFill>
                            <a:schemeClr val="tx1"/>
                          </a:solidFill>
                          <a:latin typeface="Arial" pitchFamily="34" charset="0"/>
                        </a:defRPr>
                      </a:lvl3pPr>
                      <a:lvl4pPr marL="1600200" indent="-228600" eaLnBrk="0" hangingPunct="0">
                        <a:lnSpc>
                          <a:spcPct val="90000"/>
                        </a:lnSpc>
                        <a:spcBef>
                          <a:spcPts val="600"/>
                        </a:spcBef>
                        <a:buClr>
                          <a:schemeClr val="accent1"/>
                        </a:buClr>
                        <a:buSzPct val="100000"/>
                        <a:buFont typeface="Arial" pitchFamily="34" charset="0"/>
                        <a:defRPr sz="1400">
                          <a:solidFill>
                            <a:schemeClr val="tx1"/>
                          </a:solidFill>
                          <a:latin typeface="Arial" pitchFamily="34" charset="0"/>
                        </a:defRPr>
                      </a:lvl4pPr>
                      <a:lvl5pPr marL="2057400" indent="-228600" eaLnBrk="0" hangingPunct="0">
                        <a:lnSpc>
                          <a:spcPct val="90000"/>
                        </a:lnSpc>
                        <a:spcBef>
                          <a:spcPts val="600"/>
                        </a:spcBef>
                        <a:buClr>
                          <a:schemeClr val="accent1"/>
                        </a:buClr>
                        <a:buFont typeface="Arial" pitchFamily="34" charset="0"/>
                        <a:defRPr sz="1200">
                          <a:solidFill>
                            <a:schemeClr val="tx1"/>
                          </a:solidFill>
                          <a:latin typeface="Arial" pitchFamily="34" charset="0"/>
                        </a:defRPr>
                      </a:lvl5pPr>
                      <a:lvl6pPr marL="25146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6pPr>
                      <a:lvl7pPr marL="29718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7pPr>
                      <a:lvl8pPr marL="34290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8pPr>
                      <a:lvl9pPr marL="38862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fr-FR" sz="1800" b="1" i="0" u="none" strike="noStrike" cap="none" normalizeH="0" baseline="0" dirty="0" err="1" smtClean="0">
                          <a:ln>
                            <a:noFill/>
                          </a:ln>
                          <a:solidFill>
                            <a:srgbClr val="000066"/>
                          </a:solidFill>
                          <a:effectLst/>
                          <a:latin typeface="Arial" pitchFamily="34" charset="0"/>
                          <a:cs typeface="Arial" pitchFamily="34" charset="0"/>
                        </a:rPr>
                        <a:t>Hommes</a:t>
                      </a:r>
                      <a:r>
                        <a:rPr kumimoji="0" lang="nl-NL" altLang="fr-FR" sz="1800" b="1" i="0" u="none" strike="noStrike" cap="none" normalizeH="0" baseline="0" dirty="0" smtClean="0">
                          <a:ln>
                            <a:noFill/>
                          </a:ln>
                          <a:solidFill>
                            <a:srgbClr val="000066"/>
                          </a:solidFill>
                          <a:effectLst/>
                          <a:latin typeface="Arial" pitchFamily="34" charset="0"/>
                          <a:cs typeface="Arial" pitchFamily="34" charset="0"/>
                        </a:rPr>
                        <a:t> (%, n)</a:t>
                      </a:r>
                    </a:p>
                  </a:txBody>
                  <a:tcPr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EEFE7"/>
                    </a:solidFill>
                  </a:tcPr>
                </a:tc>
                <a:tc>
                  <a:txBody>
                    <a:bodyPr/>
                    <a:lstStyle>
                      <a:lvl1pPr eaLnBrk="0" hangingPunct="0">
                        <a:lnSpc>
                          <a:spcPct val="90000"/>
                        </a:lnSpc>
                        <a:spcBef>
                          <a:spcPts val="1800"/>
                        </a:spcBef>
                        <a:buClr>
                          <a:schemeClr val="accent1"/>
                        </a:buClr>
                        <a:buSzPct val="100000"/>
                        <a:buFont typeface="Arial" pitchFamily="34" charset="0"/>
                        <a:defRPr sz="2000">
                          <a:solidFill>
                            <a:schemeClr val="tx1"/>
                          </a:solidFill>
                          <a:latin typeface="Arial" pitchFamily="34" charset="0"/>
                        </a:defRPr>
                      </a:lvl1pPr>
                      <a:lvl2pPr marL="742950" indent="-285750" eaLnBrk="0" hangingPunct="0">
                        <a:lnSpc>
                          <a:spcPct val="90000"/>
                        </a:lnSpc>
                        <a:spcBef>
                          <a:spcPts val="1200"/>
                        </a:spcBef>
                        <a:buClr>
                          <a:schemeClr val="accent1"/>
                        </a:buClr>
                        <a:buSzPct val="100000"/>
                        <a:buFont typeface="Arial" pitchFamily="34" charset="0"/>
                        <a:defRPr>
                          <a:solidFill>
                            <a:schemeClr val="tx1"/>
                          </a:solidFill>
                          <a:latin typeface="Arial" pitchFamily="34" charset="0"/>
                        </a:defRPr>
                      </a:lvl2pPr>
                      <a:lvl3pPr marL="1143000" indent="-228600" eaLnBrk="0" hangingPunct="0">
                        <a:lnSpc>
                          <a:spcPct val="90000"/>
                        </a:lnSpc>
                        <a:spcBef>
                          <a:spcPts val="800"/>
                        </a:spcBef>
                        <a:buClr>
                          <a:schemeClr val="accent1"/>
                        </a:buClr>
                        <a:buSzPct val="100000"/>
                        <a:buFont typeface="Arial" pitchFamily="34" charset="0"/>
                        <a:defRPr sz="1600">
                          <a:solidFill>
                            <a:schemeClr val="tx1"/>
                          </a:solidFill>
                          <a:latin typeface="Arial" pitchFamily="34" charset="0"/>
                        </a:defRPr>
                      </a:lvl3pPr>
                      <a:lvl4pPr marL="1600200" indent="-228600" eaLnBrk="0" hangingPunct="0">
                        <a:lnSpc>
                          <a:spcPct val="90000"/>
                        </a:lnSpc>
                        <a:spcBef>
                          <a:spcPts val="600"/>
                        </a:spcBef>
                        <a:buClr>
                          <a:schemeClr val="accent1"/>
                        </a:buClr>
                        <a:buSzPct val="100000"/>
                        <a:buFont typeface="Arial" pitchFamily="34" charset="0"/>
                        <a:defRPr sz="1400">
                          <a:solidFill>
                            <a:schemeClr val="tx1"/>
                          </a:solidFill>
                          <a:latin typeface="Arial" pitchFamily="34" charset="0"/>
                        </a:defRPr>
                      </a:lvl4pPr>
                      <a:lvl5pPr marL="2057400" indent="-228600" eaLnBrk="0" hangingPunct="0">
                        <a:lnSpc>
                          <a:spcPct val="90000"/>
                        </a:lnSpc>
                        <a:spcBef>
                          <a:spcPts val="600"/>
                        </a:spcBef>
                        <a:buClr>
                          <a:schemeClr val="accent1"/>
                        </a:buClr>
                        <a:buFont typeface="Arial" pitchFamily="34" charset="0"/>
                        <a:defRPr sz="1200">
                          <a:solidFill>
                            <a:schemeClr val="tx1"/>
                          </a:solidFill>
                          <a:latin typeface="Arial" pitchFamily="34" charset="0"/>
                        </a:defRPr>
                      </a:lvl5pPr>
                      <a:lvl6pPr marL="25146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6pPr>
                      <a:lvl7pPr marL="29718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7pPr>
                      <a:lvl8pPr marL="34290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8pPr>
                      <a:lvl9pPr marL="38862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fr-FR" sz="1800" b="1" i="0" u="none" strike="noStrike" cap="none" normalizeH="0" baseline="0" smtClean="0">
                          <a:ln>
                            <a:noFill/>
                          </a:ln>
                          <a:solidFill>
                            <a:srgbClr val="000066"/>
                          </a:solidFill>
                          <a:effectLst/>
                          <a:latin typeface="Arial" pitchFamily="34" charset="0"/>
                          <a:cs typeface="Arial" pitchFamily="34" charset="0"/>
                        </a:rPr>
                        <a:t>55.5 (23,447)</a:t>
                      </a:r>
                      <a:endParaRPr kumimoji="0" lang="nl-NL" altLang="fr-FR" sz="1800" b="1" i="0" u="none" strike="noStrike" cap="none" normalizeH="0" baseline="0" smtClean="0">
                        <a:ln>
                          <a:noFill/>
                        </a:ln>
                        <a:solidFill>
                          <a:srgbClr val="000066"/>
                        </a:solidFill>
                        <a:effectLst/>
                        <a:latin typeface="Arial" pitchFamily="34" charset="0"/>
                        <a:ea typeface="Calibri" pitchFamily="34" charset="0"/>
                        <a:cs typeface="Calibri" pitchFamily="34" charset="0"/>
                      </a:endParaRPr>
                    </a:p>
                  </a:txBody>
                  <a:tcPr marL="0" marR="0" marT="0" marB="0" anchor="ct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EEFE7"/>
                    </a:solidFill>
                  </a:tcPr>
                </a:tc>
                <a:tc>
                  <a:txBody>
                    <a:bodyPr/>
                    <a:lstStyle>
                      <a:lvl1pPr eaLnBrk="0" hangingPunct="0">
                        <a:lnSpc>
                          <a:spcPct val="90000"/>
                        </a:lnSpc>
                        <a:spcBef>
                          <a:spcPts val="1800"/>
                        </a:spcBef>
                        <a:buClr>
                          <a:schemeClr val="accent1"/>
                        </a:buClr>
                        <a:buSzPct val="100000"/>
                        <a:buFont typeface="Arial" pitchFamily="34" charset="0"/>
                        <a:defRPr sz="2000">
                          <a:solidFill>
                            <a:schemeClr val="tx1"/>
                          </a:solidFill>
                          <a:latin typeface="Arial" pitchFamily="34" charset="0"/>
                        </a:defRPr>
                      </a:lvl1pPr>
                      <a:lvl2pPr marL="742950" indent="-285750" eaLnBrk="0" hangingPunct="0">
                        <a:lnSpc>
                          <a:spcPct val="90000"/>
                        </a:lnSpc>
                        <a:spcBef>
                          <a:spcPts val="1200"/>
                        </a:spcBef>
                        <a:buClr>
                          <a:schemeClr val="accent1"/>
                        </a:buClr>
                        <a:buSzPct val="100000"/>
                        <a:buFont typeface="Arial" pitchFamily="34" charset="0"/>
                        <a:defRPr>
                          <a:solidFill>
                            <a:schemeClr val="tx1"/>
                          </a:solidFill>
                          <a:latin typeface="Arial" pitchFamily="34" charset="0"/>
                        </a:defRPr>
                      </a:lvl2pPr>
                      <a:lvl3pPr marL="1143000" indent="-228600" eaLnBrk="0" hangingPunct="0">
                        <a:lnSpc>
                          <a:spcPct val="90000"/>
                        </a:lnSpc>
                        <a:spcBef>
                          <a:spcPts val="800"/>
                        </a:spcBef>
                        <a:buClr>
                          <a:schemeClr val="accent1"/>
                        </a:buClr>
                        <a:buSzPct val="100000"/>
                        <a:buFont typeface="Arial" pitchFamily="34" charset="0"/>
                        <a:defRPr sz="1600">
                          <a:solidFill>
                            <a:schemeClr val="tx1"/>
                          </a:solidFill>
                          <a:latin typeface="Arial" pitchFamily="34" charset="0"/>
                        </a:defRPr>
                      </a:lvl3pPr>
                      <a:lvl4pPr marL="1600200" indent="-228600" eaLnBrk="0" hangingPunct="0">
                        <a:lnSpc>
                          <a:spcPct val="90000"/>
                        </a:lnSpc>
                        <a:spcBef>
                          <a:spcPts val="600"/>
                        </a:spcBef>
                        <a:buClr>
                          <a:schemeClr val="accent1"/>
                        </a:buClr>
                        <a:buSzPct val="100000"/>
                        <a:buFont typeface="Arial" pitchFamily="34" charset="0"/>
                        <a:defRPr sz="1400">
                          <a:solidFill>
                            <a:schemeClr val="tx1"/>
                          </a:solidFill>
                          <a:latin typeface="Arial" pitchFamily="34" charset="0"/>
                        </a:defRPr>
                      </a:lvl4pPr>
                      <a:lvl5pPr marL="2057400" indent="-228600" eaLnBrk="0" hangingPunct="0">
                        <a:lnSpc>
                          <a:spcPct val="90000"/>
                        </a:lnSpc>
                        <a:spcBef>
                          <a:spcPts val="600"/>
                        </a:spcBef>
                        <a:buClr>
                          <a:schemeClr val="accent1"/>
                        </a:buClr>
                        <a:buFont typeface="Arial" pitchFamily="34" charset="0"/>
                        <a:defRPr sz="1200">
                          <a:solidFill>
                            <a:schemeClr val="tx1"/>
                          </a:solidFill>
                          <a:latin typeface="Arial" pitchFamily="34" charset="0"/>
                        </a:defRPr>
                      </a:lvl5pPr>
                      <a:lvl6pPr marL="25146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6pPr>
                      <a:lvl7pPr marL="29718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7pPr>
                      <a:lvl8pPr marL="34290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8pPr>
                      <a:lvl9pPr marL="38862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fr-FR" sz="1800" b="1" i="0" u="none" strike="noStrike" cap="none" normalizeH="0" baseline="0" smtClean="0">
                          <a:ln>
                            <a:noFill/>
                          </a:ln>
                          <a:solidFill>
                            <a:srgbClr val="000066"/>
                          </a:solidFill>
                          <a:effectLst/>
                          <a:latin typeface="Arial" pitchFamily="34" charset="0"/>
                          <a:cs typeface="Arial" pitchFamily="34" charset="0"/>
                        </a:rPr>
                        <a:t>56.3 (23,801)</a:t>
                      </a:r>
                      <a:endParaRPr kumimoji="0" lang="nl-NL" altLang="fr-FR" sz="1800" b="1" i="0" u="none" strike="noStrike" cap="none" normalizeH="0" baseline="0" smtClean="0">
                        <a:ln>
                          <a:noFill/>
                        </a:ln>
                        <a:solidFill>
                          <a:srgbClr val="000066"/>
                        </a:solidFill>
                        <a:effectLst/>
                        <a:latin typeface="Arial" pitchFamily="34" charset="0"/>
                        <a:ea typeface="Calibri" pitchFamily="34" charset="0"/>
                        <a:cs typeface="Calibri" pitchFamily="34" charset="0"/>
                      </a:endParaRPr>
                    </a:p>
                  </a:txBody>
                  <a:tcPr marL="0" marR="0" marT="0" marB="0" anchor="ctr"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EEFE7"/>
                    </a:solidFill>
                  </a:tcPr>
                </a:tc>
              </a:tr>
              <a:tr h="277813">
                <a:tc>
                  <a:txBody>
                    <a:bodyPr/>
                    <a:lstStyle>
                      <a:lvl1pPr eaLnBrk="0" hangingPunct="0">
                        <a:lnSpc>
                          <a:spcPct val="90000"/>
                        </a:lnSpc>
                        <a:spcBef>
                          <a:spcPts val="1800"/>
                        </a:spcBef>
                        <a:buClr>
                          <a:schemeClr val="accent1"/>
                        </a:buClr>
                        <a:buSzPct val="100000"/>
                        <a:buFont typeface="Arial" pitchFamily="34" charset="0"/>
                        <a:defRPr sz="2000">
                          <a:solidFill>
                            <a:schemeClr val="tx1"/>
                          </a:solidFill>
                          <a:latin typeface="Arial" pitchFamily="34" charset="0"/>
                        </a:defRPr>
                      </a:lvl1pPr>
                      <a:lvl2pPr marL="742950" indent="-285750" eaLnBrk="0" hangingPunct="0">
                        <a:lnSpc>
                          <a:spcPct val="90000"/>
                        </a:lnSpc>
                        <a:spcBef>
                          <a:spcPts val="1200"/>
                        </a:spcBef>
                        <a:buClr>
                          <a:schemeClr val="accent1"/>
                        </a:buClr>
                        <a:buSzPct val="100000"/>
                        <a:buFont typeface="Arial" pitchFamily="34" charset="0"/>
                        <a:defRPr>
                          <a:solidFill>
                            <a:schemeClr val="tx1"/>
                          </a:solidFill>
                          <a:latin typeface="Arial" pitchFamily="34" charset="0"/>
                        </a:defRPr>
                      </a:lvl2pPr>
                      <a:lvl3pPr marL="1143000" indent="-228600" eaLnBrk="0" hangingPunct="0">
                        <a:lnSpc>
                          <a:spcPct val="90000"/>
                        </a:lnSpc>
                        <a:spcBef>
                          <a:spcPts val="800"/>
                        </a:spcBef>
                        <a:buClr>
                          <a:schemeClr val="accent1"/>
                        </a:buClr>
                        <a:buSzPct val="100000"/>
                        <a:buFont typeface="Arial" pitchFamily="34" charset="0"/>
                        <a:defRPr sz="1600">
                          <a:solidFill>
                            <a:schemeClr val="tx1"/>
                          </a:solidFill>
                          <a:latin typeface="Arial" pitchFamily="34" charset="0"/>
                        </a:defRPr>
                      </a:lvl3pPr>
                      <a:lvl4pPr marL="1600200" indent="-228600" eaLnBrk="0" hangingPunct="0">
                        <a:lnSpc>
                          <a:spcPct val="90000"/>
                        </a:lnSpc>
                        <a:spcBef>
                          <a:spcPts val="600"/>
                        </a:spcBef>
                        <a:buClr>
                          <a:schemeClr val="accent1"/>
                        </a:buClr>
                        <a:buSzPct val="100000"/>
                        <a:buFont typeface="Arial" pitchFamily="34" charset="0"/>
                        <a:defRPr sz="1400">
                          <a:solidFill>
                            <a:schemeClr val="tx1"/>
                          </a:solidFill>
                          <a:latin typeface="Arial" pitchFamily="34" charset="0"/>
                        </a:defRPr>
                      </a:lvl4pPr>
                      <a:lvl5pPr marL="2057400" indent="-228600" eaLnBrk="0" hangingPunct="0">
                        <a:lnSpc>
                          <a:spcPct val="90000"/>
                        </a:lnSpc>
                        <a:spcBef>
                          <a:spcPts val="600"/>
                        </a:spcBef>
                        <a:buClr>
                          <a:schemeClr val="accent1"/>
                        </a:buClr>
                        <a:buFont typeface="Arial" pitchFamily="34" charset="0"/>
                        <a:defRPr sz="1200">
                          <a:solidFill>
                            <a:schemeClr val="tx1"/>
                          </a:solidFill>
                          <a:latin typeface="Arial" pitchFamily="34" charset="0"/>
                        </a:defRPr>
                      </a:lvl5pPr>
                      <a:lvl6pPr marL="25146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6pPr>
                      <a:lvl7pPr marL="29718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7pPr>
                      <a:lvl8pPr marL="34290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8pPr>
                      <a:lvl9pPr marL="38862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fr-FR" sz="1800" b="1" i="0" u="none" strike="noStrike" cap="none" normalizeH="0" baseline="0" dirty="0" err="1" smtClean="0">
                          <a:ln>
                            <a:noFill/>
                          </a:ln>
                          <a:solidFill>
                            <a:srgbClr val="000066"/>
                          </a:solidFill>
                          <a:effectLst/>
                          <a:latin typeface="Arial" pitchFamily="34" charset="0"/>
                          <a:cs typeface="Arial" pitchFamily="34" charset="0"/>
                        </a:rPr>
                        <a:t>Femmes</a:t>
                      </a:r>
                      <a:r>
                        <a:rPr kumimoji="0" lang="nl-NL" altLang="fr-FR" sz="1800" b="1" i="0" u="none" strike="noStrike" cap="none" normalizeH="0" baseline="0" dirty="0" smtClean="0">
                          <a:ln>
                            <a:noFill/>
                          </a:ln>
                          <a:solidFill>
                            <a:srgbClr val="000066"/>
                          </a:solidFill>
                          <a:effectLst/>
                          <a:latin typeface="Arial" pitchFamily="34" charset="0"/>
                          <a:cs typeface="Arial" pitchFamily="34" charset="0"/>
                        </a:rPr>
                        <a:t> (%, n)</a:t>
                      </a:r>
                    </a:p>
                  </a:txBody>
                  <a:tcPr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lvl1pPr eaLnBrk="0" hangingPunct="0">
                        <a:lnSpc>
                          <a:spcPct val="90000"/>
                        </a:lnSpc>
                        <a:spcBef>
                          <a:spcPts val="1800"/>
                        </a:spcBef>
                        <a:buClr>
                          <a:schemeClr val="accent1"/>
                        </a:buClr>
                        <a:buSzPct val="100000"/>
                        <a:buFont typeface="Arial" pitchFamily="34" charset="0"/>
                        <a:defRPr sz="2000">
                          <a:solidFill>
                            <a:schemeClr val="tx1"/>
                          </a:solidFill>
                          <a:latin typeface="Arial" pitchFamily="34" charset="0"/>
                        </a:defRPr>
                      </a:lvl1pPr>
                      <a:lvl2pPr marL="742950" indent="-285750" eaLnBrk="0" hangingPunct="0">
                        <a:lnSpc>
                          <a:spcPct val="90000"/>
                        </a:lnSpc>
                        <a:spcBef>
                          <a:spcPts val="1200"/>
                        </a:spcBef>
                        <a:buClr>
                          <a:schemeClr val="accent1"/>
                        </a:buClr>
                        <a:buSzPct val="100000"/>
                        <a:buFont typeface="Arial" pitchFamily="34" charset="0"/>
                        <a:defRPr>
                          <a:solidFill>
                            <a:schemeClr val="tx1"/>
                          </a:solidFill>
                          <a:latin typeface="Arial" pitchFamily="34" charset="0"/>
                        </a:defRPr>
                      </a:lvl2pPr>
                      <a:lvl3pPr marL="1143000" indent="-228600" eaLnBrk="0" hangingPunct="0">
                        <a:lnSpc>
                          <a:spcPct val="90000"/>
                        </a:lnSpc>
                        <a:spcBef>
                          <a:spcPts val="800"/>
                        </a:spcBef>
                        <a:buClr>
                          <a:schemeClr val="accent1"/>
                        </a:buClr>
                        <a:buSzPct val="100000"/>
                        <a:buFont typeface="Arial" pitchFamily="34" charset="0"/>
                        <a:defRPr sz="1600">
                          <a:solidFill>
                            <a:schemeClr val="tx1"/>
                          </a:solidFill>
                          <a:latin typeface="Arial" pitchFamily="34" charset="0"/>
                        </a:defRPr>
                      </a:lvl3pPr>
                      <a:lvl4pPr marL="1600200" indent="-228600" eaLnBrk="0" hangingPunct="0">
                        <a:lnSpc>
                          <a:spcPct val="90000"/>
                        </a:lnSpc>
                        <a:spcBef>
                          <a:spcPts val="600"/>
                        </a:spcBef>
                        <a:buClr>
                          <a:schemeClr val="accent1"/>
                        </a:buClr>
                        <a:buSzPct val="100000"/>
                        <a:buFont typeface="Arial" pitchFamily="34" charset="0"/>
                        <a:defRPr sz="1400">
                          <a:solidFill>
                            <a:schemeClr val="tx1"/>
                          </a:solidFill>
                          <a:latin typeface="Arial" pitchFamily="34" charset="0"/>
                        </a:defRPr>
                      </a:lvl4pPr>
                      <a:lvl5pPr marL="2057400" indent="-228600" eaLnBrk="0" hangingPunct="0">
                        <a:lnSpc>
                          <a:spcPct val="90000"/>
                        </a:lnSpc>
                        <a:spcBef>
                          <a:spcPts val="600"/>
                        </a:spcBef>
                        <a:buClr>
                          <a:schemeClr val="accent1"/>
                        </a:buClr>
                        <a:buFont typeface="Arial" pitchFamily="34" charset="0"/>
                        <a:defRPr sz="1200">
                          <a:solidFill>
                            <a:schemeClr val="tx1"/>
                          </a:solidFill>
                          <a:latin typeface="Arial" pitchFamily="34" charset="0"/>
                        </a:defRPr>
                      </a:lvl5pPr>
                      <a:lvl6pPr marL="25146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6pPr>
                      <a:lvl7pPr marL="29718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7pPr>
                      <a:lvl8pPr marL="34290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8pPr>
                      <a:lvl9pPr marL="38862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fr-FR" sz="1800" b="1" i="0" u="none" strike="noStrike" cap="none" normalizeH="0" baseline="0" smtClean="0">
                          <a:ln>
                            <a:noFill/>
                          </a:ln>
                          <a:solidFill>
                            <a:srgbClr val="000066"/>
                          </a:solidFill>
                          <a:effectLst/>
                          <a:latin typeface="Arial" pitchFamily="34" charset="0"/>
                          <a:cs typeface="Arial" pitchFamily="34" charset="0"/>
                        </a:rPr>
                        <a:t>44.5 (18,790)</a:t>
                      </a:r>
                      <a:endParaRPr kumimoji="0" lang="nl-NL" altLang="fr-FR" sz="1800" b="1" i="0" u="none" strike="noStrike" cap="none" normalizeH="0" baseline="0" smtClean="0">
                        <a:ln>
                          <a:noFill/>
                        </a:ln>
                        <a:solidFill>
                          <a:srgbClr val="000066"/>
                        </a:solidFill>
                        <a:effectLst/>
                        <a:latin typeface="Arial" pitchFamily="34" charset="0"/>
                        <a:ea typeface="Calibri" pitchFamily="34" charset="0"/>
                        <a:cs typeface="Calibri" pitchFamily="34" charset="0"/>
                      </a:endParaRPr>
                    </a:p>
                  </a:txBody>
                  <a:tcPr marL="0" marR="0" marT="0" marB="0" anchor="ct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lvl1pPr eaLnBrk="0" hangingPunct="0">
                        <a:lnSpc>
                          <a:spcPct val="90000"/>
                        </a:lnSpc>
                        <a:spcBef>
                          <a:spcPts val="1800"/>
                        </a:spcBef>
                        <a:buClr>
                          <a:schemeClr val="accent1"/>
                        </a:buClr>
                        <a:buSzPct val="100000"/>
                        <a:buFont typeface="Arial" pitchFamily="34" charset="0"/>
                        <a:defRPr sz="2000">
                          <a:solidFill>
                            <a:schemeClr val="tx1"/>
                          </a:solidFill>
                          <a:latin typeface="Arial" pitchFamily="34" charset="0"/>
                        </a:defRPr>
                      </a:lvl1pPr>
                      <a:lvl2pPr marL="742950" indent="-285750" eaLnBrk="0" hangingPunct="0">
                        <a:lnSpc>
                          <a:spcPct val="90000"/>
                        </a:lnSpc>
                        <a:spcBef>
                          <a:spcPts val="1200"/>
                        </a:spcBef>
                        <a:buClr>
                          <a:schemeClr val="accent1"/>
                        </a:buClr>
                        <a:buSzPct val="100000"/>
                        <a:buFont typeface="Arial" pitchFamily="34" charset="0"/>
                        <a:defRPr>
                          <a:solidFill>
                            <a:schemeClr val="tx1"/>
                          </a:solidFill>
                          <a:latin typeface="Arial" pitchFamily="34" charset="0"/>
                        </a:defRPr>
                      </a:lvl2pPr>
                      <a:lvl3pPr marL="1143000" indent="-228600" eaLnBrk="0" hangingPunct="0">
                        <a:lnSpc>
                          <a:spcPct val="90000"/>
                        </a:lnSpc>
                        <a:spcBef>
                          <a:spcPts val="800"/>
                        </a:spcBef>
                        <a:buClr>
                          <a:schemeClr val="accent1"/>
                        </a:buClr>
                        <a:buSzPct val="100000"/>
                        <a:buFont typeface="Arial" pitchFamily="34" charset="0"/>
                        <a:defRPr sz="1600">
                          <a:solidFill>
                            <a:schemeClr val="tx1"/>
                          </a:solidFill>
                          <a:latin typeface="Arial" pitchFamily="34" charset="0"/>
                        </a:defRPr>
                      </a:lvl3pPr>
                      <a:lvl4pPr marL="1600200" indent="-228600" eaLnBrk="0" hangingPunct="0">
                        <a:lnSpc>
                          <a:spcPct val="90000"/>
                        </a:lnSpc>
                        <a:spcBef>
                          <a:spcPts val="600"/>
                        </a:spcBef>
                        <a:buClr>
                          <a:schemeClr val="accent1"/>
                        </a:buClr>
                        <a:buSzPct val="100000"/>
                        <a:buFont typeface="Arial" pitchFamily="34" charset="0"/>
                        <a:defRPr sz="1400">
                          <a:solidFill>
                            <a:schemeClr val="tx1"/>
                          </a:solidFill>
                          <a:latin typeface="Arial" pitchFamily="34" charset="0"/>
                        </a:defRPr>
                      </a:lvl4pPr>
                      <a:lvl5pPr marL="2057400" indent="-228600" eaLnBrk="0" hangingPunct="0">
                        <a:lnSpc>
                          <a:spcPct val="90000"/>
                        </a:lnSpc>
                        <a:spcBef>
                          <a:spcPts val="600"/>
                        </a:spcBef>
                        <a:buClr>
                          <a:schemeClr val="accent1"/>
                        </a:buClr>
                        <a:buFont typeface="Arial" pitchFamily="34" charset="0"/>
                        <a:defRPr sz="1200">
                          <a:solidFill>
                            <a:schemeClr val="tx1"/>
                          </a:solidFill>
                          <a:latin typeface="Arial" pitchFamily="34" charset="0"/>
                        </a:defRPr>
                      </a:lvl5pPr>
                      <a:lvl6pPr marL="25146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6pPr>
                      <a:lvl7pPr marL="29718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7pPr>
                      <a:lvl8pPr marL="34290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8pPr>
                      <a:lvl9pPr marL="38862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fr-FR" sz="1800" b="1" i="0" u="none" strike="noStrike" cap="none" normalizeH="0" baseline="0" dirty="0" smtClean="0">
                          <a:ln>
                            <a:noFill/>
                          </a:ln>
                          <a:solidFill>
                            <a:srgbClr val="000066"/>
                          </a:solidFill>
                          <a:effectLst/>
                          <a:latin typeface="Arial" pitchFamily="34" charset="0"/>
                          <a:cs typeface="Arial" pitchFamily="34" charset="0"/>
                        </a:rPr>
                        <a:t>43.7 (18,454)</a:t>
                      </a:r>
                      <a:endParaRPr kumimoji="0" lang="nl-NL" altLang="fr-FR" sz="1800" b="1" i="0" u="none" strike="noStrike" cap="none" normalizeH="0" baseline="0" dirty="0" smtClean="0">
                        <a:ln>
                          <a:noFill/>
                        </a:ln>
                        <a:solidFill>
                          <a:srgbClr val="000066"/>
                        </a:solidFill>
                        <a:effectLst/>
                        <a:latin typeface="Arial" pitchFamily="34" charset="0"/>
                        <a:ea typeface="Calibri" pitchFamily="34" charset="0"/>
                        <a:cs typeface="Calibri" pitchFamily="34" charset="0"/>
                      </a:endParaRPr>
                    </a:p>
                  </a:txBody>
                  <a:tcPr marL="0" marR="0" marT="0" marB="0" anchor="ctr"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bl>
          </a:graphicData>
        </a:graphic>
      </p:graphicFrame>
      <p:sp>
        <p:nvSpPr>
          <p:cNvPr id="53325" name="TextBox 11"/>
          <p:cNvSpPr txBox="1">
            <a:spLocks noChangeArrowheads="1"/>
          </p:cNvSpPr>
          <p:nvPr/>
        </p:nvSpPr>
        <p:spPr bwMode="auto">
          <a:xfrm>
            <a:off x="941918" y="5904687"/>
            <a:ext cx="6794500" cy="461665"/>
          </a:xfrm>
          <a:prstGeom prst="rect">
            <a:avLst/>
          </a:prstGeom>
          <a:noFill/>
          <a:ln w="9525">
            <a:noFill/>
            <a:miter lim="800000"/>
            <a:headEnd/>
            <a:tailEnd/>
          </a:ln>
        </p:spPr>
        <p:txBody>
          <a:bodyPr wrap="square">
            <a:spAutoFit/>
          </a:bodyPr>
          <a:lstStyle/>
          <a:p>
            <a:r>
              <a:rPr lang="fr-FR" altLang="fr-FR" sz="1200" b="1" baseline="30000" dirty="0"/>
              <a:t>†</a:t>
            </a:r>
            <a:r>
              <a:rPr lang="fr-FR" altLang="fr-FR" sz="1200" dirty="0"/>
              <a:t> Les </a:t>
            </a:r>
            <a:r>
              <a:rPr lang="fr-FR" altLang="fr-FR" sz="1200" dirty="0" smtClean="0"/>
              <a:t>34 sujets </a:t>
            </a:r>
            <a:r>
              <a:rPr lang="fr-FR" altLang="fr-FR" sz="1200" dirty="0"/>
              <a:t>de &lt;65 ans ont été exclus des analyses </a:t>
            </a:r>
            <a:r>
              <a:rPr lang="fr-FR" altLang="fr-FR" sz="1200" dirty="0" smtClean="0"/>
              <a:t>d’efficacité </a:t>
            </a:r>
            <a:r>
              <a:rPr lang="fr-FR" altLang="fr-FR" sz="1200" dirty="0" smtClean="0">
                <a:solidFill>
                  <a:srgbClr val="FF0000"/>
                </a:solidFill>
              </a:rPr>
              <a:t> gardée en analyse de tolérance</a:t>
            </a:r>
            <a:endParaRPr lang="fr-FR" altLang="fr-FR" sz="1200" dirty="0">
              <a:solidFill>
                <a:srgbClr val="FF0000"/>
              </a:solidFill>
            </a:endParaRPr>
          </a:p>
          <a:p>
            <a:r>
              <a:rPr lang="fr-FR" altLang="fr-FR" sz="1200" dirty="0"/>
              <a:t>* Non mutuellement exclusifs</a:t>
            </a:r>
          </a:p>
        </p:txBody>
      </p:sp>
    </p:spTree>
    <p:extLst>
      <p:ext uri="{BB962C8B-B14F-4D97-AF65-F5344CB8AC3E}">
        <p14:creationId xmlns:p14="http://schemas.microsoft.com/office/powerpoint/2010/main" val="32477252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ChangeArrowheads="1"/>
          </p:cNvSpPr>
          <p:nvPr/>
        </p:nvSpPr>
        <p:spPr bwMode="auto">
          <a:xfrm>
            <a:off x="3676650" y="2241550"/>
            <a:ext cx="5227638"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457200"/>
            <a:r>
              <a:rPr lang="en-US" sz="3300">
                <a:solidFill>
                  <a:srgbClr val="0000FF"/>
                </a:solidFill>
                <a:latin typeface="Calibri" charset="0"/>
                <a:cs typeface="ＭＳ Ｐゴシック" charset="0"/>
              </a:rPr>
              <a:t>Pneumonie </a:t>
            </a:r>
          </a:p>
          <a:p>
            <a:pPr algn="ctr" defTabSz="457200"/>
            <a:r>
              <a:rPr lang="en-US" sz="3300">
                <a:solidFill>
                  <a:srgbClr val="0000FF"/>
                </a:solidFill>
                <a:latin typeface="Calibri" charset="0"/>
                <a:cs typeface="ＭＳ Ｐゴシック" charset="0"/>
              </a:rPr>
              <a:t>Amie  ou ennemie ?</a:t>
            </a:r>
          </a:p>
        </p:txBody>
      </p:sp>
      <p:pic>
        <p:nvPicPr>
          <p:cNvPr id="8195"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0825" y="476250"/>
            <a:ext cx="2909888" cy="297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6"/>
          <p:cNvSpPr>
            <a:spLocks noChangeArrowheads="1"/>
          </p:cNvSpPr>
          <p:nvPr/>
        </p:nvSpPr>
        <p:spPr bwMode="auto">
          <a:xfrm>
            <a:off x="860425" y="3524250"/>
            <a:ext cx="21939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a:r>
              <a:rPr lang="fr-FR" sz="1200" i="1">
                <a:latin typeface="HelveticaNeue-Italic" charset="0"/>
                <a:cs typeface="ＭＳ Ｐゴシック" charset="0"/>
              </a:rPr>
              <a:t>Sir William Osler, 1849–1919.</a:t>
            </a:r>
            <a:endParaRPr lang="fr-FR" sz="1200">
              <a:latin typeface="Calibri" charset="0"/>
              <a:cs typeface="ＭＳ Ｐゴシック" charset="0"/>
            </a:endParaRPr>
          </a:p>
        </p:txBody>
      </p:sp>
      <p:sp>
        <p:nvSpPr>
          <p:cNvPr id="8197" name="Rectangle 6"/>
          <p:cNvSpPr>
            <a:spLocks noChangeArrowheads="1"/>
          </p:cNvSpPr>
          <p:nvPr/>
        </p:nvSpPr>
        <p:spPr bwMode="auto">
          <a:xfrm>
            <a:off x="3419872" y="339725"/>
            <a:ext cx="5112568"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457200"/>
            <a:r>
              <a:rPr lang="en-US" dirty="0" smtClean="0">
                <a:solidFill>
                  <a:srgbClr val="000000"/>
                </a:solidFill>
                <a:latin typeface="Calibri" charset="0"/>
                <a:cs typeface="ＭＳ Ｐゴシック" charset="0"/>
              </a:rPr>
              <a:t>“...</a:t>
            </a:r>
            <a:r>
              <a:rPr lang="en-US" dirty="0">
                <a:solidFill>
                  <a:srgbClr val="000000"/>
                </a:solidFill>
                <a:latin typeface="Calibri" charset="0"/>
                <a:cs typeface="ＭＳ Ｐゴシック" charset="0"/>
              </a:rPr>
              <a:t>Pneumonia may well be called the friend of the aged. Taken off by it in an acute, short, not often painful illness, the old </a:t>
            </a:r>
            <a:r>
              <a:rPr lang="en-US" dirty="0" smtClean="0">
                <a:solidFill>
                  <a:srgbClr val="000000"/>
                </a:solidFill>
                <a:latin typeface="Calibri" charset="0"/>
                <a:cs typeface="ＭＳ Ｐゴシック" charset="0"/>
              </a:rPr>
              <a:t>man escapes </a:t>
            </a:r>
            <a:r>
              <a:rPr lang="en-US" dirty="0">
                <a:solidFill>
                  <a:srgbClr val="000000"/>
                </a:solidFill>
                <a:latin typeface="Calibri" charset="0"/>
                <a:cs typeface="ＭＳ Ｐゴシック" charset="0"/>
              </a:rPr>
              <a:t>those “cold gradations of decay” so distressing of him-self and to his friends</a:t>
            </a:r>
            <a:r>
              <a:rPr lang="en-US" dirty="0" smtClean="0">
                <a:solidFill>
                  <a:srgbClr val="000000"/>
                </a:solidFill>
                <a:latin typeface="Calibri" charset="0"/>
                <a:cs typeface="ＭＳ Ｐゴシック" charset="0"/>
              </a:rPr>
              <a:t>…”</a:t>
            </a:r>
            <a:endParaRPr lang="en-US" dirty="0">
              <a:solidFill>
                <a:srgbClr val="000000"/>
              </a:solidFill>
              <a:latin typeface="Calibri" charset="0"/>
              <a:cs typeface="ＭＳ Ｐゴシック" charset="0"/>
            </a:endParaRPr>
          </a:p>
        </p:txBody>
      </p:sp>
      <p:pic>
        <p:nvPicPr>
          <p:cNvPr id="8198"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69925" y="4196705"/>
            <a:ext cx="1900238"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199" name="Picture 7" descr="26717">
            <a:hlinkClick r:id="rId5"/>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413500" y="4149080"/>
            <a:ext cx="1855788"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0" name="Rectangle 4"/>
          <p:cNvSpPr>
            <a:spLocks noChangeArrowheads="1"/>
          </p:cNvSpPr>
          <p:nvPr/>
        </p:nvSpPr>
        <p:spPr bwMode="auto">
          <a:xfrm>
            <a:off x="1871663" y="4234805"/>
            <a:ext cx="5227637"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457200"/>
            <a:r>
              <a:rPr lang="en-US" sz="3300" dirty="0">
                <a:solidFill>
                  <a:srgbClr val="0000FF"/>
                </a:solidFill>
                <a:latin typeface="Calibri" charset="0"/>
                <a:cs typeface="ＭＳ Ｐゴシック" charset="0"/>
              </a:rPr>
              <a:t>La population </a:t>
            </a:r>
            <a:r>
              <a:rPr lang="en-US" sz="3300" dirty="0" err="1">
                <a:solidFill>
                  <a:srgbClr val="0000FF"/>
                </a:solidFill>
                <a:latin typeface="Calibri" charset="0"/>
                <a:cs typeface="ＭＳ Ｐゴシック" charset="0"/>
              </a:rPr>
              <a:t>âgée</a:t>
            </a:r>
            <a:endParaRPr lang="en-US" sz="3300" dirty="0">
              <a:solidFill>
                <a:srgbClr val="0000FF"/>
              </a:solidFill>
              <a:latin typeface="Calibri" charset="0"/>
              <a:cs typeface="ＭＳ Ｐゴシック" charset="0"/>
            </a:endParaRPr>
          </a:p>
          <a:p>
            <a:pPr algn="ctr" defTabSz="457200"/>
            <a:r>
              <a:rPr lang="en-US" sz="3300" dirty="0">
                <a:solidFill>
                  <a:srgbClr val="0000FF"/>
                </a:solidFill>
                <a:latin typeface="Calibri" charset="0"/>
                <a:cs typeface="ＭＳ Ｐゴシック" charset="0"/>
              </a:rPr>
              <a:t>=</a:t>
            </a:r>
          </a:p>
          <a:p>
            <a:pPr algn="ctr" defTabSz="457200"/>
            <a:r>
              <a:rPr lang="en-US" sz="3300" dirty="0" err="1" smtClean="0">
                <a:solidFill>
                  <a:srgbClr val="0000FF"/>
                </a:solidFill>
                <a:latin typeface="Calibri" charset="0"/>
                <a:cs typeface="ＭＳ Ｐゴシック" charset="0"/>
              </a:rPr>
              <a:t>Hétérogénéité</a:t>
            </a:r>
            <a:r>
              <a:rPr lang="en-US" sz="3300" dirty="0" smtClean="0">
                <a:solidFill>
                  <a:srgbClr val="0000FF"/>
                </a:solidFill>
                <a:latin typeface="Calibri" charset="0"/>
                <a:cs typeface="ＭＳ Ｐゴシック" charset="0"/>
              </a:rPr>
              <a:t> </a:t>
            </a:r>
            <a:r>
              <a:rPr lang="en-US" sz="3300" dirty="0">
                <a:solidFill>
                  <a:srgbClr val="0000FF"/>
                </a:solidFill>
                <a:latin typeface="Calibri" charset="0"/>
                <a:cs typeface="ＭＳ Ｐゴシック" charset="0"/>
              </a:rPr>
              <a:t>?</a:t>
            </a:r>
          </a:p>
        </p:txBody>
      </p:sp>
    </p:spTree>
    <p:extLst>
      <p:ext uri="{BB962C8B-B14F-4D97-AF65-F5344CB8AC3E}">
        <p14:creationId xmlns:p14="http://schemas.microsoft.com/office/powerpoint/2010/main" val="4006751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3"/>
          <p:cNvSpPr>
            <a:spLocks noGrp="1"/>
          </p:cNvSpPr>
          <p:nvPr>
            <p:ph type="title"/>
          </p:nvPr>
        </p:nvSpPr>
        <p:spPr>
          <a:xfrm>
            <a:off x="192013" y="-31750"/>
            <a:ext cx="7544405" cy="1093788"/>
          </a:xfrm>
        </p:spPr>
        <p:txBody>
          <a:bodyPr>
            <a:normAutofit fontScale="90000"/>
          </a:bodyPr>
          <a:lstStyle/>
          <a:p>
            <a:r>
              <a:rPr lang="fr-FR" altLang="fr-FR" dirty="0" smtClean="0"/>
              <a:t>Patients – Caractéristiques initiales</a:t>
            </a:r>
          </a:p>
        </p:txBody>
      </p:sp>
      <p:graphicFrame>
        <p:nvGraphicFramePr>
          <p:cNvPr id="42065" name="Group 81"/>
          <p:cNvGraphicFramePr>
            <a:graphicFrameLocks noGrp="1"/>
          </p:cNvGraphicFramePr>
          <p:nvPr>
            <p:ph idx="1"/>
            <p:extLst/>
          </p:nvPr>
        </p:nvGraphicFramePr>
        <p:xfrm>
          <a:off x="350762" y="1231791"/>
          <a:ext cx="8422619" cy="4998720"/>
        </p:xfrm>
        <a:graphic>
          <a:graphicData uri="http://schemas.openxmlformats.org/drawingml/2006/table">
            <a:tbl>
              <a:tblPr/>
              <a:tblGrid>
                <a:gridCol w="4242379"/>
                <a:gridCol w="2163556"/>
                <a:gridCol w="2016684"/>
              </a:tblGrid>
              <a:tr h="447675">
                <a:tc>
                  <a:txBody>
                    <a:bodyPr/>
                    <a:lstStyle>
                      <a:lvl1pPr eaLnBrk="0" hangingPunct="0">
                        <a:lnSpc>
                          <a:spcPct val="90000"/>
                        </a:lnSpc>
                        <a:spcBef>
                          <a:spcPts val="1800"/>
                        </a:spcBef>
                        <a:buClr>
                          <a:schemeClr val="accent1"/>
                        </a:buClr>
                        <a:buSzPct val="100000"/>
                        <a:buFont typeface="Arial" pitchFamily="34" charset="0"/>
                        <a:defRPr sz="2000">
                          <a:solidFill>
                            <a:schemeClr val="tx1"/>
                          </a:solidFill>
                          <a:latin typeface="Arial" pitchFamily="34" charset="0"/>
                        </a:defRPr>
                      </a:lvl1pPr>
                      <a:lvl2pPr marL="742950" indent="-285750" eaLnBrk="0" hangingPunct="0">
                        <a:lnSpc>
                          <a:spcPct val="90000"/>
                        </a:lnSpc>
                        <a:spcBef>
                          <a:spcPts val="1200"/>
                        </a:spcBef>
                        <a:buClr>
                          <a:schemeClr val="accent1"/>
                        </a:buClr>
                        <a:buSzPct val="100000"/>
                        <a:buFont typeface="Arial" pitchFamily="34" charset="0"/>
                        <a:defRPr>
                          <a:solidFill>
                            <a:schemeClr val="tx1"/>
                          </a:solidFill>
                          <a:latin typeface="Arial" pitchFamily="34" charset="0"/>
                        </a:defRPr>
                      </a:lvl2pPr>
                      <a:lvl3pPr marL="1143000" indent="-228600" eaLnBrk="0" hangingPunct="0">
                        <a:lnSpc>
                          <a:spcPct val="90000"/>
                        </a:lnSpc>
                        <a:spcBef>
                          <a:spcPts val="800"/>
                        </a:spcBef>
                        <a:buClr>
                          <a:schemeClr val="accent1"/>
                        </a:buClr>
                        <a:buSzPct val="100000"/>
                        <a:buFont typeface="Arial" pitchFamily="34" charset="0"/>
                        <a:defRPr sz="1600">
                          <a:solidFill>
                            <a:schemeClr val="tx1"/>
                          </a:solidFill>
                          <a:latin typeface="Arial" pitchFamily="34" charset="0"/>
                        </a:defRPr>
                      </a:lvl3pPr>
                      <a:lvl4pPr marL="1600200" indent="-228600" eaLnBrk="0" hangingPunct="0">
                        <a:lnSpc>
                          <a:spcPct val="90000"/>
                        </a:lnSpc>
                        <a:spcBef>
                          <a:spcPts val="600"/>
                        </a:spcBef>
                        <a:buClr>
                          <a:schemeClr val="accent1"/>
                        </a:buClr>
                        <a:buSzPct val="100000"/>
                        <a:buFont typeface="Arial" pitchFamily="34" charset="0"/>
                        <a:defRPr sz="1400">
                          <a:solidFill>
                            <a:schemeClr val="tx1"/>
                          </a:solidFill>
                          <a:latin typeface="Arial" pitchFamily="34" charset="0"/>
                        </a:defRPr>
                      </a:lvl4pPr>
                      <a:lvl5pPr marL="2057400" indent="-228600" eaLnBrk="0" hangingPunct="0">
                        <a:lnSpc>
                          <a:spcPct val="90000"/>
                        </a:lnSpc>
                        <a:spcBef>
                          <a:spcPts val="600"/>
                        </a:spcBef>
                        <a:buClr>
                          <a:schemeClr val="accent1"/>
                        </a:buClr>
                        <a:buFont typeface="Arial" pitchFamily="34" charset="0"/>
                        <a:defRPr sz="1200">
                          <a:solidFill>
                            <a:schemeClr val="tx1"/>
                          </a:solidFill>
                          <a:latin typeface="Arial" pitchFamily="34" charset="0"/>
                        </a:defRPr>
                      </a:lvl5pPr>
                      <a:lvl6pPr marL="25146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6pPr>
                      <a:lvl7pPr marL="29718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7pPr>
                      <a:lvl8pPr marL="34290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8pPr>
                      <a:lvl9pPr marL="38862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NL" altLang="fr-FR" sz="1800" b="1" i="0" u="none" strike="noStrike" cap="none" normalizeH="0" baseline="0" dirty="0" smtClean="0">
                        <a:ln>
                          <a:noFill/>
                        </a:ln>
                        <a:solidFill>
                          <a:srgbClr val="FFFFFF"/>
                        </a:solidFill>
                        <a:effectLst/>
                        <a:latin typeface="Arial" pitchFamily="34" charset="0"/>
                        <a:cs typeface="Arial" pitchFamily="34" charset="0"/>
                      </a:endParaRPr>
                    </a:p>
                  </a:txBody>
                  <a:tcPr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c>
                  <a:txBody>
                    <a:bodyPr/>
                    <a:lstStyle>
                      <a:lvl1pPr eaLnBrk="0" hangingPunct="0">
                        <a:lnSpc>
                          <a:spcPct val="90000"/>
                        </a:lnSpc>
                        <a:spcBef>
                          <a:spcPts val="1800"/>
                        </a:spcBef>
                        <a:buClr>
                          <a:schemeClr val="accent1"/>
                        </a:buClr>
                        <a:buSzPct val="100000"/>
                        <a:buFont typeface="Arial" pitchFamily="34" charset="0"/>
                        <a:defRPr sz="2000">
                          <a:solidFill>
                            <a:schemeClr val="tx1"/>
                          </a:solidFill>
                          <a:latin typeface="Arial" pitchFamily="34" charset="0"/>
                        </a:defRPr>
                      </a:lvl1pPr>
                      <a:lvl2pPr marL="742950" indent="-285750" eaLnBrk="0" hangingPunct="0">
                        <a:lnSpc>
                          <a:spcPct val="90000"/>
                        </a:lnSpc>
                        <a:spcBef>
                          <a:spcPts val="1200"/>
                        </a:spcBef>
                        <a:buClr>
                          <a:schemeClr val="accent1"/>
                        </a:buClr>
                        <a:buSzPct val="100000"/>
                        <a:buFont typeface="Arial" pitchFamily="34" charset="0"/>
                        <a:defRPr>
                          <a:solidFill>
                            <a:schemeClr val="tx1"/>
                          </a:solidFill>
                          <a:latin typeface="Arial" pitchFamily="34" charset="0"/>
                        </a:defRPr>
                      </a:lvl2pPr>
                      <a:lvl3pPr marL="1143000" indent="-228600" eaLnBrk="0" hangingPunct="0">
                        <a:lnSpc>
                          <a:spcPct val="90000"/>
                        </a:lnSpc>
                        <a:spcBef>
                          <a:spcPts val="800"/>
                        </a:spcBef>
                        <a:buClr>
                          <a:schemeClr val="accent1"/>
                        </a:buClr>
                        <a:buSzPct val="100000"/>
                        <a:buFont typeface="Arial" pitchFamily="34" charset="0"/>
                        <a:defRPr sz="1600">
                          <a:solidFill>
                            <a:schemeClr val="tx1"/>
                          </a:solidFill>
                          <a:latin typeface="Arial" pitchFamily="34" charset="0"/>
                        </a:defRPr>
                      </a:lvl3pPr>
                      <a:lvl4pPr marL="1600200" indent="-228600" eaLnBrk="0" hangingPunct="0">
                        <a:lnSpc>
                          <a:spcPct val="90000"/>
                        </a:lnSpc>
                        <a:spcBef>
                          <a:spcPts val="600"/>
                        </a:spcBef>
                        <a:buClr>
                          <a:schemeClr val="accent1"/>
                        </a:buClr>
                        <a:buSzPct val="100000"/>
                        <a:buFont typeface="Arial" pitchFamily="34" charset="0"/>
                        <a:defRPr sz="1400">
                          <a:solidFill>
                            <a:schemeClr val="tx1"/>
                          </a:solidFill>
                          <a:latin typeface="Arial" pitchFamily="34" charset="0"/>
                        </a:defRPr>
                      </a:lvl4pPr>
                      <a:lvl5pPr marL="2057400" indent="-228600" eaLnBrk="0" hangingPunct="0">
                        <a:lnSpc>
                          <a:spcPct val="90000"/>
                        </a:lnSpc>
                        <a:spcBef>
                          <a:spcPts val="600"/>
                        </a:spcBef>
                        <a:buClr>
                          <a:schemeClr val="accent1"/>
                        </a:buClr>
                        <a:buFont typeface="Arial" pitchFamily="34" charset="0"/>
                        <a:defRPr sz="1200">
                          <a:solidFill>
                            <a:schemeClr val="tx1"/>
                          </a:solidFill>
                          <a:latin typeface="Arial" pitchFamily="34" charset="0"/>
                        </a:defRPr>
                      </a:lvl5pPr>
                      <a:lvl6pPr marL="25146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6pPr>
                      <a:lvl7pPr marL="29718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7pPr>
                      <a:lvl8pPr marL="34290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8pPr>
                      <a:lvl9pPr marL="38862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altLang="fr-FR" sz="2000" b="1" i="0" u="none" strike="noStrike" cap="none" normalizeH="0" baseline="0" dirty="0" smtClean="0">
                          <a:ln>
                            <a:noFill/>
                          </a:ln>
                          <a:solidFill>
                            <a:srgbClr val="FFFFFF"/>
                          </a:solidFill>
                          <a:effectLst/>
                          <a:latin typeface="Arial" pitchFamily="34" charset="0"/>
                          <a:cs typeface="Arial" pitchFamily="34" charset="0"/>
                        </a:rPr>
                        <a:t>Prevenar 13</a:t>
                      </a:r>
                    </a:p>
                    <a:p>
                      <a:pPr marL="0" marR="0" lvl="0" indent="0" algn="ctr" defTabSz="914400" rtl="0" eaLnBrk="1" fontAlgn="base" latinLnBrk="0" hangingPunct="1">
                        <a:lnSpc>
                          <a:spcPct val="100000"/>
                        </a:lnSpc>
                        <a:spcBef>
                          <a:spcPct val="0"/>
                        </a:spcBef>
                        <a:spcAft>
                          <a:spcPct val="0"/>
                        </a:spcAft>
                        <a:buClrTx/>
                        <a:buSzTx/>
                        <a:buFontTx/>
                        <a:buNone/>
                        <a:tabLst/>
                      </a:pPr>
                      <a:r>
                        <a:rPr kumimoji="0" lang="nl-NL" altLang="fr-FR" sz="2000" b="1" i="0" u="none" strike="noStrike" cap="none" normalizeH="0" baseline="0" dirty="0" smtClean="0">
                          <a:ln>
                            <a:noFill/>
                          </a:ln>
                          <a:solidFill>
                            <a:srgbClr val="FFFFFF"/>
                          </a:solidFill>
                          <a:effectLst/>
                          <a:latin typeface="Arial" pitchFamily="34" charset="0"/>
                          <a:cs typeface="Arial" pitchFamily="34" charset="0"/>
                        </a:rPr>
                        <a:t>N=</a:t>
                      </a:r>
                      <a:r>
                        <a:rPr kumimoji="0" lang="en-GB" altLang="fr-FR" sz="2000" b="1" i="0" u="none" strike="noStrike" cap="none" normalizeH="0" baseline="0" dirty="0" smtClean="0">
                          <a:ln>
                            <a:noFill/>
                          </a:ln>
                          <a:solidFill>
                            <a:srgbClr val="FFFFFF"/>
                          </a:solidFill>
                          <a:effectLst/>
                          <a:latin typeface="Arial" pitchFamily="34" charset="0"/>
                          <a:cs typeface="Arial" pitchFamily="34" charset="0"/>
                        </a:rPr>
                        <a:t>42 237</a:t>
                      </a:r>
                      <a:endParaRPr kumimoji="0" lang="nl-NL" altLang="fr-FR" sz="2000" b="1" i="0" u="none" strike="noStrike" cap="none" normalizeH="0" baseline="0" dirty="0" smtClean="0">
                        <a:ln>
                          <a:noFill/>
                        </a:ln>
                        <a:solidFill>
                          <a:srgbClr val="FFFFFF"/>
                        </a:solidFill>
                        <a:effectLst/>
                        <a:latin typeface="Arial" pitchFamily="34" charset="0"/>
                        <a:cs typeface="Arial" pitchFamily="34" charset="0"/>
                      </a:endParaRPr>
                    </a:p>
                  </a:txBody>
                  <a:tcP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c>
                  <a:txBody>
                    <a:bodyPr/>
                    <a:lstStyle>
                      <a:lvl1pPr eaLnBrk="0" hangingPunct="0">
                        <a:lnSpc>
                          <a:spcPct val="90000"/>
                        </a:lnSpc>
                        <a:spcBef>
                          <a:spcPts val="1800"/>
                        </a:spcBef>
                        <a:buClr>
                          <a:schemeClr val="accent1"/>
                        </a:buClr>
                        <a:buSzPct val="100000"/>
                        <a:buFont typeface="Arial" pitchFamily="34" charset="0"/>
                        <a:defRPr sz="2000">
                          <a:solidFill>
                            <a:schemeClr val="tx1"/>
                          </a:solidFill>
                          <a:latin typeface="Arial" pitchFamily="34" charset="0"/>
                        </a:defRPr>
                      </a:lvl1pPr>
                      <a:lvl2pPr marL="742950" indent="-285750" eaLnBrk="0" hangingPunct="0">
                        <a:lnSpc>
                          <a:spcPct val="90000"/>
                        </a:lnSpc>
                        <a:spcBef>
                          <a:spcPts val="1200"/>
                        </a:spcBef>
                        <a:buClr>
                          <a:schemeClr val="accent1"/>
                        </a:buClr>
                        <a:buSzPct val="100000"/>
                        <a:buFont typeface="Arial" pitchFamily="34" charset="0"/>
                        <a:defRPr>
                          <a:solidFill>
                            <a:schemeClr val="tx1"/>
                          </a:solidFill>
                          <a:latin typeface="Arial" pitchFamily="34" charset="0"/>
                        </a:defRPr>
                      </a:lvl2pPr>
                      <a:lvl3pPr marL="1143000" indent="-228600" eaLnBrk="0" hangingPunct="0">
                        <a:lnSpc>
                          <a:spcPct val="90000"/>
                        </a:lnSpc>
                        <a:spcBef>
                          <a:spcPts val="800"/>
                        </a:spcBef>
                        <a:buClr>
                          <a:schemeClr val="accent1"/>
                        </a:buClr>
                        <a:buSzPct val="100000"/>
                        <a:buFont typeface="Arial" pitchFamily="34" charset="0"/>
                        <a:defRPr sz="1600">
                          <a:solidFill>
                            <a:schemeClr val="tx1"/>
                          </a:solidFill>
                          <a:latin typeface="Arial" pitchFamily="34" charset="0"/>
                        </a:defRPr>
                      </a:lvl3pPr>
                      <a:lvl4pPr marL="1600200" indent="-228600" eaLnBrk="0" hangingPunct="0">
                        <a:lnSpc>
                          <a:spcPct val="90000"/>
                        </a:lnSpc>
                        <a:spcBef>
                          <a:spcPts val="600"/>
                        </a:spcBef>
                        <a:buClr>
                          <a:schemeClr val="accent1"/>
                        </a:buClr>
                        <a:buSzPct val="100000"/>
                        <a:buFont typeface="Arial" pitchFamily="34" charset="0"/>
                        <a:defRPr sz="1400">
                          <a:solidFill>
                            <a:schemeClr val="tx1"/>
                          </a:solidFill>
                          <a:latin typeface="Arial" pitchFamily="34" charset="0"/>
                        </a:defRPr>
                      </a:lvl4pPr>
                      <a:lvl5pPr marL="2057400" indent="-228600" eaLnBrk="0" hangingPunct="0">
                        <a:lnSpc>
                          <a:spcPct val="90000"/>
                        </a:lnSpc>
                        <a:spcBef>
                          <a:spcPts val="600"/>
                        </a:spcBef>
                        <a:buClr>
                          <a:schemeClr val="accent1"/>
                        </a:buClr>
                        <a:buFont typeface="Arial" pitchFamily="34" charset="0"/>
                        <a:defRPr sz="1200">
                          <a:solidFill>
                            <a:schemeClr val="tx1"/>
                          </a:solidFill>
                          <a:latin typeface="Arial" pitchFamily="34" charset="0"/>
                        </a:defRPr>
                      </a:lvl5pPr>
                      <a:lvl6pPr marL="25146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6pPr>
                      <a:lvl7pPr marL="29718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7pPr>
                      <a:lvl8pPr marL="34290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8pPr>
                      <a:lvl9pPr marL="38862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altLang="fr-FR" sz="2000" b="1" i="0" u="none" strike="noStrike" cap="none" normalizeH="0" baseline="0" dirty="0" smtClean="0">
                          <a:ln>
                            <a:noFill/>
                          </a:ln>
                          <a:solidFill>
                            <a:srgbClr val="FFFFFF"/>
                          </a:solidFill>
                          <a:effectLst/>
                          <a:latin typeface="Arial" pitchFamily="34" charset="0"/>
                          <a:cs typeface="Arial" pitchFamily="34" charset="0"/>
                        </a:rPr>
                        <a:t>Placebo</a:t>
                      </a:r>
                    </a:p>
                    <a:p>
                      <a:pPr marL="0" marR="0" lvl="0" indent="0" algn="ctr" defTabSz="914400" rtl="0" eaLnBrk="1" fontAlgn="base" latinLnBrk="0" hangingPunct="1">
                        <a:lnSpc>
                          <a:spcPct val="100000"/>
                        </a:lnSpc>
                        <a:spcBef>
                          <a:spcPct val="0"/>
                        </a:spcBef>
                        <a:spcAft>
                          <a:spcPct val="0"/>
                        </a:spcAft>
                        <a:buClrTx/>
                        <a:buSzTx/>
                        <a:buFontTx/>
                        <a:buNone/>
                        <a:tabLst/>
                      </a:pPr>
                      <a:r>
                        <a:rPr kumimoji="0" lang="nl-NL" altLang="fr-FR" sz="2000" b="1" i="0" u="none" strike="noStrike" cap="none" normalizeH="0" baseline="0" dirty="0" smtClean="0">
                          <a:ln>
                            <a:noFill/>
                          </a:ln>
                          <a:solidFill>
                            <a:srgbClr val="FFFFFF"/>
                          </a:solidFill>
                          <a:effectLst/>
                          <a:latin typeface="Arial" pitchFamily="34" charset="0"/>
                          <a:cs typeface="Arial" pitchFamily="34" charset="0"/>
                        </a:rPr>
                        <a:t>N=</a:t>
                      </a:r>
                      <a:r>
                        <a:rPr kumimoji="0" lang="en-GB" altLang="fr-FR" sz="2000" b="1" i="0" u="none" strike="noStrike" cap="none" normalizeH="0" baseline="0" dirty="0" smtClean="0">
                          <a:ln>
                            <a:noFill/>
                          </a:ln>
                          <a:solidFill>
                            <a:srgbClr val="FFFFFF"/>
                          </a:solidFill>
                          <a:effectLst/>
                          <a:latin typeface="Arial" pitchFamily="34" charset="0"/>
                          <a:cs typeface="Arial" pitchFamily="34" charset="0"/>
                        </a:rPr>
                        <a:t>42 255</a:t>
                      </a:r>
                      <a:endParaRPr kumimoji="0" lang="nl-NL" altLang="fr-FR" sz="2000" b="1" i="0" u="none" strike="noStrike" cap="none" normalizeH="0" baseline="0" dirty="0" smtClean="0">
                        <a:ln>
                          <a:noFill/>
                        </a:ln>
                        <a:solidFill>
                          <a:srgbClr val="FFFFFF"/>
                        </a:solidFill>
                        <a:effectLst/>
                        <a:latin typeface="Arial" pitchFamily="34" charset="0"/>
                        <a:cs typeface="Arial" pitchFamily="34" charset="0"/>
                      </a:endParaRPr>
                    </a:p>
                  </a:txBody>
                  <a:tcPr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r>
              <a:tr h="277813">
                <a:tc>
                  <a:txBody>
                    <a:bodyPr/>
                    <a:lstStyle>
                      <a:lvl1pPr eaLnBrk="0" hangingPunct="0">
                        <a:lnSpc>
                          <a:spcPct val="90000"/>
                        </a:lnSpc>
                        <a:spcBef>
                          <a:spcPts val="1800"/>
                        </a:spcBef>
                        <a:buClr>
                          <a:schemeClr val="accent1"/>
                        </a:buClr>
                        <a:buSzPct val="100000"/>
                        <a:buFont typeface="Arial" pitchFamily="34" charset="0"/>
                        <a:defRPr sz="2000">
                          <a:solidFill>
                            <a:schemeClr val="tx1"/>
                          </a:solidFill>
                          <a:latin typeface="Arial" pitchFamily="34" charset="0"/>
                        </a:defRPr>
                      </a:lvl1pPr>
                      <a:lvl2pPr marL="742950" indent="-285750" eaLnBrk="0" hangingPunct="0">
                        <a:lnSpc>
                          <a:spcPct val="90000"/>
                        </a:lnSpc>
                        <a:spcBef>
                          <a:spcPts val="1200"/>
                        </a:spcBef>
                        <a:buClr>
                          <a:schemeClr val="accent1"/>
                        </a:buClr>
                        <a:buSzPct val="100000"/>
                        <a:buFont typeface="Arial" pitchFamily="34" charset="0"/>
                        <a:defRPr>
                          <a:solidFill>
                            <a:schemeClr val="tx1"/>
                          </a:solidFill>
                          <a:latin typeface="Arial" pitchFamily="34" charset="0"/>
                        </a:defRPr>
                      </a:lvl2pPr>
                      <a:lvl3pPr marL="1143000" indent="-228600" eaLnBrk="0" hangingPunct="0">
                        <a:lnSpc>
                          <a:spcPct val="90000"/>
                        </a:lnSpc>
                        <a:spcBef>
                          <a:spcPts val="800"/>
                        </a:spcBef>
                        <a:buClr>
                          <a:schemeClr val="accent1"/>
                        </a:buClr>
                        <a:buSzPct val="100000"/>
                        <a:buFont typeface="Arial" pitchFamily="34" charset="0"/>
                        <a:defRPr sz="1600">
                          <a:solidFill>
                            <a:schemeClr val="tx1"/>
                          </a:solidFill>
                          <a:latin typeface="Arial" pitchFamily="34" charset="0"/>
                        </a:defRPr>
                      </a:lvl3pPr>
                      <a:lvl4pPr marL="1600200" indent="-228600" eaLnBrk="0" hangingPunct="0">
                        <a:lnSpc>
                          <a:spcPct val="90000"/>
                        </a:lnSpc>
                        <a:spcBef>
                          <a:spcPts val="600"/>
                        </a:spcBef>
                        <a:buClr>
                          <a:schemeClr val="accent1"/>
                        </a:buClr>
                        <a:buSzPct val="100000"/>
                        <a:buFont typeface="Arial" pitchFamily="34" charset="0"/>
                        <a:defRPr sz="1400">
                          <a:solidFill>
                            <a:schemeClr val="tx1"/>
                          </a:solidFill>
                          <a:latin typeface="Arial" pitchFamily="34" charset="0"/>
                        </a:defRPr>
                      </a:lvl4pPr>
                      <a:lvl5pPr marL="2057400" indent="-228600" eaLnBrk="0" hangingPunct="0">
                        <a:lnSpc>
                          <a:spcPct val="90000"/>
                        </a:lnSpc>
                        <a:spcBef>
                          <a:spcPts val="600"/>
                        </a:spcBef>
                        <a:buClr>
                          <a:schemeClr val="accent1"/>
                        </a:buClr>
                        <a:buFont typeface="Arial" pitchFamily="34" charset="0"/>
                        <a:defRPr sz="1200">
                          <a:solidFill>
                            <a:schemeClr val="tx1"/>
                          </a:solidFill>
                          <a:latin typeface="Arial" pitchFamily="34" charset="0"/>
                        </a:defRPr>
                      </a:lvl5pPr>
                      <a:lvl6pPr marL="25146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6pPr>
                      <a:lvl7pPr marL="29718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7pPr>
                      <a:lvl8pPr marL="34290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8pPr>
                      <a:lvl9pPr marL="38862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fr-FR" sz="1800" b="1" i="0" u="none" strike="noStrike" cap="none" normalizeH="0" baseline="0" dirty="0" err="1" smtClean="0">
                          <a:ln>
                            <a:noFill/>
                          </a:ln>
                          <a:solidFill>
                            <a:srgbClr val="000066"/>
                          </a:solidFill>
                          <a:effectLst/>
                          <a:latin typeface="Arial" pitchFamily="34" charset="0"/>
                          <a:cs typeface="Arial" pitchFamily="34" charset="0"/>
                        </a:rPr>
                        <a:t>Co-morbidités</a:t>
                      </a:r>
                      <a:r>
                        <a:rPr kumimoji="0" lang="nl-NL" altLang="fr-FR" sz="1800" b="1" i="0" u="none" strike="noStrike" cap="none" normalizeH="0" baseline="0" dirty="0" smtClean="0">
                          <a:ln>
                            <a:noFill/>
                          </a:ln>
                          <a:solidFill>
                            <a:srgbClr val="000066"/>
                          </a:solidFill>
                          <a:effectLst/>
                          <a:latin typeface="Arial" pitchFamily="34" charset="0"/>
                          <a:cs typeface="Arial" pitchFamily="34" charset="0"/>
                        </a:rPr>
                        <a:t> (</a:t>
                      </a:r>
                      <a:r>
                        <a:rPr kumimoji="0" lang="nl-NL" altLang="fr-FR" sz="1800" b="1" i="0" u="none" strike="noStrike" cap="none" normalizeH="0" baseline="0" dirty="0" err="1" smtClean="0">
                          <a:ln>
                            <a:noFill/>
                          </a:ln>
                          <a:solidFill>
                            <a:srgbClr val="000066"/>
                          </a:solidFill>
                          <a:effectLst/>
                          <a:latin typeface="Arial" pitchFamily="34" charset="0"/>
                          <a:cs typeface="Arial" pitchFamily="34" charset="0"/>
                        </a:rPr>
                        <a:t>rapportées</a:t>
                      </a:r>
                      <a:r>
                        <a:rPr kumimoji="0" lang="nl-NL" altLang="fr-FR" sz="1800" b="1" i="0" u="none" strike="noStrike" cap="none" normalizeH="0" baseline="0" dirty="0" smtClean="0">
                          <a:ln>
                            <a:noFill/>
                          </a:ln>
                          <a:solidFill>
                            <a:srgbClr val="000066"/>
                          </a:solidFill>
                          <a:effectLst/>
                          <a:latin typeface="Arial" pitchFamily="34" charset="0"/>
                          <a:cs typeface="Arial" pitchFamily="34" charset="0"/>
                        </a:rPr>
                        <a:t> </a:t>
                      </a:r>
                      <a:r>
                        <a:rPr kumimoji="0" lang="nl-NL" altLang="fr-FR" sz="1800" b="1" i="0" u="none" strike="noStrike" cap="none" normalizeH="0" baseline="0" dirty="0" err="1" smtClean="0">
                          <a:ln>
                            <a:noFill/>
                          </a:ln>
                          <a:solidFill>
                            <a:srgbClr val="000066"/>
                          </a:solidFill>
                          <a:effectLst/>
                          <a:latin typeface="Arial" pitchFamily="34" charset="0"/>
                          <a:cs typeface="Arial" pitchFamily="34" charset="0"/>
                        </a:rPr>
                        <a:t>par</a:t>
                      </a:r>
                      <a:r>
                        <a:rPr kumimoji="0" lang="nl-NL" altLang="fr-FR" sz="1800" b="1" i="0" u="none" strike="noStrike" cap="none" normalizeH="0" baseline="0" dirty="0" smtClean="0">
                          <a:ln>
                            <a:noFill/>
                          </a:ln>
                          <a:solidFill>
                            <a:srgbClr val="000066"/>
                          </a:solidFill>
                          <a:effectLst/>
                          <a:latin typeface="Arial" pitchFamily="34" charset="0"/>
                          <a:cs typeface="Arial" pitchFamily="34" charset="0"/>
                        </a:rPr>
                        <a:t> </a:t>
                      </a:r>
                      <a:r>
                        <a:rPr kumimoji="0" lang="nl-NL" altLang="fr-FR" sz="1800" b="1" i="0" u="none" strike="noStrike" cap="none" normalizeH="0" baseline="0" dirty="0" err="1" smtClean="0">
                          <a:ln>
                            <a:noFill/>
                          </a:ln>
                          <a:solidFill>
                            <a:srgbClr val="000066"/>
                          </a:solidFill>
                          <a:effectLst/>
                          <a:latin typeface="Arial" pitchFamily="34" charset="0"/>
                          <a:cs typeface="Arial" pitchFamily="34" charset="0"/>
                        </a:rPr>
                        <a:t>le</a:t>
                      </a:r>
                      <a:r>
                        <a:rPr kumimoji="0" lang="nl-NL" altLang="fr-FR" sz="1800" b="1" i="0" u="none" strike="noStrike" cap="none" normalizeH="0" baseline="0" dirty="0" smtClean="0">
                          <a:ln>
                            <a:noFill/>
                          </a:ln>
                          <a:solidFill>
                            <a:srgbClr val="000066"/>
                          </a:solidFill>
                          <a:effectLst/>
                          <a:latin typeface="Arial" pitchFamily="34" charset="0"/>
                          <a:cs typeface="Arial" pitchFamily="34" charset="0"/>
                        </a:rPr>
                        <a:t> </a:t>
                      </a:r>
                      <a:r>
                        <a:rPr kumimoji="0" lang="nl-NL" altLang="fr-FR" sz="1800" b="1" i="0" u="none" strike="noStrike" cap="none" normalizeH="0" baseline="0" dirty="0" err="1" smtClean="0">
                          <a:ln>
                            <a:noFill/>
                          </a:ln>
                          <a:solidFill>
                            <a:srgbClr val="000066"/>
                          </a:solidFill>
                          <a:effectLst/>
                          <a:latin typeface="Arial" pitchFamily="34" charset="0"/>
                          <a:cs typeface="Arial" pitchFamily="34" charset="0"/>
                        </a:rPr>
                        <a:t>patient</a:t>
                      </a:r>
                      <a:r>
                        <a:rPr kumimoji="0" lang="nl-NL" altLang="fr-FR" sz="1800" b="1" i="0" u="none" strike="noStrike" cap="none" normalizeH="0" baseline="0" dirty="0" smtClean="0">
                          <a:ln>
                            <a:noFill/>
                          </a:ln>
                          <a:solidFill>
                            <a:srgbClr val="000066"/>
                          </a:solidFill>
                          <a:effectLst/>
                          <a:latin typeface="Arial" pitchFamily="34" charset="0"/>
                          <a:cs typeface="Arial" pitchFamily="34" charset="0"/>
                        </a:rPr>
                        <a:t>) :</a:t>
                      </a:r>
                    </a:p>
                  </a:txBody>
                  <a:tcPr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lvl1pPr eaLnBrk="0" hangingPunct="0">
                        <a:lnSpc>
                          <a:spcPct val="90000"/>
                        </a:lnSpc>
                        <a:spcBef>
                          <a:spcPts val="1800"/>
                        </a:spcBef>
                        <a:buClr>
                          <a:schemeClr val="accent1"/>
                        </a:buClr>
                        <a:buSzPct val="100000"/>
                        <a:buFont typeface="Arial" pitchFamily="34" charset="0"/>
                        <a:defRPr sz="2000">
                          <a:solidFill>
                            <a:schemeClr val="tx1"/>
                          </a:solidFill>
                          <a:latin typeface="Arial" pitchFamily="34" charset="0"/>
                        </a:defRPr>
                      </a:lvl1pPr>
                      <a:lvl2pPr marL="742950" indent="-285750" eaLnBrk="0" hangingPunct="0">
                        <a:lnSpc>
                          <a:spcPct val="90000"/>
                        </a:lnSpc>
                        <a:spcBef>
                          <a:spcPts val="1200"/>
                        </a:spcBef>
                        <a:buClr>
                          <a:schemeClr val="accent1"/>
                        </a:buClr>
                        <a:buSzPct val="100000"/>
                        <a:buFont typeface="Arial" pitchFamily="34" charset="0"/>
                        <a:defRPr>
                          <a:solidFill>
                            <a:schemeClr val="tx1"/>
                          </a:solidFill>
                          <a:latin typeface="Arial" pitchFamily="34" charset="0"/>
                        </a:defRPr>
                      </a:lvl2pPr>
                      <a:lvl3pPr marL="1143000" indent="-228600" eaLnBrk="0" hangingPunct="0">
                        <a:lnSpc>
                          <a:spcPct val="90000"/>
                        </a:lnSpc>
                        <a:spcBef>
                          <a:spcPts val="800"/>
                        </a:spcBef>
                        <a:buClr>
                          <a:schemeClr val="accent1"/>
                        </a:buClr>
                        <a:buSzPct val="100000"/>
                        <a:buFont typeface="Arial" pitchFamily="34" charset="0"/>
                        <a:defRPr sz="1600">
                          <a:solidFill>
                            <a:schemeClr val="tx1"/>
                          </a:solidFill>
                          <a:latin typeface="Arial" pitchFamily="34" charset="0"/>
                        </a:defRPr>
                      </a:lvl3pPr>
                      <a:lvl4pPr marL="1600200" indent="-228600" eaLnBrk="0" hangingPunct="0">
                        <a:lnSpc>
                          <a:spcPct val="90000"/>
                        </a:lnSpc>
                        <a:spcBef>
                          <a:spcPts val="600"/>
                        </a:spcBef>
                        <a:buClr>
                          <a:schemeClr val="accent1"/>
                        </a:buClr>
                        <a:buSzPct val="100000"/>
                        <a:buFont typeface="Arial" pitchFamily="34" charset="0"/>
                        <a:defRPr sz="1400">
                          <a:solidFill>
                            <a:schemeClr val="tx1"/>
                          </a:solidFill>
                          <a:latin typeface="Arial" pitchFamily="34" charset="0"/>
                        </a:defRPr>
                      </a:lvl4pPr>
                      <a:lvl5pPr marL="2057400" indent="-228600" eaLnBrk="0" hangingPunct="0">
                        <a:lnSpc>
                          <a:spcPct val="90000"/>
                        </a:lnSpc>
                        <a:spcBef>
                          <a:spcPts val="600"/>
                        </a:spcBef>
                        <a:buClr>
                          <a:schemeClr val="accent1"/>
                        </a:buClr>
                        <a:buFont typeface="Arial" pitchFamily="34" charset="0"/>
                        <a:defRPr sz="1200">
                          <a:solidFill>
                            <a:schemeClr val="tx1"/>
                          </a:solidFill>
                          <a:latin typeface="Arial" pitchFamily="34" charset="0"/>
                        </a:defRPr>
                      </a:lvl5pPr>
                      <a:lvl6pPr marL="25146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6pPr>
                      <a:lvl7pPr marL="29718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7pPr>
                      <a:lvl8pPr marL="34290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8pPr>
                      <a:lvl9pPr marL="38862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nl-NL" altLang="fr-FR" sz="1800" b="0" i="0" u="none" strike="noStrike" cap="none" normalizeH="0" baseline="0" smtClean="0">
                        <a:ln>
                          <a:noFill/>
                        </a:ln>
                        <a:solidFill>
                          <a:srgbClr val="000066"/>
                        </a:solidFill>
                        <a:effectLst/>
                        <a:latin typeface="Arial" pitchFamily="34" charset="0"/>
                        <a:cs typeface="Arial" pitchFamily="34" charset="0"/>
                      </a:endParaRPr>
                    </a:p>
                  </a:txBody>
                  <a:tcP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lvl1pPr eaLnBrk="0" hangingPunct="0">
                        <a:lnSpc>
                          <a:spcPct val="90000"/>
                        </a:lnSpc>
                        <a:spcBef>
                          <a:spcPts val="1800"/>
                        </a:spcBef>
                        <a:buClr>
                          <a:schemeClr val="accent1"/>
                        </a:buClr>
                        <a:buSzPct val="100000"/>
                        <a:buFont typeface="Arial" pitchFamily="34" charset="0"/>
                        <a:defRPr sz="2000">
                          <a:solidFill>
                            <a:schemeClr val="tx1"/>
                          </a:solidFill>
                          <a:latin typeface="Arial" pitchFamily="34" charset="0"/>
                        </a:defRPr>
                      </a:lvl1pPr>
                      <a:lvl2pPr marL="742950" indent="-285750" eaLnBrk="0" hangingPunct="0">
                        <a:lnSpc>
                          <a:spcPct val="90000"/>
                        </a:lnSpc>
                        <a:spcBef>
                          <a:spcPts val="1200"/>
                        </a:spcBef>
                        <a:buClr>
                          <a:schemeClr val="accent1"/>
                        </a:buClr>
                        <a:buSzPct val="100000"/>
                        <a:buFont typeface="Arial" pitchFamily="34" charset="0"/>
                        <a:defRPr>
                          <a:solidFill>
                            <a:schemeClr val="tx1"/>
                          </a:solidFill>
                          <a:latin typeface="Arial" pitchFamily="34" charset="0"/>
                        </a:defRPr>
                      </a:lvl2pPr>
                      <a:lvl3pPr marL="1143000" indent="-228600" eaLnBrk="0" hangingPunct="0">
                        <a:lnSpc>
                          <a:spcPct val="90000"/>
                        </a:lnSpc>
                        <a:spcBef>
                          <a:spcPts val="800"/>
                        </a:spcBef>
                        <a:buClr>
                          <a:schemeClr val="accent1"/>
                        </a:buClr>
                        <a:buSzPct val="100000"/>
                        <a:buFont typeface="Arial" pitchFamily="34" charset="0"/>
                        <a:defRPr sz="1600">
                          <a:solidFill>
                            <a:schemeClr val="tx1"/>
                          </a:solidFill>
                          <a:latin typeface="Arial" pitchFamily="34" charset="0"/>
                        </a:defRPr>
                      </a:lvl3pPr>
                      <a:lvl4pPr marL="1600200" indent="-228600" eaLnBrk="0" hangingPunct="0">
                        <a:lnSpc>
                          <a:spcPct val="90000"/>
                        </a:lnSpc>
                        <a:spcBef>
                          <a:spcPts val="600"/>
                        </a:spcBef>
                        <a:buClr>
                          <a:schemeClr val="accent1"/>
                        </a:buClr>
                        <a:buSzPct val="100000"/>
                        <a:buFont typeface="Arial" pitchFamily="34" charset="0"/>
                        <a:defRPr sz="1400">
                          <a:solidFill>
                            <a:schemeClr val="tx1"/>
                          </a:solidFill>
                          <a:latin typeface="Arial" pitchFamily="34" charset="0"/>
                        </a:defRPr>
                      </a:lvl4pPr>
                      <a:lvl5pPr marL="2057400" indent="-228600" eaLnBrk="0" hangingPunct="0">
                        <a:lnSpc>
                          <a:spcPct val="90000"/>
                        </a:lnSpc>
                        <a:spcBef>
                          <a:spcPts val="600"/>
                        </a:spcBef>
                        <a:buClr>
                          <a:schemeClr val="accent1"/>
                        </a:buClr>
                        <a:buFont typeface="Arial" pitchFamily="34" charset="0"/>
                        <a:defRPr sz="1200">
                          <a:solidFill>
                            <a:schemeClr val="tx1"/>
                          </a:solidFill>
                          <a:latin typeface="Arial" pitchFamily="34" charset="0"/>
                        </a:defRPr>
                      </a:lvl5pPr>
                      <a:lvl6pPr marL="25146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6pPr>
                      <a:lvl7pPr marL="29718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7pPr>
                      <a:lvl8pPr marL="34290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8pPr>
                      <a:lvl9pPr marL="38862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nl-NL" altLang="fr-FR" sz="1800" b="0" i="0" u="none" strike="noStrike" cap="none" normalizeH="0" baseline="0" smtClean="0">
                        <a:ln>
                          <a:noFill/>
                        </a:ln>
                        <a:solidFill>
                          <a:srgbClr val="000066"/>
                        </a:solidFill>
                        <a:effectLst/>
                        <a:latin typeface="Arial" pitchFamily="34" charset="0"/>
                        <a:cs typeface="Arial" pitchFamily="34" charset="0"/>
                      </a:endParaRPr>
                    </a:p>
                  </a:txBody>
                  <a:tcPr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77813">
                <a:tc>
                  <a:txBody>
                    <a:bodyPr/>
                    <a:lstStyle>
                      <a:lvl1pPr eaLnBrk="0" hangingPunct="0">
                        <a:lnSpc>
                          <a:spcPct val="90000"/>
                        </a:lnSpc>
                        <a:spcBef>
                          <a:spcPts val="1800"/>
                        </a:spcBef>
                        <a:buClr>
                          <a:schemeClr val="accent1"/>
                        </a:buClr>
                        <a:buSzPct val="100000"/>
                        <a:buFont typeface="Arial" pitchFamily="34" charset="0"/>
                        <a:defRPr sz="2000">
                          <a:solidFill>
                            <a:schemeClr val="tx1"/>
                          </a:solidFill>
                          <a:latin typeface="Arial" pitchFamily="34" charset="0"/>
                        </a:defRPr>
                      </a:lvl1pPr>
                      <a:lvl2pPr marL="742950" indent="-285750" eaLnBrk="0" hangingPunct="0">
                        <a:lnSpc>
                          <a:spcPct val="90000"/>
                        </a:lnSpc>
                        <a:spcBef>
                          <a:spcPts val="1200"/>
                        </a:spcBef>
                        <a:buClr>
                          <a:schemeClr val="accent1"/>
                        </a:buClr>
                        <a:buSzPct val="100000"/>
                        <a:buFont typeface="Arial" pitchFamily="34" charset="0"/>
                        <a:defRPr>
                          <a:solidFill>
                            <a:schemeClr val="tx1"/>
                          </a:solidFill>
                          <a:latin typeface="Arial" pitchFamily="34" charset="0"/>
                        </a:defRPr>
                      </a:lvl2pPr>
                      <a:lvl3pPr marL="1143000" indent="-228600" eaLnBrk="0" hangingPunct="0">
                        <a:lnSpc>
                          <a:spcPct val="90000"/>
                        </a:lnSpc>
                        <a:spcBef>
                          <a:spcPts val="800"/>
                        </a:spcBef>
                        <a:buClr>
                          <a:schemeClr val="accent1"/>
                        </a:buClr>
                        <a:buSzPct val="100000"/>
                        <a:buFont typeface="Arial" pitchFamily="34" charset="0"/>
                        <a:defRPr sz="1600">
                          <a:solidFill>
                            <a:schemeClr val="tx1"/>
                          </a:solidFill>
                          <a:latin typeface="Arial" pitchFamily="34" charset="0"/>
                        </a:defRPr>
                      </a:lvl3pPr>
                      <a:lvl4pPr marL="1600200" indent="-228600" eaLnBrk="0" hangingPunct="0">
                        <a:lnSpc>
                          <a:spcPct val="90000"/>
                        </a:lnSpc>
                        <a:spcBef>
                          <a:spcPts val="600"/>
                        </a:spcBef>
                        <a:buClr>
                          <a:schemeClr val="accent1"/>
                        </a:buClr>
                        <a:buSzPct val="100000"/>
                        <a:buFont typeface="Arial" pitchFamily="34" charset="0"/>
                        <a:defRPr sz="1400">
                          <a:solidFill>
                            <a:schemeClr val="tx1"/>
                          </a:solidFill>
                          <a:latin typeface="Arial" pitchFamily="34" charset="0"/>
                        </a:defRPr>
                      </a:lvl4pPr>
                      <a:lvl5pPr marL="2057400" indent="-228600" eaLnBrk="0" hangingPunct="0">
                        <a:lnSpc>
                          <a:spcPct val="90000"/>
                        </a:lnSpc>
                        <a:spcBef>
                          <a:spcPts val="600"/>
                        </a:spcBef>
                        <a:buClr>
                          <a:schemeClr val="accent1"/>
                        </a:buClr>
                        <a:buFont typeface="Arial" pitchFamily="34" charset="0"/>
                        <a:defRPr sz="1200">
                          <a:solidFill>
                            <a:schemeClr val="tx1"/>
                          </a:solidFill>
                          <a:latin typeface="Arial" pitchFamily="34" charset="0"/>
                        </a:defRPr>
                      </a:lvl5pPr>
                      <a:lvl6pPr marL="25146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6pPr>
                      <a:lvl7pPr marL="29718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7pPr>
                      <a:lvl8pPr marL="34290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8pPr>
                      <a:lvl9pPr marL="38862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fr-FR" sz="1800" b="1" i="0" u="none" strike="noStrike" cap="none" normalizeH="0" baseline="0" dirty="0" smtClean="0">
                          <a:ln>
                            <a:noFill/>
                          </a:ln>
                          <a:solidFill>
                            <a:srgbClr val="000066"/>
                          </a:solidFill>
                          <a:effectLst/>
                          <a:latin typeface="Arial" pitchFamily="34" charset="0"/>
                          <a:cs typeface="Arial" pitchFamily="34" charset="0"/>
                        </a:rPr>
                        <a:t>Ensemble (%)</a:t>
                      </a:r>
                    </a:p>
                  </a:txBody>
                  <a:tcPr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EEFE7"/>
                    </a:solidFill>
                  </a:tcPr>
                </a:tc>
                <a:tc>
                  <a:txBody>
                    <a:bodyPr/>
                    <a:lstStyle>
                      <a:lvl1pPr eaLnBrk="0" hangingPunct="0">
                        <a:lnSpc>
                          <a:spcPct val="90000"/>
                        </a:lnSpc>
                        <a:spcBef>
                          <a:spcPts val="1800"/>
                        </a:spcBef>
                        <a:buClr>
                          <a:schemeClr val="accent1"/>
                        </a:buClr>
                        <a:buSzPct val="100000"/>
                        <a:buFont typeface="Arial" pitchFamily="34" charset="0"/>
                        <a:defRPr sz="2000">
                          <a:solidFill>
                            <a:schemeClr val="tx1"/>
                          </a:solidFill>
                          <a:latin typeface="Arial" pitchFamily="34" charset="0"/>
                        </a:defRPr>
                      </a:lvl1pPr>
                      <a:lvl2pPr marL="742950" indent="-285750" eaLnBrk="0" hangingPunct="0">
                        <a:lnSpc>
                          <a:spcPct val="90000"/>
                        </a:lnSpc>
                        <a:spcBef>
                          <a:spcPts val="1200"/>
                        </a:spcBef>
                        <a:buClr>
                          <a:schemeClr val="accent1"/>
                        </a:buClr>
                        <a:buSzPct val="100000"/>
                        <a:buFont typeface="Arial" pitchFamily="34" charset="0"/>
                        <a:defRPr>
                          <a:solidFill>
                            <a:schemeClr val="tx1"/>
                          </a:solidFill>
                          <a:latin typeface="Arial" pitchFamily="34" charset="0"/>
                        </a:defRPr>
                      </a:lvl2pPr>
                      <a:lvl3pPr marL="1143000" indent="-228600" eaLnBrk="0" hangingPunct="0">
                        <a:lnSpc>
                          <a:spcPct val="90000"/>
                        </a:lnSpc>
                        <a:spcBef>
                          <a:spcPts val="800"/>
                        </a:spcBef>
                        <a:buClr>
                          <a:schemeClr val="accent1"/>
                        </a:buClr>
                        <a:buSzPct val="100000"/>
                        <a:buFont typeface="Arial" pitchFamily="34" charset="0"/>
                        <a:defRPr sz="1600">
                          <a:solidFill>
                            <a:schemeClr val="tx1"/>
                          </a:solidFill>
                          <a:latin typeface="Arial" pitchFamily="34" charset="0"/>
                        </a:defRPr>
                      </a:lvl3pPr>
                      <a:lvl4pPr marL="1600200" indent="-228600" eaLnBrk="0" hangingPunct="0">
                        <a:lnSpc>
                          <a:spcPct val="90000"/>
                        </a:lnSpc>
                        <a:spcBef>
                          <a:spcPts val="600"/>
                        </a:spcBef>
                        <a:buClr>
                          <a:schemeClr val="accent1"/>
                        </a:buClr>
                        <a:buSzPct val="100000"/>
                        <a:buFont typeface="Arial" pitchFamily="34" charset="0"/>
                        <a:defRPr sz="1400">
                          <a:solidFill>
                            <a:schemeClr val="tx1"/>
                          </a:solidFill>
                          <a:latin typeface="Arial" pitchFamily="34" charset="0"/>
                        </a:defRPr>
                      </a:lvl4pPr>
                      <a:lvl5pPr marL="2057400" indent="-228600" eaLnBrk="0" hangingPunct="0">
                        <a:lnSpc>
                          <a:spcPct val="90000"/>
                        </a:lnSpc>
                        <a:spcBef>
                          <a:spcPts val="600"/>
                        </a:spcBef>
                        <a:buClr>
                          <a:schemeClr val="accent1"/>
                        </a:buClr>
                        <a:buFont typeface="Arial" pitchFamily="34" charset="0"/>
                        <a:defRPr sz="1200">
                          <a:solidFill>
                            <a:schemeClr val="tx1"/>
                          </a:solidFill>
                          <a:latin typeface="Arial" pitchFamily="34" charset="0"/>
                        </a:defRPr>
                      </a:lvl5pPr>
                      <a:lvl6pPr marL="25146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6pPr>
                      <a:lvl7pPr marL="29718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7pPr>
                      <a:lvl8pPr marL="34290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8pPr>
                      <a:lvl9pPr marL="38862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altLang="fr-FR" sz="1800" b="1" i="0" u="none" strike="noStrike" cap="none" normalizeH="0" baseline="0" smtClean="0">
                          <a:ln>
                            <a:noFill/>
                          </a:ln>
                          <a:solidFill>
                            <a:srgbClr val="000066"/>
                          </a:solidFill>
                          <a:effectLst/>
                          <a:latin typeface="Arial" pitchFamily="34" charset="0"/>
                          <a:cs typeface="Arial" pitchFamily="34" charset="0"/>
                        </a:rPr>
                        <a:t>42.3</a:t>
                      </a:r>
                    </a:p>
                  </a:txBody>
                  <a:tcP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EEFE7"/>
                    </a:solidFill>
                  </a:tcPr>
                </a:tc>
                <a:tc>
                  <a:txBody>
                    <a:bodyPr/>
                    <a:lstStyle>
                      <a:lvl1pPr eaLnBrk="0" hangingPunct="0">
                        <a:lnSpc>
                          <a:spcPct val="90000"/>
                        </a:lnSpc>
                        <a:spcBef>
                          <a:spcPts val="1800"/>
                        </a:spcBef>
                        <a:buClr>
                          <a:schemeClr val="accent1"/>
                        </a:buClr>
                        <a:buSzPct val="100000"/>
                        <a:buFont typeface="Arial" pitchFamily="34" charset="0"/>
                        <a:defRPr sz="2000">
                          <a:solidFill>
                            <a:schemeClr val="tx1"/>
                          </a:solidFill>
                          <a:latin typeface="Arial" pitchFamily="34" charset="0"/>
                        </a:defRPr>
                      </a:lvl1pPr>
                      <a:lvl2pPr marL="742950" indent="-285750" eaLnBrk="0" hangingPunct="0">
                        <a:lnSpc>
                          <a:spcPct val="90000"/>
                        </a:lnSpc>
                        <a:spcBef>
                          <a:spcPts val="1200"/>
                        </a:spcBef>
                        <a:buClr>
                          <a:schemeClr val="accent1"/>
                        </a:buClr>
                        <a:buSzPct val="100000"/>
                        <a:buFont typeface="Arial" pitchFamily="34" charset="0"/>
                        <a:defRPr>
                          <a:solidFill>
                            <a:schemeClr val="tx1"/>
                          </a:solidFill>
                          <a:latin typeface="Arial" pitchFamily="34" charset="0"/>
                        </a:defRPr>
                      </a:lvl2pPr>
                      <a:lvl3pPr marL="1143000" indent="-228600" eaLnBrk="0" hangingPunct="0">
                        <a:lnSpc>
                          <a:spcPct val="90000"/>
                        </a:lnSpc>
                        <a:spcBef>
                          <a:spcPts val="800"/>
                        </a:spcBef>
                        <a:buClr>
                          <a:schemeClr val="accent1"/>
                        </a:buClr>
                        <a:buSzPct val="100000"/>
                        <a:buFont typeface="Arial" pitchFamily="34" charset="0"/>
                        <a:defRPr sz="1600">
                          <a:solidFill>
                            <a:schemeClr val="tx1"/>
                          </a:solidFill>
                          <a:latin typeface="Arial" pitchFamily="34" charset="0"/>
                        </a:defRPr>
                      </a:lvl3pPr>
                      <a:lvl4pPr marL="1600200" indent="-228600" eaLnBrk="0" hangingPunct="0">
                        <a:lnSpc>
                          <a:spcPct val="90000"/>
                        </a:lnSpc>
                        <a:spcBef>
                          <a:spcPts val="600"/>
                        </a:spcBef>
                        <a:buClr>
                          <a:schemeClr val="accent1"/>
                        </a:buClr>
                        <a:buSzPct val="100000"/>
                        <a:buFont typeface="Arial" pitchFamily="34" charset="0"/>
                        <a:defRPr sz="1400">
                          <a:solidFill>
                            <a:schemeClr val="tx1"/>
                          </a:solidFill>
                          <a:latin typeface="Arial" pitchFamily="34" charset="0"/>
                        </a:defRPr>
                      </a:lvl4pPr>
                      <a:lvl5pPr marL="2057400" indent="-228600" eaLnBrk="0" hangingPunct="0">
                        <a:lnSpc>
                          <a:spcPct val="90000"/>
                        </a:lnSpc>
                        <a:spcBef>
                          <a:spcPts val="600"/>
                        </a:spcBef>
                        <a:buClr>
                          <a:schemeClr val="accent1"/>
                        </a:buClr>
                        <a:buFont typeface="Arial" pitchFamily="34" charset="0"/>
                        <a:defRPr sz="1200">
                          <a:solidFill>
                            <a:schemeClr val="tx1"/>
                          </a:solidFill>
                          <a:latin typeface="Arial" pitchFamily="34" charset="0"/>
                        </a:defRPr>
                      </a:lvl5pPr>
                      <a:lvl6pPr marL="25146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6pPr>
                      <a:lvl7pPr marL="29718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7pPr>
                      <a:lvl8pPr marL="34290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8pPr>
                      <a:lvl9pPr marL="38862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altLang="fr-FR" sz="1800" b="1" i="0" u="none" strike="noStrike" cap="none" normalizeH="0" baseline="0" smtClean="0">
                          <a:ln>
                            <a:noFill/>
                          </a:ln>
                          <a:solidFill>
                            <a:srgbClr val="000066"/>
                          </a:solidFill>
                          <a:effectLst/>
                          <a:latin typeface="Arial" pitchFamily="34" charset="0"/>
                          <a:cs typeface="Arial" pitchFamily="34" charset="0"/>
                        </a:rPr>
                        <a:t>42.4</a:t>
                      </a:r>
                    </a:p>
                  </a:txBody>
                  <a:tcPr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EEFE7"/>
                    </a:solidFill>
                  </a:tcPr>
                </a:tc>
              </a:tr>
              <a:tr h="277813">
                <a:tc>
                  <a:txBody>
                    <a:bodyPr/>
                    <a:lstStyle>
                      <a:lvl1pPr indent="228600" eaLnBrk="0" hangingPunct="0">
                        <a:lnSpc>
                          <a:spcPct val="90000"/>
                        </a:lnSpc>
                        <a:spcBef>
                          <a:spcPts val="1800"/>
                        </a:spcBef>
                        <a:buClr>
                          <a:schemeClr val="accent1"/>
                        </a:buClr>
                        <a:buSzPct val="100000"/>
                        <a:buFont typeface="Arial" pitchFamily="34" charset="0"/>
                        <a:defRPr sz="2000">
                          <a:solidFill>
                            <a:schemeClr val="tx1"/>
                          </a:solidFill>
                          <a:latin typeface="Arial" pitchFamily="34" charset="0"/>
                        </a:defRPr>
                      </a:lvl1pPr>
                      <a:lvl2pPr marL="742950" indent="-285750" eaLnBrk="0" hangingPunct="0">
                        <a:lnSpc>
                          <a:spcPct val="90000"/>
                        </a:lnSpc>
                        <a:spcBef>
                          <a:spcPts val="1200"/>
                        </a:spcBef>
                        <a:buClr>
                          <a:schemeClr val="accent1"/>
                        </a:buClr>
                        <a:buSzPct val="100000"/>
                        <a:buFont typeface="Arial" pitchFamily="34" charset="0"/>
                        <a:defRPr>
                          <a:solidFill>
                            <a:schemeClr val="tx1"/>
                          </a:solidFill>
                          <a:latin typeface="Arial" pitchFamily="34" charset="0"/>
                        </a:defRPr>
                      </a:lvl2pPr>
                      <a:lvl3pPr marL="1143000" indent="-228600" eaLnBrk="0" hangingPunct="0">
                        <a:lnSpc>
                          <a:spcPct val="90000"/>
                        </a:lnSpc>
                        <a:spcBef>
                          <a:spcPts val="800"/>
                        </a:spcBef>
                        <a:buClr>
                          <a:schemeClr val="accent1"/>
                        </a:buClr>
                        <a:buSzPct val="100000"/>
                        <a:buFont typeface="Arial" pitchFamily="34" charset="0"/>
                        <a:defRPr sz="1600">
                          <a:solidFill>
                            <a:schemeClr val="tx1"/>
                          </a:solidFill>
                          <a:latin typeface="Arial" pitchFamily="34" charset="0"/>
                        </a:defRPr>
                      </a:lvl3pPr>
                      <a:lvl4pPr marL="1600200" indent="-228600" eaLnBrk="0" hangingPunct="0">
                        <a:lnSpc>
                          <a:spcPct val="90000"/>
                        </a:lnSpc>
                        <a:spcBef>
                          <a:spcPts val="600"/>
                        </a:spcBef>
                        <a:buClr>
                          <a:schemeClr val="accent1"/>
                        </a:buClr>
                        <a:buSzPct val="100000"/>
                        <a:buFont typeface="Arial" pitchFamily="34" charset="0"/>
                        <a:defRPr sz="1400">
                          <a:solidFill>
                            <a:schemeClr val="tx1"/>
                          </a:solidFill>
                          <a:latin typeface="Arial" pitchFamily="34" charset="0"/>
                        </a:defRPr>
                      </a:lvl4pPr>
                      <a:lvl5pPr marL="2057400" indent="-228600" eaLnBrk="0" hangingPunct="0">
                        <a:lnSpc>
                          <a:spcPct val="90000"/>
                        </a:lnSpc>
                        <a:spcBef>
                          <a:spcPts val="600"/>
                        </a:spcBef>
                        <a:buClr>
                          <a:schemeClr val="accent1"/>
                        </a:buClr>
                        <a:buFont typeface="Arial" pitchFamily="34" charset="0"/>
                        <a:defRPr sz="1200">
                          <a:solidFill>
                            <a:schemeClr val="tx1"/>
                          </a:solidFill>
                          <a:latin typeface="Arial" pitchFamily="34" charset="0"/>
                        </a:defRPr>
                      </a:lvl5pPr>
                      <a:lvl6pPr marL="25146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6pPr>
                      <a:lvl7pPr marL="29718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7pPr>
                      <a:lvl8pPr marL="34290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8pPr>
                      <a:lvl9pPr marL="38862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9pPr>
                    </a:lstStyle>
                    <a:p>
                      <a:pPr marL="0" marR="0" lvl="0" indent="228600" algn="l" defTabSz="914400" rtl="0" eaLnBrk="1" fontAlgn="base" latinLnBrk="0" hangingPunct="1">
                        <a:lnSpc>
                          <a:spcPct val="100000"/>
                        </a:lnSpc>
                        <a:spcBef>
                          <a:spcPct val="0"/>
                        </a:spcBef>
                        <a:spcAft>
                          <a:spcPct val="0"/>
                        </a:spcAft>
                        <a:buClrTx/>
                        <a:buSzTx/>
                        <a:buFontTx/>
                        <a:buNone/>
                        <a:tabLst/>
                      </a:pPr>
                      <a:r>
                        <a:rPr kumimoji="0" lang="nl-NL" altLang="fr-FR" sz="1800" b="1" i="0" u="none" strike="noStrike" cap="none" normalizeH="0" baseline="0" dirty="0" err="1" smtClean="0">
                          <a:ln>
                            <a:noFill/>
                          </a:ln>
                          <a:solidFill>
                            <a:srgbClr val="000066"/>
                          </a:solidFill>
                          <a:effectLst/>
                          <a:latin typeface="Arial" pitchFamily="34" charset="0"/>
                          <a:cs typeface="Arial" pitchFamily="34" charset="0"/>
                        </a:rPr>
                        <a:t>Asthme</a:t>
                      </a:r>
                      <a:r>
                        <a:rPr kumimoji="0" lang="nl-NL" altLang="fr-FR" sz="1800" b="1" i="0" u="none" strike="noStrike" cap="none" normalizeH="0" baseline="0" dirty="0" smtClean="0">
                          <a:ln>
                            <a:noFill/>
                          </a:ln>
                          <a:solidFill>
                            <a:srgbClr val="000066"/>
                          </a:solidFill>
                          <a:effectLst/>
                          <a:latin typeface="Arial" pitchFamily="34" charset="0"/>
                          <a:cs typeface="Arial" pitchFamily="34" charset="0"/>
                        </a:rPr>
                        <a:t> (%)*</a:t>
                      </a:r>
                    </a:p>
                  </a:txBody>
                  <a:tcPr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lvl1pPr eaLnBrk="0" hangingPunct="0">
                        <a:lnSpc>
                          <a:spcPct val="90000"/>
                        </a:lnSpc>
                        <a:spcBef>
                          <a:spcPts val="1800"/>
                        </a:spcBef>
                        <a:buClr>
                          <a:schemeClr val="accent1"/>
                        </a:buClr>
                        <a:buSzPct val="100000"/>
                        <a:buFont typeface="Arial" pitchFamily="34" charset="0"/>
                        <a:defRPr sz="2000">
                          <a:solidFill>
                            <a:schemeClr val="tx1"/>
                          </a:solidFill>
                          <a:latin typeface="Arial" pitchFamily="34" charset="0"/>
                        </a:defRPr>
                      </a:lvl1pPr>
                      <a:lvl2pPr marL="742950" indent="-285750" eaLnBrk="0" hangingPunct="0">
                        <a:lnSpc>
                          <a:spcPct val="90000"/>
                        </a:lnSpc>
                        <a:spcBef>
                          <a:spcPts val="1200"/>
                        </a:spcBef>
                        <a:buClr>
                          <a:schemeClr val="accent1"/>
                        </a:buClr>
                        <a:buSzPct val="100000"/>
                        <a:buFont typeface="Arial" pitchFamily="34" charset="0"/>
                        <a:defRPr>
                          <a:solidFill>
                            <a:schemeClr val="tx1"/>
                          </a:solidFill>
                          <a:latin typeface="Arial" pitchFamily="34" charset="0"/>
                        </a:defRPr>
                      </a:lvl2pPr>
                      <a:lvl3pPr marL="1143000" indent="-228600" eaLnBrk="0" hangingPunct="0">
                        <a:lnSpc>
                          <a:spcPct val="90000"/>
                        </a:lnSpc>
                        <a:spcBef>
                          <a:spcPts val="800"/>
                        </a:spcBef>
                        <a:buClr>
                          <a:schemeClr val="accent1"/>
                        </a:buClr>
                        <a:buSzPct val="100000"/>
                        <a:buFont typeface="Arial" pitchFamily="34" charset="0"/>
                        <a:defRPr sz="1600">
                          <a:solidFill>
                            <a:schemeClr val="tx1"/>
                          </a:solidFill>
                          <a:latin typeface="Arial" pitchFamily="34" charset="0"/>
                        </a:defRPr>
                      </a:lvl3pPr>
                      <a:lvl4pPr marL="1600200" indent="-228600" eaLnBrk="0" hangingPunct="0">
                        <a:lnSpc>
                          <a:spcPct val="90000"/>
                        </a:lnSpc>
                        <a:spcBef>
                          <a:spcPts val="600"/>
                        </a:spcBef>
                        <a:buClr>
                          <a:schemeClr val="accent1"/>
                        </a:buClr>
                        <a:buSzPct val="100000"/>
                        <a:buFont typeface="Arial" pitchFamily="34" charset="0"/>
                        <a:defRPr sz="1400">
                          <a:solidFill>
                            <a:schemeClr val="tx1"/>
                          </a:solidFill>
                          <a:latin typeface="Arial" pitchFamily="34" charset="0"/>
                        </a:defRPr>
                      </a:lvl4pPr>
                      <a:lvl5pPr marL="2057400" indent="-228600" eaLnBrk="0" hangingPunct="0">
                        <a:lnSpc>
                          <a:spcPct val="90000"/>
                        </a:lnSpc>
                        <a:spcBef>
                          <a:spcPts val="600"/>
                        </a:spcBef>
                        <a:buClr>
                          <a:schemeClr val="accent1"/>
                        </a:buClr>
                        <a:buFont typeface="Arial" pitchFamily="34" charset="0"/>
                        <a:defRPr sz="1200">
                          <a:solidFill>
                            <a:schemeClr val="tx1"/>
                          </a:solidFill>
                          <a:latin typeface="Arial" pitchFamily="34" charset="0"/>
                        </a:defRPr>
                      </a:lvl5pPr>
                      <a:lvl6pPr marL="25146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6pPr>
                      <a:lvl7pPr marL="29718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7pPr>
                      <a:lvl8pPr marL="34290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8pPr>
                      <a:lvl9pPr marL="38862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altLang="fr-FR" sz="1800" b="0" i="0" u="none" strike="noStrike" cap="none" normalizeH="0" baseline="0" smtClean="0">
                          <a:ln>
                            <a:noFill/>
                          </a:ln>
                          <a:solidFill>
                            <a:srgbClr val="000066"/>
                          </a:solidFill>
                          <a:effectLst/>
                          <a:latin typeface="Arial" pitchFamily="34" charset="0"/>
                          <a:cs typeface="Arial" pitchFamily="34" charset="0"/>
                        </a:rPr>
                        <a:t>4.8</a:t>
                      </a:r>
                    </a:p>
                  </a:txBody>
                  <a:tcP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lvl1pPr eaLnBrk="0" hangingPunct="0">
                        <a:lnSpc>
                          <a:spcPct val="90000"/>
                        </a:lnSpc>
                        <a:spcBef>
                          <a:spcPts val="1800"/>
                        </a:spcBef>
                        <a:buClr>
                          <a:schemeClr val="accent1"/>
                        </a:buClr>
                        <a:buSzPct val="100000"/>
                        <a:buFont typeface="Arial" pitchFamily="34" charset="0"/>
                        <a:defRPr sz="2000">
                          <a:solidFill>
                            <a:schemeClr val="tx1"/>
                          </a:solidFill>
                          <a:latin typeface="Arial" pitchFamily="34" charset="0"/>
                        </a:defRPr>
                      </a:lvl1pPr>
                      <a:lvl2pPr marL="742950" indent="-285750" eaLnBrk="0" hangingPunct="0">
                        <a:lnSpc>
                          <a:spcPct val="90000"/>
                        </a:lnSpc>
                        <a:spcBef>
                          <a:spcPts val="1200"/>
                        </a:spcBef>
                        <a:buClr>
                          <a:schemeClr val="accent1"/>
                        </a:buClr>
                        <a:buSzPct val="100000"/>
                        <a:buFont typeface="Arial" pitchFamily="34" charset="0"/>
                        <a:defRPr>
                          <a:solidFill>
                            <a:schemeClr val="tx1"/>
                          </a:solidFill>
                          <a:latin typeface="Arial" pitchFamily="34" charset="0"/>
                        </a:defRPr>
                      </a:lvl2pPr>
                      <a:lvl3pPr marL="1143000" indent="-228600" eaLnBrk="0" hangingPunct="0">
                        <a:lnSpc>
                          <a:spcPct val="90000"/>
                        </a:lnSpc>
                        <a:spcBef>
                          <a:spcPts val="800"/>
                        </a:spcBef>
                        <a:buClr>
                          <a:schemeClr val="accent1"/>
                        </a:buClr>
                        <a:buSzPct val="100000"/>
                        <a:buFont typeface="Arial" pitchFamily="34" charset="0"/>
                        <a:defRPr sz="1600">
                          <a:solidFill>
                            <a:schemeClr val="tx1"/>
                          </a:solidFill>
                          <a:latin typeface="Arial" pitchFamily="34" charset="0"/>
                        </a:defRPr>
                      </a:lvl3pPr>
                      <a:lvl4pPr marL="1600200" indent="-228600" eaLnBrk="0" hangingPunct="0">
                        <a:lnSpc>
                          <a:spcPct val="90000"/>
                        </a:lnSpc>
                        <a:spcBef>
                          <a:spcPts val="600"/>
                        </a:spcBef>
                        <a:buClr>
                          <a:schemeClr val="accent1"/>
                        </a:buClr>
                        <a:buSzPct val="100000"/>
                        <a:buFont typeface="Arial" pitchFamily="34" charset="0"/>
                        <a:defRPr sz="1400">
                          <a:solidFill>
                            <a:schemeClr val="tx1"/>
                          </a:solidFill>
                          <a:latin typeface="Arial" pitchFamily="34" charset="0"/>
                        </a:defRPr>
                      </a:lvl4pPr>
                      <a:lvl5pPr marL="2057400" indent="-228600" eaLnBrk="0" hangingPunct="0">
                        <a:lnSpc>
                          <a:spcPct val="90000"/>
                        </a:lnSpc>
                        <a:spcBef>
                          <a:spcPts val="600"/>
                        </a:spcBef>
                        <a:buClr>
                          <a:schemeClr val="accent1"/>
                        </a:buClr>
                        <a:buFont typeface="Arial" pitchFamily="34" charset="0"/>
                        <a:defRPr sz="1200">
                          <a:solidFill>
                            <a:schemeClr val="tx1"/>
                          </a:solidFill>
                          <a:latin typeface="Arial" pitchFamily="34" charset="0"/>
                        </a:defRPr>
                      </a:lvl5pPr>
                      <a:lvl6pPr marL="25146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6pPr>
                      <a:lvl7pPr marL="29718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7pPr>
                      <a:lvl8pPr marL="34290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8pPr>
                      <a:lvl9pPr marL="38862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altLang="fr-FR" sz="1800" b="0" i="0" u="none" strike="noStrike" cap="none" normalizeH="0" baseline="0" dirty="0" smtClean="0">
                          <a:ln>
                            <a:noFill/>
                          </a:ln>
                          <a:solidFill>
                            <a:srgbClr val="000066"/>
                          </a:solidFill>
                          <a:effectLst/>
                          <a:latin typeface="Arial" pitchFamily="34" charset="0"/>
                          <a:cs typeface="Arial" pitchFamily="34" charset="0"/>
                        </a:rPr>
                        <a:t>5.0</a:t>
                      </a:r>
                    </a:p>
                  </a:txBody>
                  <a:tcPr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77813">
                <a:tc>
                  <a:txBody>
                    <a:bodyPr/>
                    <a:lstStyle>
                      <a:lvl1pPr indent="228600" defTabSz="457200" eaLnBrk="0" hangingPunct="0">
                        <a:lnSpc>
                          <a:spcPct val="90000"/>
                        </a:lnSpc>
                        <a:spcBef>
                          <a:spcPts val="1800"/>
                        </a:spcBef>
                        <a:buClr>
                          <a:schemeClr val="accent1"/>
                        </a:buClr>
                        <a:buSzPct val="100000"/>
                        <a:buFont typeface="Arial" pitchFamily="34" charset="0"/>
                        <a:defRPr sz="2000">
                          <a:solidFill>
                            <a:schemeClr val="tx1"/>
                          </a:solidFill>
                          <a:latin typeface="Arial" pitchFamily="34" charset="0"/>
                        </a:defRPr>
                      </a:lvl1pPr>
                      <a:lvl2pPr marL="742950" indent="-285750" defTabSz="457200" eaLnBrk="0" hangingPunct="0">
                        <a:lnSpc>
                          <a:spcPct val="90000"/>
                        </a:lnSpc>
                        <a:spcBef>
                          <a:spcPts val="1200"/>
                        </a:spcBef>
                        <a:buClr>
                          <a:schemeClr val="accent1"/>
                        </a:buClr>
                        <a:buSzPct val="100000"/>
                        <a:buFont typeface="Arial" pitchFamily="34" charset="0"/>
                        <a:defRPr>
                          <a:solidFill>
                            <a:schemeClr val="tx1"/>
                          </a:solidFill>
                          <a:latin typeface="Arial" pitchFamily="34" charset="0"/>
                        </a:defRPr>
                      </a:lvl2pPr>
                      <a:lvl3pPr marL="1143000" indent="-228600" defTabSz="457200" eaLnBrk="0" hangingPunct="0">
                        <a:lnSpc>
                          <a:spcPct val="90000"/>
                        </a:lnSpc>
                        <a:spcBef>
                          <a:spcPts val="800"/>
                        </a:spcBef>
                        <a:buClr>
                          <a:schemeClr val="accent1"/>
                        </a:buClr>
                        <a:buSzPct val="100000"/>
                        <a:buFont typeface="Arial" pitchFamily="34" charset="0"/>
                        <a:defRPr sz="1600">
                          <a:solidFill>
                            <a:schemeClr val="tx1"/>
                          </a:solidFill>
                          <a:latin typeface="Arial" pitchFamily="34" charset="0"/>
                        </a:defRPr>
                      </a:lvl3pPr>
                      <a:lvl4pPr marL="1600200" indent="-228600" defTabSz="457200" eaLnBrk="0" hangingPunct="0">
                        <a:lnSpc>
                          <a:spcPct val="90000"/>
                        </a:lnSpc>
                        <a:spcBef>
                          <a:spcPts val="600"/>
                        </a:spcBef>
                        <a:buClr>
                          <a:schemeClr val="accent1"/>
                        </a:buClr>
                        <a:buSzPct val="100000"/>
                        <a:buFont typeface="Arial" pitchFamily="34" charset="0"/>
                        <a:defRPr sz="1400">
                          <a:solidFill>
                            <a:schemeClr val="tx1"/>
                          </a:solidFill>
                          <a:latin typeface="Arial" pitchFamily="34" charset="0"/>
                        </a:defRPr>
                      </a:lvl4pPr>
                      <a:lvl5pPr marL="2057400" indent="-228600" defTabSz="457200" eaLnBrk="0" hangingPunct="0">
                        <a:lnSpc>
                          <a:spcPct val="90000"/>
                        </a:lnSpc>
                        <a:spcBef>
                          <a:spcPts val="600"/>
                        </a:spcBef>
                        <a:buClr>
                          <a:schemeClr val="accent1"/>
                        </a:buClr>
                        <a:buFont typeface="Arial" pitchFamily="34" charset="0"/>
                        <a:defRPr sz="1200">
                          <a:solidFill>
                            <a:schemeClr val="tx1"/>
                          </a:solidFill>
                          <a:latin typeface="Arial" pitchFamily="34" charset="0"/>
                        </a:defRPr>
                      </a:lvl5pPr>
                      <a:lvl6pPr marL="2514600" indent="-228600" defTabSz="4572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6pPr>
                      <a:lvl7pPr marL="2971800" indent="-228600" defTabSz="4572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7pPr>
                      <a:lvl8pPr marL="3429000" indent="-228600" defTabSz="4572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8pPr>
                      <a:lvl9pPr marL="3886200" indent="-228600" defTabSz="4572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9pPr>
                    </a:lstStyle>
                    <a:p>
                      <a:pPr marL="0" marR="0" lvl="0" indent="228600" algn="l" defTabSz="457200" rtl="0" eaLnBrk="1" fontAlgn="base" latinLnBrk="0" hangingPunct="1">
                        <a:lnSpc>
                          <a:spcPct val="100000"/>
                        </a:lnSpc>
                        <a:spcBef>
                          <a:spcPct val="0"/>
                        </a:spcBef>
                        <a:spcAft>
                          <a:spcPct val="0"/>
                        </a:spcAft>
                        <a:buClrTx/>
                        <a:buSzTx/>
                        <a:buFontTx/>
                        <a:buNone/>
                        <a:tabLst/>
                      </a:pPr>
                      <a:r>
                        <a:rPr kumimoji="0" lang="en-GB" altLang="fr-FR" sz="1800" b="1" i="0" u="none" strike="noStrike" cap="none" normalizeH="0" baseline="0" dirty="0" err="1" smtClean="0">
                          <a:ln>
                            <a:noFill/>
                          </a:ln>
                          <a:solidFill>
                            <a:srgbClr val="000066"/>
                          </a:solidFill>
                          <a:effectLst/>
                          <a:latin typeface="Arial" pitchFamily="34" charset="0"/>
                          <a:cs typeface="Arial" pitchFamily="34" charset="0"/>
                        </a:rPr>
                        <a:t>Diabète</a:t>
                      </a:r>
                      <a:r>
                        <a:rPr kumimoji="0" lang="en-GB" altLang="fr-FR" sz="1800" b="1" i="0" u="none" strike="noStrike" cap="none" normalizeH="0" baseline="0" dirty="0" smtClean="0">
                          <a:ln>
                            <a:noFill/>
                          </a:ln>
                          <a:solidFill>
                            <a:srgbClr val="000066"/>
                          </a:solidFill>
                          <a:effectLst/>
                          <a:latin typeface="Arial" pitchFamily="34" charset="0"/>
                          <a:cs typeface="Arial" pitchFamily="34" charset="0"/>
                        </a:rPr>
                        <a:t>: avec prise </a:t>
                      </a:r>
                      <a:r>
                        <a:rPr kumimoji="0" lang="en-GB" altLang="fr-FR" sz="1800" b="1" i="0" u="none" strike="noStrike" cap="none" normalizeH="0" baseline="0" dirty="0" err="1" smtClean="0">
                          <a:ln>
                            <a:noFill/>
                          </a:ln>
                          <a:solidFill>
                            <a:srgbClr val="000066"/>
                          </a:solidFill>
                          <a:effectLst/>
                          <a:latin typeface="Arial" pitchFamily="34" charset="0"/>
                          <a:cs typeface="Arial" pitchFamily="34" charset="0"/>
                        </a:rPr>
                        <a:t>d’insuline</a:t>
                      </a:r>
                      <a:r>
                        <a:rPr kumimoji="0" lang="en-GB" altLang="fr-FR" sz="1800" b="1" i="0" u="none" strike="noStrike" cap="none" normalizeH="0" baseline="0" dirty="0" smtClean="0">
                          <a:ln>
                            <a:noFill/>
                          </a:ln>
                          <a:solidFill>
                            <a:srgbClr val="000066"/>
                          </a:solidFill>
                          <a:effectLst/>
                          <a:latin typeface="Arial" pitchFamily="34" charset="0"/>
                          <a:cs typeface="Arial" pitchFamily="34" charset="0"/>
                        </a:rPr>
                        <a:t> </a:t>
                      </a:r>
                      <a:r>
                        <a:rPr kumimoji="0" lang="nl-NL" altLang="fr-FR" sz="1800" b="1" i="0" u="none" strike="noStrike" cap="none" normalizeH="0" baseline="0" dirty="0" smtClean="0">
                          <a:ln>
                            <a:noFill/>
                          </a:ln>
                          <a:solidFill>
                            <a:srgbClr val="000066"/>
                          </a:solidFill>
                          <a:effectLst/>
                          <a:latin typeface="Arial" pitchFamily="34" charset="0"/>
                          <a:cs typeface="Arial" pitchFamily="34" charset="0"/>
                        </a:rPr>
                        <a:t>(%)*</a:t>
                      </a:r>
                    </a:p>
                  </a:txBody>
                  <a:tcPr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EEFE7"/>
                    </a:solidFill>
                  </a:tcPr>
                </a:tc>
                <a:tc>
                  <a:txBody>
                    <a:bodyPr/>
                    <a:lstStyle>
                      <a:lvl1pPr eaLnBrk="0" hangingPunct="0">
                        <a:lnSpc>
                          <a:spcPct val="90000"/>
                        </a:lnSpc>
                        <a:spcBef>
                          <a:spcPts val="1800"/>
                        </a:spcBef>
                        <a:buClr>
                          <a:schemeClr val="accent1"/>
                        </a:buClr>
                        <a:buSzPct val="100000"/>
                        <a:buFont typeface="Arial" pitchFamily="34" charset="0"/>
                        <a:defRPr sz="2000">
                          <a:solidFill>
                            <a:schemeClr val="tx1"/>
                          </a:solidFill>
                          <a:latin typeface="Arial" pitchFamily="34" charset="0"/>
                        </a:defRPr>
                      </a:lvl1pPr>
                      <a:lvl2pPr marL="742950" indent="-285750" eaLnBrk="0" hangingPunct="0">
                        <a:lnSpc>
                          <a:spcPct val="90000"/>
                        </a:lnSpc>
                        <a:spcBef>
                          <a:spcPts val="1200"/>
                        </a:spcBef>
                        <a:buClr>
                          <a:schemeClr val="accent1"/>
                        </a:buClr>
                        <a:buSzPct val="100000"/>
                        <a:buFont typeface="Arial" pitchFamily="34" charset="0"/>
                        <a:defRPr>
                          <a:solidFill>
                            <a:schemeClr val="tx1"/>
                          </a:solidFill>
                          <a:latin typeface="Arial" pitchFamily="34" charset="0"/>
                        </a:defRPr>
                      </a:lvl2pPr>
                      <a:lvl3pPr marL="1143000" indent="-228600" eaLnBrk="0" hangingPunct="0">
                        <a:lnSpc>
                          <a:spcPct val="90000"/>
                        </a:lnSpc>
                        <a:spcBef>
                          <a:spcPts val="800"/>
                        </a:spcBef>
                        <a:buClr>
                          <a:schemeClr val="accent1"/>
                        </a:buClr>
                        <a:buSzPct val="100000"/>
                        <a:buFont typeface="Arial" pitchFamily="34" charset="0"/>
                        <a:defRPr sz="1600">
                          <a:solidFill>
                            <a:schemeClr val="tx1"/>
                          </a:solidFill>
                          <a:latin typeface="Arial" pitchFamily="34" charset="0"/>
                        </a:defRPr>
                      </a:lvl3pPr>
                      <a:lvl4pPr marL="1600200" indent="-228600" eaLnBrk="0" hangingPunct="0">
                        <a:lnSpc>
                          <a:spcPct val="90000"/>
                        </a:lnSpc>
                        <a:spcBef>
                          <a:spcPts val="600"/>
                        </a:spcBef>
                        <a:buClr>
                          <a:schemeClr val="accent1"/>
                        </a:buClr>
                        <a:buSzPct val="100000"/>
                        <a:buFont typeface="Arial" pitchFamily="34" charset="0"/>
                        <a:defRPr sz="1400">
                          <a:solidFill>
                            <a:schemeClr val="tx1"/>
                          </a:solidFill>
                          <a:latin typeface="Arial" pitchFamily="34" charset="0"/>
                        </a:defRPr>
                      </a:lvl4pPr>
                      <a:lvl5pPr marL="2057400" indent="-228600" eaLnBrk="0" hangingPunct="0">
                        <a:lnSpc>
                          <a:spcPct val="90000"/>
                        </a:lnSpc>
                        <a:spcBef>
                          <a:spcPts val="600"/>
                        </a:spcBef>
                        <a:buClr>
                          <a:schemeClr val="accent1"/>
                        </a:buClr>
                        <a:buFont typeface="Arial" pitchFamily="34" charset="0"/>
                        <a:defRPr sz="1200">
                          <a:solidFill>
                            <a:schemeClr val="tx1"/>
                          </a:solidFill>
                          <a:latin typeface="Arial" pitchFamily="34" charset="0"/>
                        </a:defRPr>
                      </a:lvl5pPr>
                      <a:lvl6pPr marL="25146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6pPr>
                      <a:lvl7pPr marL="29718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7pPr>
                      <a:lvl8pPr marL="34290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8pPr>
                      <a:lvl9pPr marL="38862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altLang="fr-FR" sz="1800" b="0" i="0" u="none" strike="noStrike" cap="none" normalizeH="0" baseline="0" dirty="0" smtClean="0">
                          <a:ln>
                            <a:noFill/>
                          </a:ln>
                          <a:solidFill>
                            <a:srgbClr val="000066"/>
                          </a:solidFill>
                          <a:effectLst/>
                          <a:latin typeface="Arial" pitchFamily="34" charset="0"/>
                          <a:cs typeface="Arial" pitchFamily="34" charset="0"/>
                        </a:rPr>
                        <a:t>3.3</a:t>
                      </a:r>
                    </a:p>
                  </a:txBody>
                  <a:tcP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EEFE7"/>
                    </a:solidFill>
                  </a:tcPr>
                </a:tc>
                <a:tc>
                  <a:txBody>
                    <a:bodyPr/>
                    <a:lstStyle>
                      <a:lvl1pPr eaLnBrk="0" hangingPunct="0">
                        <a:lnSpc>
                          <a:spcPct val="90000"/>
                        </a:lnSpc>
                        <a:spcBef>
                          <a:spcPts val="1800"/>
                        </a:spcBef>
                        <a:buClr>
                          <a:schemeClr val="accent1"/>
                        </a:buClr>
                        <a:buSzPct val="100000"/>
                        <a:buFont typeface="Arial" pitchFamily="34" charset="0"/>
                        <a:defRPr sz="2000">
                          <a:solidFill>
                            <a:schemeClr val="tx1"/>
                          </a:solidFill>
                          <a:latin typeface="Arial" pitchFamily="34" charset="0"/>
                        </a:defRPr>
                      </a:lvl1pPr>
                      <a:lvl2pPr marL="742950" indent="-285750" eaLnBrk="0" hangingPunct="0">
                        <a:lnSpc>
                          <a:spcPct val="90000"/>
                        </a:lnSpc>
                        <a:spcBef>
                          <a:spcPts val="1200"/>
                        </a:spcBef>
                        <a:buClr>
                          <a:schemeClr val="accent1"/>
                        </a:buClr>
                        <a:buSzPct val="100000"/>
                        <a:buFont typeface="Arial" pitchFamily="34" charset="0"/>
                        <a:defRPr>
                          <a:solidFill>
                            <a:schemeClr val="tx1"/>
                          </a:solidFill>
                          <a:latin typeface="Arial" pitchFamily="34" charset="0"/>
                        </a:defRPr>
                      </a:lvl2pPr>
                      <a:lvl3pPr marL="1143000" indent="-228600" eaLnBrk="0" hangingPunct="0">
                        <a:lnSpc>
                          <a:spcPct val="90000"/>
                        </a:lnSpc>
                        <a:spcBef>
                          <a:spcPts val="800"/>
                        </a:spcBef>
                        <a:buClr>
                          <a:schemeClr val="accent1"/>
                        </a:buClr>
                        <a:buSzPct val="100000"/>
                        <a:buFont typeface="Arial" pitchFamily="34" charset="0"/>
                        <a:defRPr sz="1600">
                          <a:solidFill>
                            <a:schemeClr val="tx1"/>
                          </a:solidFill>
                          <a:latin typeface="Arial" pitchFamily="34" charset="0"/>
                        </a:defRPr>
                      </a:lvl3pPr>
                      <a:lvl4pPr marL="1600200" indent="-228600" eaLnBrk="0" hangingPunct="0">
                        <a:lnSpc>
                          <a:spcPct val="90000"/>
                        </a:lnSpc>
                        <a:spcBef>
                          <a:spcPts val="600"/>
                        </a:spcBef>
                        <a:buClr>
                          <a:schemeClr val="accent1"/>
                        </a:buClr>
                        <a:buSzPct val="100000"/>
                        <a:buFont typeface="Arial" pitchFamily="34" charset="0"/>
                        <a:defRPr sz="1400">
                          <a:solidFill>
                            <a:schemeClr val="tx1"/>
                          </a:solidFill>
                          <a:latin typeface="Arial" pitchFamily="34" charset="0"/>
                        </a:defRPr>
                      </a:lvl4pPr>
                      <a:lvl5pPr marL="2057400" indent="-228600" eaLnBrk="0" hangingPunct="0">
                        <a:lnSpc>
                          <a:spcPct val="90000"/>
                        </a:lnSpc>
                        <a:spcBef>
                          <a:spcPts val="600"/>
                        </a:spcBef>
                        <a:buClr>
                          <a:schemeClr val="accent1"/>
                        </a:buClr>
                        <a:buFont typeface="Arial" pitchFamily="34" charset="0"/>
                        <a:defRPr sz="1200">
                          <a:solidFill>
                            <a:schemeClr val="tx1"/>
                          </a:solidFill>
                          <a:latin typeface="Arial" pitchFamily="34" charset="0"/>
                        </a:defRPr>
                      </a:lvl5pPr>
                      <a:lvl6pPr marL="25146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6pPr>
                      <a:lvl7pPr marL="29718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7pPr>
                      <a:lvl8pPr marL="34290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8pPr>
                      <a:lvl9pPr marL="38862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altLang="fr-FR" sz="1800" b="0" i="0" u="none" strike="noStrike" cap="none" normalizeH="0" baseline="0" smtClean="0">
                          <a:ln>
                            <a:noFill/>
                          </a:ln>
                          <a:solidFill>
                            <a:srgbClr val="000066"/>
                          </a:solidFill>
                          <a:effectLst/>
                          <a:latin typeface="Arial" pitchFamily="34" charset="0"/>
                          <a:cs typeface="Arial" pitchFamily="34" charset="0"/>
                        </a:rPr>
                        <a:t>3.2</a:t>
                      </a:r>
                    </a:p>
                  </a:txBody>
                  <a:tcPr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EEFE7"/>
                    </a:solidFill>
                  </a:tcPr>
                </a:tc>
              </a:tr>
              <a:tr h="277813">
                <a:tc>
                  <a:txBody>
                    <a:bodyPr/>
                    <a:lstStyle>
                      <a:lvl1pPr indent="228600" defTabSz="457200" eaLnBrk="0" hangingPunct="0">
                        <a:lnSpc>
                          <a:spcPct val="90000"/>
                        </a:lnSpc>
                        <a:spcBef>
                          <a:spcPts val="1800"/>
                        </a:spcBef>
                        <a:buClr>
                          <a:schemeClr val="accent1"/>
                        </a:buClr>
                        <a:buSzPct val="100000"/>
                        <a:buFont typeface="Arial" pitchFamily="34" charset="0"/>
                        <a:defRPr sz="2000">
                          <a:solidFill>
                            <a:schemeClr val="tx1"/>
                          </a:solidFill>
                          <a:latin typeface="Arial" pitchFamily="34" charset="0"/>
                        </a:defRPr>
                      </a:lvl1pPr>
                      <a:lvl2pPr marL="742950" indent="-285750" defTabSz="457200" eaLnBrk="0" hangingPunct="0">
                        <a:lnSpc>
                          <a:spcPct val="90000"/>
                        </a:lnSpc>
                        <a:spcBef>
                          <a:spcPts val="1200"/>
                        </a:spcBef>
                        <a:buClr>
                          <a:schemeClr val="accent1"/>
                        </a:buClr>
                        <a:buSzPct val="100000"/>
                        <a:buFont typeface="Arial" pitchFamily="34" charset="0"/>
                        <a:defRPr>
                          <a:solidFill>
                            <a:schemeClr val="tx1"/>
                          </a:solidFill>
                          <a:latin typeface="Arial" pitchFamily="34" charset="0"/>
                        </a:defRPr>
                      </a:lvl2pPr>
                      <a:lvl3pPr marL="1143000" indent="-228600" defTabSz="457200" eaLnBrk="0" hangingPunct="0">
                        <a:lnSpc>
                          <a:spcPct val="90000"/>
                        </a:lnSpc>
                        <a:spcBef>
                          <a:spcPts val="800"/>
                        </a:spcBef>
                        <a:buClr>
                          <a:schemeClr val="accent1"/>
                        </a:buClr>
                        <a:buSzPct val="100000"/>
                        <a:buFont typeface="Arial" pitchFamily="34" charset="0"/>
                        <a:defRPr sz="1600">
                          <a:solidFill>
                            <a:schemeClr val="tx1"/>
                          </a:solidFill>
                          <a:latin typeface="Arial" pitchFamily="34" charset="0"/>
                        </a:defRPr>
                      </a:lvl3pPr>
                      <a:lvl4pPr marL="1600200" indent="-228600" defTabSz="457200" eaLnBrk="0" hangingPunct="0">
                        <a:lnSpc>
                          <a:spcPct val="90000"/>
                        </a:lnSpc>
                        <a:spcBef>
                          <a:spcPts val="600"/>
                        </a:spcBef>
                        <a:buClr>
                          <a:schemeClr val="accent1"/>
                        </a:buClr>
                        <a:buSzPct val="100000"/>
                        <a:buFont typeface="Arial" pitchFamily="34" charset="0"/>
                        <a:defRPr sz="1400">
                          <a:solidFill>
                            <a:schemeClr val="tx1"/>
                          </a:solidFill>
                          <a:latin typeface="Arial" pitchFamily="34" charset="0"/>
                        </a:defRPr>
                      </a:lvl4pPr>
                      <a:lvl5pPr marL="2057400" indent="-228600" defTabSz="457200" eaLnBrk="0" hangingPunct="0">
                        <a:lnSpc>
                          <a:spcPct val="90000"/>
                        </a:lnSpc>
                        <a:spcBef>
                          <a:spcPts val="600"/>
                        </a:spcBef>
                        <a:buClr>
                          <a:schemeClr val="accent1"/>
                        </a:buClr>
                        <a:buFont typeface="Arial" pitchFamily="34" charset="0"/>
                        <a:defRPr sz="1200">
                          <a:solidFill>
                            <a:schemeClr val="tx1"/>
                          </a:solidFill>
                          <a:latin typeface="Arial" pitchFamily="34" charset="0"/>
                        </a:defRPr>
                      </a:lvl5pPr>
                      <a:lvl6pPr marL="2514600" indent="-228600" defTabSz="4572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6pPr>
                      <a:lvl7pPr marL="2971800" indent="-228600" defTabSz="4572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7pPr>
                      <a:lvl8pPr marL="3429000" indent="-228600" defTabSz="4572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8pPr>
                      <a:lvl9pPr marL="3886200" indent="-228600" defTabSz="4572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9pPr>
                    </a:lstStyle>
                    <a:p>
                      <a:pPr marL="0" marR="0" lvl="0" indent="228600" algn="l" defTabSz="457200" rtl="0" eaLnBrk="1" fontAlgn="base" latinLnBrk="0" hangingPunct="1">
                        <a:lnSpc>
                          <a:spcPct val="100000"/>
                        </a:lnSpc>
                        <a:spcBef>
                          <a:spcPct val="0"/>
                        </a:spcBef>
                        <a:spcAft>
                          <a:spcPct val="0"/>
                        </a:spcAft>
                        <a:buClrTx/>
                        <a:buSzTx/>
                        <a:buFontTx/>
                        <a:buNone/>
                        <a:tabLst/>
                      </a:pPr>
                      <a:r>
                        <a:rPr kumimoji="0" lang="en-GB" altLang="fr-FR" sz="1800" b="1" i="0" u="none" strike="noStrike" cap="none" normalizeH="0" baseline="0" dirty="0" err="1" smtClean="0">
                          <a:ln>
                            <a:noFill/>
                          </a:ln>
                          <a:solidFill>
                            <a:srgbClr val="000066"/>
                          </a:solidFill>
                          <a:effectLst/>
                          <a:latin typeface="Arial" pitchFamily="34" charset="0"/>
                          <a:cs typeface="Arial" pitchFamily="34" charset="0"/>
                        </a:rPr>
                        <a:t>Diabète</a:t>
                      </a:r>
                      <a:r>
                        <a:rPr kumimoji="0" lang="en-GB" altLang="fr-FR" sz="1800" b="1" i="0" u="none" strike="noStrike" cap="none" normalizeH="0" baseline="0" dirty="0" smtClean="0">
                          <a:ln>
                            <a:noFill/>
                          </a:ln>
                          <a:solidFill>
                            <a:srgbClr val="000066"/>
                          </a:solidFill>
                          <a:effectLst/>
                          <a:latin typeface="Arial" pitchFamily="34" charset="0"/>
                          <a:cs typeface="Arial" pitchFamily="34" charset="0"/>
                        </a:rPr>
                        <a:t>: sans prise </a:t>
                      </a:r>
                      <a:r>
                        <a:rPr kumimoji="0" lang="en-GB" altLang="fr-FR" sz="1800" b="1" i="0" u="none" strike="noStrike" cap="none" normalizeH="0" baseline="0" dirty="0" err="1" smtClean="0">
                          <a:ln>
                            <a:noFill/>
                          </a:ln>
                          <a:solidFill>
                            <a:srgbClr val="000066"/>
                          </a:solidFill>
                          <a:effectLst/>
                          <a:latin typeface="Arial" pitchFamily="34" charset="0"/>
                          <a:cs typeface="Arial" pitchFamily="34" charset="0"/>
                        </a:rPr>
                        <a:t>d’insuline</a:t>
                      </a:r>
                      <a:r>
                        <a:rPr kumimoji="0" lang="en-GB" altLang="fr-FR" sz="1800" b="1" i="0" u="none" strike="noStrike" cap="none" normalizeH="0" baseline="0" dirty="0" smtClean="0">
                          <a:ln>
                            <a:noFill/>
                          </a:ln>
                          <a:solidFill>
                            <a:srgbClr val="000066"/>
                          </a:solidFill>
                          <a:effectLst/>
                          <a:latin typeface="Arial" pitchFamily="34" charset="0"/>
                          <a:cs typeface="Arial" pitchFamily="34" charset="0"/>
                        </a:rPr>
                        <a:t> </a:t>
                      </a:r>
                      <a:r>
                        <a:rPr kumimoji="0" lang="nl-NL" altLang="fr-FR" sz="1800" b="1" i="0" u="none" strike="noStrike" cap="none" normalizeH="0" baseline="0" dirty="0" smtClean="0">
                          <a:ln>
                            <a:noFill/>
                          </a:ln>
                          <a:solidFill>
                            <a:srgbClr val="000066"/>
                          </a:solidFill>
                          <a:effectLst/>
                          <a:latin typeface="Arial" pitchFamily="34" charset="0"/>
                          <a:cs typeface="Arial" pitchFamily="34" charset="0"/>
                        </a:rPr>
                        <a:t>(%)*</a:t>
                      </a:r>
                    </a:p>
                  </a:txBody>
                  <a:tcPr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lvl1pPr eaLnBrk="0" hangingPunct="0">
                        <a:lnSpc>
                          <a:spcPct val="90000"/>
                        </a:lnSpc>
                        <a:spcBef>
                          <a:spcPts val="1800"/>
                        </a:spcBef>
                        <a:buClr>
                          <a:schemeClr val="accent1"/>
                        </a:buClr>
                        <a:buSzPct val="100000"/>
                        <a:buFont typeface="Arial" pitchFamily="34" charset="0"/>
                        <a:defRPr sz="2000">
                          <a:solidFill>
                            <a:schemeClr val="tx1"/>
                          </a:solidFill>
                          <a:latin typeface="Arial" pitchFamily="34" charset="0"/>
                        </a:defRPr>
                      </a:lvl1pPr>
                      <a:lvl2pPr marL="742950" indent="-285750" eaLnBrk="0" hangingPunct="0">
                        <a:lnSpc>
                          <a:spcPct val="90000"/>
                        </a:lnSpc>
                        <a:spcBef>
                          <a:spcPts val="1200"/>
                        </a:spcBef>
                        <a:buClr>
                          <a:schemeClr val="accent1"/>
                        </a:buClr>
                        <a:buSzPct val="100000"/>
                        <a:buFont typeface="Arial" pitchFamily="34" charset="0"/>
                        <a:defRPr>
                          <a:solidFill>
                            <a:schemeClr val="tx1"/>
                          </a:solidFill>
                          <a:latin typeface="Arial" pitchFamily="34" charset="0"/>
                        </a:defRPr>
                      </a:lvl2pPr>
                      <a:lvl3pPr marL="1143000" indent="-228600" eaLnBrk="0" hangingPunct="0">
                        <a:lnSpc>
                          <a:spcPct val="90000"/>
                        </a:lnSpc>
                        <a:spcBef>
                          <a:spcPts val="800"/>
                        </a:spcBef>
                        <a:buClr>
                          <a:schemeClr val="accent1"/>
                        </a:buClr>
                        <a:buSzPct val="100000"/>
                        <a:buFont typeface="Arial" pitchFamily="34" charset="0"/>
                        <a:defRPr sz="1600">
                          <a:solidFill>
                            <a:schemeClr val="tx1"/>
                          </a:solidFill>
                          <a:latin typeface="Arial" pitchFamily="34" charset="0"/>
                        </a:defRPr>
                      </a:lvl3pPr>
                      <a:lvl4pPr marL="1600200" indent="-228600" eaLnBrk="0" hangingPunct="0">
                        <a:lnSpc>
                          <a:spcPct val="90000"/>
                        </a:lnSpc>
                        <a:spcBef>
                          <a:spcPts val="600"/>
                        </a:spcBef>
                        <a:buClr>
                          <a:schemeClr val="accent1"/>
                        </a:buClr>
                        <a:buSzPct val="100000"/>
                        <a:buFont typeface="Arial" pitchFamily="34" charset="0"/>
                        <a:defRPr sz="1400">
                          <a:solidFill>
                            <a:schemeClr val="tx1"/>
                          </a:solidFill>
                          <a:latin typeface="Arial" pitchFamily="34" charset="0"/>
                        </a:defRPr>
                      </a:lvl4pPr>
                      <a:lvl5pPr marL="2057400" indent="-228600" eaLnBrk="0" hangingPunct="0">
                        <a:lnSpc>
                          <a:spcPct val="90000"/>
                        </a:lnSpc>
                        <a:spcBef>
                          <a:spcPts val="600"/>
                        </a:spcBef>
                        <a:buClr>
                          <a:schemeClr val="accent1"/>
                        </a:buClr>
                        <a:buFont typeface="Arial" pitchFamily="34" charset="0"/>
                        <a:defRPr sz="1200">
                          <a:solidFill>
                            <a:schemeClr val="tx1"/>
                          </a:solidFill>
                          <a:latin typeface="Arial" pitchFamily="34" charset="0"/>
                        </a:defRPr>
                      </a:lvl5pPr>
                      <a:lvl6pPr marL="25146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6pPr>
                      <a:lvl7pPr marL="29718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7pPr>
                      <a:lvl8pPr marL="34290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8pPr>
                      <a:lvl9pPr marL="38862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altLang="fr-FR" sz="1800" b="0" i="0" u="none" strike="noStrike" cap="none" normalizeH="0" baseline="0" dirty="0" smtClean="0">
                          <a:ln>
                            <a:noFill/>
                          </a:ln>
                          <a:solidFill>
                            <a:srgbClr val="000066"/>
                          </a:solidFill>
                          <a:effectLst/>
                          <a:latin typeface="Arial" pitchFamily="34" charset="0"/>
                          <a:cs typeface="Arial" pitchFamily="34" charset="0"/>
                        </a:rPr>
                        <a:t>9.1</a:t>
                      </a:r>
                    </a:p>
                  </a:txBody>
                  <a:tcP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lvl1pPr eaLnBrk="0" hangingPunct="0">
                        <a:lnSpc>
                          <a:spcPct val="90000"/>
                        </a:lnSpc>
                        <a:spcBef>
                          <a:spcPts val="1800"/>
                        </a:spcBef>
                        <a:buClr>
                          <a:schemeClr val="accent1"/>
                        </a:buClr>
                        <a:buSzPct val="100000"/>
                        <a:buFont typeface="Arial" pitchFamily="34" charset="0"/>
                        <a:defRPr sz="2000">
                          <a:solidFill>
                            <a:schemeClr val="tx1"/>
                          </a:solidFill>
                          <a:latin typeface="Arial" pitchFamily="34" charset="0"/>
                        </a:defRPr>
                      </a:lvl1pPr>
                      <a:lvl2pPr marL="742950" indent="-285750" eaLnBrk="0" hangingPunct="0">
                        <a:lnSpc>
                          <a:spcPct val="90000"/>
                        </a:lnSpc>
                        <a:spcBef>
                          <a:spcPts val="1200"/>
                        </a:spcBef>
                        <a:buClr>
                          <a:schemeClr val="accent1"/>
                        </a:buClr>
                        <a:buSzPct val="100000"/>
                        <a:buFont typeface="Arial" pitchFamily="34" charset="0"/>
                        <a:defRPr>
                          <a:solidFill>
                            <a:schemeClr val="tx1"/>
                          </a:solidFill>
                          <a:latin typeface="Arial" pitchFamily="34" charset="0"/>
                        </a:defRPr>
                      </a:lvl2pPr>
                      <a:lvl3pPr marL="1143000" indent="-228600" eaLnBrk="0" hangingPunct="0">
                        <a:lnSpc>
                          <a:spcPct val="90000"/>
                        </a:lnSpc>
                        <a:spcBef>
                          <a:spcPts val="800"/>
                        </a:spcBef>
                        <a:buClr>
                          <a:schemeClr val="accent1"/>
                        </a:buClr>
                        <a:buSzPct val="100000"/>
                        <a:buFont typeface="Arial" pitchFamily="34" charset="0"/>
                        <a:defRPr sz="1600">
                          <a:solidFill>
                            <a:schemeClr val="tx1"/>
                          </a:solidFill>
                          <a:latin typeface="Arial" pitchFamily="34" charset="0"/>
                        </a:defRPr>
                      </a:lvl3pPr>
                      <a:lvl4pPr marL="1600200" indent="-228600" eaLnBrk="0" hangingPunct="0">
                        <a:lnSpc>
                          <a:spcPct val="90000"/>
                        </a:lnSpc>
                        <a:spcBef>
                          <a:spcPts val="600"/>
                        </a:spcBef>
                        <a:buClr>
                          <a:schemeClr val="accent1"/>
                        </a:buClr>
                        <a:buSzPct val="100000"/>
                        <a:buFont typeface="Arial" pitchFamily="34" charset="0"/>
                        <a:defRPr sz="1400">
                          <a:solidFill>
                            <a:schemeClr val="tx1"/>
                          </a:solidFill>
                          <a:latin typeface="Arial" pitchFamily="34" charset="0"/>
                        </a:defRPr>
                      </a:lvl4pPr>
                      <a:lvl5pPr marL="2057400" indent="-228600" eaLnBrk="0" hangingPunct="0">
                        <a:lnSpc>
                          <a:spcPct val="90000"/>
                        </a:lnSpc>
                        <a:spcBef>
                          <a:spcPts val="600"/>
                        </a:spcBef>
                        <a:buClr>
                          <a:schemeClr val="accent1"/>
                        </a:buClr>
                        <a:buFont typeface="Arial" pitchFamily="34" charset="0"/>
                        <a:defRPr sz="1200">
                          <a:solidFill>
                            <a:schemeClr val="tx1"/>
                          </a:solidFill>
                          <a:latin typeface="Arial" pitchFamily="34" charset="0"/>
                        </a:defRPr>
                      </a:lvl5pPr>
                      <a:lvl6pPr marL="25146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6pPr>
                      <a:lvl7pPr marL="29718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7pPr>
                      <a:lvl8pPr marL="34290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8pPr>
                      <a:lvl9pPr marL="38862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altLang="fr-FR" sz="1800" b="0" i="0" u="none" strike="noStrike" cap="none" normalizeH="0" baseline="0" smtClean="0">
                          <a:ln>
                            <a:noFill/>
                          </a:ln>
                          <a:solidFill>
                            <a:srgbClr val="000066"/>
                          </a:solidFill>
                          <a:effectLst/>
                          <a:latin typeface="Arial" pitchFamily="34" charset="0"/>
                          <a:cs typeface="Arial" pitchFamily="34" charset="0"/>
                        </a:rPr>
                        <a:t>9.4</a:t>
                      </a:r>
                    </a:p>
                  </a:txBody>
                  <a:tcPr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77813">
                <a:tc>
                  <a:txBody>
                    <a:bodyPr/>
                    <a:lstStyle>
                      <a:lvl1pPr indent="228600" defTabSz="457200" eaLnBrk="0" hangingPunct="0">
                        <a:lnSpc>
                          <a:spcPct val="90000"/>
                        </a:lnSpc>
                        <a:spcBef>
                          <a:spcPts val="1800"/>
                        </a:spcBef>
                        <a:buClr>
                          <a:schemeClr val="accent1"/>
                        </a:buClr>
                        <a:buSzPct val="100000"/>
                        <a:buFont typeface="Arial" pitchFamily="34" charset="0"/>
                        <a:defRPr sz="2000">
                          <a:solidFill>
                            <a:schemeClr val="tx1"/>
                          </a:solidFill>
                          <a:latin typeface="Arial" pitchFamily="34" charset="0"/>
                        </a:defRPr>
                      </a:lvl1pPr>
                      <a:lvl2pPr marL="742950" indent="-285750" defTabSz="457200" eaLnBrk="0" hangingPunct="0">
                        <a:lnSpc>
                          <a:spcPct val="90000"/>
                        </a:lnSpc>
                        <a:spcBef>
                          <a:spcPts val="1200"/>
                        </a:spcBef>
                        <a:buClr>
                          <a:schemeClr val="accent1"/>
                        </a:buClr>
                        <a:buSzPct val="100000"/>
                        <a:buFont typeface="Arial" pitchFamily="34" charset="0"/>
                        <a:defRPr>
                          <a:solidFill>
                            <a:schemeClr val="tx1"/>
                          </a:solidFill>
                          <a:latin typeface="Arial" pitchFamily="34" charset="0"/>
                        </a:defRPr>
                      </a:lvl2pPr>
                      <a:lvl3pPr marL="1143000" indent="-228600" defTabSz="457200" eaLnBrk="0" hangingPunct="0">
                        <a:lnSpc>
                          <a:spcPct val="90000"/>
                        </a:lnSpc>
                        <a:spcBef>
                          <a:spcPts val="800"/>
                        </a:spcBef>
                        <a:buClr>
                          <a:schemeClr val="accent1"/>
                        </a:buClr>
                        <a:buSzPct val="100000"/>
                        <a:buFont typeface="Arial" pitchFamily="34" charset="0"/>
                        <a:defRPr sz="1600">
                          <a:solidFill>
                            <a:schemeClr val="tx1"/>
                          </a:solidFill>
                          <a:latin typeface="Arial" pitchFamily="34" charset="0"/>
                        </a:defRPr>
                      </a:lvl3pPr>
                      <a:lvl4pPr marL="1600200" indent="-228600" defTabSz="457200" eaLnBrk="0" hangingPunct="0">
                        <a:lnSpc>
                          <a:spcPct val="90000"/>
                        </a:lnSpc>
                        <a:spcBef>
                          <a:spcPts val="600"/>
                        </a:spcBef>
                        <a:buClr>
                          <a:schemeClr val="accent1"/>
                        </a:buClr>
                        <a:buSzPct val="100000"/>
                        <a:buFont typeface="Arial" pitchFamily="34" charset="0"/>
                        <a:defRPr sz="1400">
                          <a:solidFill>
                            <a:schemeClr val="tx1"/>
                          </a:solidFill>
                          <a:latin typeface="Arial" pitchFamily="34" charset="0"/>
                        </a:defRPr>
                      </a:lvl4pPr>
                      <a:lvl5pPr marL="2057400" indent="-228600" defTabSz="457200" eaLnBrk="0" hangingPunct="0">
                        <a:lnSpc>
                          <a:spcPct val="90000"/>
                        </a:lnSpc>
                        <a:spcBef>
                          <a:spcPts val="600"/>
                        </a:spcBef>
                        <a:buClr>
                          <a:schemeClr val="accent1"/>
                        </a:buClr>
                        <a:buFont typeface="Arial" pitchFamily="34" charset="0"/>
                        <a:defRPr sz="1200">
                          <a:solidFill>
                            <a:schemeClr val="tx1"/>
                          </a:solidFill>
                          <a:latin typeface="Arial" pitchFamily="34" charset="0"/>
                        </a:defRPr>
                      </a:lvl5pPr>
                      <a:lvl6pPr marL="2514600" indent="-228600" defTabSz="4572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6pPr>
                      <a:lvl7pPr marL="2971800" indent="-228600" defTabSz="4572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7pPr>
                      <a:lvl8pPr marL="3429000" indent="-228600" defTabSz="4572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8pPr>
                      <a:lvl9pPr marL="3886200" indent="-228600" defTabSz="4572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9pPr>
                    </a:lstStyle>
                    <a:p>
                      <a:pPr marL="0" marR="0" lvl="0" indent="228600" algn="l" defTabSz="457200" rtl="0" eaLnBrk="1" fontAlgn="base" latinLnBrk="0" hangingPunct="1">
                        <a:lnSpc>
                          <a:spcPct val="100000"/>
                        </a:lnSpc>
                        <a:spcBef>
                          <a:spcPct val="0"/>
                        </a:spcBef>
                        <a:spcAft>
                          <a:spcPct val="0"/>
                        </a:spcAft>
                        <a:buClrTx/>
                        <a:buSzTx/>
                        <a:buFontTx/>
                        <a:buNone/>
                        <a:tabLst/>
                      </a:pPr>
                      <a:r>
                        <a:rPr kumimoji="0" lang="en-GB" altLang="fr-FR" sz="1800" b="1" i="0" u="none" strike="noStrike" cap="none" normalizeH="0" baseline="0" dirty="0" err="1" smtClean="0">
                          <a:ln>
                            <a:noFill/>
                          </a:ln>
                          <a:solidFill>
                            <a:srgbClr val="000066"/>
                          </a:solidFill>
                          <a:effectLst/>
                          <a:latin typeface="Arial" pitchFamily="34" charset="0"/>
                          <a:cs typeface="Arial" pitchFamily="34" charset="0"/>
                        </a:rPr>
                        <a:t>Maladie</a:t>
                      </a:r>
                      <a:r>
                        <a:rPr kumimoji="0" lang="en-GB" altLang="fr-FR" sz="1800" b="1" i="0" u="none" strike="noStrike" cap="none" normalizeH="0" baseline="0" dirty="0" smtClean="0">
                          <a:ln>
                            <a:noFill/>
                          </a:ln>
                          <a:solidFill>
                            <a:srgbClr val="000066"/>
                          </a:solidFill>
                          <a:effectLst/>
                          <a:latin typeface="Arial" pitchFamily="34" charset="0"/>
                          <a:cs typeface="Arial" pitchFamily="34" charset="0"/>
                        </a:rPr>
                        <a:t> </a:t>
                      </a:r>
                      <a:r>
                        <a:rPr kumimoji="0" lang="en-GB" altLang="fr-FR" sz="1800" b="1" i="0" u="none" strike="noStrike" cap="none" normalizeH="0" baseline="0" dirty="0" err="1" smtClean="0">
                          <a:ln>
                            <a:noFill/>
                          </a:ln>
                          <a:solidFill>
                            <a:srgbClr val="000066"/>
                          </a:solidFill>
                          <a:effectLst/>
                          <a:latin typeface="Arial" pitchFamily="34" charset="0"/>
                          <a:cs typeface="Arial" pitchFamily="34" charset="0"/>
                        </a:rPr>
                        <a:t>cardiaque</a:t>
                      </a:r>
                      <a:r>
                        <a:rPr kumimoji="0" lang="en-GB" altLang="fr-FR" sz="1800" b="1" i="0" u="none" strike="noStrike" cap="none" normalizeH="0" baseline="0" dirty="0" smtClean="0">
                          <a:ln>
                            <a:noFill/>
                          </a:ln>
                          <a:solidFill>
                            <a:srgbClr val="000066"/>
                          </a:solidFill>
                          <a:effectLst/>
                          <a:latin typeface="Arial" pitchFamily="34" charset="0"/>
                          <a:cs typeface="Arial" pitchFamily="34" charset="0"/>
                        </a:rPr>
                        <a:t> </a:t>
                      </a:r>
                      <a:r>
                        <a:rPr kumimoji="0" lang="nl-NL" altLang="fr-FR" sz="1800" b="1" i="0" u="none" strike="noStrike" cap="none" normalizeH="0" baseline="0" dirty="0" smtClean="0">
                          <a:ln>
                            <a:noFill/>
                          </a:ln>
                          <a:solidFill>
                            <a:srgbClr val="000066"/>
                          </a:solidFill>
                          <a:effectLst/>
                          <a:latin typeface="Arial" pitchFamily="34" charset="0"/>
                          <a:cs typeface="Arial" pitchFamily="34" charset="0"/>
                        </a:rPr>
                        <a:t>(%)*</a:t>
                      </a:r>
                    </a:p>
                  </a:txBody>
                  <a:tcPr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EEFE7"/>
                    </a:solidFill>
                  </a:tcPr>
                </a:tc>
                <a:tc>
                  <a:txBody>
                    <a:bodyPr/>
                    <a:lstStyle>
                      <a:lvl1pPr eaLnBrk="0" hangingPunct="0">
                        <a:lnSpc>
                          <a:spcPct val="90000"/>
                        </a:lnSpc>
                        <a:spcBef>
                          <a:spcPts val="1800"/>
                        </a:spcBef>
                        <a:buClr>
                          <a:schemeClr val="accent1"/>
                        </a:buClr>
                        <a:buSzPct val="100000"/>
                        <a:buFont typeface="Arial" pitchFamily="34" charset="0"/>
                        <a:defRPr sz="2000">
                          <a:solidFill>
                            <a:schemeClr val="tx1"/>
                          </a:solidFill>
                          <a:latin typeface="Arial" pitchFamily="34" charset="0"/>
                        </a:defRPr>
                      </a:lvl1pPr>
                      <a:lvl2pPr marL="742950" indent="-285750" eaLnBrk="0" hangingPunct="0">
                        <a:lnSpc>
                          <a:spcPct val="90000"/>
                        </a:lnSpc>
                        <a:spcBef>
                          <a:spcPts val="1200"/>
                        </a:spcBef>
                        <a:buClr>
                          <a:schemeClr val="accent1"/>
                        </a:buClr>
                        <a:buSzPct val="100000"/>
                        <a:buFont typeface="Arial" pitchFamily="34" charset="0"/>
                        <a:defRPr>
                          <a:solidFill>
                            <a:schemeClr val="tx1"/>
                          </a:solidFill>
                          <a:latin typeface="Arial" pitchFamily="34" charset="0"/>
                        </a:defRPr>
                      </a:lvl2pPr>
                      <a:lvl3pPr marL="1143000" indent="-228600" eaLnBrk="0" hangingPunct="0">
                        <a:lnSpc>
                          <a:spcPct val="90000"/>
                        </a:lnSpc>
                        <a:spcBef>
                          <a:spcPts val="800"/>
                        </a:spcBef>
                        <a:buClr>
                          <a:schemeClr val="accent1"/>
                        </a:buClr>
                        <a:buSzPct val="100000"/>
                        <a:buFont typeface="Arial" pitchFamily="34" charset="0"/>
                        <a:defRPr sz="1600">
                          <a:solidFill>
                            <a:schemeClr val="tx1"/>
                          </a:solidFill>
                          <a:latin typeface="Arial" pitchFamily="34" charset="0"/>
                        </a:defRPr>
                      </a:lvl3pPr>
                      <a:lvl4pPr marL="1600200" indent="-228600" eaLnBrk="0" hangingPunct="0">
                        <a:lnSpc>
                          <a:spcPct val="90000"/>
                        </a:lnSpc>
                        <a:spcBef>
                          <a:spcPts val="600"/>
                        </a:spcBef>
                        <a:buClr>
                          <a:schemeClr val="accent1"/>
                        </a:buClr>
                        <a:buSzPct val="100000"/>
                        <a:buFont typeface="Arial" pitchFamily="34" charset="0"/>
                        <a:defRPr sz="1400">
                          <a:solidFill>
                            <a:schemeClr val="tx1"/>
                          </a:solidFill>
                          <a:latin typeface="Arial" pitchFamily="34" charset="0"/>
                        </a:defRPr>
                      </a:lvl4pPr>
                      <a:lvl5pPr marL="2057400" indent="-228600" eaLnBrk="0" hangingPunct="0">
                        <a:lnSpc>
                          <a:spcPct val="90000"/>
                        </a:lnSpc>
                        <a:spcBef>
                          <a:spcPts val="600"/>
                        </a:spcBef>
                        <a:buClr>
                          <a:schemeClr val="accent1"/>
                        </a:buClr>
                        <a:buFont typeface="Arial" pitchFamily="34" charset="0"/>
                        <a:defRPr sz="1200">
                          <a:solidFill>
                            <a:schemeClr val="tx1"/>
                          </a:solidFill>
                          <a:latin typeface="Arial" pitchFamily="34" charset="0"/>
                        </a:defRPr>
                      </a:lvl5pPr>
                      <a:lvl6pPr marL="25146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6pPr>
                      <a:lvl7pPr marL="29718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7pPr>
                      <a:lvl8pPr marL="34290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8pPr>
                      <a:lvl9pPr marL="38862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altLang="fr-FR" sz="1800" b="0" i="0" u="none" strike="noStrike" cap="none" normalizeH="0" baseline="0" dirty="0" smtClean="0">
                          <a:ln>
                            <a:noFill/>
                          </a:ln>
                          <a:solidFill>
                            <a:srgbClr val="000066"/>
                          </a:solidFill>
                          <a:effectLst/>
                          <a:latin typeface="Arial" pitchFamily="34" charset="0"/>
                          <a:cs typeface="Arial" pitchFamily="34" charset="0"/>
                        </a:rPr>
                        <a:t>25.3</a:t>
                      </a:r>
                    </a:p>
                  </a:txBody>
                  <a:tcP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EEFE7"/>
                    </a:solidFill>
                  </a:tcPr>
                </a:tc>
                <a:tc>
                  <a:txBody>
                    <a:bodyPr/>
                    <a:lstStyle>
                      <a:lvl1pPr eaLnBrk="0" hangingPunct="0">
                        <a:lnSpc>
                          <a:spcPct val="90000"/>
                        </a:lnSpc>
                        <a:spcBef>
                          <a:spcPts val="1800"/>
                        </a:spcBef>
                        <a:buClr>
                          <a:schemeClr val="accent1"/>
                        </a:buClr>
                        <a:buSzPct val="100000"/>
                        <a:buFont typeface="Arial" pitchFamily="34" charset="0"/>
                        <a:defRPr sz="2000">
                          <a:solidFill>
                            <a:schemeClr val="tx1"/>
                          </a:solidFill>
                          <a:latin typeface="Arial" pitchFamily="34" charset="0"/>
                        </a:defRPr>
                      </a:lvl1pPr>
                      <a:lvl2pPr marL="742950" indent="-285750" eaLnBrk="0" hangingPunct="0">
                        <a:lnSpc>
                          <a:spcPct val="90000"/>
                        </a:lnSpc>
                        <a:spcBef>
                          <a:spcPts val="1200"/>
                        </a:spcBef>
                        <a:buClr>
                          <a:schemeClr val="accent1"/>
                        </a:buClr>
                        <a:buSzPct val="100000"/>
                        <a:buFont typeface="Arial" pitchFamily="34" charset="0"/>
                        <a:defRPr>
                          <a:solidFill>
                            <a:schemeClr val="tx1"/>
                          </a:solidFill>
                          <a:latin typeface="Arial" pitchFamily="34" charset="0"/>
                        </a:defRPr>
                      </a:lvl2pPr>
                      <a:lvl3pPr marL="1143000" indent="-228600" eaLnBrk="0" hangingPunct="0">
                        <a:lnSpc>
                          <a:spcPct val="90000"/>
                        </a:lnSpc>
                        <a:spcBef>
                          <a:spcPts val="800"/>
                        </a:spcBef>
                        <a:buClr>
                          <a:schemeClr val="accent1"/>
                        </a:buClr>
                        <a:buSzPct val="100000"/>
                        <a:buFont typeface="Arial" pitchFamily="34" charset="0"/>
                        <a:defRPr sz="1600">
                          <a:solidFill>
                            <a:schemeClr val="tx1"/>
                          </a:solidFill>
                          <a:latin typeface="Arial" pitchFamily="34" charset="0"/>
                        </a:defRPr>
                      </a:lvl3pPr>
                      <a:lvl4pPr marL="1600200" indent="-228600" eaLnBrk="0" hangingPunct="0">
                        <a:lnSpc>
                          <a:spcPct val="90000"/>
                        </a:lnSpc>
                        <a:spcBef>
                          <a:spcPts val="600"/>
                        </a:spcBef>
                        <a:buClr>
                          <a:schemeClr val="accent1"/>
                        </a:buClr>
                        <a:buSzPct val="100000"/>
                        <a:buFont typeface="Arial" pitchFamily="34" charset="0"/>
                        <a:defRPr sz="1400">
                          <a:solidFill>
                            <a:schemeClr val="tx1"/>
                          </a:solidFill>
                          <a:latin typeface="Arial" pitchFamily="34" charset="0"/>
                        </a:defRPr>
                      </a:lvl4pPr>
                      <a:lvl5pPr marL="2057400" indent="-228600" eaLnBrk="0" hangingPunct="0">
                        <a:lnSpc>
                          <a:spcPct val="90000"/>
                        </a:lnSpc>
                        <a:spcBef>
                          <a:spcPts val="600"/>
                        </a:spcBef>
                        <a:buClr>
                          <a:schemeClr val="accent1"/>
                        </a:buClr>
                        <a:buFont typeface="Arial" pitchFamily="34" charset="0"/>
                        <a:defRPr sz="1200">
                          <a:solidFill>
                            <a:schemeClr val="tx1"/>
                          </a:solidFill>
                          <a:latin typeface="Arial" pitchFamily="34" charset="0"/>
                        </a:defRPr>
                      </a:lvl5pPr>
                      <a:lvl6pPr marL="25146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6pPr>
                      <a:lvl7pPr marL="29718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7pPr>
                      <a:lvl8pPr marL="34290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8pPr>
                      <a:lvl9pPr marL="38862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altLang="fr-FR" sz="1800" b="0" i="0" u="none" strike="noStrike" cap="none" normalizeH="0" baseline="0" smtClean="0">
                          <a:ln>
                            <a:noFill/>
                          </a:ln>
                          <a:solidFill>
                            <a:srgbClr val="000066"/>
                          </a:solidFill>
                          <a:effectLst/>
                          <a:latin typeface="Arial" pitchFamily="34" charset="0"/>
                          <a:cs typeface="Arial" pitchFamily="34" charset="0"/>
                        </a:rPr>
                        <a:t>25.4</a:t>
                      </a:r>
                    </a:p>
                  </a:txBody>
                  <a:tcPr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EEFE7"/>
                    </a:solidFill>
                  </a:tcPr>
                </a:tc>
              </a:tr>
              <a:tr h="277813">
                <a:tc>
                  <a:txBody>
                    <a:bodyPr/>
                    <a:lstStyle>
                      <a:lvl1pPr indent="228600" defTabSz="457200" eaLnBrk="0" hangingPunct="0">
                        <a:lnSpc>
                          <a:spcPct val="90000"/>
                        </a:lnSpc>
                        <a:spcBef>
                          <a:spcPts val="1800"/>
                        </a:spcBef>
                        <a:buClr>
                          <a:schemeClr val="accent1"/>
                        </a:buClr>
                        <a:buSzPct val="100000"/>
                        <a:buFont typeface="Arial" pitchFamily="34" charset="0"/>
                        <a:defRPr sz="2000">
                          <a:solidFill>
                            <a:schemeClr val="tx1"/>
                          </a:solidFill>
                          <a:latin typeface="Arial" pitchFamily="34" charset="0"/>
                        </a:defRPr>
                      </a:lvl1pPr>
                      <a:lvl2pPr marL="742950" indent="-285750" defTabSz="457200" eaLnBrk="0" hangingPunct="0">
                        <a:lnSpc>
                          <a:spcPct val="90000"/>
                        </a:lnSpc>
                        <a:spcBef>
                          <a:spcPts val="1200"/>
                        </a:spcBef>
                        <a:buClr>
                          <a:schemeClr val="accent1"/>
                        </a:buClr>
                        <a:buSzPct val="100000"/>
                        <a:buFont typeface="Arial" pitchFamily="34" charset="0"/>
                        <a:defRPr>
                          <a:solidFill>
                            <a:schemeClr val="tx1"/>
                          </a:solidFill>
                          <a:latin typeface="Arial" pitchFamily="34" charset="0"/>
                        </a:defRPr>
                      </a:lvl2pPr>
                      <a:lvl3pPr marL="1143000" indent="-228600" defTabSz="457200" eaLnBrk="0" hangingPunct="0">
                        <a:lnSpc>
                          <a:spcPct val="90000"/>
                        </a:lnSpc>
                        <a:spcBef>
                          <a:spcPts val="800"/>
                        </a:spcBef>
                        <a:buClr>
                          <a:schemeClr val="accent1"/>
                        </a:buClr>
                        <a:buSzPct val="100000"/>
                        <a:buFont typeface="Arial" pitchFamily="34" charset="0"/>
                        <a:defRPr sz="1600">
                          <a:solidFill>
                            <a:schemeClr val="tx1"/>
                          </a:solidFill>
                          <a:latin typeface="Arial" pitchFamily="34" charset="0"/>
                        </a:defRPr>
                      </a:lvl3pPr>
                      <a:lvl4pPr marL="1600200" indent="-228600" defTabSz="457200" eaLnBrk="0" hangingPunct="0">
                        <a:lnSpc>
                          <a:spcPct val="90000"/>
                        </a:lnSpc>
                        <a:spcBef>
                          <a:spcPts val="600"/>
                        </a:spcBef>
                        <a:buClr>
                          <a:schemeClr val="accent1"/>
                        </a:buClr>
                        <a:buSzPct val="100000"/>
                        <a:buFont typeface="Arial" pitchFamily="34" charset="0"/>
                        <a:defRPr sz="1400">
                          <a:solidFill>
                            <a:schemeClr val="tx1"/>
                          </a:solidFill>
                          <a:latin typeface="Arial" pitchFamily="34" charset="0"/>
                        </a:defRPr>
                      </a:lvl4pPr>
                      <a:lvl5pPr marL="2057400" indent="-228600" defTabSz="457200" eaLnBrk="0" hangingPunct="0">
                        <a:lnSpc>
                          <a:spcPct val="90000"/>
                        </a:lnSpc>
                        <a:spcBef>
                          <a:spcPts val="600"/>
                        </a:spcBef>
                        <a:buClr>
                          <a:schemeClr val="accent1"/>
                        </a:buClr>
                        <a:buFont typeface="Arial" pitchFamily="34" charset="0"/>
                        <a:defRPr sz="1200">
                          <a:solidFill>
                            <a:schemeClr val="tx1"/>
                          </a:solidFill>
                          <a:latin typeface="Arial" pitchFamily="34" charset="0"/>
                        </a:defRPr>
                      </a:lvl5pPr>
                      <a:lvl6pPr marL="2514600" indent="-228600" defTabSz="4572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6pPr>
                      <a:lvl7pPr marL="2971800" indent="-228600" defTabSz="4572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7pPr>
                      <a:lvl8pPr marL="3429000" indent="-228600" defTabSz="4572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8pPr>
                      <a:lvl9pPr marL="3886200" indent="-228600" defTabSz="4572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9pPr>
                    </a:lstStyle>
                    <a:p>
                      <a:pPr marL="0" marR="0" lvl="0" indent="228600" algn="l" defTabSz="457200" rtl="0" eaLnBrk="1" fontAlgn="base" latinLnBrk="0" hangingPunct="1">
                        <a:lnSpc>
                          <a:spcPct val="100000"/>
                        </a:lnSpc>
                        <a:spcBef>
                          <a:spcPct val="0"/>
                        </a:spcBef>
                        <a:spcAft>
                          <a:spcPct val="0"/>
                        </a:spcAft>
                        <a:buClrTx/>
                        <a:buSzTx/>
                        <a:buFontTx/>
                        <a:buNone/>
                        <a:tabLst/>
                      </a:pPr>
                      <a:r>
                        <a:rPr kumimoji="0" lang="en-GB" altLang="fr-FR" sz="1800" b="1" i="0" u="none" strike="noStrike" cap="none" normalizeH="0" baseline="0" dirty="0" err="1" smtClean="0">
                          <a:ln>
                            <a:noFill/>
                          </a:ln>
                          <a:solidFill>
                            <a:srgbClr val="000066"/>
                          </a:solidFill>
                          <a:effectLst/>
                          <a:latin typeface="Arial" pitchFamily="34" charset="0"/>
                          <a:cs typeface="Arial" pitchFamily="34" charset="0"/>
                        </a:rPr>
                        <a:t>Maladie</a:t>
                      </a:r>
                      <a:r>
                        <a:rPr kumimoji="0" lang="en-GB" altLang="fr-FR" sz="1800" b="1" i="0" u="none" strike="noStrike" cap="none" normalizeH="0" baseline="0" dirty="0" smtClean="0">
                          <a:ln>
                            <a:noFill/>
                          </a:ln>
                          <a:solidFill>
                            <a:srgbClr val="000066"/>
                          </a:solidFill>
                          <a:effectLst/>
                          <a:latin typeface="Arial" pitchFamily="34" charset="0"/>
                          <a:cs typeface="Arial" pitchFamily="34" charset="0"/>
                        </a:rPr>
                        <a:t> </a:t>
                      </a:r>
                      <a:r>
                        <a:rPr kumimoji="0" lang="en-GB" altLang="fr-FR" sz="1800" b="1" i="0" u="none" strike="noStrike" cap="none" normalizeH="0" baseline="0" dirty="0" err="1" smtClean="0">
                          <a:ln>
                            <a:noFill/>
                          </a:ln>
                          <a:solidFill>
                            <a:srgbClr val="000066"/>
                          </a:solidFill>
                          <a:effectLst/>
                          <a:latin typeface="Arial" pitchFamily="34" charset="0"/>
                          <a:cs typeface="Arial" pitchFamily="34" charset="0"/>
                        </a:rPr>
                        <a:t>hépatique</a:t>
                      </a:r>
                      <a:r>
                        <a:rPr kumimoji="0" lang="en-GB" altLang="fr-FR" sz="1800" b="1" i="0" u="none" strike="noStrike" cap="none" normalizeH="0" baseline="0" dirty="0" smtClean="0">
                          <a:ln>
                            <a:noFill/>
                          </a:ln>
                          <a:solidFill>
                            <a:srgbClr val="000066"/>
                          </a:solidFill>
                          <a:effectLst/>
                          <a:latin typeface="Arial" pitchFamily="34" charset="0"/>
                          <a:cs typeface="Arial" pitchFamily="34" charset="0"/>
                        </a:rPr>
                        <a:t> </a:t>
                      </a:r>
                      <a:r>
                        <a:rPr kumimoji="0" lang="nl-NL" altLang="fr-FR" sz="1800" b="1" i="0" u="none" strike="noStrike" cap="none" normalizeH="0" baseline="0" dirty="0" smtClean="0">
                          <a:ln>
                            <a:noFill/>
                          </a:ln>
                          <a:solidFill>
                            <a:srgbClr val="000066"/>
                          </a:solidFill>
                          <a:effectLst/>
                          <a:latin typeface="Arial" pitchFamily="34" charset="0"/>
                          <a:cs typeface="Arial" pitchFamily="34" charset="0"/>
                        </a:rPr>
                        <a:t>(%)*</a:t>
                      </a:r>
                    </a:p>
                  </a:txBody>
                  <a:tcPr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lvl1pPr eaLnBrk="0" hangingPunct="0">
                        <a:lnSpc>
                          <a:spcPct val="90000"/>
                        </a:lnSpc>
                        <a:spcBef>
                          <a:spcPts val="1800"/>
                        </a:spcBef>
                        <a:buClr>
                          <a:schemeClr val="accent1"/>
                        </a:buClr>
                        <a:buSzPct val="100000"/>
                        <a:buFont typeface="Arial" pitchFamily="34" charset="0"/>
                        <a:defRPr sz="2000">
                          <a:solidFill>
                            <a:schemeClr val="tx1"/>
                          </a:solidFill>
                          <a:latin typeface="Arial" pitchFamily="34" charset="0"/>
                        </a:defRPr>
                      </a:lvl1pPr>
                      <a:lvl2pPr marL="742950" indent="-285750" eaLnBrk="0" hangingPunct="0">
                        <a:lnSpc>
                          <a:spcPct val="90000"/>
                        </a:lnSpc>
                        <a:spcBef>
                          <a:spcPts val="1200"/>
                        </a:spcBef>
                        <a:buClr>
                          <a:schemeClr val="accent1"/>
                        </a:buClr>
                        <a:buSzPct val="100000"/>
                        <a:buFont typeface="Arial" pitchFamily="34" charset="0"/>
                        <a:defRPr>
                          <a:solidFill>
                            <a:schemeClr val="tx1"/>
                          </a:solidFill>
                          <a:latin typeface="Arial" pitchFamily="34" charset="0"/>
                        </a:defRPr>
                      </a:lvl2pPr>
                      <a:lvl3pPr marL="1143000" indent="-228600" eaLnBrk="0" hangingPunct="0">
                        <a:lnSpc>
                          <a:spcPct val="90000"/>
                        </a:lnSpc>
                        <a:spcBef>
                          <a:spcPts val="800"/>
                        </a:spcBef>
                        <a:buClr>
                          <a:schemeClr val="accent1"/>
                        </a:buClr>
                        <a:buSzPct val="100000"/>
                        <a:buFont typeface="Arial" pitchFamily="34" charset="0"/>
                        <a:defRPr sz="1600">
                          <a:solidFill>
                            <a:schemeClr val="tx1"/>
                          </a:solidFill>
                          <a:latin typeface="Arial" pitchFamily="34" charset="0"/>
                        </a:defRPr>
                      </a:lvl3pPr>
                      <a:lvl4pPr marL="1600200" indent="-228600" eaLnBrk="0" hangingPunct="0">
                        <a:lnSpc>
                          <a:spcPct val="90000"/>
                        </a:lnSpc>
                        <a:spcBef>
                          <a:spcPts val="600"/>
                        </a:spcBef>
                        <a:buClr>
                          <a:schemeClr val="accent1"/>
                        </a:buClr>
                        <a:buSzPct val="100000"/>
                        <a:buFont typeface="Arial" pitchFamily="34" charset="0"/>
                        <a:defRPr sz="1400">
                          <a:solidFill>
                            <a:schemeClr val="tx1"/>
                          </a:solidFill>
                          <a:latin typeface="Arial" pitchFamily="34" charset="0"/>
                        </a:defRPr>
                      </a:lvl4pPr>
                      <a:lvl5pPr marL="2057400" indent="-228600" eaLnBrk="0" hangingPunct="0">
                        <a:lnSpc>
                          <a:spcPct val="90000"/>
                        </a:lnSpc>
                        <a:spcBef>
                          <a:spcPts val="600"/>
                        </a:spcBef>
                        <a:buClr>
                          <a:schemeClr val="accent1"/>
                        </a:buClr>
                        <a:buFont typeface="Arial" pitchFamily="34" charset="0"/>
                        <a:defRPr sz="1200">
                          <a:solidFill>
                            <a:schemeClr val="tx1"/>
                          </a:solidFill>
                          <a:latin typeface="Arial" pitchFamily="34" charset="0"/>
                        </a:defRPr>
                      </a:lvl5pPr>
                      <a:lvl6pPr marL="25146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6pPr>
                      <a:lvl7pPr marL="29718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7pPr>
                      <a:lvl8pPr marL="34290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8pPr>
                      <a:lvl9pPr marL="38862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altLang="fr-FR" sz="1800" b="0" i="0" u="none" strike="noStrike" cap="none" normalizeH="0" baseline="0" dirty="0" smtClean="0">
                          <a:ln>
                            <a:noFill/>
                          </a:ln>
                          <a:solidFill>
                            <a:srgbClr val="000066"/>
                          </a:solidFill>
                          <a:effectLst/>
                          <a:latin typeface="Arial" pitchFamily="34" charset="0"/>
                          <a:cs typeface="Arial" pitchFamily="34" charset="0"/>
                        </a:rPr>
                        <a:t>0.5</a:t>
                      </a:r>
                    </a:p>
                  </a:txBody>
                  <a:tcP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lvl1pPr eaLnBrk="0" hangingPunct="0">
                        <a:lnSpc>
                          <a:spcPct val="90000"/>
                        </a:lnSpc>
                        <a:spcBef>
                          <a:spcPts val="1800"/>
                        </a:spcBef>
                        <a:buClr>
                          <a:schemeClr val="accent1"/>
                        </a:buClr>
                        <a:buSzPct val="100000"/>
                        <a:buFont typeface="Arial" pitchFamily="34" charset="0"/>
                        <a:defRPr sz="2000">
                          <a:solidFill>
                            <a:schemeClr val="tx1"/>
                          </a:solidFill>
                          <a:latin typeface="Arial" pitchFamily="34" charset="0"/>
                        </a:defRPr>
                      </a:lvl1pPr>
                      <a:lvl2pPr marL="742950" indent="-285750" eaLnBrk="0" hangingPunct="0">
                        <a:lnSpc>
                          <a:spcPct val="90000"/>
                        </a:lnSpc>
                        <a:spcBef>
                          <a:spcPts val="1200"/>
                        </a:spcBef>
                        <a:buClr>
                          <a:schemeClr val="accent1"/>
                        </a:buClr>
                        <a:buSzPct val="100000"/>
                        <a:buFont typeface="Arial" pitchFamily="34" charset="0"/>
                        <a:defRPr>
                          <a:solidFill>
                            <a:schemeClr val="tx1"/>
                          </a:solidFill>
                          <a:latin typeface="Arial" pitchFamily="34" charset="0"/>
                        </a:defRPr>
                      </a:lvl2pPr>
                      <a:lvl3pPr marL="1143000" indent="-228600" eaLnBrk="0" hangingPunct="0">
                        <a:lnSpc>
                          <a:spcPct val="90000"/>
                        </a:lnSpc>
                        <a:spcBef>
                          <a:spcPts val="800"/>
                        </a:spcBef>
                        <a:buClr>
                          <a:schemeClr val="accent1"/>
                        </a:buClr>
                        <a:buSzPct val="100000"/>
                        <a:buFont typeface="Arial" pitchFamily="34" charset="0"/>
                        <a:defRPr sz="1600">
                          <a:solidFill>
                            <a:schemeClr val="tx1"/>
                          </a:solidFill>
                          <a:latin typeface="Arial" pitchFamily="34" charset="0"/>
                        </a:defRPr>
                      </a:lvl3pPr>
                      <a:lvl4pPr marL="1600200" indent="-228600" eaLnBrk="0" hangingPunct="0">
                        <a:lnSpc>
                          <a:spcPct val="90000"/>
                        </a:lnSpc>
                        <a:spcBef>
                          <a:spcPts val="600"/>
                        </a:spcBef>
                        <a:buClr>
                          <a:schemeClr val="accent1"/>
                        </a:buClr>
                        <a:buSzPct val="100000"/>
                        <a:buFont typeface="Arial" pitchFamily="34" charset="0"/>
                        <a:defRPr sz="1400">
                          <a:solidFill>
                            <a:schemeClr val="tx1"/>
                          </a:solidFill>
                          <a:latin typeface="Arial" pitchFamily="34" charset="0"/>
                        </a:defRPr>
                      </a:lvl4pPr>
                      <a:lvl5pPr marL="2057400" indent="-228600" eaLnBrk="0" hangingPunct="0">
                        <a:lnSpc>
                          <a:spcPct val="90000"/>
                        </a:lnSpc>
                        <a:spcBef>
                          <a:spcPts val="600"/>
                        </a:spcBef>
                        <a:buClr>
                          <a:schemeClr val="accent1"/>
                        </a:buClr>
                        <a:buFont typeface="Arial" pitchFamily="34" charset="0"/>
                        <a:defRPr sz="1200">
                          <a:solidFill>
                            <a:schemeClr val="tx1"/>
                          </a:solidFill>
                          <a:latin typeface="Arial" pitchFamily="34" charset="0"/>
                        </a:defRPr>
                      </a:lvl5pPr>
                      <a:lvl6pPr marL="25146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6pPr>
                      <a:lvl7pPr marL="29718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7pPr>
                      <a:lvl8pPr marL="34290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8pPr>
                      <a:lvl9pPr marL="38862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altLang="fr-FR" sz="1800" b="0" i="0" u="none" strike="noStrike" cap="none" normalizeH="0" baseline="0" dirty="0" smtClean="0">
                          <a:ln>
                            <a:noFill/>
                          </a:ln>
                          <a:solidFill>
                            <a:srgbClr val="000066"/>
                          </a:solidFill>
                          <a:effectLst/>
                          <a:latin typeface="Arial" pitchFamily="34" charset="0"/>
                          <a:cs typeface="Arial" pitchFamily="34" charset="0"/>
                        </a:rPr>
                        <a:t>0.5</a:t>
                      </a:r>
                    </a:p>
                  </a:txBody>
                  <a:tcPr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77813">
                <a:tc>
                  <a:txBody>
                    <a:bodyPr/>
                    <a:lstStyle>
                      <a:lvl1pPr indent="228600" defTabSz="457200" eaLnBrk="0" hangingPunct="0">
                        <a:lnSpc>
                          <a:spcPct val="90000"/>
                        </a:lnSpc>
                        <a:spcBef>
                          <a:spcPts val="1800"/>
                        </a:spcBef>
                        <a:buClr>
                          <a:schemeClr val="accent1"/>
                        </a:buClr>
                        <a:buSzPct val="100000"/>
                        <a:buFont typeface="Arial" pitchFamily="34" charset="0"/>
                        <a:defRPr sz="2000">
                          <a:solidFill>
                            <a:schemeClr val="tx1"/>
                          </a:solidFill>
                          <a:latin typeface="Arial" pitchFamily="34" charset="0"/>
                        </a:defRPr>
                      </a:lvl1pPr>
                      <a:lvl2pPr marL="742950" indent="-285750" defTabSz="457200" eaLnBrk="0" hangingPunct="0">
                        <a:lnSpc>
                          <a:spcPct val="90000"/>
                        </a:lnSpc>
                        <a:spcBef>
                          <a:spcPts val="1200"/>
                        </a:spcBef>
                        <a:buClr>
                          <a:schemeClr val="accent1"/>
                        </a:buClr>
                        <a:buSzPct val="100000"/>
                        <a:buFont typeface="Arial" pitchFamily="34" charset="0"/>
                        <a:defRPr>
                          <a:solidFill>
                            <a:schemeClr val="tx1"/>
                          </a:solidFill>
                          <a:latin typeface="Arial" pitchFamily="34" charset="0"/>
                        </a:defRPr>
                      </a:lvl2pPr>
                      <a:lvl3pPr marL="1143000" indent="-228600" defTabSz="457200" eaLnBrk="0" hangingPunct="0">
                        <a:lnSpc>
                          <a:spcPct val="90000"/>
                        </a:lnSpc>
                        <a:spcBef>
                          <a:spcPts val="800"/>
                        </a:spcBef>
                        <a:buClr>
                          <a:schemeClr val="accent1"/>
                        </a:buClr>
                        <a:buSzPct val="100000"/>
                        <a:buFont typeface="Arial" pitchFamily="34" charset="0"/>
                        <a:defRPr sz="1600">
                          <a:solidFill>
                            <a:schemeClr val="tx1"/>
                          </a:solidFill>
                          <a:latin typeface="Arial" pitchFamily="34" charset="0"/>
                        </a:defRPr>
                      </a:lvl3pPr>
                      <a:lvl4pPr marL="1600200" indent="-228600" defTabSz="457200" eaLnBrk="0" hangingPunct="0">
                        <a:lnSpc>
                          <a:spcPct val="90000"/>
                        </a:lnSpc>
                        <a:spcBef>
                          <a:spcPts val="600"/>
                        </a:spcBef>
                        <a:buClr>
                          <a:schemeClr val="accent1"/>
                        </a:buClr>
                        <a:buSzPct val="100000"/>
                        <a:buFont typeface="Arial" pitchFamily="34" charset="0"/>
                        <a:defRPr sz="1400">
                          <a:solidFill>
                            <a:schemeClr val="tx1"/>
                          </a:solidFill>
                          <a:latin typeface="Arial" pitchFamily="34" charset="0"/>
                        </a:defRPr>
                      </a:lvl4pPr>
                      <a:lvl5pPr marL="2057400" indent="-228600" defTabSz="457200" eaLnBrk="0" hangingPunct="0">
                        <a:lnSpc>
                          <a:spcPct val="90000"/>
                        </a:lnSpc>
                        <a:spcBef>
                          <a:spcPts val="600"/>
                        </a:spcBef>
                        <a:buClr>
                          <a:schemeClr val="accent1"/>
                        </a:buClr>
                        <a:buFont typeface="Arial" pitchFamily="34" charset="0"/>
                        <a:defRPr sz="1200">
                          <a:solidFill>
                            <a:schemeClr val="tx1"/>
                          </a:solidFill>
                          <a:latin typeface="Arial" pitchFamily="34" charset="0"/>
                        </a:defRPr>
                      </a:lvl5pPr>
                      <a:lvl6pPr marL="2514600" indent="-228600" defTabSz="4572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6pPr>
                      <a:lvl7pPr marL="2971800" indent="-228600" defTabSz="4572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7pPr>
                      <a:lvl8pPr marL="3429000" indent="-228600" defTabSz="4572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8pPr>
                      <a:lvl9pPr marL="3886200" indent="-228600" defTabSz="4572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9pPr>
                    </a:lstStyle>
                    <a:p>
                      <a:pPr marL="0" marR="0" lvl="0" indent="228600" algn="l" defTabSz="457200" rtl="0" eaLnBrk="1" fontAlgn="base" latinLnBrk="0" hangingPunct="1">
                        <a:lnSpc>
                          <a:spcPct val="100000"/>
                        </a:lnSpc>
                        <a:spcBef>
                          <a:spcPct val="0"/>
                        </a:spcBef>
                        <a:spcAft>
                          <a:spcPct val="0"/>
                        </a:spcAft>
                        <a:buClrTx/>
                        <a:buSzTx/>
                        <a:buFontTx/>
                        <a:buNone/>
                        <a:tabLst/>
                      </a:pPr>
                      <a:r>
                        <a:rPr kumimoji="0" lang="en-GB" altLang="fr-FR" sz="1800" b="1" i="0" u="none" strike="noStrike" cap="none" normalizeH="0" baseline="0" smtClean="0">
                          <a:ln>
                            <a:noFill/>
                          </a:ln>
                          <a:solidFill>
                            <a:srgbClr val="000066"/>
                          </a:solidFill>
                          <a:effectLst/>
                          <a:latin typeface="Arial" pitchFamily="34" charset="0"/>
                          <a:cs typeface="Arial" pitchFamily="34" charset="0"/>
                        </a:rPr>
                        <a:t>Maladie pulmonaire </a:t>
                      </a:r>
                      <a:r>
                        <a:rPr kumimoji="0" lang="nl-NL" altLang="fr-FR" sz="1800" b="1" i="0" u="none" strike="noStrike" cap="none" normalizeH="0" baseline="0" smtClean="0">
                          <a:ln>
                            <a:noFill/>
                          </a:ln>
                          <a:solidFill>
                            <a:srgbClr val="000066"/>
                          </a:solidFill>
                          <a:effectLst/>
                          <a:latin typeface="Arial" pitchFamily="34" charset="0"/>
                          <a:cs typeface="Arial" pitchFamily="34" charset="0"/>
                        </a:rPr>
                        <a:t>(%)*</a:t>
                      </a:r>
                    </a:p>
                  </a:txBody>
                  <a:tcPr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EEFE7"/>
                    </a:solidFill>
                  </a:tcPr>
                </a:tc>
                <a:tc>
                  <a:txBody>
                    <a:bodyPr/>
                    <a:lstStyle>
                      <a:lvl1pPr eaLnBrk="0" hangingPunct="0">
                        <a:lnSpc>
                          <a:spcPct val="90000"/>
                        </a:lnSpc>
                        <a:spcBef>
                          <a:spcPts val="1800"/>
                        </a:spcBef>
                        <a:buClr>
                          <a:schemeClr val="accent1"/>
                        </a:buClr>
                        <a:buSzPct val="100000"/>
                        <a:buFont typeface="Arial" pitchFamily="34" charset="0"/>
                        <a:defRPr sz="2000">
                          <a:solidFill>
                            <a:schemeClr val="tx1"/>
                          </a:solidFill>
                          <a:latin typeface="Arial" pitchFamily="34" charset="0"/>
                        </a:defRPr>
                      </a:lvl1pPr>
                      <a:lvl2pPr marL="742950" indent="-285750" eaLnBrk="0" hangingPunct="0">
                        <a:lnSpc>
                          <a:spcPct val="90000"/>
                        </a:lnSpc>
                        <a:spcBef>
                          <a:spcPts val="1200"/>
                        </a:spcBef>
                        <a:buClr>
                          <a:schemeClr val="accent1"/>
                        </a:buClr>
                        <a:buSzPct val="100000"/>
                        <a:buFont typeface="Arial" pitchFamily="34" charset="0"/>
                        <a:defRPr>
                          <a:solidFill>
                            <a:schemeClr val="tx1"/>
                          </a:solidFill>
                          <a:latin typeface="Arial" pitchFamily="34" charset="0"/>
                        </a:defRPr>
                      </a:lvl2pPr>
                      <a:lvl3pPr marL="1143000" indent="-228600" eaLnBrk="0" hangingPunct="0">
                        <a:lnSpc>
                          <a:spcPct val="90000"/>
                        </a:lnSpc>
                        <a:spcBef>
                          <a:spcPts val="800"/>
                        </a:spcBef>
                        <a:buClr>
                          <a:schemeClr val="accent1"/>
                        </a:buClr>
                        <a:buSzPct val="100000"/>
                        <a:buFont typeface="Arial" pitchFamily="34" charset="0"/>
                        <a:defRPr sz="1600">
                          <a:solidFill>
                            <a:schemeClr val="tx1"/>
                          </a:solidFill>
                          <a:latin typeface="Arial" pitchFamily="34" charset="0"/>
                        </a:defRPr>
                      </a:lvl3pPr>
                      <a:lvl4pPr marL="1600200" indent="-228600" eaLnBrk="0" hangingPunct="0">
                        <a:lnSpc>
                          <a:spcPct val="90000"/>
                        </a:lnSpc>
                        <a:spcBef>
                          <a:spcPts val="600"/>
                        </a:spcBef>
                        <a:buClr>
                          <a:schemeClr val="accent1"/>
                        </a:buClr>
                        <a:buSzPct val="100000"/>
                        <a:buFont typeface="Arial" pitchFamily="34" charset="0"/>
                        <a:defRPr sz="1400">
                          <a:solidFill>
                            <a:schemeClr val="tx1"/>
                          </a:solidFill>
                          <a:latin typeface="Arial" pitchFamily="34" charset="0"/>
                        </a:defRPr>
                      </a:lvl4pPr>
                      <a:lvl5pPr marL="2057400" indent="-228600" eaLnBrk="0" hangingPunct="0">
                        <a:lnSpc>
                          <a:spcPct val="90000"/>
                        </a:lnSpc>
                        <a:spcBef>
                          <a:spcPts val="600"/>
                        </a:spcBef>
                        <a:buClr>
                          <a:schemeClr val="accent1"/>
                        </a:buClr>
                        <a:buFont typeface="Arial" pitchFamily="34" charset="0"/>
                        <a:defRPr sz="1200">
                          <a:solidFill>
                            <a:schemeClr val="tx1"/>
                          </a:solidFill>
                          <a:latin typeface="Arial" pitchFamily="34" charset="0"/>
                        </a:defRPr>
                      </a:lvl5pPr>
                      <a:lvl6pPr marL="25146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6pPr>
                      <a:lvl7pPr marL="29718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7pPr>
                      <a:lvl8pPr marL="34290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8pPr>
                      <a:lvl9pPr marL="38862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altLang="fr-FR" sz="1800" b="0" i="0" u="none" strike="noStrike" cap="none" normalizeH="0" baseline="0" dirty="0" smtClean="0">
                          <a:ln>
                            <a:noFill/>
                          </a:ln>
                          <a:solidFill>
                            <a:srgbClr val="000066"/>
                          </a:solidFill>
                          <a:effectLst/>
                          <a:latin typeface="Arial" pitchFamily="34" charset="0"/>
                          <a:cs typeface="Arial" pitchFamily="34" charset="0"/>
                        </a:rPr>
                        <a:t>10.1</a:t>
                      </a:r>
                    </a:p>
                  </a:txBody>
                  <a:tcP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EEFE7"/>
                    </a:solidFill>
                  </a:tcPr>
                </a:tc>
                <a:tc>
                  <a:txBody>
                    <a:bodyPr/>
                    <a:lstStyle>
                      <a:lvl1pPr eaLnBrk="0" hangingPunct="0">
                        <a:lnSpc>
                          <a:spcPct val="90000"/>
                        </a:lnSpc>
                        <a:spcBef>
                          <a:spcPts val="1800"/>
                        </a:spcBef>
                        <a:buClr>
                          <a:schemeClr val="accent1"/>
                        </a:buClr>
                        <a:buSzPct val="100000"/>
                        <a:buFont typeface="Arial" pitchFamily="34" charset="0"/>
                        <a:defRPr sz="2000">
                          <a:solidFill>
                            <a:schemeClr val="tx1"/>
                          </a:solidFill>
                          <a:latin typeface="Arial" pitchFamily="34" charset="0"/>
                        </a:defRPr>
                      </a:lvl1pPr>
                      <a:lvl2pPr marL="742950" indent="-285750" eaLnBrk="0" hangingPunct="0">
                        <a:lnSpc>
                          <a:spcPct val="90000"/>
                        </a:lnSpc>
                        <a:spcBef>
                          <a:spcPts val="1200"/>
                        </a:spcBef>
                        <a:buClr>
                          <a:schemeClr val="accent1"/>
                        </a:buClr>
                        <a:buSzPct val="100000"/>
                        <a:buFont typeface="Arial" pitchFamily="34" charset="0"/>
                        <a:defRPr>
                          <a:solidFill>
                            <a:schemeClr val="tx1"/>
                          </a:solidFill>
                          <a:latin typeface="Arial" pitchFamily="34" charset="0"/>
                        </a:defRPr>
                      </a:lvl2pPr>
                      <a:lvl3pPr marL="1143000" indent="-228600" eaLnBrk="0" hangingPunct="0">
                        <a:lnSpc>
                          <a:spcPct val="90000"/>
                        </a:lnSpc>
                        <a:spcBef>
                          <a:spcPts val="800"/>
                        </a:spcBef>
                        <a:buClr>
                          <a:schemeClr val="accent1"/>
                        </a:buClr>
                        <a:buSzPct val="100000"/>
                        <a:buFont typeface="Arial" pitchFamily="34" charset="0"/>
                        <a:defRPr sz="1600">
                          <a:solidFill>
                            <a:schemeClr val="tx1"/>
                          </a:solidFill>
                          <a:latin typeface="Arial" pitchFamily="34" charset="0"/>
                        </a:defRPr>
                      </a:lvl3pPr>
                      <a:lvl4pPr marL="1600200" indent="-228600" eaLnBrk="0" hangingPunct="0">
                        <a:lnSpc>
                          <a:spcPct val="90000"/>
                        </a:lnSpc>
                        <a:spcBef>
                          <a:spcPts val="600"/>
                        </a:spcBef>
                        <a:buClr>
                          <a:schemeClr val="accent1"/>
                        </a:buClr>
                        <a:buSzPct val="100000"/>
                        <a:buFont typeface="Arial" pitchFamily="34" charset="0"/>
                        <a:defRPr sz="1400">
                          <a:solidFill>
                            <a:schemeClr val="tx1"/>
                          </a:solidFill>
                          <a:latin typeface="Arial" pitchFamily="34" charset="0"/>
                        </a:defRPr>
                      </a:lvl4pPr>
                      <a:lvl5pPr marL="2057400" indent="-228600" eaLnBrk="0" hangingPunct="0">
                        <a:lnSpc>
                          <a:spcPct val="90000"/>
                        </a:lnSpc>
                        <a:spcBef>
                          <a:spcPts val="600"/>
                        </a:spcBef>
                        <a:buClr>
                          <a:schemeClr val="accent1"/>
                        </a:buClr>
                        <a:buFont typeface="Arial" pitchFamily="34" charset="0"/>
                        <a:defRPr sz="1200">
                          <a:solidFill>
                            <a:schemeClr val="tx1"/>
                          </a:solidFill>
                          <a:latin typeface="Arial" pitchFamily="34" charset="0"/>
                        </a:defRPr>
                      </a:lvl5pPr>
                      <a:lvl6pPr marL="25146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6pPr>
                      <a:lvl7pPr marL="29718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7pPr>
                      <a:lvl8pPr marL="34290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8pPr>
                      <a:lvl9pPr marL="38862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altLang="fr-FR" sz="1800" b="0" i="0" u="none" strike="noStrike" cap="none" normalizeH="0" baseline="0" dirty="0" smtClean="0">
                          <a:ln>
                            <a:noFill/>
                          </a:ln>
                          <a:solidFill>
                            <a:srgbClr val="000066"/>
                          </a:solidFill>
                          <a:effectLst/>
                          <a:latin typeface="Arial" pitchFamily="34" charset="0"/>
                          <a:cs typeface="Arial" pitchFamily="34" charset="0"/>
                        </a:rPr>
                        <a:t>10.3</a:t>
                      </a:r>
                    </a:p>
                  </a:txBody>
                  <a:tcPr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EEFE7"/>
                    </a:solidFill>
                  </a:tcPr>
                </a:tc>
              </a:tr>
              <a:tr h="277813">
                <a:tc>
                  <a:txBody>
                    <a:bodyPr/>
                    <a:lstStyle>
                      <a:lvl1pPr indent="228600" defTabSz="457200" eaLnBrk="0" hangingPunct="0">
                        <a:lnSpc>
                          <a:spcPct val="90000"/>
                        </a:lnSpc>
                        <a:spcBef>
                          <a:spcPts val="1800"/>
                        </a:spcBef>
                        <a:buClr>
                          <a:schemeClr val="accent1"/>
                        </a:buClr>
                        <a:buSzPct val="100000"/>
                        <a:buFont typeface="Arial" pitchFamily="34" charset="0"/>
                        <a:defRPr sz="2000">
                          <a:solidFill>
                            <a:schemeClr val="tx1"/>
                          </a:solidFill>
                          <a:latin typeface="Arial" pitchFamily="34" charset="0"/>
                        </a:defRPr>
                      </a:lvl1pPr>
                      <a:lvl2pPr marL="742950" indent="-285750" defTabSz="457200" eaLnBrk="0" hangingPunct="0">
                        <a:lnSpc>
                          <a:spcPct val="90000"/>
                        </a:lnSpc>
                        <a:spcBef>
                          <a:spcPts val="1200"/>
                        </a:spcBef>
                        <a:buClr>
                          <a:schemeClr val="accent1"/>
                        </a:buClr>
                        <a:buSzPct val="100000"/>
                        <a:buFont typeface="Arial" pitchFamily="34" charset="0"/>
                        <a:defRPr>
                          <a:solidFill>
                            <a:schemeClr val="tx1"/>
                          </a:solidFill>
                          <a:latin typeface="Arial" pitchFamily="34" charset="0"/>
                        </a:defRPr>
                      </a:lvl2pPr>
                      <a:lvl3pPr marL="1143000" indent="-228600" defTabSz="457200" eaLnBrk="0" hangingPunct="0">
                        <a:lnSpc>
                          <a:spcPct val="90000"/>
                        </a:lnSpc>
                        <a:spcBef>
                          <a:spcPts val="800"/>
                        </a:spcBef>
                        <a:buClr>
                          <a:schemeClr val="accent1"/>
                        </a:buClr>
                        <a:buSzPct val="100000"/>
                        <a:buFont typeface="Arial" pitchFamily="34" charset="0"/>
                        <a:defRPr sz="1600">
                          <a:solidFill>
                            <a:schemeClr val="tx1"/>
                          </a:solidFill>
                          <a:latin typeface="Arial" pitchFamily="34" charset="0"/>
                        </a:defRPr>
                      </a:lvl3pPr>
                      <a:lvl4pPr marL="1600200" indent="-228600" defTabSz="457200" eaLnBrk="0" hangingPunct="0">
                        <a:lnSpc>
                          <a:spcPct val="90000"/>
                        </a:lnSpc>
                        <a:spcBef>
                          <a:spcPts val="600"/>
                        </a:spcBef>
                        <a:buClr>
                          <a:schemeClr val="accent1"/>
                        </a:buClr>
                        <a:buSzPct val="100000"/>
                        <a:buFont typeface="Arial" pitchFamily="34" charset="0"/>
                        <a:defRPr sz="1400">
                          <a:solidFill>
                            <a:schemeClr val="tx1"/>
                          </a:solidFill>
                          <a:latin typeface="Arial" pitchFamily="34" charset="0"/>
                        </a:defRPr>
                      </a:lvl4pPr>
                      <a:lvl5pPr marL="2057400" indent="-228600" defTabSz="457200" eaLnBrk="0" hangingPunct="0">
                        <a:lnSpc>
                          <a:spcPct val="90000"/>
                        </a:lnSpc>
                        <a:spcBef>
                          <a:spcPts val="600"/>
                        </a:spcBef>
                        <a:buClr>
                          <a:schemeClr val="accent1"/>
                        </a:buClr>
                        <a:buFont typeface="Arial" pitchFamily="34" charset="0"/>
                        <a:defRPr sz="1200">
                          <a:solidFill>
                            <a:schemeClr val="tx1"/>
                          </a:solidFill>
                          <a:latin typeface="Arial" pitchFamily="34" charset="0"/>
                        </a:defRPr>
                      </a:lvl5pPr>
                      <a:lvl6pPr marL="2514600" indent="-228600" defTabSz="4572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6pPr>
                      <a:lvl7pPr marL="2971800" indent="-228600" defTabSz="4572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7pPr>
                      <a:lvl8pPr marL="3429000" indent="-228600" defTabSz="4572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8pPr>
                      <a:lvl9pPr marL="3886200" indent="-228600" defTabSz="4572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9pPr>
                    </a:lstStyle>
                    <a:p>
                      <a:pPr marL="0" marR="0" lvl="0" indent="228600" algn="l" defTabSz="457200" rtl="0" eaLnBrk="1" fontAlgn="base" latinLnBrk="0" hangingPunct="1">
                        <a:lnSpc>
                          <a:spcPct val="100000"/>
                        </a:lnSpc>
                        <a:spcBef>
                          <a:spcPct val="0"/>
                        </a:spcBef>
                        <a:spcAft>
                          <a:spcPct val="0"/>
                        </a:spcAft>
                        <a:buClrTx/>
                        <a:buSzTx/>
                        <a:buFontTx/>
                        <a:buNone/>
                        <a:tabLst/>
                      </a:pPr>
                      <a:r>
                        <a:rPr kumimoji="0" lang="en-GB" altLang="fr-FR" sz="1800" b="1" i="0" u="none" strike="noStrike" cap="none" normalizeH="0" baseline="0" smtClean="0">
                          <a:ln>
                            <a:noFill/>
                          </a:ln>
                          <a:solidFill>
                            <a:srgbClr val="000066"/>
                          </a:solidFill>
                          <a:effectLst/>
                          <a:latin typeface="Arial" pitchFamily="34" charset="0"/>
                          <a:cs typeface="Arial" pitchFamily="34" charset="0"/>
                        </a:rPr>
                        <a:t>Splénectomie </a:t>
                      </a:r>
                      <a:r>
                        <a:rPr kumimoji="0" lang="nl-NL" altLang="fr-FR" sz="1800" b="1" i="0" u="none" strike="noStrike" cap="none" normalizeH="0" baseline="0" smtClean="0">
                          <a:ln>
                            <a:noFill/>
                          </a:ln>
                          <a:solidFill>
                            <a:srgbClr val="000066"/>
                          </a:solidFill>
                          <a:effectLst/>
                          <a:latin typeface="Arial" pitchFamily="34" charset="0"/>
                          <a:cs typeface="Arial" pitchFamily="34" charset="0"/>
                        </a:rPr>
                        <a:t>(%)*</a:t>
                      </a:r>
                    </a:p>
                  </a:txBody>
                  <a:tcPr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lvl1pPr eaLnBrk="0" hangingPunct="0">
                        <a:lnSpc>
                          <a:spcPct val="90000"/>
                        </a:lnSpc>
                        <a:spcBef>
                          <a:spcPts val="1800"/>
                        </a:spcBef>
                        <a:buClr>
                          <a:schemeClr val="accent1"/>
                        </a:buClr>
                        <a:buSzPct val="100000"/>
                        <a:buFont typeface="Arial" pitchFamily="34" charset="0"/>
                        <a:defRPr sz="2000">
                          <a:solidFill>
                            <a:schemeClr val="tx1"/>
                          </a:solidFill>
                          <a:latin typeface="Arial" pitchFamily="34" charset="0"/>
                        </a:defRPr>
                      </a:lvl1pPr>
                      <a:lvl2pPr marL="742950" indent="-285750" eaLnBrk="0" hangingPunct="0">
                        <a:lnSpc>
                          <a:spcPct val="90000"/>
                        </a:lnSpc>
                        <a:spcBef>
                          <a:spcPts val="1200"/>
                        </a:spcBef>
                        <a:buClr>
                          <a:schemeClr val="accent1"/>
                        </a:buClr>
                        <a:buSzPct val="100000"/>
                        <a:buFont typeface="Arial" pitchFamily="34" charset="0"/>
                        <a:defRPr>
                          <a:solidFill>
                            <a:schemeClr val="tx1"/>
                          </a:solidFill>
                          <a:latin typeface="Arial" pitchFamily="34" charset="0"/>
                        </a:defRPr>
                      </a:lvl2pPr>
                      <a:lvl3pPr marL="1143000" indent="-228600" eaLnBrk="0" hangingPunct="0">
                        <a:lnSpc>
                          <a:spcPct val="90000"/>
                        </a:lnSpc>
                        <a:spcBef>
                          <a:spcPts val="800"/>
                        </a:spcBef>
                        <a:buClr>
                          <a:schemeClr val="accent1"/>
                        </a:buClr>
                        <a:buSzPct val="100000"/>
                        <a:buFont typeface="Arial" pitchFamily="34" charset="0"/>
                        <a:defRPr sz="1600">
                          <a:solidFill>
                            <a:schemeClr val="tx1"/>
                          </a:solidFill>
                          <a:latin typeface="Arial" pitchFamily="34" charset="0"/>
                        </a:defRPr>
                      </a:lvl3pPr>
                      <a:lvl4pPr marL="1600200" indent="-228600" eaLnBrk="0" hangingPunct="0">
                        <a:lnSpc>
                          <a:spcPct val="90000"/>
                        </a:lnSpc>
                        <a:spcBef>
                          <a:spcPts val="600"/>
                        </a:spcBef>
                        <a:buClr>
                          <a:schemeClr val="accent1"/>
                        </a:buClr>
                        <a:buSzPct val="100000"/>
                        <a:buFont typeface="Arial" pitchFamily="34" charset="0"/>
                        <a:defRPr sz="1400">
                          <a:solidFill>
                            <a:schemeClr val="tx1"/>
                          </a:solidFill>
                          <a:latin typeface="Arial" pitchFamily="34" charset="0"/>
                        </a:defRPr>
                      </a:lvl4pPr>
                      <a:lvl5pPr marL="2057400" indent="-228600" eaLnBrk="0" hangingPunct="0">
                        <a:lnSpc>
                          <a:spcPct val="90000"/>
                        </a:lnSpc>
                        <a:spcBef>
                          <a:spcPts val="600"/>
                        </a:spcBef>
                        <a:buClr>
                          <a:schemeClr val="accent1"/>
                        </a:buClr>
                        <a:buFont typeface="Arial" pitchFamily="34" charset="0"/>
                        <a:defRPr sz="1200">
                          <a:solidFill>
                            <a:schemeClr val="tx1"/>
                          </a:solidFill>
                          <a:latin typeface="Arial" pitchFamily="34" charset="0"/>
                        </a:defRPr>
                      </a:lvl5pPr>
                      <a:lvl6pPr marL="25146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6pPr>
                      <a:lvl7pPr marL="29718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7pPr>
                      <a:lvl8pPr marL="34290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8pPr>
                      <a:lvl9pPr marL="38862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altLang="fr-FR" sz="1800" b="0" i="0" u="none" strike="noStrike" cap="none" normalizeH="0" baseline="0" dirty="0" smtClean="0">
                          <a:ln>
                            <a:noFill/>
                          </a:ln>
                          <a:solidFill>
                            <a:srgbClr val="000066"/>
                          </a:solidFill>
                          <a:effectLst/>
                          <a:latin typeface="Arial" pitchFamily="34" charset="0"/>
                          <a:cs typeface="Arial" pitchFamily="34" charset="0"/>
                        </a:rPr>
                        <a:t>&lt;0.1</a:t>
                      </a:r>
                    </a:p>
                  </a:txBody>
                  <a:tcP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lvl1pPr eaLnBrk="0" hangingPunct="0">
                        <a:lnSpc>
                          <a:spcPct val="90000"/>
                        </a:lnSpc>
                        <a:spcBef>
                          <a:spcPts val="1800"/>
                        </a:spcBef>
                        <a:buClr>
                          <a:schemeClr val="accent1"/>
                        </a:buClr>
                        <a:buSzPct val="100000"/>
                        <a:buFont typeface="Arial" pitchFamily="34" charset="0"/>
                        <a:defRPr sz="2000">
                          <a:solidFill>
                            <a:schemeClr val="tx1"/>
                          </a:solidFill>
                          <a:latin typeface="Arial" pitchFamily="34" charset="0"/>
                        </a:defRPr>
                      </a:lvl1pPr>
                      <a:lvl2pPr marL="742950" indent="-285750" eaLnBrk="0" hangingPunct="0">
                        <a:lnSpc>
                          <a:spcPct val="90000"/>
                        </a:lnSpc>
                        <a:spcBef>
                          <a:spcPts val="1200"/>
                        </a:spcBef>
                        <a:buClr>
                          <a:schemeClr val="accent1"/>
                        </a:buClr>
                        <a:buSzPct val="100000"/>
                        <a:buFont typeface="Arial" pitchFamily="34" charset="0"/>
                        <a:defRPr>
                          <a:solidFill>
                            <a:schemeClr val="tx1"/>
                          </a:solidFill>
                          <a:latin typeface="Arial" pitchFamily="34" charset="0"/>
                        </a:defRPr>
                      </a:lvl2pPr>
                      <a:lvl3pPr marL="1143000" indent="-228600" eaLnBrk="0" hangingPunct="0">
                        <a:lnSpc>
                          <a:spcPct val="90000"/>
                        </a:lnSpc>
                        <a:spcBef>
                          <a:spcPts val="800"/>
                        </a:spcBef>
                        <a:buClr>
                          <a:schemeClr val="accent1"/>
                        </a:buClr>
                        <a:buSzPct val="100000"/>
                        <a:buFont typeface="Arial" pitchFamily="34" charset="0"/>
                        <a:defRPr sz="1600">
                          <a:solidFill>
                            <a:schemeClr val="tx1"/>
                          </a:solidFill>
                          <a:latin typeface="Arial" pitchFamily="34" charset="0"/>
                        </a:defRPr>
                      </a:lvl3pPr>
                      <a:lvl4pPr marL="1600200" indent="-228600" eaLnBrk="0" hangingPunct="0">
                        <a:lnSpc>
                          <a:spcPct val="90000"/>
                        </a:lnSpc>
                        <a:spcBef>
                          <a:spcPts val="600"/>
                        </a:spcBef>
                        <a:buClr>
                          <a:schemeClr val="accent1"/>
                        </a:buClr>
                        <a:buSzPct val="100000"/>
                        <a:buFont typeface="Arial" pitchFamily="34" charset="0"/>
                        <a:defRPr sz="1400">
                          <a:solidFill>
                            <a:schemeClr val="tx1"/>
                          </a:solidFill>
                          <a:latin typeface="Arial" pitchFamily="34" charset="0"/>
                        </a:defRPr>
                      </a:lvl4pPr>
                      <a:lvl5pPr marL="2057400" indent="-228600" eaLnBrk="0" hangingPunct="0">
                        <a:lnSpc>
                          <a:spcPct val="90000"/>
                        </a:lnSpc>
                        <a:spcBef>
                          <a:spcPts val="600"/>
                        </a:spcBef>
                        <a:buClr>
                          <a:schemeClr val="accent1"/>
                        </a:buClr>
                        <a:buFont typeface="Arial" pitchFamily="34" charset="0"/>
                        <a:defRPr sz="1200">
                          <a:solidFill>
                            <a:schemeClr val="tx1"/>
                          </a:solidFill>
                          <a:latin typeface="Arial" pitchFamily="34" charset="0"/>
                        </a:defRPr>
                      </a:lvl5pPr>
                      <a:lvl6pPr marL="25146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6pPr>
                      <a:lvl7pPr marL="29718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7pPr>
                      <a:lvl8pPr marL="34290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8pPr>
                      <a:lvl9pPr marL="38862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altLang="fr-FR" sz="1800" b="0" i="0" u="none" strike="noStrike" cap="none" normalizeH="0" baseline="0" dirty="0" smtClean="0">
                          <a:ln>
                            <a:noFill/>
                          </a:ln>
                          <a:solidFill>
                            <a:srgbClr val="000066"/>
                          </a:solidFill>
                          <a:effectLst/>
                          <a:latin typeface="Arial" pitchFamily="34" charset="0"/>
                          <a:cs typeface="Arial" pitchFamily="34" charset="0"/>
                        </a:rPr>
                        <a:t>&lt;0.1</a:t>
                      </a:r>
                    </a:p>
                  </a:txBody>
                  <a:tcPr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77813">
                <a:tc>
                  <a:txBody>
                    <a:bodyPr/>
                    <a:lstStyle>
                      <a:lvl1pPr defTabSz="457200" eaLnBrk="0" hangingPunct="0">
                        <a:lnSpc>
                          <a:spcPct val="90000"/>
                        </a:lnSpc>
                        <a:spcBef>
                          <a:spcPts val="1800"/>
                        </a:spcBef>
                        <a:buClr>
                          <a:schemeClr val="accent1"/>
                        </a:buClr>
                        <a:buSzPct val="100000"/>
                        <a:buFont typeface="Arial" pitchFamily="34" charset="0"/>
                        <a:defRPr sz="2000">
                          <a:solidFill>
                            <a:schemeClr val="tx1"/>
                          </a:solidFill>
                          <a:latin typeface="Arial" pitchFamily="34" charset="0"/>
                        </a:defRPr>
                      </a:lvl1pPr>
                      <a:lvl2pPr marL="742950" indent="-285750" defTabSz="457200" eaLnBrk="0" hangingPunct="0">
                        <a:lnSpc>
                          <a:spcPct val="90000"/>
                        </a:lnSpc>
                        <a:spcBef>
                          <a:spcPts val="1200"/>
                        </a:spcBef>
                        <a:buClr>
                          <a:schemeClr val="accent1"/>
                        </a:buClr>
                        <a:buSzPct val="100000"/>
                        <a:buFont typeface="Arial" pitchFamily="34" charset="0"/>
                        <a:defRPr>
                          <a:solidFill>
                            <a:schemeClr val="tx1"/>
                          </a:solidFill>
                          <a:latin typeface="Arial" pitchFamily="34" charset="0"/>
                        </a:defRPr>
                      </a:lvl2pPr>
                      <a:lvl3pPr marL="1143000" indent="-228600" defTabSz="457200" eaLnBrk="0" hangingPunct="0">
                        <a:lnSpc>
                          <a:spcPct val="90000"/>
                        </a:lnSpc>
                        <a:spcBef>
                          <a:spcPts val="800"/>
                        </a:spcBef>
                        <a:buClr>
                          <a:schemeClr val="accent1"/>
                        </a:buClr>
                        <a:buSzPct val="100000"/>
                        <a:buFont typeface="Arial" pitchFamily="34" charset="0"/>
                        <a:defRPr sz="1600">
                          <a:solidFill>
                            <a:schemeClr val="tx1"/>
                          </a:solidFill>
                          <a:latin typeface="Arial" pitchFamily="34" charset="0"/>
                        </a:defRPr>
                      </a:lvl3pPr>
                      <a:lvl4pPr marL="1600200" indent="-228600" defTabSz="457200" eaLnBrk="0" hangingPunct="0">
                        <a:lnSpc>
                          <a:spcPct val="90000"/>
                        </a:lnSpc>
                        <a:spcBef>
                          <a:spcPts val="600"/>
                        </a:spcBef>
                        <a:buClr>
                          <a:schemeClr val="accent1"/>
                        </a:buClr>
                        <a:buSzPct val="100000"/>
                        <a:buFont typeface="Arial" pitchFamily="34" charset="0"/>
                        <a:defRPr sz="1400">
                          <a:solidFill>
                            <a:schemeClr val="tx1"/>
                          </a:solidFill>
                          <a:latin typeface="Arial" pitchFamily="34" charset="0"/>
                        </a:defRPr>
                      </a:lvl4pPr>
                      <a:lvl5pPr marL="2057400" indent="-228600" defTabSz="457200" eaLnBrk="0" hangingPunct="0">
                        <a:lnSpc>
                          <a:spcPct val="90000"/>
                        </a:lnSpc>
                        <a:spcBef>
                          <a:spcPts val="600"/>
                        </a:spcBef>
                        <a:buClr>
                          <a:schemeClr val="accent1"/>
                        </a:buClr>
                        <a:buFont typeface="Arial" pitchFamily="34" charset="0"/>
                        <a:defRPr sz="1200">
                          <a:solidFill>
                            <a:schemeClr val="tx1"/>
                          </a:solidFill>
                          <a:latin typeface="Arial" pitchFamily="34" charset="0"/>
                        </a:defRPr>
                      </a:lvl5pPr>
                      <a:lvl6pPr marL="2514600" indent="-228600" defTabSz="4572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6pPr>
                      <a:lvl7pPr marL="2971800" indent="-228600" defTabSz="4572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7pPr>
                      <a:lvl8pPr marL="3429000" indent="-228600" defTabSz="4572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8pPr>
                      <a:lvl9pPr marL="3886200" indent="-228600" defTabSz="4572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nl-NL" altLang="fr-FR" sz="1800" b="1" i="0" u="none" strike="noStrike" cap="none" normalizeH="0" baseline="0" smtClean="0">
                        <a:ln>
                          <a:noFill/>
                        </a:ln>
                        <a:solidFill>
                          <a:srgbClr val="000066"/>
                        </a:solidFill>
                        <a:effectLst/>
                        <a:latin typeface="Arial" pitchFamily="34" charset="0"/>
                        <a:cs typeface="Arial" pitchFamily="34" charset="0"/>
                      </a:endParaRPr>
                    </a:p>
                  </a:txBody>
                  <a:tcPr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EEFE7"/>
                    </a:solidFill>
                  </a:tcPr>
                </a:tc>
                <a:tc>
                  <a:txBody>
                    <a:bodyPr/>
                    <a:lstStyle>
                      <a:lvl1pPr eaLnBrk="0" hangingPunct="0">
                        <a:lnSpc>
                          <a:spcPct val="90000"/>
                        </a:lnSpc>
                        <a:spcBef>
                          <a:spcPts val="1800"/>
                        </a:spcBef>
                        <a:buClr>
                          <a:schemeClr val="accent1"/>
                        </a:buClr>
                        <a:buSzPct val="100000"/>
                        <a:buFont typeface="Arial" pitchFamily="34" charset="0"/>
                        <a:defRPr sz="2000">
                          <a:solidFill>
                            <a:schemeClr val="tx1"/>
                          </a:solidFill>
                          <a:latin typeface="Arial" pitchFamily="34" charset="0"/>
                        </a:defRPr>
                      </a:lvl1pPr>
                      <a:lvl2pPr marL="742950" indent="-285750" eaLnBrk="0" hangingPunct="0">
                        <a:lnSpc>
                          <a:spcPct val="90000"/>
                        </a:lnSpc>
                        <a:spcBef>
                          <a:spcPts val="1200"/>
                        </a:spcBef>
                        <a:buClr>
                          <a:schemeClr val="accent1"/>
                        </a:buClr>
                        <a:buSzPct val="100000"/>
                        <a:buFont typeface="Arial" pitchFamily="34" charset="0"/>
                        <a:defRPr>
                          <a:solidFill>
                            <a:schemeClr val="tx1"/>
                          </a:solidFill>
                          <a:latin typeface="Arial" pitchFamily="34" charset="0"/>
                        </a:defRPr>
                      </a:lvl2pPr>
                      <a:lvl3pPr marL="1143000" indent="-228600" eaLnBrk="0" hangingPunct="0">
                        <a:lnSpc>
                          <a:spcPct val="90000"/>
                        </a:lnSpc>
                        <a:spcBef>
                          <a:spcPts val="800"/>
                        </a:spcBef>
                        <a:buClr>
                          <a:schemeClr val="accent1"/>
                        </a:buClr>
                        <a:buSzPct val="100000"/>
                        <a:buFont typeface="Arial" pitchFamily="34" charset="0"/>
                        <a:defRPr sz="1600">
                          <a:solidFill>
                            <a:schemeClr val="tx1"/>
                          </a:solidFill>
                          <a:latin typeface="Arial" pitchFamily="34" charset="0"/>
                        </a:defRPr>
                      </a:lvl3pPr>
                      <a:lvl4pPr marL="1600200" indent="-228600" eaLnBrk="0" hangingPunct="0">
                        <a:lnSpc>
                          <a:spcPct val="90000"/>
                        </a:lnSpc>
                        <a:spcBef>
                          <a:spcPts val="600"/>
                        </a:spcBef>
                        <a:buClr>
                          <a:schemeClr val="accent1"/>
                        </a:buClr>
                        <a:buSzPct val="100000"/>
                        <a:buFont typeface="Arial" pitchFamily="34" charset="0"/>
                        <a:defRPr sz="1400">
                          <a:solidFill>
                            <a:schemeClr val="tx1"/>
                          </a:solidFill>
                          <a:latin typeface="Arial" pitchFamily="34" charset="0"/>
                        </a:defRPr>
                      </a:lvl4pPr>
                      <a:lvl5pPr marL="2057400" indent="-228600" eaLnBrk="0" hangingPunct="0">
                        <a:lnSpc>
                          <a:spcPct val="90000"/>
                        </a:lnSpc>
                        <a:spcBef>
                          <a:spcPts val="600"/>
                        </a:spcBef>
                        <a:buClr>
                          <a:schemeClr val="accent1"/>
                        </a:buClr>
                        <a:buFont typeface="Arial" pitchFamily="34" charset="0"/>
                        <a:defRPr sz="1200">
                          <a:solidFill>
                            <a:schemeClr val="tx1"/>
                          </a:solidFill>
                          <a:latin typeface="Arial" pitchFamily="34" charset="0"/>
                        </a:defRPr>
                      </a:lvl5pPr>
                      <a:lvl6pPr marL="25146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6pPr>
                      <a:lvl7pPr marL="29718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7pPr>
                      <a:lvl8pPr marL="34290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8pPr>
                      <a:lvl9pPr marL="38862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nl-NL" altLang="fr-FR" sz="1800" b="0" i="0" u="none" strike="noStrike" cap="none" normalizeH="0" baseline="0" dirty="0" smtClean="0">
                        <a:ln>
                          <a:noFill/>
                        </a:ln>
                        <a:solidFill>
                          <a:srgbClr val="000066"/>
                        </a:solidFill>
                        <a:effectLst/>
                        <a:latin typeface="Arial" pitchFamily="34" charset="0"/>
                        <a:cs typeface="Arial" pitchFamily="34" charset="0"/>
                      </a:endParaRPr>
                    </a:p>
                  </a:txBody>
                  <a:tcP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EEFE7"/>
                    </a:solidFill>
                  </a:tcPr>
                </a:tc>
                <a:tc>
                  <a:txBody>
                    <a:bodyPr/>
                    <a:lstStyle>
                      <a:lvl1pPr eaLnBrk="0" hangingPunct="0">
                        <a:lnSpc>
                          <a:spcPct val="90000"/>
                        </a:lnSpc>
                        <a:spcBef>
                          <a:spcPts val="1800"/>
                        </a:spcBef>
                        <a:buClr>
                          <a:schemeClr val="accent1"/>
                        </a:buClr>
                        <a:buSzPct val="100000"/>
                        <a:buFont typeface="Arial" pitchFamily="34" charset="0"/>
                        <a:defRPr sz="2000">
                          <a:solidFill>
                            <a:schemeClr val="tx1"/>
                          </a:solidFill>
                          <a:latin typeface="Arial" pitchFamily="34" charset="0"/>
                        </a:defRPr>
                      </a:lvl1pPr>
                      <a:lvl2pPr marL="742950" indent="-285750" eaLnBrk="0" hangingPunct="0">
                        <a:lnSpc>
                          <a:spcPct val="90000"/>
                        </a:lnSpc>
                        <a:spcBef>
                          <a:spcPts val="1200"/>
                        </a:spcBef>
                        <a:buClr>
                          <a:schemeClr val="accent1"/>
                        </a:buClr>
                        <a:buSzPct val="100000"/>
                        <a:buFont typeface="Arial" pitchFamily="34" charset="0"/>
                        <a:defRPr>
                          <a:solidFill>
                            <a:schemeClr val="tx1"/>
                          </a:solidFill>
                          <a:latin typeface="Arial" pitchFamily="34" charset="0"/>
                        </a:defRPr>
                      </a:lvl2pPr>
                      <a:lvl3pPr marL="1143000" indent="-228600" eaLnBrk="0" hangingPunct="0">
                        <a:lnSpc>
                          <a:spcPct val="90000"/>
                        </a:lnSpc>
                        <a:spcBef>
                          <a:spcPts val="800"/>
                        </a:spcBef>
                        <a:buClr>
                          <a:schemeClr val="accent1"/>
                        </a:buClr>
                        <a:buSzPct val="100000"/>
                        <a:buFont typeface="Arial" pitchFamily="34" charset="0"/>
                        <a:defRPr sz="1600">
                          <a:solidFill>
                            <a:schemeClr val="tx1"/>
                          </a:solidFill>
                          <a:latin typeface="Arial" pitchFamily="34" charset="0"/>
                        </a:defRPr>
                      </a:lvl3pPr>
                      <a:lvl4pPr marL="1600200" indent="-228600" eaLnBrk="0" hangingPunct="0">
                        <a:lnSpc>
                          <a:spcPct val="90000"/>
                        </a:lnSpc>
                        <a:spcBef>
                          <a:spcPts val="600"/>
                        </a:spcBef>
                        <a:buClr>
                          <a:schemeClr val="accent1"/>
                        </a:buClr>
                        <a:buSzPct val="100000"/>
                        <a:buFont typeface="Arial" pitchFamily="34" charset="0"/>
                        <a:defRPr sz="1400">
                          <a:solidFill>
                            <a:schemeClr val="tx1"/>
                          </a:solidFill>
                          <a:latin typeface="Arial" pitchFamily="34" charset="0"/>
                        </a:defRPr>
                      </a:lvl4pPr>
                      <a:lvl5pPr marL="2057400" indent="-228600" eaLnBrk="0" hangingPunct="0">
                        <a:lnSpc>
                          <a:spcPct val="90000"/>
                        </a:lnSpc>
                        <a:spcBef>
                          <a:spcPts val="600"/>
                        </a:spcBef>
                        <a:buClr>
                          <a:schemeClr val="accent1"/>
                        </a:buClr>
                        <a:buFont typeface="Arial" pitchFamily="34" charset="0"/>
                        <a:defRPr sz="1200">
                          <a:solidFill>
                            <a:schemeClr val="tx1"/>
                          </a:solidFill>
                          <a:latin typeface="Arial" pitchFamily="34" charset="0"/>
                        </a:defRPr>
                      </a:lvl5pPr>
                      <a:lvl6pPr marL="25146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6pPr>
                      <a:lvl7pPr marL="29718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7pPr>
                      <a:lvl8pPr marL="34290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8pPr>
                      <a:lvl9pPr marL="38862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nl-NL" altLang="fr-FR" sz="1800" b="0" i="0" u="none" strike="noStrike" cap="none" normalizeH="0" baseline="0" dirty="0" smtClean="0">
                        <a:ln>
                          <a:noFill/>
                        </a:ln>
                        <a:solidFill>
                          <a:srgbClr val="000066"/>
                        </a:solidFill>
                        <a:effectLst/>
                        <a:latin typeface="Arial" pitchFamily="34" charset="0"/>
                        <a:cs typeface="Arial" pitchFamily="34" charset="0"/>
                      </a:endParaRPr>
                    </a:p>
                  </a:txBody>
                  <a:tcPr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EEFE7"/>
                    </a:solidFill>
                  </a:tcPr>
                </a:tc>
              </a:tr>
              <a:tr h="277813">
                <a:tc>
                  <a:txBody>
                    <a:bodyPr/>
                    <a:lstStyle>
                      <a:lvl1pPr defTabSz="457200" eaLnBrk="0" hangingPunct="0">
                        <a:lnSpc>
                          <a:spcPct val="90000"/>
                        </a:lnSpc>
                        <a:spcBef>
                          <a:spcPts val="1800"/>
                        </a:spcBef>
                        <a:buClr>
                          <a:schemeClr val="accent1"/>
                        </a:buClr>
                        <a:buSzPct val="100000"/>
                        <a:buFont typeface="Arial" pitchFamily="34" charset="0"/>
                        <a:defRPr sz="2000">
                          <a:solidFill>
                            <a:schemeClr val="tx1"/>
                          </a:solidFill>
                          <a:latin typeface="Arial" pitchFamily="34" charset="0"/>
                        </a:defRPr>
                      </a:lvl1pPr>
                      <a:lvl2pPr marL="742950" indent="-285750" defTabSz="457200" eaLnBrk="0" hangingPunct="0">
                        <a:lnSpc>
                          <a:spcPct val="90000"/>
                        </a:lnSpc>
                        <a:spcBef>
                          <a:spcPts val="1200"/>
                        </a:spcBef>
                        <a:buClr>
                          <a:schemeClr val="accent1"/>
                        </a:buClr>
                        <a:buSzPct val="100000"/>
                        <a:buFont typeface="Arial" pitchFamily="34" charset="0"/>
                        <a:defRPr>
                          <a:solidFill>
                            <a:schemeClr val="tx1"/>
                          </a:solidFill>
                          <a:latin typeface="Arial" pitchFamily="34" charset="0"/>
                        </a:defRPr>
                      </a:lvl2pPr>
                      <a:lvl3pPr marL="1143000" indent="-228600" defTabSz="457200" eaLnBrk="0" hangingPunct="0">
                        <a:lnSpc>
                          <a:spcPct val="90000"/>
                        </a:lnSpc>
                        <a:spcBef>
                          <a:spcPts val="800"/>
                        </a:spcBef>
                        <a:buClr>
                          <a:schemeClr val="accent1"/>
                        </a:buClr>
                        <a:buSzPct val="100000"/>
                        <a:buFont typeface="Arial" pitchFamily="34" charset="0"/>
                        <a:defRPr sz="1600">
                          <a:solidFill>
                            <a:schemeClr val="tx1"/>
                          </a:solidFill>
                          <a:latin typeface="Arial" pitchFamily="34" charset="0"/>
                        </a:defRPr>
                      </a:lvl3pPr>
                      <a:lvl4pPr marL="1600200" indent="-228600" defTabSz="457200" eaLnBrk="0" hangingPunct="0">
                        <a:lnSpc>
                          <a:spcPct val="90000"/>
                        </a:lnSpc>
                        <a:spcBef>
                          <a:spcPts val="600"/>
                        </a:spcBef>
                        <a:buClr>
                          <a:schemeClr val="accent1"/>
                        </a:buClr>
                        <a:buSzPct val="100000"/>
                        <a:buFont typeface="Arial" pitchFamily="34" charset="0"/>
                        <a:defRPr sz="1400">
                          <a:solidFill>
                            <a:schemeClr val="tx1"/>
                          </a:solidFill>
                          <a:latin typeface="Arial" pitchFamily="34" charset="0"/>
                        </a:defRPr>
                      </a:lvl4pPr>
                      <a:lvl5pPr marL="2057400" indent="-228600" defTabSz="457200" eaLnBrk="0" hangingPunct="0">
                        <a:lnSpc>
                          <a:spcPct val="90000"/>
                        </a:lnSpc>
                        <a:spcBef>
                          <a:spcPts val="600"/>
                        </a:spcBef>
                        <a:buClr>
                          <a:schemeClr val="accent1"/>
                        </a:buClr>
                        <a:buFont typeface="Arial" pitchFamily="34" charset="0"/>
                        <a:defRPr sz="1200">
                          <a:solidFill>
                            <a:schemeClr val="tx1"/>
                          </a:solidFill>
                          <a:latin typeface="Arial" pitchFamily="34" charset="0"/>
                        </a:defRPr>
                      </a:lvl5pPr>
                      <a:lvl6pPr marL="2514600" indent="-228600" defTabSz="4572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6pPr>
                      <a:lvl7pPr marL="2971800" indent="-228600" defTabSz="4572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7pPr>
                      <a:lvl8pPr marL="3429000" indent="-228600" defTabSz="4572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8pPr>
                      <a:lvl9pPr marL="3886200" indent="-228600" defTabSz="4572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nl-NL" altLang="fr-FR" sz="1800" b="1" i="0" u="none" strike="noStrike" cap="none" normalizeH="0" baseline="0" smtClean="0">
                          <a:ln>
                            <a:noFill/>
                          </a:ln>
                          <a:solidFill>
                            <a:srgbClr val="000066"/>
                          </a:solidFill>
                          <a:effectLst/>
                          <a:latin typeface="Arial" pitchFamily="34" charset="0"/>
                          <a:cs typeface="Arial" pitchFamily="34" charset="0"/>
                        </a:rPr>
                        <a:t>Tabagisme (%)</a:t>
                      </a:r>
                    </a:p>
                  </a:txBody>
                  <a:tcPr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lvl1pPr eaLnBrk="0" hangingPunct="0">
                        <a:lnSpc>
                          <a:spcPct val="90000"/>
                        </a:lnSpc>
                        <a:spcBef>
                          <a:spcPts val="1800"/>
                        </a:spcBef>
                        <a:buClr>
                          <a:schemeClr val="accent1"/>
                        </a:buClr>
                        <a:buSzPct val="100000"/>
                        <a:buFont typeface="Arial" pitchFamily="34" charset="0"/>
                        <a:defRPr sz="2000">
                          <a:solidFill>
                            <a:schemeClr val="tx1"/>
                          </a:solidFill>
                          <a:latin typeface="Arial" pitchFamily="34" charset="0"/>
                        </a:defRPr>
                      </a:lvl1pPr>
                      <a:lvl2pPr marL="742950" indent="-285750" eaLnBrk="0" hangingPunct="0">
                        <a:lnSpc>
                          <a:spcPct val="90000"/>
                        </a:lnSpc>
                        <a:spcBef>
                          <a:spcPts val="1200"/>
                        </a:spcBef>
                        <a:buClr>
                          <a:schemeClr val="accent1"/>
                        </a:buClr>
                        <a:buSzPct val="100000"/>
                        <a:buFont typeface="Arial" pitchFamily="34" charset="0"/>
                        <a:defRPr>
                          <a:solidFill>
                            <a:schemeClr val="tx1"/>
                          </a:solidFill>
                          <a:latin typeface="Arial" pitchFamily="34" charset="0"/>
                        </a:defRPr>
                      </a:lvl2pPr>
                      <a:lvl3pPr marL="1143000" indent="-228600" eaLnBrk="0" hangingPunct="0">
                        <a:lnSpc>
                          <a:spcPct val="90000"/>
                        </a:lnSpc>
                        <a:spcBef>
                          <a:spcPts val="800"/>
                        </a:spcBef>
                        <a:buClr>
                          <a:schemeClr val="accent1"/>
                        </a:buClr>
                        <a:buSzPct val="100000"/>
                        <a:buFont typeface="Arial" pitchFamily="34" charset="0"/>
                        <a:defRPr sz="1600">
                          <a:solidFill>
                            <a:schemeClr val="tx1"/>
                          </a:solidFill>
                          <a:latin typeface="Arial" pitchFamily="34" charset="0"/>
                        </a:defRPr>
                      </a:lvl3pPr>
                      <a:lvl4pPr marL="1600200" indent="-228600" eaLnBrk="0" hangingPunct="0">
                        <a:lnSpc>
                          <a:spcPct val="90000"/>
                        </a:lnSpc>
                        <a:spcBef>
                          <a:spcPts val="600"/>
                        </a:spcBef>
                        <a:buClr>
                          <a:schemeClr val="accent1"/>
                        </a:buClr>
                        <a:buSzPct val="100000"/>
                        <a:buFont typeface="Arial" pitchFamily="34" charset="0"/>
                        <a:defRPr sz="1400">
                          <a:solidFill>
                            <a:schemeClr val="tx1"/>
                          </a:solidFill>
                          <a:latin typeface="Arial" pitchFamily="34" charset="0"/>
                        </a:defRPr>
                      </a:lvl4pPr>
                      <a:lvl5pPr marL="2057400" indent="-228600" eaLnBrk="0" hangingPunct="0">
                        <a:lnSpc>
                          <a:spcPct val="90000"/>
                        </a:lnSpc>
                        <a:spcBef>
                          <a:spcPts val="600"/>
                        </a:spcBef>
                        <a:buClr>
                          <a:schemeClr val="accent1"/>
                        </a:buClr>
                        <a:buFont typeface="Arial" pitchFamily="34" charset="0"/>
                        <a:defRPr sz="1200">
                          <a:solidFill>
                            <a:schemeClr val="tx1"/>
                          </a:solidFill>
                          <a:latin typeface="Arial" pitchFamily="34" charset="0"/>
                        </a:defRPr>
                      </a:lvl5pPr>
                      <a:lvl6pPr marL="25146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6pPr>
                      <a:lvl7pPr marL="29718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7pPr>
                      <a:lvl8pPr marL="34290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8pPr>
                      <a:lvl9pPr marL="38862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altLang="fr-FR" sz="1800" b="0" i="0" u="none" strike="noStrike" cap="none" normalizeH="0" baseline="0" dirty="0" smtClean="0">
                          <a:ln>
                            <a:noFill/>
                          </a:ln>
                          <a:solidFill>
                            <a:srgbClr val="000066"/>
                          </a:solidFill>
                          <a:effectLst/>
                          <a:latin typeface="Arial" pitchFamily="34" charset="0"/>
                          <a:cs typeface="Arial" pitchFamily="34" charset="0"/>
                        </a:rPr>
                        <a:t>12.3</a:t>
                      </a:r>
                    </a:p>
                  </a:txBody>
                  <a:tcP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lvl1pPr eaLnBrk="0" hangingPunct="0">
                        <a:lnSpc>
                          <a:spcPct val="90000"/>
                        </a:lnSpc>
                        <a:spcBef>
                          <a:spcPts val="1800"/>
                        </a:spcBef>
                        <a:buClr>
                          <a:schemeClr val="accent1"/>
                        </a:buClr>
                        <a:buSzPct val="100000"/>
                        <a:buFont typeface="Arial" pitchFamily="34" charset="0"/>
                        <a:defRPr sz="2000">
                          <a:solidFill>
                            <a:schemeClr val="tx1"/>
                          </a:solidFill>
                          <a:latin typeface="Arial" pitchFamily="34" charset="0"/>
                        </a:defRPr>
                      </a:lvl1pPr>
                      <a:lvl2pPr marL="742950" indent="-285750" eaLnBrk="0" hangingPunct="0">
                        <a:lnSpc>
                          <a:spcPct val="90000"/>
                        </a:lnSpc>
                        <a:spcBef>
                          <a:spcPts val="1200"/>
                        </a:spcBef>
                        <a:buClr>
                          <a:schemeClr val="accent1"/>
                        </a:buClr>
                        <a:buSzPct val="100000"/>
                        <a:buFont typeface="Arial" pitchFamily="34" charset="0"/>
                        <a:defRPr>
                          <a:solidFill>
                            <a:schemeClr val="tx1"/>
                          </a:solidFill>
                          <a:latin typeface="Arial" pitchFamily="34" charset="0"/>
                        </a:defRPr>
                      </a:lvl2pPr>
                      <a:lvl3pPr marL="1143000" indent="-228600" eaLnBrk="0" hangingPunct="0">
                        <a:lnSpc>
                          <a:spcPct val="90000"/>
                        </a:lnSpc>
                        <a:spcBef>
                          <a:spcPts val="800"/>
                        </a:spcBef>
                        <a:buClr>
                          <a:schemeClr val="accent1"/>
                        </a:buClr>
                        <a:buSzPct val="100000"/>
                        <a:buFont typeface="Arial" pitchFamily="34" charset="0"/>
                        <a:defRPr sz="1600">
                          <a:solidFill>
                            <a:schemeClr val="tx1"/>
                          </a:solidFill>
                          <a:latin typeface="Arial" pitchFamily="34" charset="0"/>
                        </a:defRPr>
                      </a:lvl3pPr>
                      <a:lvl4pPr marL="1600200" indent="-228600" eaLnBrk="0" hangingPunct="0">
                        <a:lnSpc>
                          <a:spcPct val="90000"/>
                        </a:lnSpc>
                        <a:spcBef>
                          <a:spcPts val="600"/>
                        </a:spcBef>
                        <a:buClr>
                          <a:schemeClr val="accent1"/>
                        </a:buClr>
                        <a:buSzPct val="100000"/>
                        <a:buFont typeface="Arial" pitchFamily="34" charset="0"/>
                        <a:defRPr sz="1400">
                          <a:solidFill>
                            <a:schemeClr val="tx1"/>
                          </a:solidFill>
                          <a:latin typeface="Arial" pitchFamily="34" charset="0"/>
                        </a:defRPr>
                      </a:lvl4pPr>
                      <a:lvl5pPr marL="2057400" indent="-228600" eaLnBrk="0" hangingPunct="0">
                        <a:lnSpc>
                          <a:spcPct val="90000"/>
                        </a:lnSpc>
                        <a:spcBef>
                          <a:spcPts val="600"/>
                        </a:spcBef>
                        <a:buClr>
                          <a:schemeClr val="accent1"/>
                        </a:buClr>
                        <a:buFont typeface="Arial" pitchFamily="34" charset="0"/>
                        <a:defRPr sz="1200">
                          <a:solidFill>
                            <a:schemeClr val="tx1"/>
                          </a:solidFill>
                          <a:latin typeface="Arial" pitchFamily="34" charset="0"/>
                        </a:defRPr>
                      </a:lvl5pPr>
                      <a:lvl6pPr marL="25146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6pPr>
                      <a:lvl7pPr marL="29718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7pPr>
                      <a:lvl8pPr marL="34290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8pPr>
                      <a:lvl9pPr marL="38862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altLang="fr-FR" sz="1800" b="0" i="0" u="none" strike="noStrike" cap="none" normalizeH="0" baseline="0" dirty="0" smtClean="0">
                          <a:ln>
                            <a:noFill/>
                          </a:ln>
                          <a:solidFill>
                            <a:srgbClr val="000066"/>
                          </a:solidFill>
                          <a:effectLst/>
                          <a:latin typeface="Arial" pitchFamily="34" charset="0"/>
                          <a:cs typeface="Arial" pitchFamily="34" charset="0"/>
                        </a:rPr>
                        <a:t>12.2</a:t>
                      </a:r>
                    </a:p>
                  </a:txBody>
                  <a:tcPr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bl>
          </a:graphicData>
        </a:graphic>
      </p:graphicFrame>
      <p:sp>
        <p:nvSpPr>
          <p:cNvPr id="53325" name="TextBox 11"/>
          <p:cNvSpPr txBox="1">
            <a:spLocks noChangeArrowheads="1"/>
          </p:cNvSpPr>
          <p:nvPr/>
        </p:nvSpPr>
        <p:spPr bwMode="auto">
          <a:xfrm>
            <a:off x="2349501" y="6420891"/>
            <a:ext cx="4454071" cy="457200"/>
          </a:xfrm>
          <a:prstGeom prst="rect">
            <a:avLst/>
          </a:prstGeom>
          <a:noFill/>
          <a:ln w="9525">
            <a:noFill/>
            <a:miter lim="800000"/>
            <a:headEnd/>
            <a:tailEnd/>
          </a:ln>
        </p:spPr>
        <p:txBody>
          <a:bodyPr>
            <a:spAutoFit/>
          </a:bodyPr>
          <a:lstStyle/>
          <a:p>
            <a:r>
              <a:rPr lang="fr-FR" altLang="fr-FR" sz="1200" b="1" baseline="30000" dirty="0"/>
              <a:t>†</a:t>
            </a:r>
            <a:r>
              <a:rPr lang="fr-FR" altLang="fr-FR" sz="1200" dirty="0"/>
              <a:t> Les sujets de &lt;65 ans ont été exclus des analyses d’efficacité </a:t>
            </a:r>
          </a:p>
          <a:p>
            <a:r>
              <a:rPr lang="fr-FR" altLang="fr-FR" sz="1200" dirty="0"/>
              <a:t>* Non mutuellement exclusifs</a:t>
            </a:r>
          </a:p>
        </p:txBody>
      </p:sp>
    </p:spTree>
    <p:extLst>
      <p:ext uri="{BB962C8B-B14F-4D97-AF65-F5344CB8AC3E}">
        <p14:creationId xmlns:p14="http://schemas.microsoft.com/office/powerpoint/2010/main" val="7996469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Résultats</a:t>
            </a:r>
            <a:endParaRPr lang="fr-FR" dirty="0"/>
          </a:p>
        </p:txBody>
      </p:sp>
      <p:sp>
        <p:nvSpPr>
          <p:cNvPr id="5" name="Espace réservé du contenu 4"/>
          <p:cNvSpPr>
            <a:spLocks noGrp="1"/>
          </p:cNvSpPr>
          <p:nvPr>
            <p:ph sz="quarter" idx="17"/>
          </p:nvPr>
        </p:nvSpPr>
        <p:spPr>
          <a:xfrm>
            <a:off x="457200" y="1660340"/>
            <a:ext cx="8275320" cy="4056549"/>
          </a:xfrm>
        </p:spPr>
        <p:txBody>
          <a:bodyPr>
            <a:normAutofit fontScale="92500" lnSpcReduction="10000"/>
          </a:bodyPr>
          <a:lstStyle/>
          <a:p>
            <a:r>
              <a:rPr lang="fr-FR" dirty="0" smtClean="0"/>
              <a:t>42 240 sujets ont reçu le PCV13:</a:t>
            </a:r>
          </a:p>
          <a:p>
            <a:r>
              <a:rPr lang="fr-FR" dirty="0" smtClean="0"/>
              <a:t>42  256 ont reçu un placebo:</a:t>
            </a:r>
          </a:p>
          <a:p>
            <a:pPr lvl="1"/>
            <a:r>
              <a:rPr lang="fr-FR" dirty="0" smtClean="0"/>
              <a:t>Identique en apparence</a:t>
            </a:r>
          </a:p>
          <a:p>
            <a:r>
              <a:rPr lang="fr-FR" dirty="0" smtClean="0"/>
              <a:t>Taux de discontinuation:</a:t>
            </a:r>
          </a:p>
          <a:p>
            <a:pPr lvl="1"/>
            <a:r>
              <a:rPr lang="fr-FR" dirty="0" smtClean="0"/>
              <a:t>12,4% pour le bras PCV13, 12,6% pour le bras placebo</a:t>
            </a:r>
          </a:p>
          <a:p>
            <a:pPr lvl="1"/>
            <a:r>
              <a:rPr lang="fr-FR" dirty="0" smtClean="0"/>
              <a:t>Décès: 7,1% dans chaque groupe</a:t>
            </a:r>
          </a:p>
          <a:p>
            <a:pPr lvl="1"/>
            <a:r>
              <a:rPr lang="fr-FR" dirty="0" smtClean="0"/>
              <a:t>Absence de suivi: 4,8% dans le bras PCV13, 5,1% pour le bras placebo</a:t>
            </a:r>
          </a:p>
        </p:txBody>
      </p:sp>
      <p:sp>
        <p:nvSpPr>
          <p:cNvPr id="6" name="Espace réservé du numéro de diapositive 5"/>
          <p:cNvSpPr>
            <a:spLocks noGrp="1"/>
          </p:cNvSpPr>
          <p:nvPr>
            <p:ph type="sldNum" sz="quarter" idx="18"/>
          </p:nvPr>
        </p:nvSpPr>
        <p:spPr/>
        <p:txBody>
          <a:bodyPr/>
          <a:lstStyle/>
          <a:p>
            <a:pPr>
              <a:defRPr/>
            </a:pPr>
            <a:fld id="{7C54A016-89F0-4CD6-B2A3-A9A8F7926C16}" type="slidenum">
              <a:rPr lang="fr-FR" smtClean="0"/>
              <a:pPr>
                <a:defRPr/>
              </a:pPr>
              <a:t>111</a:t>
            </a:fld>
            <a:endParaRPr lang="fr-FR" dirty="0"/>
          </a:p>
        </p:txBody>
      </p:sp>
      <p:sp>
        <p:nvSpPr>
          <p:cNvPr id="8" name="Espace réservé du texte 3"/>
          <p:cNvSpPr>
            <a:spLocks noGrp="1"/>
          </p:cNvSpPr>
          <p:nvPr>
            <p:ph type="body" sz="quarter" idx="15"/>
          </p:nvPr>
        </p:nvSpPr>
        <p:spPr>
          <a:xfrm>
            <a:off x="313280" y="1033590"/>
            <a:ext cx="8238744" cy="384048"/>
          </a:xfrm>
        </p:spPr>
        <p:txBody>
          <a:bodyPr/>
          <a:lstStyle/>
          <a:p>
            <a:r>
              <a:rPr lang="fr-FR" dirty="0" smtClean="0"/>
              <a:t>N=84 496</a:t>
            </a:r>
            <a:endParaRPr lang="fr-FR" dirty="0"/>
          </a:p>
        </p:txBody>
      </p:sp>
      <p:sp>
        <p:nvSpPr>
          <p:cNvPr id="4" name="Espace réservé du texte 3"/>
          <p:cNvSpPr>
            <a:spLocks noGrp="1"/>
          </p:cNvSpPr>
          <p:nvPr>
            <p:ph type="body" sz="quarter" idx="16"/>
          </p:nvPr>
        </p:nvSpPr>
        <p:spPr/>
        <p:txBody>
          <a:bodyPr/>
          <a:lstStyle/>
          <a:p>
            <a:endParaRPr lang="fr-FR"/>
          </a:p>
        </p:txBody>
      </p:sp>
    </p:spTree>
    <p:extLst>
      <p:ext uri="{BB962C8B-B14F-4D97-AF65-F5344CB8AC3E}">
        <p14:creationId xmlns:p14="http://schemas.microsoft.com/office/powerpoint/2010/main" val="1594079426"/>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122" name="Group 66"/>
          <p:cNvGraphicFramePr>
            <a:graphicFrameLocks noGrp="1"/>
          </p:cNvGraphicFramePr>
          <p:nvPr>
            <p:extLst/>
          </p:nvPr>
        </p:nvGraphicFramePr>
        <p:xfrm>
          <a:off x="120121" y="1397000"/>
          <a:ext cx="8848187" cy="4619984"/>
        </p:xfrm>
        <a:graphic>
          <a:graphicData uri="http://schemas.openxmlformats.org/drawingml/2006/table">
            <a:tbl>
              <a:tblPr>
                <a:tableStyleId>{3C2FFA5D-87B4-456A-9821-1D502468CF0F}</a:tableStyleId>
              </a:tblPr>
              <a:tblGrid>
                <a:gridCol w="2767306"/>
                <a:gridCol w="1546970"/>
                <a:gridCol w="1390318"/>
                <a:gridCol w="1172172"/>
                <a:gridCol w="1034831"/>
                <a:gridCol w="936590"/>
              </a:tblGrid>
              <a:tr h="453504">
                <a:tc rowSpan="2">
                  <a:txBody>
                    <a:bodyPr/>
                    <a:lstStyle>
                      <a:lvl1pPr defTabSz="457200" eaLnBrk="0" hangingPunct="0">
                        <a:lnSpc>
                          <a:spcPct val="90000"/>
                        </a:lnSpc>
                        <a:spcBef>
                          <a:spcPts val="1800"/>
                        </a:spcBef>
                        <a:buClr>
                          <a:schemeClr val="accent1"/>
                        </a:buClr>
                        <a:buSzPct val="100000"/>
                        <a:buFont typeface="Arial" pitchFamily="34" charset="0"/>
                        <a:defRPr sz="2000">
                          <a:solidFill>
                            <a:schemeClr val="tx1"/>
                          </a:solidFill>
                          <a:latin typeface="Arial" pitchFamily="34" charset="0"/>
                        </a:defRPr>
                      </a:lvl1pPr>
                      <a:lvl2pPr marL="742950" indent="-285750" defTabSz="457200" eaLnBrk="0" hangingPunct="0">
                        <a:lnSpc>
                          <a:spcPct val="90000"/>
                        </a:lnSpc>
                        <a:spcBef>
                          <a:spcPts val="1200"/>
                        </a:spcBef>
                        <a:buClr>
                          <a:schemeClr val="accent1"/>
                        </a:buClr>
                        <a:buSzPct val="100000"/>
                        <a:buFont typeface="Arial" pitchFamily="34" charset="0"/>
                        <a:defRPr>
                          <a:solidFill>
                            <a:schemeClr val="tx1"/>
                          </a:solidFill>
                          <a:latin typeface="Arial" pitchFamily="34" charset="0"/>
                        </a:defRPr>
                      </a:lvl2pPr>
                      <a:lvl3pPr marL="1143000" indent="-228600" defTabSz="457200" eaLnBrk="0" hangingPunct="0">
                        <a:lnSpc>
                          <a:spcPct val="90000"/>
                        </a:lnSpc>
                        <a:spcBef>
                          <a:spcPts val="800"/>
                        </a:spcBef>
                        <a:buClr>
                          <a:schemeClr val="accent1"/>
                        </a:buClr>
                        <a:buSzPct val="100000"/>
                        <a:buFont typeface="Arial" pitchFamily="34" charset="0"/>
                        <a:defRPr sz="1600">
                          <a:solidFill>
                            <a:schemeClr val="tx1"/>
                          </a:solidFill>
                          <a:latin typeface="Arial" pitchFamily="34" charset="0"/>
                        </a:defRPr>
                      </a:lvl3pPr>
                      <a:lvl4pPr marL="1600200" indent="-228600" defTabSz="457200" eaLnBrk="0" hangingPunct="0">
                        <a:lnSpc>
                          <a:spcPct val="90000"/>
                        </a:lnSpc>
                        <a:spcBef>
                          <a:spcPts val="600"/>
                        </a:spcBef>
                        <a:buClr>
                          <a:schemeClr val="accent1"/>
                        </a:buClr>
                        <a:buSzPct val="100000"/>
                        <a:buFont typeface="Arial" pitchFamily="34" charset="0"/>
                        <a:defRPr sz="1400">
                          <a:solidFill>
                            <a:schemeClr val="tx1"/>
                          </a:solidFill>
                          <a:latin typeface="Arial" pitchFamily="34" charset="0"/>
                        </a:defRPr>
                      </a:lvl4pPr>
                      <a:lvl5pPr marL="2057400" indent="-228600" defTabSz="457200" eaLnBrk="0" hangingPunct="0">
                        <a:lnSpc>
                          <a:spcPct val="90000"/>
                        </a:lnSpc>
                        <a:spcBef>
                          <a:spcPts val="600"/>
                        </a:spcBef>
                        <a:buClr>
                          <a:schemeClr val="accent1"/>
                        </a:buClr>
                        <a:buFont typeface="Arial" pitchFamily="34" charset="0"/>
                        <a:defRPr sz="1200">
                          <a:solidFill>
                            <a:schemeClr val="tx1"/>
                          </a:solidFill>
                          <a:latin typeface="Arial" pitchFamily="34" charset="0"/>
                        </a:defRPr>
                      </a:lvl5pPr>
                      <a:lvl6pPr marL="2514600" indent="-228600" defTabSz="4572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6pPr>
                      <a:lvl7pPr marL="2971800" indent="-228600" defTabSz="4572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7pPr>
                      <a:lvl8pPr marL="3429000" indent="-228600" defTabSz="4572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8pPr>
                      <a:lvl9pPr marL="3886200" indent="-228600" defTabSz="4572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nl-NL" altLang="fr-FR" sz="2000" b="1" u="none" strike="noStrike" cap="none" normalizeH="0" baseline="0" dirty="0" err="1" smtClean="0">
                          <a:ln>
                            <a:noFill/>
                          </a:ln>
                          <a:solidFill>
                            <a:schemeClr val="accent2"/>
                          </a:solidFill>
                          <a:effectLst/>
                        </a:rPr>
                        <a:t>Critère</a:t>
                      </a:r>
                      <a:r>
                        <a:rPr kumimoji="0" lang="nl-NL" altLang="fr-FR" sz="2000" b="1" u="none" strike="noStrike" cap="none" normalizeH="0" baseline="0" dirty="0" smtClean="0">
                          <a:ln>
                            <a:noFill/>
                          </a:ln>
                          <a:solidFill>
                            <a:schemeClr val="accent2"/>
                          </a:solidFill>
                          <a:effectLst/>
                        </a:rPr>
                        <a:t> </a:t>
                      </a:r>
                      <a:r>
                        <a:rPr kumimoji="0" lang="nl-NL" altLang="fr-FR" sz="2000" b="1" u="none" strike="noStrike" cap="none" normalizeH="0" baseline="0" dirty="0" err="1" smtClean="0">
                          <a:ln>
                            <a:noFill/>
                          </a:ln>
                          <a:solidFill>
                            <a:schemeClr val="accent2"/>
                          </a:solidFill>
                          <a:effectLst/>
                        </a:rPr>
                        <a:t>d’efficacité</a:t>
                      </a:r>
                      <a:r>
                        <a:rPr kumimoji="0" lang="nl-NL" altLang="fr-FR" sz="2000" b="1" u="none" strike="noStrike" cap="none" normalizeH="0" baseline="0" dirty="0" smtClean="0">
                          <a:ln>
                            <a:noFill/>
                          </a:ln>
                          <a:solidFill>
                            <a:schemeClr val="accent2"/>
                          </a:solidFill>
                          <a:effectLst/>
                        </a:rPr>
                        <a:t> sur les premiers </a:t>
                      </a:r>
                      <a:r>
                        <a:rPr kumimoji="0" lang="nl-NL" altLang="fr-FR" sz="2000" b="1" u="none" strike="noStrike" cap="none" normalizeH="0" baseline="0" dirty="0" err="1" smtClean="0">
                          <a:ln>
                            <a:noFill/>
                          </a:ln>
                          <a:solidFill>
                            <a:schemeClr val="accent2"/>
                          </a:solidFill>
                          <a:effectLst/>
                        </a:rPr>
                        <a:t>épisodes</a:t>
                      </a:r>
                      <a:r>
                        <a:rPr kumimoji="0" lang="nl-NL" altLang="fr-FR" sz="2000" b="1" u="none" strike="noStrike" cap="none" normalizeH="0" baseline="0" dirty="0" smtClean="0">
                          <a:ln>
                            <a:noFill/>
                          </a:ln>
                          <a:solidFill>
                            <a:schemeClr val="accent2"/>
                          </a:solidFill>
                          <a:effectLst/>
                        </a:rPr>
                        <a:t> de :</a:t>
                      </a:r>
                      <a:endParaRPr kumimoji="0" lang="nl-NL" altLang="fr-FR" sz="2000" b="1" i="0" u="none" strike="noStrike" cap="none" normalizeH="0" baseline="0" dirty="0" smtClean="0">
                        <a:ln>
                          <a:noFill/>
                        </a:ln>
                        <a:solidFill>
                          <a:schemeClr val="accent2"/>
                        </a:solidFill>
                        <a:effectLst/>
                        <a:latin typeface="Arial" pitchFamily="34" charset="0"/>
                        <a:cs typeface="Arial" pitchFamily="34" charset="0"/>
                      </a:endParaRPr>
                    </a:p>
                  </a:txBody>
                  <a:tcPr anchor="ctr" horzOverflow="overflow"/>
                </a:tc>
                <a:tc gridSpan="2">
                  <a:txBody>
                    <a:bodyPr/>
                    <a:lstStyle>
                      <a:lvl1pPr eaLnBrk="0" hangingPunct="0">
                        <a:lnSpc>
                          <a:spcPct val="90000"/>
                        </a:lnSpc>
                        <a:spcBef>
                          <a:spcPts val="1800"/>
                        </a:spcBef>
                        <a:buClr>
                          <a:schemeClr val="accent1"/>
                        </a:buClr>
                        <a:buSzPct val="100000"/>
                        <a:buFont typeface="Arial" pitchFamily="34" charset="0"/>
                        <a:defRPr sz="2000">
                          <a:solidFill>
                            <a:schemeClr val="tx1"/>
                          </a:solidFill>
                          <a:latin typeface="Arial" pitchFamily="34" charset="0"/>
                        </a:defRPr>
                      </a:lvl1pPr>
                      <a:lvl2pPr marL="742950" indent="-285750" eaLnBrk="0" hangingPunct="0">
                        <a:lnSpc>
                          <a:spcPct val="90000"/>
                        </a:lnSpc>
                        <a:spcBef>
                          <a:spcPts val="1200"/>
                        </a:spcBef>
                        <a:buClr>
                          <a:schemeClr val="accent1"/>
                        </a:buClr>
                        <a:buSzPct val="100000"/>
                        <a:buFont typeface="Arial" pitchFamily="34" charset="0"/>
                        <a:defRPr>
                          <a:solidFill>
                            <a:schemeClr val="tx1"/>
                          </a:solidFill>
                          <a:latin typeface="Arial" pitchFamily="34" charset="0"/>
                        </a:defRPr>
                      </a:lvl2pPr>
                      <a:lvl3pPr marL="1143000" indent="-228600" eaLnBrk="0" hangingPunct="0">
                        <a:lnSpc>
                          <a:spcPct val="90000"/>
                        </a:lnSpc>
                        <a:spcBef>
                          <a:spcPts val="800"/>
                        </a:spcBef>
                        <a:buClr>
                          <a:schemeClr val="accent1"/>
                        </a:buClr>
                        <a:buSzPct val="100000"/>
                        <a:buFont typeface="Arial" pitchFamily="34" charset="0"/>
                        <a:defRPr sz="1600">
                          <a:solidFill>
                            <a:schemeClr val="tx1"/>
                          </a:solidFill>
                          <a:latin typeface="Arial" pitchFamily="34" charset="0"/>
                        </a:defRPr>
                      </a:lvl3pPr>
                      <a:lvl4pPr marL="1600200" indent="-228600" eaLnBrk="0" hangingPunct="0">
                        <a:lnSpc>
                          <a:spcPct val="90000"/>
                        </a:lnSpc>
                        <a:spcBef>
                          <a:spcPts val="600"/>
                        </a:spcBef>
                        <a:buClr>
                          <a:schemeClr val="accent1"/>
                        </a:buClr>
                        <a:buSzPct val="100000"/>
                        <a:buFont typeface="Arial" pitchFamily="34" charset="0"/>
                        <a:defRPr sz="1400">
                          <a:solidFill>
                            <a:schemeClr val="tx1"/>
                          </a:solidFill>
                          <a:latin typeface="Arial" pitchFamily="34" charset="0"/>
                        </a:defRPr>
                      </a:lvl4pPr>
                      <a:lvl5pPr marL="2057400" indent="-228600" eaLnBrk="0" hangingPunct="0">
                        <a:lnSpc>
                          <a:spcPct val="90000"/>
                        </a:lnSpc>
                        <a:spcBef>
                          <a:spcPts val="600"/>
                        </a:spcBef>
                        <a:buClr>
                          <a:schemeClr val="accent1"/>
                        </a:buClr>
                        <a:buFont typeface="Arial" pitchFamily="34" charset="0"/>
                        <a:defRPr sz="1200">
                          <a:solidFill>
                            <a:schemeClr val="tx1"/>
                          </a:solidFill>
                          <a:latin typeface="Arial" pitchFamily="34" charset="0"/>
                        </a:defRPr>
                      </a:lvl5pPr>
                      <a:lvl6pPr marL="25146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6pPr>
                      <a:lvl7pPr marL="29718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7pPr>
                      <a:lvl8pPr marL="34290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8pPr>
                      <a:lvl9pPr marL="38862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altLang="fr-FR" sz="2000" b="1" u="none" strike="noStrike" cap="none" normalizeH="0" baseline="0" dirty="0" smtClean="0">
                          <a:ln>
                            <a:noFill/>
                          </a:ln>
                          <a:solidFill>
                            <a:schemeClr val="accent2"/>
                          </a:solidFill>
                          <a:effectLst/>
                        </a:rPr>
                        <a:t>Groupe de </a:t>
                      </a:r>
                      <a:r>
                        <a:rPr kumimoji="0" lang="nl-NL" altLang="fr-FR" sz="2000" b="1" u="none" strike="noStrike" cap="none" normalizeH="0" baseline="0" dirty="0" err="1" smtClean="0">
                          <a:ln>
                            <a:noFill/>
                          </a:ln>
                          <a:solidFill>
                            <a:schemeClr val="accent2"/>
                          </a:solidFill>
                          <a:effectLst/>
                        </a:rPr>
                        <a:t>vaccination</a:t>
                      </a:r>
                      <a:endParaRPr kumimoji="0" lang="nl-NL" altLang="fr-FR" sz="2000" b="1" i="0" u="none" strike="noStrike" cap="none" normalizeH="0" baseline="0" dirty="0" smtClean="0">
                        <a:ln>
                          <a:noFill/>
                        </a:ln>
                        <a:solidFill>
                          <a:schemeClr val="accent2"/>
                        </a:solidFill>
                        <a:effectLst/>
                        <a:latin typeface="Arial" pitchFamily="34" charset="0"/>
                        <a:cs typeface="Arial" pitchFamily="34" charset="0"/>
                      </a:endParaRPr>
                    </a:p>
                  </a:txBody>
                  <a:tcPr anchor="ctr" horzOverflow="overflow"/>
                </a:tc>
                <a:tc hMerge="1">
                  <a:txBody>
                    <a:bodyPr/>
                    <a:lstStyle/>
                    <a:p>
                      <a:endParaRPr lang="fr-FR"/>
                    </a:p>
                  </a:txBody>
                  <a:tcPr/>
                </a:tc>
                <a:tc rowSpan="2">
                  <a:txBody>
                    <a:bodyPr/>
                    <a:lstStyle>
                      <a:lvl1pPr eaLnBrk="0" hangingPunct="0">
                        <a:lnSpc>
                          <a:spcPct val="90000"/>
                        </a:lnSpc>
                        <a:spcBef>
                          <a:spcPts val="1800"/>
                        </a:spcBef>
                        <a:buClr>
                          <a:schemeClr val="accent1"/>
                        </a:buClr>
                        <a:buSzPct val="100000"/>
                        <a:buFont typeface="Arial" pitchFamily="34" charset="0"/>
                        <a:defRPr sz="2000">
                          <a:solidFill>
                            <a:schemeClr val="tx1"/>
                          </a:solidFill>
                          <a:latin typeface="Arial" pitchFamily="34" charset="0"/>
                        </a:defRPr>
                      </a:lvl1pPr>
                      <a:lvl2pPr marL="742950" indent="-285750" eaLnBrk="0" hangingPunct="0">
                        <a:lnSpc>
                          <a:spcPct val="90000"/>
                        </a:lnSpc>
                        <a:spcBef>
                          <a:spcPts val="1200"/>
                        </a:spcBef>
                        <a:buClr>
                          <a:schemeClr val="accent1"/>
                        </a:buClr>
                        <a:buSzPct val="100000"/>
                        <a:buFont typeface="Arial" pitchFamily="34" charset="0"/>
                        <a:defRPr>
                          <a:solidFill>
                            <a:schemeClr val="tx1"/>
                          </a:solidFill>
                          <a:latin typeface="Arial" pitchFamily="34" charset="0"/>
                        </a:defRPr>
                      </a:lvl2pPr>
                      <a:lvl3pPr marL="1143000" indent="-228600" eaLnBrk="0" hangingPunct="0">
                        <a:lnSpc>
                          <a:spcPct val="90000"/>
                        </a:lnSpc>
                        <a:spcBef>
                          <a:spcPts val="800"/>
                        </a:spcBef>
                        <a:buClr>
                          <a:schemeClr val="accent1"/>
                        </a:buClr>
                        <a:buSzPct val="100000"/>
                        <a:buFont typeface="Arial" pitchFamily="34" charset="0"/>
                        <a:defRPr sz="1600">
                          <a:solidFill>
                            <a:schemeClr val="tx1"/>
                          </a:solidFill>
                          <a:latin typeface="Arial" pitchFamily="34" charset="0"/>
                        </a:defRPr>
                      </a:lvl3pPr>
                      <a:lvl4pPr marL="1600200" indent="-228600" eaLnBrk="0" hangingPunct="0">
                        <a:lnSpc>
                          <a:spcPct val="90000"/>
                        </a:lnSpc>
                        <a:spcBef>
                          <a:spcPts val="600"/>
                        </a:spcBef>
                        <a:buClr>
                          <a:schemeClr val="accent1"/>
                        </a:buClr>
                        <a:buSzPct val="100000"/>
                        <a:buFont typeface="Arial" pitchFamily="34" charset="0"/>
                        <a:defRPr sz="1400">
                          <a:solidFill>
                            <a:schemeClr val="tx1"/>
                          </a:solidFill>
                          <a:latin typeface="Arial" pitchFamily="34" charset="0"/>
                        </a:defRPr>
                      </a:lvl4pPr>
                      <a:lvl5pPr marL="2057400" indent="-228600" eaLnBrk="0" hangingPunct="0">
                        <a:lnSpc>
                          <a:spcPct val="90000"/>
                        </a:lnSpc>
                        <a:spcBef>
                          <a:spcPts val="600"/>
                        </a:spcBef>
                        <a:buClr>
                          <a:schemeClr val="accent1"/>
                        </a:buClr>
                        <a:buFont typeface="Arial" pitchFamily="34" charset="0"/>
                        <a:defRPr sz="1200">
                          <a:solidFill>
                            <a:schemeClr val="tx1"/>
                          </a:solidFill>
                          <a:latin typeface="Arial" pitchFamily="34" charset="0"/>
                        </a:defRPr>
                      </a:lvl5pPr>
                      <a:lvl6pPr marL="25146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6pPr>
                      <a:lvl7pPr marL="29718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7pPr>
                      <a:lvl8pPr marL="34290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8pPr>
                      <a:lvl9pPr marL="38862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altLang="fr-FR" sz="2000" b="1" u="none" strike="noStrike" cap="none" normalizeH="0" baseline="0" dirty="0" smtClean="0">
                          <a:ln>
                            <a:noFill/>
                          </a:ln>
                          <a:solidFill>
                            <a:schemeClr val="accent5">
                              <a:lumMod val="50000"/>
                            </a:schemeClr>
                          </a:solidFill>
                          <a:effectLst/>
                        </a:rPr>
                        <a:t>EV (%)</a:t>
                      </a:r>
                      <a:endParaRPr kumimoji="0" lang="nl-NL" altLang="fr-FR" sz="2000" b="1" i="0" u="none" strike="noStrike" cap="none" normalizeH="0" baseline="0" dirty="0" smtClean="0">
                        <a:ln>
                          <a:noFill/>
                        </a:ln>
                        <a:solidFill>
                          <a:schemeClr val="accent5">
                            <a:lumMod val="50000"/>
                          </a:schemeClr>
                        </a:solidFill>
                        <a:effectLst/>
                        <a:latin typeface="Arial" pitchFamily="34" charset="0"/>
                        <a:cs typeface="Arial" pitchFamily="34" charset="0"/>
                      </a:endParaRPr>
                    </a:p>
                  </a:txBody>
                  <a:tcPr anchor="ctr" horzOverflow="overflow"/>
                </a:tc>
                <a:tc rowSpan="2">
                  <a:txBody>
                    <a:bodyPr/>
                    <a:lstStyle>
                      <a:lvl1pPr eaLnBrk="0" hangingPunct="0">
                        <a:lnSpc>
                          <a:spcPct val="90000"/>
                        </a:lnSpc>
                        <a:spcBef>
                          <a:spcPts val="1800"/>
                        </a:spcBef>
                        <a:buClr>
                          <a:schemeClr val="accent1"/>
                        </a:buClr>
                        <a:buSzPct val="100000"/>
                        <a:buFont typeface="Arial" pitchFamily="34" charset="0"/>
                        <a:defRPr sz="2000">
                          <a:solidFill>
                            <a:schemeClr val="tx1"/>
                          </a:solidFill>
                          <a:latin typeface="Arial" pitchFamily="34" charset="0"/>
                        </a:defRPr>
                      </a:lvl1pPr>
                      <a:lvl2pPr marL="742950" indent="-285750" eaLnBrk="0" hangingPunct="0">
                        <a:lnSpc>
                          <a:spcPct val="90000"/>
                        </a:lnSpc>
                        <a:spcBef>
                          <a:spcPts val="1200"/>
                        </a:spcBef>
                        <a:buClr>
                          <a:schemeClr val="accent1"/>
                        </a:buClr>
                        <a:buSzPct val="100000"/>
                        <a:buFont typeface="Arial" pitchFamily="34" charset="0"/>
                        <a:defRPr>
                          <a:solidFill>
                            <a:schemeClr val="tx1"/>
                          </a:solidFill>
                          <a:latin typeface="Arial" pitchFamily="34" charset="0"/>
                        </a:defRPr>
                      </a:lvl2pPr>
                      <a:lvl3pPr marL="1143000" indent="-228600" eaLnBrk="0" hangingPunct="0">
                        <a:lnSpc>
                          <a:spcPct val="90000"/>
                        </a:lnSpc>
                        <a:spcBef>
                          <a:spcPts val="800"/>
                        </a:spcBef>
                        <a:buClr>
                          <a:schemeClr val="accent1"/>
                        </a:buClr>
                        <a:buSzPct val="100000"/>
                        <a:buFont typeface="Arial" pitchFamily="34" charset="0"/>
                        <a:defRPr sz="1600">
                          <a:solidFill>
                            <a:schemeClr val="tx1"/>
                          </a:solidFill>
                          <a:latin typeface="Arial" pitchFamily="34" charset="0"/>
                        </a:defRPr>
                      </a:lvl3pPr>
                      <a:lvl4pPr marL="1600200" indent="-228600" eaLnBrk="0" hangingPunct="0">
                        <a:lnSpc>
                          <a:spcPct val="90000"/>
                        </a:lnSpc>
                        <a:spcBef>
                          <a:spcPts val="600"/>
                        </a:spcBef>
                        <a:buClr>
                          <a:schemeClr val="accent1"/>
                        </a:buClr>
                        <a:buSzPct val="100000"/>
                        <a:buFont typeface="Arial" pitchFamily="34" charset="0"/>
                        <a:defRPr sz="1400">
                          <a:solidFill>
                            <a:schemeClr val="tx1"/>
                          </a:solidFill>
                          <a:latin typeface="Arial" pitchFamily="34" charset="0"/>
                        </a:defRPr>
                      </a:lvl4pPr>
                      <a:lvl5pPr marL="2057400" indent="-228600" eaLnBrk="0" hangingPunct="0">
                        <a:lnSpc>
                          <a:spcPct val="90000"/>
                        </a:lnSpc>
                        <a:spcBef>
                          <a:spcPts val="600"/>
                        </a:spcBef>
                        <a:buClr>
                          <a:schemeClr val="accent1"/>
                        </a:buClr>
                        <a:buFont typeface="Arial" pitchFamily="34" charset="0"/>
                        <a:defRPr sz="1200">
                          <a:solidFill>
                            <a:schemeClr val="tx1"/>
                          </a:solidFill>
                          <a:latin typeface="Arial" pitchFamily="34" charset="0"/>
                        </a:defRPr>
                      </a:lvl5pPr>
                      <a:lvl6pPr marL="25146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6pPr>
                      <a:lvl7pPr marL="29718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7pPr>
                      <a:lvl8pPr marL="34290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8pPr>
                      <a:lvl9pPr marL="38862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altLang="fr-FR" sz="2000" b="1" u="none" strike="noStrike" cap="none" normalizeH="0" baseline="0" dirty="0" smtClean="0">
                          <a:ln>
                            <a:noFill/>
                          </a:ln>
                          <a:solidFill>
                            <a:schemeClr val="accent2"/>
                          </a:solidFill>
                          <a:effectLst/>
                        </a:rPr>
                        <a:t>IC 95,2% </a:t>
                      </a:r>
                      <a:endParaRPr kumimoji="0" lang="nl-NL" altLang="fr-FR" sz="2000" b="1" i="0" u="none" strike="noStrike" cap="none" normalizeH="0" baseline="0" dirty="0" smtClean="0">
                        <a:ln>
                          <a:noFill/>
                        </a:ln>
                        <a:solidFill>
                          <a:schemeClr val="accent2"/>
                        </a:solidFill>
                        <a:effectLst/>
                        <a:latin typeface="Arial" pitchFamily="34" charset="0"/>
                        <a:cs typeface="Arial" pitchFamily="34" charset="0"/>
                      </a:endParaRPr>
                    </a:p>
                  </a:txBody>
                  <a:tcPr anchor="ctr" horzOverflow="overflow"/>
                </a:tc>
                <a:tc rowSpan="2">
                  <a:txBody>
                    <a:bodyPr/>
                    <a:lstStyle>
                      <a:lvl1pPr eaLnBrk="0" hangingPunct="0">
                        <a:lnSpc>
                          <a:spcPct val="90000"/>
                        </a:lnSpc>
                        <a:spcBef>
                          <a:spcPts val="1800"/>
                        </a:spcBef>
                        <a:buClr>
                          <a:schemeClr val="accent1"/>
                        </a:buClr>
                        <a:buSzPct val="100000"/>
                        <a:buFont typeface="Arial" pitchFamily="34" charset="0"/>
                        <a:defRPr sz="2000">
                          <a:solidFill>
                            <a:schemeClr val="tx1"/>
                          </a:solidFill>
                          <a:latin typeface="Arial" pitchFamily="34" charset="0"/>
                        </a:defRPr>
                      </a:lvl1pPr>
                      <a:lvl2pPr marL="742950" indent="-285750" eaLnBrk="0" hangingPunct="0">
                        <a:lnSpc>
                          <a:spcPct val="90000"/>
                        </a:lnSpc>
                        <a:spcBef>
                          <a:spcPts val="1200"/>
                        </a:spcBef>
                        <a:buClr>
                          <a:schemeClr val="accent1"/>
                        </a:buClr>
                        <a:buSzPct val="100000"/>
                        <a:buFont typeface="Arial" pitchFamily="34" charset="0"/>
                        <a:defRPr>
                          <a:solidFill>
                            <a:schemeClr val="tx1"/>
                          </a:solidFill>
                          <a:latin typeface="Arial" pitchFamily="34" charset="0"/>
                        </a:defRPr>
                      </a:lvl2pPr>
                      <a:lvl3pPr marL="1143000" indent="-228600" eaLnBrk="0" hangingPunct="0">
                        <a:lnSpc>
                          <a:spcPct val="90000"/>
                        </a:lnSpc>
                        <a:spcBef>
                          <a:spcPts val="800"/>
                        </a:spcBef>
                        <a:buClr>
                          <a:schemeClr val="accent1"/>
                        </a:buClr>
                        <a:buSzPct val="100000"/>
                        <a:buFont typeface="Arial" pitchFamily="34" charset="0"/>
                        <a:defRPr sz="1600">
                          <a:solidFill>
                            <a:schemeClr val="tx1"/>
                          </a:solidFill>
                          <a:latin typeface="Arial" pitchFamily="34" charset="0"/>
                        </a:defRPr>
                      </a:lvl3pPr>
                      <a:lvl4pPr marL="1600200" indent="-228600" eaLnBrk="0" hangingPunct="0">
                        <a:lnSpc>
                          <a:spcPct val="90000"/>
                        </a:lnSpc>
                        <a:spcBef>
                          <a:spcPts val="600"/>
                        </a:spcBef>
                        <a:buClr>
                          <a:schemeClr val="accent1"/>
                        </a:buClr>
                        <a:buSzPct val="100000"/>
                        <a:buFont typeface="Arial" pitchFamily="34" charset="0"/>
                        <a:defRPr sz="1400">
                          <a:solidFill>
                            <a:schemeClr val="tx1"/>
                          </a:solidFill>
                          <a:latin typeface="Arial" pitchFamily="34" charset="0"/>
                        </a:defRPr>
                      </a:lvl4pPr>
                      <a:lvl5pPr marL="2057400" indent="-228600" eaLnBrk="0" hangingPunct="0">
                        <a:lnSpc>
                          <a:spcPct val="90000"/>
                        </a:lnSpc>
                        <a:spcBef>
                          <a:spcPts val="600"/>
                        </a:spcBef>
                        <a:buClr>
                          <a:schemeClr val="accent1"/>
                        </a:buClr>
                        <a:buFont typeface="Arial" pitchFamily="34" charset="0"/>
                        <a:defRPr sz="1200">
                          <a:solidFill>
                            <a:schemeClr val="tx1"/>
                          </a:solidFill>
                          <a:latin typeface="Arial" pitchFamily="34" charset="0"/>
                        </a:defRPr>
                      </a:lvl5pPr>
                      <a:lvl6pPr marL="25146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6pPr>
                      <a:lvl7pPr marL="29718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7pPr>
                      <a:lvl8pPr marL="34290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8pPr>
                      <a:lvl9pPr marL="38862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altLang="fr-FR" sz="2000" b="1" u="none" strike="noStrike" cap="none" normalizeH="0" baseline="0" dirty="0" smtClean="0">
                          <a:ln>
                            <a:noFill/>
                          </a:ln>
                          <a:solidFill>
                            <a:schemeClr val="accent2"/>
                          </a:solidFill>
                          <a:effectLst/>
                        </a:rPr>
                        <a:t>P</a:t>
                      </a:r>
                      <a:endParaRPr kumimoji="0" lang="nl-NL" altLang="fr-FR" sz="2000" b="1" i="0" u="none" strike="noStrike" cap="none" normalizeH="0" baseline="0" dirty="0" smtClean="0">
                        <a:ln>
                          <a:noFill/>
                        </a:ln>
                        <a:solidFill>
                          <a:schemeClr val="accent2"/>
                        </a:solidFill>
                        <a:effectLst/>
                        <a:latin typeface="Arial" pitchFamily="34" charset="0"/>
                        <a:cs typeface="Arial" pitchFamily="34" charset="0"/>
                      </a:endParaRPr>
                    </a:p>
                  </a:txBody>
                  <a:tcPr anchor="ctr" horzOverflow="overflow"/>
                </a:tc>
              </a:tr>
              <a:tr h="707000">
                <a:tc vMerge="1">
                  <a:txBody>
                    <a:bodyPr/>
                    <a:lstStyle>
                      <a:lvl1pPr eaLnBrk="0" hangingPunct="0">
                        <a:lnSpc>
                          <a:spcPct val="90000"/>
                        </a:lnSpc>
                        <a:spcBef>
                          <a:spcPts val="1800"/>
                        </a:spcBef>
                        <a:buClr>
                          <a:schemeClr val="accent1"/>
                        </a:buClr>
                        <a:buSzPct val="100000"/>
                        <a:buFont typeface="Arial" pitchFamily="34" charset="0"/>
                        <a:defRPr sz="2000">
                          <a:solidFill>
                            <a:schemeClr val="tx1"/>
                          </a:solidFill>
                          <a:latin typeface="Arial" pitchFamily="34" charset="0"/>
                        </a:defRPr>
                      </a:lvl1pPr>
                      <a:lvl2pPr marL="742950" indent="-285750" eaLnBrk="0" hangingPunct="0">
                        <a:lnSpc>
                          <a:spcPct val="90000"/>
                        </a:lnSpc>
                        <a:spcBef>
                          <a:spcPts val="1200"/>
                        </a:spcBef>
                        <a:buClr>
                          <a:schemeClr val="accent1"/>
                        </a:buClr>
                        <a:buSzPct val="100000"/>
                        <a:buFont typeface="Arial" pitchFamily="34" charset="0"/>
                        <a:defRPr>
                          <a:solidFill>
                            <a:schemeClr val="tx1"/>
                          </a:solidFill>
                          <a:latin typeface="Arial" pitchFamily="34" charset="0"/>
                        </a:defRPr>
                      </a:lvl2pPr>
                      <a:lvl3pPr marL="1143000" indent="-228600" eaLnBrk="0" hangingPunct="0">
                        <a:lnSpc>
                          <a:spcPct val="90000"/>
                        </a:lnSpc>
                        <a:spcBef>
                          <a:spcPts val="800"/>
                        </a:spcBef>
                        <a:buClr>
                          <a:schemeClr val="accent1"/>
                        </a:buClr>
                        <a:buSzPct val="100000"/>
                        <a:buFont typeface="Arial" pitchFamily="34" charset="0"/>
                        <a:defRPr sz="1600">
                          <a:solidFill>
                            <a:schemeClr val="tx1"/>
                          </a:solidFill>
                          <a:latin typeface="Arial" pitchFamily="34" charset="0"/>
                        </a:defRPr>
                      </a:lvl3pPr>
                      <a:lvl4pPr marL="1600200" indent="-228600" eaLnBrk="0" hangingPunct="0">
                        <a:lnSpc>
                          <a:spcPct val="90000"/>
                        </a:lnSpc>
                        <a:spcBef>
                          <a:spcPts val="600"/>
                        </a:spcBef>
                        <a:buClr>
                          <a:schemeClr val="accent1"/>
                        </a:buClr>
                        <a:buSzPct val="100000"/>
                        <a:buFont typeface="Arial" pitchFamily="34" charset="0"/>
                        <a:defRPr sz="1400">
                          <a:solidFill>
                            <a:schemeClr val="tx1"/>
                          </a:solidFill>
                          <a:latin typeface="Arial" pitchFamily="34" charset="0"/>
                        </a:defRPr>
                      </a:lvl4pPr>
                      <a:lvl5pPr marL="2057400" indent="-228600" eaLnBrk="0" hangingPunct="0">
                        <a:lnSpc>
                          <a:spcPct val="90000"/>
                        </a:lnSpc>
                        <a:spcBef>
                          <a:spcPts val="600"/>
                        </a:spcBef>
                        <a:buClr>
                          <a:schemeClr val="accent1"/>
                        </a:buClr>
                        <a:buFont typeface="Arial" pitchFamily="34" charset="0"/>
                        <a:defRPr sz="1200">
                          <a:solidFill>
                            <a:schemeClr val="tx1"/>
                          </a:solidFill>
                          <a:latin typeface="Arial" pitchFamily="34" charset="0"/>
                        </a:defRPr>
                      </a:lvl5pPr>
                      <a:lvl6pPr marL="25146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6pPr>
                      <a:lvl7pPr marL="29718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7pPr>
                      <a:lvl8pPr marL="34290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8pPr>
                      <a:lvl9pPr marL="38862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NL" altLang="fr-FR" sz="1600" b="0" i="0" u="none" strike="noStrike" cap="none" normalizeH="0" baseline="0" dirty="0" smtClean="0">
                        <a:ln>
                          <a:noFill/>
                        </a:ln>
                        <a:solidFill>
                          <a:srgbClr val="000000"/>
                        </a:solidFill>
                        <a:effectLst/>
                        <a:latin typeface="Arial" pitchFamily="34" charset="0"/>
                        <a:cs typeface="Arial" pitchFamily="34" charset="0"/>
                      </a:endParaRPr>
                    </a:p>
                  </a:txBody>
                  <a:tcPr marL="96012" marR="960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C"/>
                    </a:solidFill>
                  </a:tcPr>
                </a:tc>
                <a:tc>
                  <a:txBody>
                    <a:bodyPr/>
                    <a:lstStyle>
                      <a:lvl1pPr eaLnBrk="0" hangingPunct="0">
                        <a:lnSpc>
                          <a:spcPct val="90000"/>
                        </a:lnSpc>
                        <a:spcBef>
                          <a:spcPts val="1800"/>
                        </a:spcBef>
                        <a:buClr>
                          <a:schemeClr val="accent1"/>
                        </a:buClr>
                        <a:buSzPct val="100000"/>
                        <a:buFont typeface="Arial" pitchFamily="34" charset="0"/>
                        <a:defRPr sz="2000">
                          <a:solidFill>
                            <a:schemeClr val="tx1"/>
                          </a:solidFill>
                          <a:latin typeface="Arial" pitchFamily="34" charset="0"/>
                        </a:defRPr>
                      </a:lvl1pPr>
                      <a:lvl2pPr marL="742950" indent="-285750" eaLnBrk="0" hangingPunct="0">
                        <a:lnSpc>
                          <a:spcPct val="90000"/>
                        </a:lnSpc>
                        <a:spcBef>
                          <a:spcPts val="1200"/>
                        </a:spcBef>
                        <a:buClr>
                          <a:schemeClr val="accent1"/>
                        </a:buClr>
                        <a:buSzPct val="100000"/>
                        <a:buFont typeface="Arial" pitchFamily="34" charset="0"/>
                        <a:defRPr>
                          <a:solidFill>
                            <a:schemeClr val="tx1"/>
                          </a:solidFill>
                          <a:latin typeface="Arial" pitchFamily="34" charset="0"/>
                        </a:defRPr>
                      </a:lvl2pPr>
                      <a:lvl3pPr marL="1143000" indent="-228600" eaLnBrk="0" hangingPunct="0">
                        <a:lnSpc>
                          <a:spcPct val="90000"/>
                        </a:lnSpc>
                        <a:spcBef>
                          <a:spcPts val="800"/>
                        </a:spcBef>
                        <a:buClr>
                          <a:schemeClr val="accent1"/>
                        </a:buClr>
                        <a:buSzPct val="100000"/>
                        <a:buFont typeface="Arial" pitchFamily="34" charset="0"/>
                        <a:defRPr sz="1600">
                          <a:solidFill>
                            <a:schemeClr val="tx1"/>
                          </a:solidFill>
                          <a:latin typeface="Arial" pitchFamily="34" charset="0"/>
                        </a:defRPr>
                      </a:lvl3pPr>
                      <a:lvl4pPr marL="1600200" indent="-228600" eaLnBrk="0" hangingPunct="0">
                        <a:lnSpc>
                          <a:spcPct val="90000"/>
                        </a:lnSpc>
                        <a:spcBef>
                          <a:spcPts val="600"/>
                        </a:spcBef>
                        <a:buClr>
                          <a:schemeClr val="accent1"/>
                        </a:buClr>
                        <a:buSzPct val="100000"/>
                        <a:buFont typeface="Arial" pitchFamily="34" charset="0"/>
                        <a:defRPr sz="1400">
                          <a:solidFill>
                            <a:schemeClr val="tx1"/>
                          </a:solidFill>
                          <a:latin typeface="Arial" pitchFamily="34" charset="0"/>
                        </a:defRPr>
                      </a:lvl4pPr>
                      <a:lvl5pPr marL="2057400" indent="-228600" eaLnBrk="0" hangingPunct="0">
                        <a:lnSpc>
                          <a:spcPct val="90000"/>
                        </a:lnSpc>
                        <a:spcBef>
                          <a:spcPts val="600"/>
                        </a:spcBef>
                        <a:buClr>
                          <a:schemeClr val="accent1"/>
                        </a:buClr>
                        <a:buFont typeface="Arial" pitchFamily="34" charset="0"/>
                        <a:defRPr sz="1200">
                          <a:solidFill>
                            <a:schemeClr val="tx1"/>
                          </a:solidFill>
                          <a:latin typeface="Arial" pitchFamily="34" charset="0"/>
                        </a:defRPr>
                      </a:lvl5pPr>
                      <a:lvl6pPr marL="25146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6pPr>
                      <a:lvl7pPr marL="29718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7pPr>
                      <a:lvl8pPr marL="34290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8pPr>
                      <a:lvl9pPr marL="38862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altLang="fr-FR" sz="2000" b="1" u="none" strike="noStrike" cap="none" normalizeH="0" baseline="0" dirty="0" smtClean="0">
                          <a:ln>
                            <a:noFill/>
                          </a:ln>
                          <a:solidFill>
                            <a:schemeClr val="accent2"/>
                          </a:solidFill>
                          <a:effectLst/>
                        </a:rPr>
                        <a:t>Prevenar 13</a:t>
                      </a:r>
                    </a:p>
                    <a:p>
                      <a:pPr marL="0" marR="0" lvl="0" indent="0" algn="ctr" defTabSz="914400" rtl="0" eaLnBrk="1" fontAlgn="base" latinLnBrk="0" hangingPunct="1">
                        <a:lnSpc>
                          <a:spcPct val="100000"/>
                        </a:lnSpc>
                        <a:spcBef>
                          <a:spcPct val="0"/>
                        </a:spcBef>
                        <a:spcAft>
                          <a:spcPct val="0"/>
                        </a:spcAft>
                        <a:buClrTx/>
                        <a:buSzTx/>
                        <a:buFontTx/>
                        <a:buNone/>
                        <a:tabLst/>
                      </a:pPr>
                      <a:r>
                        <a:rPr kumimoji="0" lang="nl-NL" altLang="fr-FR" sz="2000" b="1" u="none" strike="noStrike" cap="none" normalizeH="0" baseline="0" dirty="0" smtClean="0">
                          <a:ln>
                            <a:noFill/>
                          </a:ln>
                          <a:solidFill>
                            <a:schemeClr val="accent2"/>
                          </a:solidFill>
                          <a:effectLst/>
                        </a:rPr>
                        <a:t>(n=</a:t>
                      </a:r>
                      <a:r>
                        <a:rPr kumimoji="0" lang="en-GB" altLang="fr-FR" sz="2000" b="1" u="none" strike="noStrike" cap="none" normalizeH="0" baseline="0" dirty="0" smtClean="0">
                          <a:ln>
                            <a:noFill/>
                          </a:ln>
                          <a:solidFill>
                            <a:schemeClr val="accent2"/>
                          </a:solidFill>
                          <a:effectLst/>
                        </a:rPr>
                        <a:t>42 240</a:t>
                      </a:r>
                      <a:r>
                        <a:rPr kumimoji="0" lang="nl-NL" altLang="fr-FR" sz="2000" b="1" u="none" strike="noStrike" cap="none" normalizeH="0" baseline="0" dirty="0" smtClean="0">
                          <a:ln>
                            <a:noFill/>
                          </a:ln>
                          <a:solidFill>
                            <a:schemeClr val="accent2"/>
                          </a:solidFill>
                          <a:effectLst/>
                        </a:rPr>
                        <a:t>)</a:t>
                      </a:r>
                      <a:endParaRPr kumimoji="0" lang="en-GB" altLang="fr-FR" sz="2000" b="1" i="0" u="none" strike="noStrike" cap="none" normalizeH="0" baseline="0" dirty="0" smtClean="0">
                        <a:ln>
                          <a:noFill/>
                        </a:ln>
                        <a:solidFill>
                          <a:schemeClr val="accent2"/>
                        </a:solidFill>
                        <a:effectLst/>
                        <a:latin typeface="Arial" pitchFamily="34" charset="0"/>
                        <a:ea typeface="Calibri" pitchFamily="34" charset="0"/>
                        <a:cs typeface="Calibri" pitchFamily="34" charset="0"/>
                      </a:endParaRPr>
                    </a:p>
                  </a:txBody>
                  <a:tcPr anchor="ctr" horzOverflow="overflow"/>
                </a:tc>
                <a:tc>
                  <a:txBody>
                    <a:bodyPr/>
                    <a:lstStyle>
                      <a:lvl1pPr eaLnBrk="0" hangingPunct="0">
                        <a:lnSpc>
                          <a:spcPct val="90000"/>
                        </a:lnSpc>
                        <a:spcBef>
                          <a:spcPts val="1800"/>
                        </a:spcBef>
                        <a:buClr>
                          <a:schemeClr val="accent1"/>
                        </a:buClr>
                        <a:buSzPct val="100000"/>
                        <a:buFont typeface="Arial" pitchFamily="34" charset="0"/>
                        <a:defRPr sz="2000">
                          <a:solidFill>
                            <a:schemeClr val="tx1"/>
                          </a:solidFill>
                          <a:latin typeface="Arial" pitchFamily="34" charset="0"/>
                        </a:defRPr>
                      </a:lvl1pPr>
                      <a:lvl2pPr marL="742950" indent="-285750" eaLnBrk="0" hangingPunct="0">
                        <a:lnSpc>
                          <a:spcPct val="90000"/>
                        </a:lnSpc>
                        <a:spcBef>
                          <a:spcPts val="1200"/>
                        </a:spcBef>
                        <a:buClr>
                          <a:schemeClr val="accent1"/>
                        </a:buClr>
                        <a:buSzPct val="100000"/>
                        <a:buFont typeface="Arial" pitchFamily="34" charset="0"/>
                        <a:defRPr>
                          <a:solidFill>
                            <a:schemeClr val="tx1"/>
                          </a:solidFill>
                          <a:latin typeface="Arial" pitchFamily="34" charset="0"/>
                        </a:defRPr>
                      </a:lvl2pPr>
                      <a:lvl3pPr marL="1143000" indent="-228600" eaLnBrk="0" hangingPunct="0">
                        <a:lnSpc>
                          <a:spcPct val="90000"/>
                        </a:lnSpc>
                        <a:spcBef>
                          <a:spcPts val="800"/>
                        </a:spcBef>
                        <a:buClr>
                          <a:schemeClr val="accent1"/>
                        </a:buClr>
                        <a:buSzPct val="100000"/>
                        <a:buFont typeface="Arial" pitchFamily="34" charset="0"/>
                        <a:defRPr sz="1600">
                          <a:solidFill>
                            <a:schemeClr val="tx1"/>
                          </a:solidFill>
                          <a:latin typeface="Arial" pitchFamily="34" charset="0"/>
                        </a:defRPr>
                      </a:lvl3pPr>
                      <a:lvl4pPr marL="1600200" indent="-228600" eaLnBrk="0" hangingPunct="0">
                        <a:lnSpc>
                          <a:spcPct val="90000"/>
                        </a:lnSpc>
                        <a:spcBef>
                          <a:spcPts val="600"/>
                        </a:spcBef>
                        <a:buClr>
                          <a:schemeClr val="accent1"/>
                        </a:buClr>
                        <a:buSzPct val="100000"/>
                        <a:buFont typeface="Arial" pitchFamily="34" charset="0"/>
                        <a:defRPr sz="1400">
                          <a:solidFill>
                            <a:schemeClr val="tx1"/>
                          </a:solidFill>
                          <a:latin typeface="Arial" pitchFamily="34" charset="0"/>
                        </a:defRPr>
                      </a:lvl4pPr>
                      <a:lvl5pPr marL="2057400" indent="-228600" eaLnBrk="0" hangingPunct="0">
                        <a:lnSpc>
                          <a:spcPct val="90000"/>
                        </a:lnSpc>
                        <a:spcBef>
                          <a:spcPts val="600"/>
                        </a:spcBef>
                        <a:buClr>
                          <a:schemeClr val="accent1"/>
                        </a:buClr>
                        <a:buFont typeface="Arial" pitchFamily="34" charset="0"/>
                        <a:defRPr sz="1200">
                          <a:solidFill>
                            <a:schemeClr val="tx1"/>
                          </a:solidFill>
                          <a:latin typeface="Arial" pitchFamily="34" charset="0"/>
                        </a:defRPr>
                      </a:lvl5pPr>
                      <a:lvl6pPr marL="25146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6pPr>
                      <a:lvl7pPr marL="29718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7pPr>
                      <a:lvl8pPr marL="34290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8pPr>
                      <a:lvl9pPr marL="38862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altLang="fr-FR" sz="2000" b="1" u="none" strike="noStrike" cap="none" normalizeH="0" baseline="0" dirty="0" smtClean="0">
                          <a:ln>
                            <a:noFill/>
                          </a:ln>
                          <a:solidFill>
                            <a:schemeClr val="accent2"/>
                          </a:solidFill>
                          <a:effectLst/>
                        </a:rPr>
                        <a:t>Placebo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fr-FR" sz="2000" b="1" u="none" strike="noStrike" cap="none" normalizeH="0" baseline="0" dirty="0" smtClean="0">
                          <a:ln>
                            <a:noFill/>
                          </a:ln>
                          <a:solidFill>
                            <a:schemeClr val="accent2"/>
                          </a:solidFill>
                          <a:effectLst/>
                        </a:rPr>
                        <a:t>(n=42 256</a:t>
                      </a:r>
                      <a:r>
                        <a:rPr kumimoji="0" lang="nl-NL" altLang="fr-FR" sz="2000" b="1" u="none" strike="noStrike" cap="none" normalizeH="0" baseline="0" dirty="0" smtClean="0">
                          <a:ln>
                            <a:noFill/>
                          </a:ln>
                          <a:solidFill>
                            <a:schemeClr val="accent2"/>
                          </a:solidFill>
                          <a:effectLst/>
                        </a:rPr>
                        <a:t>)</a:t>
                      </a:r>
                      <a:endParaRPr kumimoji="0" lang="en-GB" altLang="fr-FR" sz="2000" b="1" i="0" u="none" strike="noStrike" cap="none" normalizeH="0" baseline="0" dirty="0" smtClean="0">
                        <a:ln>
                          <a:noFill/>
                        </a:ln>
                        <a:solidFill>
                          <a:schemeClr val="accent2"/>
                        </a:solidFill>
                        <a:effectLst/>
                        <a:latin typeface="Arial" pitchFamily="34" charset="0"/>
                        <a:ea typeface="Calibri" pitchFamily="34" charset="0"/>
                        <a:cs typeface="Calibri" pitchFamily="34" charset="0"/>
                      </a:endParaRPr>
                    </a:p>
                  </a:txBody>
                  <a:tcPr anchor="ctr" horzOverflow="overflow"/>
                </a:tc>
                <a:tc vMerge="1">
                  <a:txBody>
                    <a:bodyPr/>
                    <a:lstStyle>
                      <a:lvl1pPr eaLnBrk="0" hangingPunct="0">
                        <a:lnSpc>
                          <a:spcPct val="90000"/>
                        </a:lnSpc>
                        <a:spcBef>
                          <a:spcPts val="1800"/>
                        </a:spcBef>
                        <a:buClr>
                          <a:schemeClr val="accent1"/>
                        </a:buClr>
                        <a:buSzPct val="100000"/>
                        <a:buFont typeface="Arial" pitchFamily="34" charset="0"/>
                        <a:defRPr sz="2000">
                          <a:solidFill>
                            <a:schemeClr val="tx1"/>
                          </a:solidFill>
                          <a:latin typeface="Arial" pitchFamily="34" charset="0"/>
                        </a:defRPr>
                      </a:lvl1pPr>
                      <a:lvl2pPr marL="742950" indent="-285750" eaLnBrk="0" hangingPunct="0">
                        <a:lnSpc>
                          <a:spcPct val="90000"/>
                        </a:lnSpc>
                        <a:spcBef>
                          <a:spcPts val="1200"/>
                        </a:spcBef>
                        <a:buClr>
                          <a:schemeClr val="accent1"/>
                        </a:buClr>
                        <a:buSzPct val="100000"/>
                        <a:buFont typeface="Arial" pitchFamily="34" charset="0"/>
                        <a:defRPr>
                          <a:solidFill>
                            <a:schemeClr val="tx1"/>
                          </a:solidFill>
                          <a:latin typeface="Arial" pitchFamily="34" charset="0"/>
                        </a:defRPr>
                      </a:lvl2pPr>
                      <a:lvl3pPr marL="1143000" indent="-228600" eaLnBrk="0" hangingPunct="0">
                        <a:lnSpc>
                          <a:spcPct val="90000"/>
                        </a:lnSpc>
                        <a:spcBef>
                          <a:spcPts val="800"/>
                        </a:spcBef>
                        <a:buClr>
                          <a:schemeClr val="accent1"/>
                        </a:buClr>
                        <a:buSzPct val="100000"/>
                        <a:buFont typeface="Arial" pitchFamily="34" charset="0"/>
                        <a:defRPr sz="1600">
                          <a:solidFill>
                            <a:schemeClr val="tx1"/>
                          </a:solidFill>
                          <a:latin typeface="Arial" pitchFamily="34" charset="0"/>
                        </a:defRPr>
                      </a:lvl3pPr>
                      <a:lvl4pPr marL="1600200" indent="-228600" eaLnBrk="0" hangingPunct="0">
                        <a:lnSpc>
                          <a:spcPct val="90000"/>
                        </a:lnSpc>
                        <a:spcBef>
                          <a:spcPts val="600"/>
                        </a:spcBef>
                        <a:buClr>
                          <a:schemeClr val="accent1"/>
                        </a:buClr>
                        <a:buSzPct val="100000"/>
                        <a:buFont typeface="Arial" pitchFamily="34" charset="0"/>
                        <a:defRPr sz="1400">
                          <a:solidFill>
                            <a:schemeClr val="tx1"/>
                          </a:solidFill>
                          <a:latin typeface="Arial" pitchFamily="34" charset="0"/>
                        </a:defRPr>
                      </a:lvl4pPr>
                      <a:lvl5pPr marL="2057400" indent="-228600" eaLnBrk="0" hangingPunct="0">
                        <a:lnSpc>
                          <a:spcPct val="90000"/>
                        </a:lnSpc>
                        <a:spcBef>
                          <a:spcPts val="600"/>
                        </a:spcBef>
                        <a:buClr>
                          <a:schemeClr val="accent1"/>
                        </a:buClr>
                        <a:buFont typeface="Arial" pitchFamily="34" charset="0"/>
                        <a:defRPr sz="1200">
                          <a:solidFill>
                            <a:schemeClr val="tx1"/>
                          </a:solidFill>
                          <a:latin typeface="Arial" pitchFamily="34" charset="0"/>
                        </a:defRPr>
                      </a:lvl5pPr>
                      <a:lvl6pPr marL="25146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6pPr>
                      <a:lvl7pPr marL="29718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7pPr>
                      <a:lvl8pPr marL="34290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8pPr>
                      <a:lvl9pPr marL="38862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NL" altLang="fr-FR" sz="1600" b="0" i="0" u="none" strike="noStrike" cap="none" normalizeH="0" baseline="0" dirty="0" smtClean="0">
                        <a:ln>
                          <a:noFill/>
                        </a:ln>
                        <a:solidFill>
                          <a:srgbClr val="000000"/>
                        </a:solidFill>
                        <a:effectLst/>
                        <a:latin typeface="Arial" pitchFamily="34" charset="0"/>
                        <a:cs typeface="Arial" pitchFamily="34" charset="0"/>
                      </a:endParaRPr>
                    </a:p>
                  </a:txBody>
                  <a:tcPr marL="96012" marR="960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C"/>
                    </a:solidFill>
                  </a:tcPr>
                </a:tc>
                <a:tc vMerge="1">
                  <a:txBody>
                    <a:bodyPr/>
                    <a:lstStyle>
                      <a:lvl1pPr eaLnBrk="0" hangingPunct="0">
                        <a:lnSpc>
                          <a:spcPct val="90000"/>
                        </a:lnSpc>
                        <a:spcBef>
                          <a:spcPts val="1800"/>
                        </a:spcBef>
                        <a:buClr>
                          <a:schemeClr val="accent1"/>
                        </a:buClr>
                        <a:buSzPct val="100000"/>
                        <a:buFont typeface="Arial" pitchFamily="34" charset="0"/>
                        <a:defRPr sz="2000">
                          <a:solidFill>
                            <a:schemeClr val="tx1"/>
                          </a:solidFill>
                          <a:latin typeface="Arial" pitchFamily="34" charset="0"/>
                        </a:defRPr>
                      </a:lvl1pPr>
                      <a:lvl2pPr marL="742950" indent="-285750" eaLnBrk="0" hangingPunct="0">
                        <a:lnSpc>
                          <a:spcPct val="90000"/>
                        </a:lnSpc>
                        <a:spcBef>
                          <a:spcPts val="1200"/>
                        </a:spcBef>
                        <a:buClr>
                          <a:schemeClr val="accent1"/>
                        </a:buClr>
                        <a:buSzPct val="100000"/>
                        <a:buFont typeface="Arial" pitchFamily="34" charset="0"/>
                        <a:defRPr>
                          <a:solidFill>
                            <a:schemeClr val="tx1"/>
                          </a:solidFill>
                          <a:latin typeface="Arial" pitchFamily="34" charset="0"/>
                        </a:defRPr>
                      </a:lvl2pPr>
                      <a:lvl3pPr marL="1143000" indent="-228600" eaLnBrk="0" hangingPunct="0">
                        <a:lnSpc>
                          <a:spcPct val="90000"/>
                        </a:lnSpc>
                        <a:spcBef>
                          <a:spcPts val="800"/>
                        </a:spcBef>
                        <a:buClr>
                          <a:schemeClr val="accent1"/>
                        </a:buClr>
                        <a:buSzPct val="100000"/>
                        <a:buFont typeface="Arial" pitchFamily="34" charset="0"/>
                        <a:defRPr sz="1600">
                          <a:solidFill>
                            <a:schemeClr val="tx1"/>
                          </a:solidFill>
                          <a:latin typeface="Arial" pitchFamily="34" charset="0"/>
                        </a:defRPr>
                      </a:lvl3pPr>
                      <a:lvl4pPr marL="1600200" indent="-228600" eaLnBrk="0" hangingPunct="0">
                        <a:lnSpc>
                          <a:spcPct val="90000"/>
                        </a:lnSpc>
                        <a:spcBef>
                          <a:spcPts val="600"/>
                        </a:spcBef>
                        <a:buClr>
                          <a:schemeClr val="accent1"/>
                        </a:buClr>
                        <a:buSzPct val="100000"/>
                        <a:buFont typeface="Arial" pitchFamily="34" charset="0"/>
                        <a:defRPr sz="1400">
                          <a:solidFill>
                            <a:schemeClr val="tx1"/>
                          </a:solidFill>
                          <a:latin typeface="Arial" pitchFamily="34" charset="0"/>
                        </a:defRPr>
                      </a:lvl4pPr>
                      <a:lvl5pPr marL="2057400" indent="-228600" eaLnBrk="0" hangingPunct="0">
                        <a:lnSpc>
                          <a:spcPct val="90000"/>
                        </a:lnSpc>
                        <a:spcBef>
                          <a:spcPts val="600"/>
                        </a:spcBef>
                        <a:buClr>
                          <a:schemeClr val="accent1"/>
                        </a:buClr>
                        <a:buFont typeface="Arial" pitchFamily="34" charset="0"/>
                        <a:defRPr sz="1200">
                          <a:solidFill>
                            <a:schemeClr val="tx1"/>
                          </a:solidFill>
                          <a:latin typeface="Arial" pitchFamily="34" charset="0"/>
                        </a:defRPr>
                      </a:lvl5pPr>
                      <a:lvl6pPr marL="25146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6pPr>
                      <a:lvl7pPr marL="29718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7pPr>
                      <a:lvl8pPr marL="34290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8pPr>
                      <a:lvl9pPr marL="38862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NL" altLang="fr-FR" sz="1600" b="0" i="0" u="none" strike="noStrike" cap="none" normalizeH="0" baseline="0" dirty="0" smtClean="0">
                        <a:ln>
                          <a:noFill/>
                        </a:ln>
                        <a:solidFill>
                          <a:srgbClr val="000000"/>
                        </a:solidFill>
                        <a:effectLst/>
                        <a:latin typeface="Arial" pitchFamily="34" charset="0"/>
                        <a:cs typeface="Arial" pitchFamily="34" charset="0"/>
                      </a:endParaRPr>
                    </a:p>
                  </a:txBody>
                  <a:tcPr marL="96012" marR="960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C"/>
                    </a:solidFill>
                  </a:tcPr>
                </a:tc>
                <a:tc vMerge="1">
                  <a:txBody>
                    <a:bodyPr/>
                    <a:lstStyle>
                      <a:lvl1pPr eaLnBrk="0" hangingPunct="0">
                        <a:lnSpc>
                          <a:spcPct val="90000"/>
                        </a:lnSpc>
                        <a:spcBef>
                          <a:spcPts val="1800"/>
                        </a:spcBef>
                        <a:buClr>
                          <a:schemeClr val="accent1"/>
                        </a:buClr>
                        <a:buSzPct val="100000"/>
                        <a:buFont typeface="Arial" pitchFamily="34" charset="0"/>
                        <a:defRPr sz="2000">
                          <a:solidFill>
                            <a:schemeClr val="tx1"/>
                          </a:solidFill>
                          <a:latin typeface="Arial" pitchFamily="34" charset="0"/>
                        </a:defRPr>
                      </a:lvl1pPr>
                      <a:lvl2pPr marL="742950" indent="-285750" eaLnBrk="0" hangingPunct="0">
                        <a:lnSpc>
                          <a:spcPct val="90000"/>
                        </a:lnSpc>
                        <a:spcBef>
                          <a:spcPts val="1200"/>
                        </a:spcBef>
                        <a:buClr>
                          <a:schemeClr val="accent1"/>
                        </a:buClr>
                        <a:buSzPct val="100000"/>
                        <a:buFont typeface="Arial" pitchFamily="34" charset="0"/>
                        <a:defRPr>
                          <a:solidFill>
                            <a:schemeClr val="tx1"/>
                          </a:solidFill>
                          <a:latin typeface="Arial" pitchFamily="34" charset="0"/>
                        </a:defRPr>
                      </a:lvl2pPr>
                      <a:lvl3pPr marL="1143000" indent="-228600" eaLnBrk="0" hangingPunct="0">
                        <a:lnSpc>
                          <a:spcPct val="90000"/>
                        </a:lnSpc>
                        <a:spcBef>
                          <a:spcPts val="800"/>
                        </a:spcBef>
                        <a:buClr>
                          <a:schemeClr val="accent1"/>
                        </a:buClr>
                        <a:buSzPct val="100000"/>
                        <a:buFont typeface="Arial" pitchFamily="34" charset="0"/>
                        <a:defRPr sz="1600">
                          <a:solidFill>
                            <a:schemeClr val="tx1"/>
                          </a:solidFill>
                          <a:latin typeface="Arial" pitchFamily="34" charset="0"/>
                        </a:defRPr>
                      </a:lvl3pPr>
                      <a:lvl4pPr marL="1600200" indent="-228600" eaLnBrk="0" hangingPunct="0">
                        <a:lnSpc>
                          <a:spcPct val="90000"/>
                        </a:lnSpc>
                        <a:spcBef>
                          <a:spcPts val="600"/>
                        </a:spcBef>
                        <a:buClr>
                          <a:schemeClr val="accent1"/>
                        </a:buClr>
                        <a:buSzPct val="100000"/>
                        <a:buFont typeface="Arial" pitchFamily="34" charset="0"/>
                        <a:defRPr sz="1400">
                          <a:solidFill>
                            <a:schemeClr val="tx1"/>
                          </a:solidFill>
                          <a:latin typeface="Arial" pitchFamily="34" charset="0"/>
                        </a:defRPr>
                      </a:lvl4pPr>
                      <a:lvl5pPr marL="2057400" indent="-228600" eaLnBrk="0" hangingPunct="0">
                        <a:lnSpc>
                          <a:spcPct val="90000"/>
                        </a:lnSpc>
                        <a:spcBef>
                          <a:spcPts val="600"/>
                        </a:spcBef>
                        <a:buClr>
                          <a:schemeClr val="accent1"/>
                        </a:buClr>
                        <a:buFont typeface="Arial" pitchFamily="34" charset="0"/>
                        <a:defRPr sz="1200">
                          <a:solidFill>
                            <a:schemeClr val="tx1"/>
                          </a:solidFill>
                          <a:latin typeface="Arial" pitchFamily="34" charset="0"/>
                        </a:defRPr>
                      </a:lvl5pPr>
                      <a:lvl6pPr marL="25146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6pPr>
                      <a:lvl7pPr marL="29718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7pPr>
                      <a:lvl8pPr marL="34290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8pPr>
                      <a:lvl9pPr marL="38862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NL" altLang="fr-FR" sz="1600" b="0" i="0" u="none" strike="noStrike" cap="none" normalizeH="0" baseline="0" dirty="0" smtClean="0">
                        <a:ln>
                          <a:noFill/>
                        </a:ln>
                        <a:solidFill>
                          <a:srgbClr val="000000"/>
                        </a:solidFill>
                        <a:effectLst/>
                        <a:latin typeface="Arial" pitchFamily="34" charset="0"/>
                        <a:cs typeface="Arial" pitchFamily="34" charset="0"/>
                      </a:endParaRPr>
                    </a:p>
                  </a:txBody>
                  <a:tcPr marL="96012" marR="960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C"/>
                    </a:solidFill>
                  </a:tcPr>
                </a:tc>
              </a:tr>
              <a:tr h="707000">
                <a:tc>
                  <a:txBody>
                    <a:bodyPr/>
                    <a:lstStyle>
                      <a:lvl1pPr defTabSz="457200" eaLnBrk="0" hangingPunct="0">
                        <a:lnSpc>
                          <a:spcPct val="90000"/>
                        </a:lnSpc>
                        <a:spcBef>
                          <a:spcPts val="1800"/>
                        </a:spcBef>
                        <a:buClr>
                          <a:schemeClr val="accent1"/>
                        </a:buClr>
                        <a:buSzPct val="100000"/>
                        <a:buFont typeface="Arial" pitchFamily="34" charset="0"/>
                        <a:defRPr sz="2000">
                          <a:solidFill>
                            <a:schemeClr val="tx1"/>
                          </a:solidFill>
                          <a:latin typeface="Arial" pitchFamily="34" charset="0"/>
                        </a:defRPr>
                      </a:lvl1pPr>
                      <a:lvl2pPr marL="742950" indent="-285750" defTabSz="457200" eaLnBrk="0" hangingPunct="0">
                        <a:lnSpc>
                          <a:spcPct val="90000"/>
                        </a:lnSpc>
                        <a:spcBef>
                          <a:spcPts val="1200"/>
                        </a:spcBef>
                        <a:buClr>
                          <a:schemeClr val="accent1"/>
                        </a:buClr>
                        <a:buSzPct val="100000"/>
                        <a:buFont typeface="Arial" pitchFamily="34" charset="0"/>
                        <a:defRPr>
                          <a:solidFill>
                            <a:schemeClr val="tx1"/>
                          </a:solidFill>
                          <a:latin typeface="Arial" pitchFamily="34" charset="0"/>
                        </a:defRPr>
                      </a:lvl2pPr>
                      <a:lvl3pPr marL="1143000" indent="-228600" defTabSz="457200" eaLnBrk="0" hangingPunct="0">
                        <a:lnSpc>
                          <a:spcPct val="90000"/>
                        </a:lnSpc>
                        <a:spcBef>
                          <a:spcPts val="800"/>
                        </a:spcBef>
                        <a:buClr>
                          <a:schemeClr val="accent1"/>
                        </a:buClr>
                        <a:buSzPct val="100000"/>
                        <a:buFont typeface="Arial" pitchFamily="34" charset="0"/>
                        <a:defRPr sz="1600">
                          <a:solidFill>
                            <a:schemeClr val="tx1"/>
                          </a:solidFill>
                          <a:latin typeface="Arial" pitchFamily="34" charset="0"/>
                        </a:defRPr>
                      </a:lvl3pPr>
                      <a:lvl4pPr marL="1600200" indent="-228600" defTabSz="457200" eaLnBrk="0" hangingPunct="0">
                        <a:lnSpc>
                          <a:spcPct val="90000"/>
                        </a:lnSpc>
                        <a:spcBef>
                          <a:spcPts val="600"/>
                        </a:spcBef>
                        <a:buClr>
                          <a:schemeClr val="accent1"/>
                        </a:buClr>
                        <a:buSzPct val="100000"/>
                        <a:buFont typeface="Arial" pitchFamily="34" charset="0"/>
                        <a:defRPr sz="1400">
                          <a:solidFill>
                            <a:schemeClr val="tx1"/>
                          </a:solidFill>
                          <a:latin typeface="Arial" pitchFamily="34" charset="0"/>
                        </a:defRPr>
                      </a:lvl4pPr>
                      <a:lvl5pPr marL="2057400" indent="-228600" defTabSz="457200" eaLnBrk="0" hangingPunct="0">
                        <a:lnSpc>
                          <a:spcPct val="90000"/>
                        </a:lnSpc>
                        <a:spcBef>
                          <a:spcPts val="600"/>
                        </a:spcBef>
                        <a:buClr>
                          <a:schemeClr val="accent1"/>
                        </a:buClr>
                        <a:buFont typeface="Arial" pitchFamily="34" charset="0"/>
                        <a:defRPr sz="1200">
                          <a:solidFill>
                            <a:schemeClr val="tx1"/>
                          </a:solidFill>
                          <a:latin typeface="Arial" pitchFamily="34" charset="0"/>
                        </a:defRPr>
                      </a:lvl5pPr>
                      <a:lvl6pPr marL="2514600" indent="-228600" defTabSz="4572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6pPr>
                      <a:lvl7pPr marL="2971800" indent="-228600" defTabSz="4572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7pPr>
                      <a:lvl8pPr marL="3429000" indent="-228600" defTabSz="4572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8pPr>
                      <a:lvl9pPr marL="3886200" indent="-228600" defTabSz="4572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fr-FR" sz="2000" b="1" u="none" strike="noStrike" cap="none" normalizeH="0" baseline="0" dirty="0" smtClean="0">
                          <a:ln>
                            <a:noFill/>
                          </a:ln>
                          <a:solidFill>
                            <a:schemeClr val="accent2"/>
                          </a:solidFill>
                          <a:effectLst/>
                        </a:rPr>
                        <a:t>PAC-P à sérotype </a:t>
                      </a:r>
                      <a:r>
                        <a:rPr kumimoji="0" lang="en-GB" altLang="fr-FR" sz="2000" b="1" u="none" strike="noStrike" cap="none" normalizeH="0" baseline="0" dirty="0" err="1" smtClean="0">
                          <a:ln>
                            <a:noFill/>
                          </a:ln>
                          <a:solidFill>
                            <a:schemeClr val="accent2"/>
                          </a:solidFill>
                          <a:effectLst/>
                        </a:rPr>
                        <a:t>vaccinal</a:t>
                      </a:r>
                      <a:r>
                        <a:rPr kumimoji="0" lang="en-GB" altLang="fr-FR" sz="2000" b="1" u="none" strike="noStrike" cap="none" normalizeH="0" baseline="0" dirty="0" smtClean="0">
                          <a:ln>
                            <a:noFill/>
                          </a:ln>
                          <a:solidFill>
                            <a:schemeClr val="accent2"/>
                          </a:solidFill>
                          <a:effectLst/>
                        </a:rPr>
                        <a:t> </a:t>
                      </a:r>
                      <a:r>
                        <a:rPr kumimoji="0" lang="en-GB" altLang="fr-FR" sz="2000" b="1" u="none" strike="noStrike" cap="none" normalizeH="0" baseline="0" dirty="0" err="1" smtClean="0">
                          <a:ln>
                            <a:noFill/>
                          </a:ln>
                          <a:solidFill>
                            <a:schemeClr val="accent2"/>
                          </a:solidFill>
                          <a:effectLst/>
                        </a:rPr>
                        <a:t>confirmé</a:t>
                      </a:r>
                      <a:endParaRPr kumimoji="0" lang="en-GB" altLang="fr-FR" sz="2000" b="1" i="0" u="none" strike="noStrike" cap="none" normalizeH="0" baseline="0" dirty="0" smtClean="0">
                        <a:ln>
                          <a:noFill/>
                        </a:ln>
                        <a:solidFill>
                          <a:schemeClr val="accent2"/>
                        </a:solidFill>
                        <a:effectLst/>
                        <a:latin typeface="Arial" pitchFamily="34" charset="0"/>
                        <a:ea typeface="Calibri" pitchFamily="34" charset="0"/>
                        <a:cs typeface="Calibri" pitchFamily="34" charset="0"/>
                      </a:endParaRPr>
                    </a:p>
                  </a:txBody>
                  <a:tcPr anchor="ctr" horzOverflow="overflow"/>
                </a:tc>
                <a:tc>
                  <a:txBody>
                    <a:bodyPr/>
                    <a:lstStyle>
                      <a:lvl1pPr eaLnBrk="0" hangingPunct="0">
                        <a:lnSpc>
                          <a:spcPct val="90000"/>
                        </a:lnSpc>
                        <a:spcBef>
                          <a:spcPts val="1800"/>
                        </a:spcBef>
                        <a:buClr>
                          <a:schemeClr val="accent1"/>
                        </a:buClr>
                        <a:buSzPct val="100000"/>
                        <a:buFont typeface="Arial" pitchFamily="34" charset="0"/>
                        <a:defRPr sz="2000">
                          <a:solidFill>
                            <a:schemeClr val="tx1"/>
                          </a:solidFill>
                          <a:latin typeface="Arial" pitchFamily="34" charset="0"/>
                        </a:defRPr>
                      </a:lvl1pPr>
                      <a:lvl2pPr marL="742950" indent="-285750" eaLnBrk="0" hangingPunct="0">
                        <a:lnSpc>
                          <a:spcPct val="90000"/>
                        </a:lnSpc>
                        <a:spcBef>
                          <a:spcPts val="1200"/>
                        </a:spcBef>
                        <a:buClr>
                          <a:schemeClr val="accent1"/>
                        </a:buClr>
                        <a:buSzPct val="100000"/>
                        <a:buFont typeface="Arial" pitchFamily="34" charset="0"/>
                        <a:defRPr>
                          <a:solidFill>
                            <a:schemeClr val="tx1"/>
                          </a:solidFill>
                          <a:latin typeface="Arial" pitchFamily="34" charset="0"/>
                        </a:defRPr>
                      </a:lvl2pPr>
                      <a:lvl3pPr marL="1143000" indent="-228600" eaLnBrk="0" hangingPunct="0">
                        <a:lnSpc>
                          <a:spcPct val="90000"/>
                        </a:lnSpc>
                        <a:spcBef>
                          <a:spcPts val="800"/>
                        </a:spcBef>
                        <a:buClr>
                          <a:schemeClr val="accent1"/>
                        </a:buClr>
                        <a:buSzPct val="100000"/>
                        <a:buFont typeface="Arial" pitchFamily="34" charset="0"/>
                        <a:defRPr sz="1600">
                          <a:solidFill>
                            <a:schemeClr val="tx1"/>
                          </a:solidFill>
                          <a:latin typeface="Arial" pitchFamily="34" charset="0"/>
                        </a:defRPr>
                      </a:lvl3pPr>
                      <a:lvl4pPr marL="1600200" indent="-228600" eaLnBrk="0" hangingPunct="0">
                        <a:lnSpc>
                          <a:spcPct val="90000"/>
                        </a:lnSpc>
                        <a:spcBef>
                          <a:spcPts val="600"/>
                        </a:spcBef>
                        <a:buClr>
                          <a:schemeClr val="accent1"/>
                        </a:buClr>
                        <a:buSzPct val="100000"/>
                        <a:buFont typeface="Arial" pitchFamily="34" charset="0"/>
                        <a:defRPr sz="1400">
                          <a:solidFill>
                            <a:schemeClr val="tx1"/>
                          </a:solidFill>
                          <a:latin typeface="Arial" pitchFamily="34" charset="0"/>
                        </a:defRPr>
                      </a:lvl4pPr>
                      <a:lvl5pPr marL="2057400" indent="-228600" eaLnBrk="0" hangingPunct="0">
                        <a:lnSpc>
                          <a:spcPct val="90000"/>
                        </a:lnSpc>
                        <a:spcBef>
                          <a:spcPts val="600"/>
                        </a:spcBef>
                        <a:buClr>
                          <a:schemeClr val="accent1"/>
                        </a:buClr>
                        <a:buFont typeface="Arial" pitchFamily="34" charset="0"/>
                        <a:defRPr sz="1200">
                          <a:solidFill>
                            <a:schemeClr val="tx1"/>
                          </a:solidFill>
                          <a:latin typeface="Arial" pitchFamily="34" charset="0"/>
                        </a:defRPr>
                      </a:lvl5pPr>
                      <a:lvl6pPr marL="25146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6pPr>
                      <a:lvl7pPr marL="29718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7pPr>
                      <a:lvl8pPr marL="34290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8pPr>
                      <a:lvl9pPr marL="38862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altLang="fr-FR" sz="2000" b="1" u="none" strike="noStrike" cap="none" normalizeH="0" baseline="0" dirty="0" smtClean="0">
                          <a:ln>
                            <a:noFill/>
                          </a:ln>
                          <a:solidFill>
                            <a:schemeClr val="accent2"/>
                          </a:solidFill>
                          <a:effectLst/>
                        </a:rPr>
                        <a:t>49</a:t>
                      </a:r>
                      <a:endParaRPr kumimoji="0" lang="nl-NL" altLang="fr-FR" sz="2000" b="1" i="0" u="none" strike="noStrike" cap="none" normalizeH="0" baseline="0" dirty="0" smtClean="0">
                        <a:ln>
                          <a:noFill/>
                        </a:ln>
                        <a:solidFill>
                          <a:schemeClr val="accent2"/>
                        </a:solidFill>
                        <a:effectLst/>
                        <a:latin typeface="Arial" pitchFamily="34" charset="0"/>
                        <a:cs typeface="Arial" pitchFamily="34" charset="0"/>
                      </a:endParaRPr>
                    </a:p>
                  </a:txBody>
                  <a:tcPr anchor="ctr" horzOverflow="overflow"/>
                </a:tc>
                <a:tc>
                  <a:txBody>
                    <a:bodyPr/>
                    <a:lstStyle>
                      <a:lvl1pPr eaLnBrk="0" hangingPunct="0">
                        <a:lnSpc>
                          <a:spcPct val="90000"/>
                        </a:lnSpc>
                        <a:spcBef>
                          <a:spcPts val="1800"/>
                        </a:spcBef>
                        <a:buClr>
                          <a:schemeClr val="accent1"/>
                        </a:buClr>
                        <a:buSzPct val="100000"/>
                        <a:buFont typeface="Arial" pitchFamily="34" charset="0"/>
                        <a:defRPr sz="2000">
                          <a:solidFill>
                            <a:schemeClr val="tx1"/>
                          </a:solidFill>
                          <a:latin typeface="Arial" pitchFamily="34" charset="0"/>
                        </a:defRPr>
                      </a:lvl1pPr>
                      <a:lvl2pPr marL="742950" indent="-285750" eaLnBrk="0" hangingPunct="0">
                        <a:lnSpc>
                          <a:spcPct val="90000"/>
                        </a:lnSpc>
                        <a:spcBef>
                          <a:spcPts val="1200"/>
                        </a:spcBef>
                        <a:buClr>
                          <a:schemeClr val="accent1"/>
                        </a:buClr>
                        <a:buSzPct val="100000"/>
                        <a:buFont typeface="Arial" pitchFamily="34" charset="0"/>
                        <a:defRPr>
                          <a:solidFill>
                            <a:schemeClr val="tx1"/>
                          </a:solidFill>
                          <a:latin typeface="Arial" pitchFamily="34" charset="0"/>
                        </a:defRPr>
                      </a:lvl2pPr>
                      <a:lvl3pPr marL="1143000" indent="-228600" eaLnBrk="0" hangingPunct="0">
                        <a:lnSpc>
                          <a:spcPct val="90000"/>
                        </a:lnSpc>
                        <a:spcBef>
                          <a:spcPts val="800"/>
                        </a:spcBef>
                        <a:buClr>
                          <a:schemeClr val="accent1"/>
                        </a:buClr>
                        <a:buSzPct val="100000"/>
                        <a:buFont typeface="Arial" pitchFamily="34" charset="0"/>
                        <a:defRPr sz="1600">
                          <a:solidFill>
                            <a:schemeClr val="tx1"/>
                          </a:solidFill>
                          <a:latin typeface="Arial" pitchFamily="34" charset="0"/>
                        </a:defRPr>
                      </a:lvl3pPr>
                      <a:lvl4pPr marL="1600200" indent="-228600" eaLnBrk="0" hangingPunct="0">
                        <a:lnSpc>
                          <a:spcPct val="90000"/>
                        </a:lnSpc>
                        <a:spcBef>
                          <a:spcPts val="600"/>
                        </a:spcBef>
                        <a:buClr>
                          <a:schemeClr val="accent1"/>
                        </a:buClr>
                        <a:buSzPct val="100000"/>
                        <a:buFont typeface="Arial" pitchFamily="34" charset="0"/>
                        <a:defRPr sz="1400">
                          <a:solidFill>
                            <a:schemeClr val="tx1"/>
                          </a:solidFill>
                          <a:latin typeface="Arial" pitchFamily="34" charset="0"/>
                        </a:defRPr>
                      </a:lvl4pPr>
                      <a:lvl5pPr marL="2057400" indent="-228600" eaLnBrk="0" hangingPunct="0">
                        <a:lnSpc>
                          <a:spcPct val="90000"/>
                        </a:lnSpc>
                        <a:spcBef>
                          <a:spcPts val="600"/>
                        </a:spcBef>
                        <a:buClr>
                          <a:schemeClr val="accent1"/>
                        </a:buClr>
                        <a:buFont typeface="Arial" pitchFamily="34" charset="0"/>
                        <a:defRPr sz="1200">
                          <a:solidFill>
                            <a:schemeClr val="tx1"/>
                          </a:solidFill>
                          <a:latin typeface="Arial" pitchFamily="34" charset="0"/>
                        </a:defRPr>
                      </a:lvl5pPr>
                      <a:lvl6pPr marL="25146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6pPr>
                      <a:lvl7pPr marL="29718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7pPr>
                      <a:lvl8pPr marL="34290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8pPr>
                      <a:lvl9pPr marL="38862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altLang="fr-FR" sz="2000" b="1" u="none" strike="noStrike" cap="none" normalizeH="0" baseline="0" smtClean="0">
                          <a:ln>
                            <a:noFill/>
                          </a:ln>
                          <a:solidFill>
                            <a:schemeClr val="accent2"/>
                          </a:solidFill>
                          <a:effectLst/>
                        </a:rPr>
                        <a:t>90</a:t>
                      </a:r>
                      <a:endParaRPr kumimoji="0" lang="nl-NL" altLang="fr-FR" sz="2000" b="1" i="0" u="none" strike="noStrike" cap="none" normalizeH="0" baseline="0" smtClean="0">
                        <a:ln>
                          <a:noFill/>
                        </a:ln>
                        <a:solidFill>
                          <a:schemeClr val="accent2"/>
                        </a:solidFill>
                        <a:effectLst/>
                        <a:latin typeface="Arial" pitchFamily="34" charset="0"/>
                        <a:cs typeface="Arial" pitchFamily="34" charset="0"/>
                      </a:endParaRPr>
                    </a:p>
                  </a:txBody>
                  <a:tcPr anchor="ctr" horzOverflow="overflow"/>
                </a:tc>
                <a:tc>
                  <a:txBody>
                    <a:bodyPr/>
                    <a:lstStyle>
                      <a:lvl1pPr eaLnBrk="0" hangingPunct="0">
                        <a:lnSpc>
                          <a:spcPct val="90000"/>
                        </a:lnSpc>
                        <a:spcBef>
                          <a:spcPts val="1800"/>
                        </a:spcBef>
                        <a:buClr>
                          <a:schemeClr val="accent1"/>
                        </a:buClr>
                        <a:buSzPct val="100000"/>
                        <a:buFont typeface="Arial" pitchFamily="34" charset="0"/>
                        <a:defRPr sz="2000">
                          <a:solidFill>
                            <a:schemeClr val="tx1"/>
                          </a:solidFill>
                          <a:latin typeface="Arial" pitchFamily="34" charset="0"/>
                        </a:defRPr>
                      </a:lvl1pPr>
                      <a:lvl2pPr marL="742950" indent="-285750" eaLnBrk="0" hangingPunct="0">
                        <a:lnSpc>
                          <a:spcPct val="90000"/>
                        </a:lnSpc>
                        <a:spcBef>
                          <a:spcPts val="1200"/>
                        </a:spcBef>
                        <a:buClr>
                          <a:schemeClr val="accent1"/>
                        </a:buClr>
                        <a:buSzPct val="100000"/>
                        <a:buFont typeface="Arial" pitchFamily="34" charset="0"/>
                        <a:defRPr>
                          <a:solidFill>
                            <a:schemeClr val="tx1"/>
                          </a:solidFill>
                          <a:latin typeface="Arial" pitchFamily="34" charset="0"/>
                        </a:defRPr>
                      </a:lvl2pPr>
                      <a:lvl3pPr marL="1143000" indent="-228600" eaLnBrk="0" hangingPunct="0">
                        <a:lnSpc>
                          <a:spcPct val="90000"/>
                        </a:lnSpc>
                        <a:spcBef>
                          <a:spcPts val="800"/>
                        </a:spcBef>
                        <a:buClr>
                          <a:schemeClr val="accent1"/>
                        </a:buClr>
                        <a:buSzPct val="100000"/>
                        <a:buFont typeface="Arial" pitchFamily="34" charset="0"/>
                        <a:defRPr sz="1600">
                          <a:solidFill>
                            <a:schemeClr val="tx1"/>
                          </a:solidFill>
                          <a:latin typeface="Arial" pitchFamily="34" charset="0"/>
                        </a:defRPr>
                      </a:lvl3pPr>
                      <a:lvl4pPr marL="1600200" indent="-228600" eaLnBrk="0" hangingPunct="0">
                        <a:lnSpc>
                          <a:spcPct val="90000"/>
                        </a:lnSpc>
                        <a:spcBef>
                          <a:spcPts val="600"/>
                        </a:spcBef>
                        <a:buClr>
                          <a:schemeClr val="accent1"/>
                        </a:buClr>
                        <a:buSzPct val="100000"/>
                        <a:buFont typeface="Arial" pitchFamily="34" charset="0"/>
                        <a:defRPr sz="1400">
                          <a:solidFill>
                            <a:schemeClr val="tx1"/>
                          </a:solidFill>
                          <a:latin typeface="Arial" pitchFamily="34" charset="0"/>
                        </a:defRPr>
                      </a:lvl4pPr>
                      <a:lvl5pPr marL="2057400" indent="-228600" eaLnBrk="0" hangingPunct="0">
                        <a:lnSpc>
                          <a:spcPct val="90000"/>
                        </a:lnSpc>
                        <a:spcBef>
                          <a:spcPts val="600"/>
                        </a:spcBef>
                        <a:buClr>
                          <a:schemeClr val="accent1"/>
                        </a:buClr>
                        <a:buFont typeface="Arial" pitchFamily="34" charset="0"/>
                        <a:defRPr sz="1200">
                          <a:solidFill>
                            <a:schemeClr val="tx1"/>
                          </a:solidFill>
                          <a:latin typeface="Arial" pitchFamily="34" charset="0"/>
                        </a:defRPr>
                      </a:lvl5pPr>
                      <a:lvl6pPr marL="25146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6pPr>
                      <a:lvl7pPr marL="29718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7pPr>
                      <a:lvl8pPr marL="34290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8pPr>
                      <a:lvl9pPr marL="38862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altLang="fr-FR" sz="2000" b="1" u="none" strike="noStrike" cap="none" normalizeH="0" baseline="0" dirty="0" smtClean="0">
                          <a:ln>
                            <a:noFill/>
                          </a:ln>
                          <a:solidFill>
                            <a:schemeClr val="accent5">
                              <a:lumMod val="50000"/>
                            </a:schemeClr>
                          </a:solidFill>
                          <a:effectLst/>
                        </a:rPr>
                        <a:t>45.6</a:t>
                      </a:r>
                      <a:endParaRPr kumimoji="0" lang="nl-NL" altLang="fr-FR" sz="2000" b="1" i="0" u="none" strike="noStrike" cap="none" normalizeH="0" baseline="0" dirty="0" smtClean="0">
                        <a:ln>
                          <a:noFill/>
                        </a:ln>
                        <a:solidFill>
                          <a:schemeClr val="accent5">
                            <a:lumMod val="50000"/>
                          </a:schemeClr>
                        </a:solidFill>
                        <a:effectLst/>
                        <a:latin typeface="Arial" pitchFamily="34" charset="0"/>
                        <a:cs typeface="Arial" pitchFamily="34" charset="0"/>
                      </a:endParaRPr>
                    </a:p>
                  </a:txBody>
                  <a:tcPr anchor="ctr" horzOverflow="overflow"/>
                </a:tc>
                <a:tc>
                  <a:txBody>
                    <a:bodyPr/>
                    <a:lstStyle>
                      <a:lvl1pPr eaLnBrk="0" hangingPunct="0">
                        <a:lnSpc>
                          <a:spcPct val="90000"/>
                        </a:lnSpc>
                        <a:spcBef>
                          <a:spcPts val="1800"/>
                        </a:spcBef>
                        <a:buClr>
                          <a:schemeClr val="accent1"/>
                        </a:buClr>
                        <a:buSzPct val="100000"/>
                        <a:buFont typeface="Arial" pitchFamily="34" charset="0"/>
                        <a:defRPr sz="2000">
                          <a:solidFill>
                            <a:schemeClr val="tx1"/>
                          </a:solidFill>
                          <a:latin typeface="Arial" pitchFamily="34" charset="0"/>
                        </a:defRPr>
                      </a:lvl1pPr>
                      <a:lvl2pPr marL="742950" indent="-285750" eaLnBrk="0" hangingPunct="0">
                        <a:lnSpc>
                          <a:spcPct val="90000"/>
                        </a:lnSpc>
                        <a:spcBef>
                          <a:spcPts val="1200"/>
                        </a:spcBef>
                        <a:buClr>
                          <a:schemeClr val="accent1"/>
                        </a:buClr>
                        <a:buSzPct val="100000"/>
                        <a:buFont typeface="Arial" pitchFamily="34" charset="0"/>
                        <a:defRPr>
                          <a:solidFill>
                            <a:schemeClr val="tx1"/>
                          </a:solidFill>
                          <a:latin typeface="Arial" pitchFamily="34" charset="0"/>
                        </a:defRPr>
                      </a:lvl2pPr>
                      <a:lvl3pPr marL="1143000" indent="-228600" eaLnBrk="0" hangingPunct="0">
                        <a:lnSpc>
                          <a:spcPct val="90000"/>
                        </a:lnSpc>
                        <a:spcBef>
                          <a:spcPts val="800"/>
                        </a:spcBef>
                        <a:buClr>
                          <a:schemeClr val="accent1"/>
                        </a:buClr>
                        <a:buSzPct val="100000"/>
                        <a:buFont typeface="Arial" pitchFamily="34" charset="0"/>
                        <a:defRPr sz="1600">
                          <a:solidFill>
                            <a:schemeClr val="tx1"/>
                          </a:solidFill>
                          <a:latin typeface="Arial" pitchFamily="34" charset="0"/>
                        </a:defRPr>
                      </a:lvl3pPr>
                      <a:lvl4pPr marL="1600200" indent="-228600" eaLnBrk="0" hangingPunct="0">
                        <a:lnSpc>
                          <a:spcPct val="90000"/>
                        </a:lnSpc>
                        <a:spcBef>
                          <a:spcPts val="600"/>
                        </a:spcBef>
                        <a:buClr>
                          <a:schemeClr val="accent1"/>
                        </a:buClr>
                        <a:buSzPct val="100000"/>
                        <a:buFont typeface="Arial" pitchFamily="34" charset="0"/>
                        <a:defRPr sz="1400">
                          <a:solidFill>
                            <a:schemeClr val="tx1"/>
                          </a:solidFill>
                          <a:latin typeface="Arial" pitchFamily="34" charset="0"/>
                        </a:defRPr>
                      </a:lvl4pPr>
                      <a:lvl5pPr marL="2057400" indent="-228600" eaLnBrk="0" hangingPunct="0">
                        <a:lnSpc>
                          <a:spcPct val="90000"/>
                        </a:lnSpc>
                        <a:spcBef>
                          <a:spcPts val="600"/>
                        </a:spcBef>
                        <a:buClr>
                          <a:schemeClr val="accent1"/>
                        </a:buClr>
                        <a:buFont typeface="Arial" pitchFamily="34" charset="0"/>
                        <a:defRPr sz="1200">
                          <a:solidFill>
                            <a:schemeClr val="tx1"/>
                          </a:solidFill>
                          <a:latin typeface="Arial" pitchFamily="34" charset="0"/>
                        </a:defRPr>
                      </a:lvl5pPr>
                      <a:lvl6pPr marL="25146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6pPr>
                      <a:lvl7pPr marL="29718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7pPr>
                      <a:lvl8pPr marL="34290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8pPr>
                      <a:lvl9pPr marL="38862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fr-FR" sz="2000" b="1" u="none" strike="noStrike" cap="none" normalizeH="0" baseline="0" dirty="0" smtClean="0">
                          <a:ln>
                            <a:noFill/>
                          </a:ln>
                          <a:solidFill>
                            <a:schemeClr val="accent2"/>
                          </a:solidFill>
                          <a:effectLst/>
                        </a:rPr>
                        <a:t>(21.8-62.5)</a:t>
                      </a:r>
                      <a:endParaRPr kumimoji="0" lang="nl-NL" altLang="fr-FR" sz="2000" b="1" i="0" u="none" strike="noStrike" cap="none" normalizeH="0" baseline="0" dirty="0" smtClean="0">
                        <a:ln>
                          <a:noFill/>
                        </a:ln>
                        <a:solidFill>
                          <a:schemeClr val="accent2"/>
                        </a:solidFill>
                        <a:effectLst/>
                        <a:latin typeface="Arial" pitchFamily="34" charset="0"/>
                        <a:cs typeface="Arial" pitchFamily="34" charset="0"/>
                      </a:endParaRPr>
                    </a:p>
                  </a:txBody>
                  <a:tcPr anchor="ctr" horzOverflow="overflow"/>
                </a:tc>
                <a:tc>
                  <a:txBody>
                    <a:bodyPr/>
                    <a:lstStyle>
                      <a:lvl1pPr defTabSz="457200" eaLnBrk="0" hangingPunct="0">
                        <a:lnSpc>
                          <a:spcPct val="90000"/>
                        </a:lnSpc>
                        <a:spcBef>
                          <a:spcPts val="1800"/>
                        </a:spcBef>
                        <a:buClr>
                          <a:schemeClr val="accent1"/>
                        </a:buClr>
                        <a:buSzPct val="100000"/>
                        <a:buFont typeface="Arial" pitchFamily="34" charset="0"/>
                        <a:defRPr sz="2000">
                          <a:solidFill>
                            <a:schemeClr val="tx1"/>
                          </a:solidFill>
                          <a:latin typeface="Arial" pitchFamily="34" charset="0"/>
                        </a:defRPr>
                      </a:lvl1pPr>
                      <a:lvl2pPr marL="742950" indent="-285750" defTabSz="457200" eaLnBrk="0" hangingPunct="0">
                        <a:lnSpc>
                          <a:spcPct val="90000"/>
                        </a:lnSpc>
                        <a:spcBef>
                          <a:spcPts val="1200"/>
                        </a:spcBef>
                        <a:buClr>
                          <a:schemeClr val="accent1"/>
                        </a:buClr>
                        <a:buSzPct val="100000"/>
                        <a:buFont typeface="Arial" pitchFamily="34" charset="0"/>
                        <a:defRPr>
                          <a:solidFill>
                            <a:schemeClr val="tx1"/>
                          </a:solidFill>
                          <a:latin typeface="Arial" pitchFamily="34" charset="0"/>
                        </a:defRPr>
                      </a:lvl2pPr>
                      <a:lvl3pPr marL="1143000" indent="-228600" defTabSz="457200" eaLnBrk="0" hangingPunct="0">
                        <a:lnSpc>
                          <a:spcPct val="90000"/>
                        </a:lnSpc>
                        <a:spcBef>
                          <a:spcPts val="800"/>
                        </a:spcBef>
                        <a:buClr>
                          <a:schemeClr val="accent1"/>
                        </a:buClr>
                        <a:buSzPct val="100000"/>
                        <a:buFont typeface="Arial" pitchFamily="34" charset="0"/>
                        <a:defRPr sz="1600">
                          <a:solidFill>
                            <a:schemeClr val="tx1"/>
                          </a:solidFill>
                          <a:latin typeface="Arial" pitchFamily="34" charset="0"/>
                        </a:defRPr>
                      </a:lvl3pPr>
                      <a:lvl4pPr marL="1600200" indent="-228600" defTabSz="457200" eaLnBrk="0" hangingPunct="0">
                        <a:lnSpc>
                          <a:spcPct val="90000"/>
                        </a:lnSpc>
                        <a:spcBef>
                          <a:spcPts val="600"/>
                        </a:spcBef>
                        <a:buClr>
                          <a:schemeClr val="accent1"/>
                        </a:buClr>
                        <a:buSzPct val="100000"/>
                        <a:buFont typeface="Arial" pitchFamily="34" charset="0"/>
                        <a:defRPr sz="1400">
                          <a:solidFill>
                            <a:schemeClr val="tx1"/>
                          </a:solidFill>
                          <a:latin typeface="Arial" pitchFamily="34" charset="0"/>
                        </a:defRPr>
                      </a:lvl4pPr>
                      <a:lvl5pPr marL="2057400" indent="-228600" defTabSz="457200" eaLnBrk="0" hangingPunct="0">
                        <a:lnSpc>
                          <a:spcPct val="90000"/>
                        </a:lnSpc>
                        <a:spcBef>
                          <a:spcPts val="600"/>
                        </a:spcBef>
                        <a:buClr>
                          <a:schemeClr val="accent1"/>
                        </a:buClr>
                        <a:buFont typeface="Arial" pitchFamily="34" charset="0"/>
                        <a:defRPr sz="1200">
                          <a:solidFill>
                            <a:schemeClr val="tx1"/>
                          </a:solidFill>
                          <a:latin typeface="Arial" pitchFamily="34" charset="0"/>
                        </a:defRPr>
                      </a:lvl5pPr>
                      <a:lvl6pPr marL="2514600" indent="-228600" defTabSz="4572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6pPr>
                      <a:lvl7pPr marL="2971800" indent="-228600" defTabSz="4572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7pPr>
                      <a:lvl8pPr marL="3429000" indent="-228600" defTabSz="4572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8pPr>
                      <a:lvl9pPr marL="3886200" indent="-228600" defTabSz="4572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nl-NL" altLang="fr-FR" sz="2000" b="1" u="none" strike="noStrike" cap="none" normalizeH="0" baseline="0" dirty="0" smtClean="0">
                          <a:ln>
                            <a:noFill/>
                          </a:ln>
                          <a:solidFill>
                            <a:schemeClr val="accent2"/>
                          </a:solidFill>
                          <a:effectLst/>
                        </a:rPr>
                        <a:t>&lt; 0.001</a:t>
                      </a:r>
                      <a:endParaRPr kumimoji="0" lang="nl-NL" altLang="fr-FR" sz="2000" b="1" i="0" u="none" strike="noStrike" cap="none" normalizeH="0" baseline="0" dirty="0" smtClean="0">
                        <a:ln>
                          <a:noFill/>
                        </a:ln>
                        <a:solidFill>
                          <a:schemeClr val="accent2"/>
                        </a:solidFill>
                        <a:effectLst/>
                        <a:latin typeface="Arial" pitchFamily="34" charset="0"/>
                        <a:cs typeface="Arial" pitchFamily="34" charset="0"/>
                      </a:endParaRPr>
                    </a:p>
                  </a:txBody>
                  <a:tcPr anchor="ctr" horzOverflow="overflow"/>
                </a:tc>
              </a:tr>
              <a:tr h="198308">
                <a:tc>
                  <a:txBody>
                    <a:bodyPr/>
                    <a:lstStyle>
                      <a:lvl1pPr eaLnBrk="0" hangingPunct="0">
                        <a:lnSpc>
                          <a:spcPct val="90000"/>
                        </a:lnSpc>
                        <a:spcBef>
                          <a:spcPts val="1800"/>
                        </a:spcBef>
                        <a:buClr>
                          <a:schemeClr val="accent1"/>
                        </a:buClr>
                        <a:buSzPct val="100000"/>
                        <a:buFont typeface="Arial" pitchFamily="34" charset="0"/>
                        <a:defRPr sz="2000">
                          <a:solidFill>
                            <a:schemeClr val="tx1"/>
                          </a:solidFill>
                          <a:latin typeface="Arial" pitchFamily="34" charset="0"/>
                        </a:defRPr>
                      </a:lvl1pPr>
                      <a:lvl2pPr marL="742950" indent="-285750" eaLnBrk="0" hangingPunct="0">
                        <a:lnSpc>
                          <a:spcPct val="90000"/>
                        </a:lnSpc>
                        <a:spcBef>
                          <a:spcPts val="1200"/>
                        </a:spcBef>
                        <a:buClr>
                          <a:schemeClr val="accent1"/>
                        </a:buClr>
                        <a:buSzPct val="100000"/>
                        <a:buFont typeface="Arial" pitchFamily="34" charset="0"/>
                        <a:defRPr>
                          <a:solidFill>
                            <a:schemeClr val="tx1"/>
                          </a:solidFill>
                          <a:latin typeface="Arial" pitchFamily="34" charset="0"/>
                        </a:defRPr>
                      </a:lvl2pPr>
                      <a:lvl3pPr marL="1143000" indent="-228600" eaLnBrk="0" hangingPunct="0">
                        <a:lnSpc>
                          <a:spcPct val="90000"/>
                        </a:lnSpc>
                        <a:spcBef>
                          <a:spcPts val="800"/>
                        </a:spcBef>
                        <a:buClr>
                          <a:schemeClr val="accent1"/>
                        </a:buClr>
                        <a:buSzPct val="100000"/>
                        <a:buFont typeface="Arial" pitchFamily="34" charset="0"/>
                        <a:defRPr sz="1600">
                          <a:solidFill>
                            <a:schemeClr val="tx1"/>
                          </a:solidFill>
                          <a:latin typeface="Arial" pitchFamily="34" charset="0"/>
                        </a:defRPr>
                      </a:lvl3pPr>
                      <a:lvl4pPr marL="1600200" indent="-228600" eaLnBrk="0" hangingPunct="0">
                        <a:lnSpc>
                          <a:spcPct val="90000"/>
                        </a:lnSpc>
                        <a:spcBef>
                          <a:spcPts val="600"/>
                        </a:spcBef>
                        <a:buClr>
                          <a:schemeClr val="accent1"/>
                        </a:buClr>
                        <a:buSzPct val="100000"/>
                        <a:buFont typeface="Arial" pitchFamily="34" charset="0"/>
                        <a:defRPr sz="1400">
                          <a:solidFill>
                            <a:schemeClr val="tx1"/>
                          </a:solidFill>
                          <a:latin typeface="Arial" pitchFamily="34" charset="0"/>
                        </a:defRPr>
                      </a:lvl4pPr>
                      <a:lvl5pPr marL="2057400" indent="-228600" eaLnBrk="0" hangingPunct="0">
                        <a:lnSpc>
                          <a:spcPct val="90000"/>
                        </a:lnSpc>
                        <a:spcBef>
                          <a:spcPts val="600"/>
                        </a:spcBef>
                        <a:buClr>
                          <a:schemeClr val="accent1"/>
                        </a:buClr>
                        <a:buFont typeface="Arial" pitchFamily="34" charset="0"/>
                        <a:defRPr sz="1200">
                          <a:solidFill>
                            <a:schemeClr val="tx1"/>
                          </a:solidFill>
                          <a:latin typeface="Arial" pitchFamily="34" charset="0"/>
                        </a:defRPr>
                      </a:lvl5pPr>
                      <a:lvl6pPr marL="25146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6pPr>
                      <a:lvl7pPr marL="29718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7pPr>
                      <a:lvl8pPr marL="34290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8pPr>
                      <a:lvl9pPr marL="38862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GB" altLang="fr-FR" sz="2000" b="1" i="0" u="none" strike="noStrike" cap="none" normalizeH="0" baseline="0" dirty="0" smtClean="0">
                        <a:ln>
                          <a:noFill/>
                        </a:ln>
                        <a:solidFill>
                          <a:schemeClr val="accent2"/>
                        </a:solidFill>
                        <a:effectLst/>
                        <a:latin typeface="Arial" pitchFamily="34" charset="0"/>
                        <a:ea typeface="Calibri" pitchFamily="34" charset="0"/>
                        <a:cs typeface="Calibri" pitchFamily="34" charset="0"/>
                      </a:endParaRPr>
                    </a:p>
                  </a:txBody>
                  <a:tcPr marL="0" marR="0" marT="0" marB="0" anchor="ctr" horzOverflow="overflow"/>
                </a:tc>
                <a:tc>
                  <a:txBody>
                    <a:bodyPr/>
                    <a:lstStyle>
                      <a:lvl1pPr eaLnBrk="0" hangingPunct="0">
                        <a:lnSpc>
                          <a:spcPct val="90000"/>
                        </a:lnSpc>
                        <a:spcBef>
                          <a:spcPts val="1800"/>
                        </a:spcBef>
                        <a:buClr>
                          <a:schemeClr val="accent1"/>
                        </a:buClr>
                        <a:buSzPct val="100000"/>
                        <a:buFont typeface="Arial" pitchFamily="34" charset="0"/>
                        <a:defRPr sz="2000">
                          <a:solidFill>
                            <a:schemeClr val="tx1"/>
                          </a:solidFill>
                          <a:latin typeface="Arial" pitchFamily="34" charset="0"/>
                        </a:defRPr>
                      </a:lvl1pPr>
                      <a:lvl2pPr marL="742950" indent="-285750" eaLnBrk="0" hangingPunct="0">
                        <a:lnSpc>
                          <a:spcPct val="90000"/>
                        </a:lnSpc>
                        <a:spcBef>
                          <a:spcPts val="1200"/>
                        </a:spcBef>
                        <a:buClr>
                          <a:schemeClr val="accent1"/>
                        </a:buClr>
                        <a:buSzPct val="100000"/>
                        <a:buFont typeface="Arial" pitchFamily="34" charset="0"/>
                        <a:defRPr>
                          <a:solidFill>
                            <a:schemeClr val="tx1"/>
                          </a:solidFill>
                          <a:latin typeface="Arial" pitchFamily="34" charset="0"/>
                        </a:defRPr>
                      </a:lvl2pPr>
                      <a:lvl3pPr marL="1143000" indent="-228600" eaLnBrk="0" hangingPunct="0">
                        <a:lnSpc>
                          <a:spcPct val="90000"/>
                        </a:lnSpc>
                        <a:spcBef>
                          <a:spcPts val="800"/>
                        </a:spcBef>
                        <a:buClr>
                          <a:schemeClr val="accent1"/>
                        </a:buClr>
                        <a:buSzPct val="100000"/>
                        <a:buFont typeface="Arial" pitchFamily="34" charset="0"/>
                        <a:defRPr sz="1600">
                          <a:solidFill>
                            <a:schemeClr val="tx1"/>
                          </a:solidFill>
                          <a:latin typeface="Arial" pitchFamily="34" charset="0"/>
                        </a:defRPr>
                      </a:lvl3pPr>
                      <a:lvl4pPr marL="1600200" indent="-228600" eaLnBrk="0" hangingPunct="0">
                        <a:lnSpc>
                          <a:spcPct val="90000"/>
                        </a:lnSpc>
                        <a:spcBef>
                          <a:spcPts val="600"/>
                        </a:spcBef>
                        <a:buClr>
                          <a:schemeClr val="accent1"/>
                        </a:buClr>
                        <a:buSzPct val="100000"/>
                        <a:buFont typeface="Arial" pitchFamily="34" charset="0"/>
                        <a:defRPr sz="1400">
                          <a:solidFill>
                            <a:schemeClr val="tx1"/>
                          </a:solidFill>
                          <a:latin typeface="Arial" pitchFamily="34" charset="0"/>
                        </a:defRPr>
                      </a:lvl4pPr>
                      <a:lvl5pPr marL="2057400" indent="-228600" eaLnBrk="0" hangingPunct="0">
                        <a:lnSpc>
                          <a:spcPct val="90000"/>
                        </a:lnSpc>
                        <a:spcBef>
                          <a:spcPts val="600"/>
                        </a:spcBef>
                        <a:buClr>
                          <a:schemeClr val="accent1"/>
                        </a:buClr>
                        <a:buFont typeface="Arial" pitchFamily="34" charset="0"/>
                        <a:defRPr sz="1200">
                          <a:solidFill>
                            <a:schemeClr val="tx1"/>
                          </a:solidFill>
                          <a:latin typeface="Arial" pitchFamily="34" charset="0"/>
                        </a:defRPr>
                      </a:lvl5pPr>
                      <a:lvl6pPr marL="25146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6pPr>
                      <a:lvl7pPr marL="29718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7pPr>
                      <a:lvl8pPr marL="34290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8pPr>
                      <a:lvl9pPr marL="38862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GB" altLang="fr-FR" sz="2000" b="1" i="0" u="none" strike="noStrike" cap="none" normalizeH="0" baseline="0" dirty="0" smtClean="0">
                        <a:ln>
                          <a:noFill/>
                        </a:ln>
                        <a:solidFill>
                          <a:schemeClr val="accent2"/>
                        </a:solidFill>
                        <a:effectLst/>
                        <a:latin typeface="Arial" pitchFamily="34" charset="0"/>
                        <a:ea typeface="Calibri" pitchFamily="34" charset="0"/>
                        <a:cs typeface="Calibri" pitchFamily="34" charset="0"/>
                      </a:endParaRPr>
                    </a:p>
                  </a:txBody>
                  <a:tcPr marL="0" marR="0" marT="0" marB="0" anchor="ctr" horzOverflow="overflow"/>
                </a:tc>
                <a:tc>
                  <a:txBody>
                    <a:bodyPr/>
                    <a:lstStyle>
                      <a:lvl1pPr eaLnBrk="0" hangingPunct="0">
                        <a:lnSpc>
                          <a:spcPct val="90000"/>
                        </a:lnSpc>
                        <a:spcBef>
                          <a:spcPts val="1800"/>
                        </a:spcBef>
                        <a:buClr>
                          <a:schemeClr val="accent1"/>
                        </a:buClr>
                        <a:buSzPct val="100000"/>
                        <a:buFont typeface="Arial" pitchFamily="34" charset="0"/>
                        <a:defRPr sz="2000">
                          <a:solidFill>
                            <a:schemeClr val="tx1"/>
                          </a:solidFill>
                          <a:latin typeface="Arial" pitchFamily="34" charset="0"/>
                        </a:defRPr>
                      </a:lvl1pPr>
                      <a:lvl2pPr marL="742950" indent="-285750" eaLnBrk="0" hangingPunct="0">
                        <a:lnSpc>
                          <a:spcPct val="90000"/>
                        </a:lnSpc>
                        <a:spcBef>
                          <a:spcPts val="1200"/>
                        </a:spcBef>
                        <a:buClr>
                          <a:schemeClr val="accent1"/>
                        </a:buClr>
                        <a:buSzPct val="100000"/>
                        <a:buFont typeface="Arial" pitchFamily="34" charset="0"/>
                        <a:defRPr>
                          <a:solidFill>
                            <a:schemeClr val="tx1"/>
                          </a:solidFill>
                          <a:latin typeface="Arial" pitchFamily="34" charset="0"/>
                        </a:defRPr>
                      </a:lvl2pPr>
                      <a:lvl3pPr marL="1143000" indent="-228600" eaLnBrk="0" hangingPunct="0">
                        <a:lnSpc>
                          <a:spcPct val="90000"/>
                        </a:lnSpc>
                        <a:spcBef>
                          <a:spcPts val="800"/>
                        </a:spcBef>
                        <a:buClr>
                          <a:schemeClr val="accent1"/>
                        </a:buClr>
                        <a:buSzPct val="100000"/>
                        <a:buFont typeface="Arial" pitchFamily="34" charset="0"/>
                        <a:defRPr sz="1600">
                          <a:solidFill>
                            <a:schemeClr val="tx1"/>
                          </a:solidFill>
                          <a:latin typeface="Arial" pitchFamily="34" charset="0"/>
                        </a:defRPr>
                      </a:lvl3pPr>
                      <a:lvl4pPr marL="1600200" indent="-228600" eaLnBrk="0" hangingPunct="0">
                        <a:lnSpc>
                          <a:spcPct val="90000"/>
                        </a:lnSpc>
                        <a:spcBef>
                          <a:spcPts val="600"/>
                        </a:spcBef>
                        <a:buClr>
                          <a:schemeClr val="accent1"/>
                        </a:buClr>
                        <a:buSzPct val="100000"/>
                        <a:buFont typeface="Arial" pitchFamily="34" charset="0"/>
                        <a:defRPr sz="1400">
                          <a:solidFill>
                            <a:schemeClr val="tx1"/>
                          </a:solidFill>
                          <a:latin typeface="Arial" pitchFamily="34" charset="0"/>
                        </a:defRPr>
                      </a:lvl4pPr>
                      <a:lvl5pPr marL="2057400" indent="-228600" eaLnBrk="0" hangingPunct="0">
                        <a:lnSpc>
                          <a:spcPct val="90000"/>
                        </a:lnSpc>
                        <a:spcBef>
                          <a:spcPts val="600"/>
                        </a:spcBef>
                        <a:buClr>
                          <a:schemeClr val="accent1"/>
                        </a:buClr>
                        <a:buFont typeface="Arial" pitchFamily="34" charset="0"/>
                        <a:defRPr sz="1200">
                          <a:solidFill>
                            <a:schemeClr val="tx1"/>
                          </a:solidFill>
                          <a:latin typeface="Arial" pitchFamily="34" charset="0"/>
                        </a:defRPr>
                      </a:lvl5pPr>
                      <a:lvl6pPr marL="25146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6pPr>
                      <a:lvl7pPr marL="29718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7pPr>
                      <a:lvl8pPr marL="34290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8pPr>
                      <a:lvl9pPr marL="38862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GB" altLang="fr-FR" sz="2000" b="1" i="0" u="none" strike="noStrike" cap="none" normalizeH="0" baseline="0" dirty="0" smtClean="0">
                        <a:ln>
                          <a:noFill/>
                        </a:ln>
                        <a:solidFill>
                          <a:schemeClr val="accent2"/>
                        </a:solidFill>
                        <a:effectLst/>
                        <a:latin typeface="Arial" pitchFamily="34" charset="0"/>
                        <a:ea typeface="Calibri" pitchFamily="34" charset="0"/>
                        <a:cs typeface="Calibri" pitchFamily="34" charset="0"/>
                      </a:endParaRPr>
                    </a:p>
                  </a:txBody>
                  <a:tcPr marL="0" marR="0" marT="0" marB="0" anchor="ctr" horzOverflow="overflow"/>
                </a:tc>
                <a:tc>
                  <a:txBody>
                    <a:bodyPr/>
                    <a:lstStyle>
                      <a:lvl1pPr eaLnBrk="0" hangingPunct="0">
                        <a:lnSpc>
                          <a:spcPct val="90000"/>
                        </a:lnSpc>
                        <a:spcBef>
                          <a:spcPts val="1800"/>
                        </a:spcBef>
                        <a:buClr>
                          <a:schemeClr val="accent1"/>
                        </a:buClr>
                        <a:buSzPct val="100000"/>
                        <a:buFont typeface="Arial" pitchFamily="34" charset="0"/>
                        <a:defRPr sz="2000">
                          <a:solidFill>
                            <a:schemeClr val="tx1"/>
                          </a:solidFill>
                          <a:latin typeface="Arial" pitchFamily="34" charset="0"/>
                        </a:defRPr>
                      </a:lvl1pPr>
                      <a:lvl2pPr marL="742950" indent="-285750" eaLnBrk="0" hangingPunct="0">
                        <a:lnSpc>
                          <a:spcPct val="90000"/>
                        </a:lnSpc>
                        <a:spcBef>
                          <a:spcPts val="1200"/>
                        </a:spcBef>
                        <a:buClr>
                          <a:schemeClr val="accent1"/>
                        </a:buClr>
                        <a:buSzPct val="100000"/>
                        <a:buFont typeface="Arial" pitchFamily="34" charset="0"/>
                        <a:defRPr>
                          <a:solidFill>
                            <a:schemeClr val="tx1"/>
                          </a:solidFill>
                          <a:latin typeface="Arial" pitchFamily="34" charset="0"/>
                        </a:defRPr>
                      </a:lvl2pPr>
                      <a:lvl3pPr marL="1143000" indent="-228600" eaLnBrk="0" hangingPunct="0">
                        <a:lnSpc>
                          <a:spcPct val="90000"/>
                        </a:lnSpc>
                        <a:spcBef>
                          <a:spcPts val="800"/>
                        </a:spcBef>
                        <a:buClr>
                          <a:schemeClr val="accent1"/>
                        </a:buClr>
                        <a:buSzPct val="100000"/>
                        <a:buFont typeface="Arial" pitchFamily="34" charset="0"/>
                        <a:defRPr sz="1600">
                          <a:solidFill>
                            <a:schemeClr val="tx1"/>
                          </a:solidFill>
                          <a:latin typeface="Arial" pitchFamily="34" charset="0"/>
                        </a:defRPr>
                      </a:lvl3pPr>
                      <a:lvl4pPr marL="1600200" indent="-228600" eaLnBrk="0" hangingPunct="0">
                        <a:lnSpc>
                          <a:spcPct val="90000"/>
                        </a:lnSpc>
                        <a:spcBef>
                          <a:spcPts val="600"/>
                        </a:spcBef>
                        <a:buClr>
                          <a:schemeClr val="accent1"/>
                        </a:buClr>
                        <a:buSzPct val="100000"/>
                        <a:buFont typeface="Arial" pitchFamily="34" charset="0"/>
                        <a:defRPr sz="1400">
                          <a:solidFill>
                            <a:schemeClr val="tx1"/>
                          </a:solidFill>
                          <a:latin typeface="Arial" pitchFamily="34" charset="0"/>
                        </a:defRPr>
                      </a:lvl4pPr>
                      <a:lvl5pPr marL="2057400" indent="-228600" eaLnBrk="0" hangingPunct="0">
                        <a:lnSpc>
                          <a:spcPct val="90000"/>
                        </a:lnSpc>
                        <a:spcBef>
                          <a:spcPts val="600"/>
                        </a:spcBef>
                        <a:buClr>
                          <a:schemeClr val="accent1"/>
                        </a:buClr>
                        <a:buFont typeface="Arial" pitchFamily="34" charset="0"/>
                        <a:defRPr sz="1200">
                          <a:solidFill>
                            <a:schemeClr val="tx1"/>
                          </a:solidFill>
                          <a:latin typeface="Arial" pitchFamily="34" charset="0"/>
                        </a:defRPr>
                      </a:lvl5pPr>
                      <a:lvl6pPr marL="25146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6pPr>
                      <a:lvl7pPr marL="29718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7pPr>
                      <a:lvl8pPr marL="34290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8pPr>
                      <a:lvl9pPr marL="38862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GB" altLang="fr-FR" sz="2000" b="1" i="0" u="none" strike="noStrike" cap="none" normalizeH="0" baseline="0" dirty="0" smtClean="0">
                        <a:ln>
                          <a:noFill/>
                        </a:ln>
                        <a:solidFill>
                          <a:schemeClr val="accent5">
                            <a:lumMod val="50000"/>
                          </a:schemeClr>
                        </a:solidFill>
                        <a:effectLst/>
                        <a:latin typeface="Arial" pitchFamily="34" charset="0"/>
                        <a:ea typeface="Calibri" pitchFamily="34" charset="0"/>
                        <a:cs typeface="Calibri" pitchFamily="34" charset="0"/>
                      </a:endParaRPr>
                    </a:p>
                  </a:txBody>
                  <a:tcPr marL="0" marR="0" marT="0" marB="0" anchor="ctr" horzOverflow="overflow"/>
                </a:tc>
                <a:tc>
                  <a:txBody>
                    <a:bodyPr/>
                    <a:lstStyle>
                      <a:lvl1pPr eaLnBrk="0" hangingPunct="0">
                        <a:lnSpc>
                          <a:spcPct val="90000"/>
                        </a:lnSpc>
                        <a:spcBef>
                          <a:spcPts val="1800"/>
                        </a:spcBef>
                        <a:buClr>
                          <a:schemeClr val="accent1"/>
                        </a:buClr>
                        <a:buSzPct val="100000"/>
                        <a:buFont typeface="Arial" pitchFamily="34" charset="0"/>
                        <a:defRPr sz="2000">
                          <a:solidFill>
                            <a:schemeClr val="tx1"/>
                          </a:solidFill>
                          <a:latin typeface="Arial" pitchFamily="34" charset="0"/>
                        </a:defRPr>
                      </a:lvl1pPr>
                      <a:lvl2pPr marL="742950" indent="-285750" eaLnBrk="0" hangingPunct="0">
                        <a:lnSpc>
                          <a:spcPct val="90000"/>
                        </a:lnSpc>
                        <a:spcBef>
                          <a:spcPts val="1200"/>
                        </a:spcBef>
                        <a:buClr>
                          <a:schemeClr val="accent1"/>
                        </a:buClr>
                        <a:buSzPct val="100000"/>
                        <a:buFont typeface="Arial" pitchFamily="34" charset="0"/>
                        <a:defRPr>
                          <a:solidFill>
                            <a:schemeClr val="tx1"/>
                          </a:solidFill>
                          <a:latin typeface="Arial" pitchFamily="34" charset="0"/>
                        </a:defRPr>
                      </a:lvl2pPr>
                      <a:lvl3pPr marL="1143000" indent="-228600" eaLnBrk="0" hangingPunct="0">
                        <a:lnSpc>
                          <a:spcPct val="90000"/>
                        </a:lnSpc>
                        <a:spcBef>
                          <a:spcPts val="800"/>
                        </a:spcBef>
                        <a:buClr>
                          <a:schemeClr val="accent1"/>
                        </a:buClr>
                        <a:buSzPct val="100000"/>
                        <a:buFont typeface="Arial" pitchFamily="34" charset="0"/>
                        <a:defRPr sz="1600">
                          <a:solidFill>
                            <a:schemeClr val="tx1"/>
                          </a:solidFill>
                          <a:latin typeface="Arial" pitchFamily="34" charset="0"/>
                        </a:defRPr>
                      </a:lvl3pPr>
                      <a:lvl4pPr marL="1600200" indent="-228600" eaLnBrk="0" hangingPunct="0">
                        <a:lnSpc>
                          <a:spcPct val="90000"/>
                        </a:lnSpc>
                        <a:spcBef>
                          <a:spcPts val="600"/>
                        </a:spcBef>
                        <a:buClr>
                          <a:schemeClr val="accent1"/>
                        </a:buClr>
                        <a:buSzPct val="100000"/>
                        <a:buFont typeface="Arial" pitchFamily="34" charset="0"/>
                        <a:defRPr sz="1400">
                          <a:solidFill>
                            <a:schemeClr val="tx1"/>
                          </a:solidFill>
                          <a:latin typeface="Arial" pitchFamily="34" charset="0"/>
                        </a:defRPr>
                      </a:lvl4pPr>
                      <a:lvl5pPr marL="2057400" indent="-228600" eaLnBrk="0" hangingPunct="0">
                        <a:lnSpc>
                          <a:spcPct val="90000"/>
                        </a:lnSpc>
                        <a:spcBef>
                          <a:spcPts val="600"/>
                        </a:spcBef>
                        <a:buClr>
                          <a:schemeClr val="accent1"/>
                        </a:buClr>
                        <a:buFont typeface="Arial" pitchFamily="34" charset="0"/>
                        <a:defRPr sz="1200">
                          <a:solidFill>
                            <a:schemeClr val="tx1"/>
                          </a:solidFill>
                          <a:latin typeface="Arial" pitchFamily="34" charset="0"/>
                        </a:defRPr>
                      </a:lvl5pPr>
                      <a:lvl6pPr marL="25146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6pPr>
                      <a:lvl7pPr marL="29718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7pPr>
                      <a:lvl8pPr marL="34290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8pPr>
                      <a:lvl9pPr marL="38862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GB" altLang="fr-FR" sz="2000" b="1" i="0" u="none" strike="noStrike" cap="none" normalizeH="0" baseline="0" smtClean="0">
                        <a:ln>
                          <a:noFill/>
                        </a:ln>
                        <a:solidFill>
                          <a:schemeClr val="accent2"/>
                        </a:solidFill>
                        <a:effectLst/>
                        <a:latin typeface="Arial" pitchFamily="34" charset="0"/>
                        <a:ea typeface="Calibri" pitchFamily="34" charset="0"/>
                        <a:cs typeface="Calibri" pitchFamily="34" charset="0"/>
                      </a:endParaRPr>
                    </a:p>
                  </a:txBody>
                  <a:tcPr marL="0" marR="0" marT="0" marB="0" anchor="ctr" horzOverflow="overflow"/>
                </a:tc>
                <a:tc>
                  <a:txBody>
                    <a:bodyPr/>
                    <a:lstStyle>
                      <a:lvl1pPr eaLnBrk="0" hangingPunct="0">
                        <a:lnSpc>
                          <a:spcPct val="90000"/>
                        </a:lnSpc>
                        <a:spcBef>
                          <a:spcPts val="1800"/>
                        </a:spcBef>
                        <a:buClr>
                          <a:schemeClr val="accent1"/>
                        </a:buClr>
                        <a:buSzPct val="100000"/>
                        <a:buFont typeface="Arial" pitchFamily="34" charset="0"/>
                        <a:defRPr sz="2000">
                          <a:solidFill>
                            <a:schemeClr val="tx1"/>
                          </a:solidFill>
                          <a:latin typeface="Arial" pitchFamily="34" charset="0"/>
                        </a:defRPr>
                      </a:lvl1pPr>
                      <a:lvl2pPr marL="742950" indent="-285750" eaLnBrk="0" hangingPunct="0">
                        <a:lnSpc>
                          <a:spcPct val="90000"/>
                        </a:lnSpc>
                        <a:spcBef>
                          <a:spcPts val="1200"/>
                        </a:spcBef>
                        <a:buClr>
                          <a:schemeClr val="accent1"/>
                        </a:buClr>
                        <a:buSzPct val="100000"/>
                        <a:buFont typeface="Arial" pitchFamily="34" charset="0"/>
                        <a:defRPr>
                          <a:solidFill>
                            <a:schemeClr val="tx1"/>
                          </a:solidFill>
                          <a:latin typeface="Arial" pitchFamily="34" charset="0"/>
                        </a:defRPr>
                      </a:lvl2pPr>
                      <a:lvl3pPr marL="1143000" indent="-228600" eaLnBrk="0" hangingPunct="0">
                        <a:lnSpc>
                          <a:spcPct val="90000"/>
                        </a:lnSpc>
                        <a:spcBef>
                          <a:spcPts val="800"/>
                        </a:spcBef>
                        <a:buClr>
                          <a:schemeClr val="accent1"/>
                        </a:buClr>
                        <a:buSzPct val="100000"/>
                        <a:buFont typeface="Arial" pitchFamily="34" charset="0"/>
                        <a:defRPr sz="1600">
                          <a:solidFill>
                            <a:schemeClr val="tx1"/>
                          </a:solidFill>
                          <a:latin typeface="Arial" pitchFamily="34" charset="0"/>
                        </a:defRPr>
                      </a:lvl3pPr>
                      <a:lvl4pPr marL="1600200" indent="-228600" eaLnBrk="0" hangingPunct="0">
                        <a:lnSpc>
                          <a:spcPct val="90000"/>
                        </a:lnSpc>
                        <a:spcBef>
                          <a:spcPts val="600"/>
                        </a:spcBef>
                        <a:buClr>
                          <a:schemeClr val="accent1"/>
                        </a:buClr>
                        <a:buSzPct val="100000"/>
                        <a:buFont typeface="Arial" pitchFamily="34" charset="0"/>
                        <a:defRPr sz="1400">
                          <a:solidFill>
                            <a:schemeClr val="tx1"/>
                          </a:solidFill>
                          <a:latin typeface="Arial" pitchFamily="34" charset="0"/>
                        </a:defRPr>
                      </a:lvl4pPr>
                      <a:lvl5pPr marL="2057400" indent="-228600" eaLnBrk="0" hangingPunct="0">
                        <a:lnSpc>
                          <a:spcPct val="90000"/>
                        </a:lnSpc>
                        <a:spcBef>
                          <a:spcPts val="600"/>
                        </a:spcBef>
                        <a:buClr>
                          <a:schemeClr val="accent1"/>
                        </a:buClr>
                        <a:buFont typeface="Arial" pitchFamily="34" charset="0"/>
                        <a:defRPr sz="1200">
                          <a:solidFill>
                            <a:schemeClr val="tx1"/>
                          </a:solidFill>
                          <a:latin typeface="Arial" pitchFamily="34" charset="0"/>
                        </a:defRPr>
                      </a:lvl5pPr>
                      <a:lvl6pPr marL="25146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6pPr>
                      <a:lvl7pPr marL="29718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7pPr>
                      <a:lvl8pPr marL="34290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8pPr>
                      <a:lvl9pPr marL="38862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GB" altLang="fr-FR" sz="2000" b="1" i="0" u="none" strike="noStrike" cap="none" normalizeH="0" baseline="0" smtClean="0">
                        <a:ln>
                          <a:noFill/>
                        </a:ln>
                        <a:solidFill>
                          <a:schemeClr val="accent2"/>
                        </a:solidFill>
                        <a:effectLst/>
                        <a:latin typeface="Arial" pitchFamily="34" charset="0"/>
                        <a:ea typeface="Calibri" pitchFamily="34" charset="0"/>
                        <a:cs typeface="Calibri" pitchFamily="34" charset="0"/>
                      </a:endParaRPr>
                    </a:p>
                  </a:txBody>
                  <a:tcPr marL="0" marR="0" marT="0" marB="0" anchor="ctr" horzOverflow="overflow"/>
                </a:tc>
              </a:tr>
              <a:tr h="997863">
                <a:tc>
                  <a:txBody>
                    <a:bodyPr/>
                    <a:lstStyle>
                      <a:lvl1pPr eaLnBrk="0" hangingPunct="0">
                        <a:lnSpc>
                          <a:spcPct val="90000"/>
                        </a:lnSpc>
                        <a:spcBef>
                          <a:spcPts val="1800"/>
                        </a:spcBef>
                        <a:buClr>
                          <a:schemeClr val="accent1"/>
                        </a:buClr>
                        <a:buSzPct val="100000"/>
                        <a:buFont typeface="Arial" pitchFamily="34" charset="0"/>
                        <a:defRPr sz="2000">
                          <a:solidFill>
                            <a:schemeClr val="tx1"/>
                          </a:solidFill>
                          <a:latin typeface="Arial" pitchFamily="34" charset="0"/>
                        </a:defRPr>
                      </a:lvl1pPr>
                      <a:lvl2pPr marL="742950" indent="-285750" eaLnBrk="0" hangingPunct="0">
                        <a:lnSpc>
                          <a:spcPct val="90000"/>
                        </a:lnSpc>
                        <a:spcBef>
                          <a:spcPts val="1200"/>
                        </a:spcBef>
                        <a:buClr>
                          <a:schemeClr val="accent1"/>
                        </a:buClr>
                        <a:buSzPct val="100000"/>
                        <a:buFont typeface="Arial" pitchFamily="34" charset="0"/>
                        <a:defRPr>
                          <a:solidFill>
                            <a:schemeClr val="tx1"/>
                          </a:solidFill>
                          <a:latin typeface="Arial" pitchFamily="34" charset="0"/>
                        </a:defRPr>
                      </a:lvl2pPr>
                      <a:lvl3pPr marL="1143000" indent="-228600" eaLnBrk="0" hangingPunct="0">
                        <a:lnSpc>
                          <a:spcPct val="90000"/>
                        </a:lnSpc>
                        <a:spcBef>
                          <a:spcPts val="800"/>
                        </a:spcBef>
                        <a:buClr>
                          <a:schemeClr val="accent1"/>
                        </a:buClr>
                        <a:buSzPct val="100000"/>
                        <a:buFont typeface="Arial" pitchFamily="34" charset="0"/>
                        <a:defRPr sz="1600">
                          <a:solidFill>
                            <a:schemeClr val="tx1"/>
                          </a:solidFill>
                          <a:latin typeface="Arial" pitchFamily="34" charset="0"/>
                        </a:defRPr>
                      </a:lvl3pPr>
                      <a:lvl4pPr marL="1600200" indent="-228600" eaLnBrk="0" hangingPunct="0">
                        <a:lnSpc>
                          <a:spcPct val="90000"/>
                        </a:lnSpc>
                        <a:spcBef>
                          <a:spcPts val="600"/>
                        </a:spcBef>
                        <a:buClr>
                          <a:schemeClr val="accent1"/>
                        </a:buClr>
                        <a:buSzPct val="100000"/>
                        <a:buFont typeface="Arial" pitchFamily="34" charset="0"/>
                        <a:defRPr sz="1400">
                          <a:solidFill>
                            <a:schemeClr val="tx1"/>
                          </a:solidFill>
                          <a:latin typeface="Arial" pitchFamily="34" charset="0"/>
                        </a:defRPr>
                      </a:lvl4pPr>
                      <a:lvl5pPr marL="2057400" indent="-228600" eaLnBrk="0" hangingPunct="0">
                        <a:lnSpc>
                          <a:spcPct val="90000"/>
                        </a:lnSpc>
                        <a:spcBef>
                          <a:spcPts val="600"/>
                        </a:spcBef>
                        <a:buClr>
                          <a:schemeClr val="accent1"/>
                        </a:buClr>
                        <a:buFont typeface="Arial" pitchFamily="34" charset="0"/>
                        <a:defRPr sz="1200">
                          <a:solidFill>
                            <a:schemeClr val="tx1"/>
                          </a:solidFill>
                          <a:latin typeface="Arial" pitchFamily="34" charset="0"/>
                        </a:defRPr>
                      </a:lvl5pPr>
                      <a:lvl6pPr marL="25146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6pPr>
                      <a:lvl7pPr marL="29718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7pPr>
                      <a:lvl8pPr marL="34290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8pPr>
                      <a:lvl9pPr marL="38862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fr-FR" sz="2000" b="1" u="none" strike="noStrike" cap="none" normalizeH="0" baseline="0" dirty="0" smtClean="0">
                          <a:ln>
                            <a:noFill/>
                          </a:ln>
                          <a:solidFill>
                            <a:schemeClr val="accent2"/>
                          </a:solidFill>
                          <a:effectLst/>
                        </a:rPr>
                        <a:t>PAC-P à sérotype </a:t>
                      </a:r>
                      <a:r>
                        <a:rPr kumimoji="0" lang="en-GB" altLang="fr-FR" sz="2000" b="1" u="none" strike="noStrike" cap="none" normalizeH="0" baseline="0" dirty="0" err="1" smtClean="0">
                          <a:ln>
                            <a:noFill/>
                          </a:ln>
                          <a:solidFill>
                            <a:schemeClr val="accent2"/>
                          </a:solidFill>
                          <a:effectLst/>
                        </a:rPr>
                        <a:t>vaccinal</a:t>
                      </a:r>
                      <a:r>
                        <a:rPr kumimoji="0" lang="en-GB" altLang="fr-FR" sz="2000" b="1" u="none" strike="noStrike" cap="none" normalizeH="0" baseline="0" dirty="0" smtClean="0">
                          <a:ln>
                            <a:noFill/>
                          </a:ln>
                          <a:solidFill>
                            <a:schemeClr val="accent2"/>
                          </a:solidFill>
                          <a:effectLst/>
                        </a:rPr>
                        <a:t> NB/NI </a:t>
                      </a:r>
                      <a:r>
                        <a:rPr kumimoji="0" lang="en-GB" altLang="fr-FR" sz="2000" b="1" u="none" strike="noStrike" cap="none" normalizeH="0" baseline="0" dirty="0" err="1" smtClean="0">
                          <a:ln>
                            <a:noFill/>
                          </a:ln>
                          <a:solidFill>
                            <a:schemeClr val="accent2"/>
                          </a:solidFill>
                          <a:effectLst/>
                        </a:rPr>
                        <a:t>confirmé</a:t>
                      </a:r>
                      <a:endParaRPr kumimoji="0" lang="en-GB" altLang="fr-FR" sz="2000" b="1" i="0" u="none" strike="noStrike" cap="none" normalizeH="0" baseline="0" dirty="0" smtClean="0">
                        <a:ln>
                          <a:noFill/>
                        </a:ln>
                        <a:solidFill>
                          <a:schemeClr val="accent2"/>
                        </a:solidFill>
                        <a:effectLst/>
                        <a:latin typeface="Arial" pitchFamily="34" charset="0"/>
                        <a:ea typeface="Calibri" pitchFamily="34" charset="0"/>
                        <a:cs typeface="Calibri" pitchFamily="34" charset="0"/>
                      </a:endParaRPr>
                    </a:p>
                  </a:txBody>
                  <a:tcPr marL="0" marR="0" marT="0" marB="0" anchor="ctr" horzOverflow="overflow"/>
                </a:tc>
                <a:tc>
                  <a:txBody>
                    <a:bodyPr/>
                    <a:lstStyle>
                      <a:lvl1pPr eaLnBrk="0" hangingPunct="0">
                        <a:lnSpc>
                          <a:spcPct val="90000"/>
                        </a:lnSpc>
                        <a:spcBef>
                          <a:spcPts val="1800"/>
                        </a:spcBef>
                        <a:buClr>
                          <a:schemeClr val="accent1"/>
                        </a:buClr>
                        <a:buSzPct val="100000"/>
                        <a:buFont typeface="Arial" pitchFamily="34" charset="0"/>
                        <a:defRPr sz="2000">
                          <a:solidFill>
                            <a:schemeClr val="tx1"/>
                          </a:solidFill>
                          <a:latin typeface="Arial" pitchFamily="34" charset="0"/>
                        </a:defRPr>
                      </a:lvl1pPr>
                      <a:lvl2pPr marL="742950" indent="-285750" eaLnBrk="0" hangingPunct="0">
                        <a:lnSpc>
                          <a:spcPct val="90000"/>
                        </a:lnSpc>
                        <a:spcBef>
                          <a:spcPts val="1200"/>
                        </a:spcBef>
                        <a:buClr>
                          <a:schemeClr val="accent1"/>
                        </a:buClr>
                        <a:buSzPct val="100000"/>
                        <a:buFont typeface="Arial" pitchFamily="34" charset="0"/>
                        <a:defRPr>
                          <a:solidFill>
                            <a:schemeClr val="tx1"/>
                          </a:solidFill>
                          <a:latin typeface="Arial" pitchFamily="34" charset="0"/>
                        </a:defRPr>
                      </a:lvl2pPr>
                      <a:lvl3pPr marL="1143000" indent="-228600" eaLnBrk="0" hangingPunct="0">
                        <a:lnSpc>
                          <a:spcPct val="90000"/>
                        </a:lnSpc>
                        <a:spcBef>
                          <a:spcPts val="800"/>
                        </a:spcBef>
                        <a:buClr>
                          <a:schemeClr val="accent1"/>
                        </a:buClr>
                        <a:buSzPct val="100000"/>
                        <a:buFont typeface="Arial" pitchFamily="34" charset="0"/>
                        <a:defRPr sz="1600">
                          <a:solidFill>
                            <a:schemeClr val="tx1"/>
                          </a:solidFill>
                          <a:latin typeface="Arial" pitchFamily="34" charset="0"/>
                        </a:defRPr>
                      </a:lvl3pPr>
                      <a:lvl4pPr marL="1600200" indent="-228600" eaLnBrk="0" hangingPunct="0">
                        <a:lnSpc>
                          <a:spcPct val="90000"/>
                        </a:lnSpc>
                        <a:spcBef>
                          <a:spcPts val="600"/>
                        </a:spcBef>
                        <a:buClr>
                          <a:schemeClr val="accent1"/>
                        </a:buClr>
                        <a:buSzPct val="100000"/>
                        <a:buFont typeface="Arial" pitchFamily="34" charset="0"/>
                        <a:defRPr sz="1400">
                          <a:solidFill>
                            <a:schemeClr val="tx1"/>
                          </a:solidFill>
                          <a:latin typeface="Arial" pitchFamily="34" charset="0"/>
                        </a:defRPr>
                      </a:lvl4pPr>
                      <a:lvl5pPr marL="2057400" indent="-228600" eaLnBrk="0" hangingPunct="0">
                        <a:lnSpc>
                          <a:spcPct val="90000"/>
                        </a:lnSpc>
                        <a:spcBef>
                          <a:spcPts val="600"/>
                        </a:spcBef>
                        <a:buClr>
                          <a:schemeClr val="accent1"/>
                        </a:buClr>
                        <a:buFont typeface="Arial" pitchFamily="34" charset="0"/>
                        <a:defRPr sz="1200">
                          <a:solidFill>
                            <a:schemeClr val="tx1"/>
                          </a:solidFill>
                          <a:latin typeface="Arial" pitchFamily="34" charset="0"/>
                        </a:defRPr>
                      </a:lvl5pPr>
                      <a:lvl6pPr marL="25146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6pPr>
                      <a:lvl7pPr marL="29718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7pPr>
                      <a:lvl8pPr marL="34290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8pPr>
                      <a:lvl9pPr marL="38862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fr-FR" sz="2000" b="1" i="0" u="none" strike="noStrike" cap="none" normalizeH="0" baseline="0" dirty="0" smtClean="0">
                          <a:ln>
                            <a:noFill/>
                          </a:ln>
                          <a:solidFill>
                            <a:schemeClr val="accent2"/>
                          </a:solidFill>
                          <a:effectLst/>
                          <a:latin typeface="Arial" pitchFamily="34" charset="0"/>
                          <a:ea typeface="Calibri" pitchFamily="34" charset="0"/>
                          <a:cs typeface="Calibri" pitchFamily="34" charset="0"/>
                        </a:rPr>
                        <a:t>33</a:t>
                      </a:r>
                    </a:p>
                  </a:txBody>
                  <a:tcPr marL="0" marR="0" marT="0" marB="0" anchor="ctr" horzOverflow="overflow"/>
                </a:tc>
                <a:tc>
                  <a:txBody>
                    <a:bodyPr/>
                    <a:lstStyle>
                      <a:lvl1pPr eaLnBrk="0" hangingPunct="0">
                        <a:lnSpc>
                          <a:spcPct val="90000"/>
                        </a:lnSpc>
                        <a:spcBef>
                          <a:spcPts val="1800"/>
                        </a:spcBef>
                        <a:buClr>
                          <a:schemeClr val="accent1"/>
                        </a:buClr>
                        <a:buSzPct val="100000"/>
                        <a:buFont typeface="Arial" pitchFamily="34" charset="0"/>
                        <a:defRPr sz="2000">
                          <a:solidFill>
                            <a:schemeClr val="tx1"/>
                          </a:solidFill>
                          <a:latin typeface="Arial" pitchFamily="34" charset="0"/>
                        </a:defRPr>
                      </a:lvl1pPr>
                      <a:lvl2pPr marL="742950" indent="-285750" eaLnBrk="0" hangingPunct="0">
                        <a:lnSpc>
                          <a:spcPct val="90000"/>
                        </a:lnSpc>
                        <a:spcBef>
                          <a:spcPts val="1200"/>
                        </a:spcBef>
                        <a:buClr>
                          <a:schemeClr val="accent1"/>
                        </a:buClr>
                        <a:buSzPct val="100000"/>
                        <a:buFont typeface="Arial" pitchFamily="34" charset="0"/>
                        <a:defRPr>
                          <a:solidFill>
                            <a:schemeClr val="tx1"/>
                          </a:solidFill>
                          <a:latin typeface="Arial" pitchFamily="34" charset="0"/>
                        </a:defRPr>
                      </a:lvl2pPr>
                      <a:lvl3pPr marL="1143000" indent="-228600" eaLnBrk="0" hangingPunct="0">
                        <a:lnSpc>
                          <a:spcPct val="90000"/>
                        </a:lnSpc>
                        <a:spcBef>
                          <a:spcPts val="800"/>
                        </a:spcBef>
                        <a:buClr>
                          <a:schemeClr val="accent1"/>
                        </a:buClr>
                        <a:buSzPct val="100000"/>
                        <a:buFont typeface="Arial" pitchFamily="34" charset="0"/>
                        <a:defRPr sz="1600">
                          <a:solidFill>
                            <a:schemeClr val="tx1"/>
                          </a:solidFill>
                          <a:latin typeface="Arial" pitchFamily="34" charset="0"/>
                        </a:defRPr>
                      </a:lvl3pPr>
                      <a:lvl4pPr marL="1600200" indent="-228600" eaLnBrk="0" hangingPunct="0">
                        <a:lnSpc>
                          <a:spcPct val="90000"/>
                        </a:lnSpc>
                        <a:spcBef>
                          <a:spcPts val="600"/>
                        </a:spcBef>
                        <a:buClr>
                          <a:schemeClr val="accent1"/>
                        </a:buClr>
                        <a:buSzPct val="100000"/>
                        <a:buFont typeface="Arial" pitchFamily="34" charset="0"/>
                        <a:defRPr sz="1400">
                          <a:solidFill>
                            <a:schemeClr val="tx1"/>
                          </a:solidFill>
                          <a:latin typeface="Arial" pitchFamily="34" charset="0"/>
                        </a:defRPr>
                      </a:lvl4pPr>
                      <a:lvl5pPr marL="2057400" indent="-228600" eaLnBrk="0" hangingPunct="0">
                        <a:lnSpc>
                          <a:spcPct val="90000"/>
                        </a:lnSpc>
                        <a:spcBef>
                          <a:spcPts val="600"/>
                        </a:spcBef>
                        <a:buClr>
                          <a:schemeClr val="accent1"/>
                        </a:buClr>
                        <a:buFont typeface="Arial" pitchFamily="34" charset="0"/>
                        <a:defRPr sz="1200">
                          <a:solidFill>
                            <a:schemeClr val="tx1"/>
                          </a:solidFill>
                          <a:latin typeface="Arial" pitchFamily="34" charset="0"/>
                        </a:defRPr>
                      </a:lvl5pPr>
                      <a:lvl6pPr marL="25146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6pPr>
                      <a:lvl7pPr marL="29718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7pPr>
                      <a:lvl8pPr marL="34290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8pPr>
                      <a:lvl9pPr marL="38862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fr-FR" sz="2000" b="1" i="0" u="none" strike="noStrike" cap="none" normalizeH="0" baseline="0" dirty="0" smtClean="0">
                          <a:ln>
                            <a:noFill/>
                          </a:ln>
                          <a:solidFill>
                            <a:schemeClr val="accent2"/>
                          </a:solidFill>
                          <a:effectLst/>
                          <a:latin typeface="Arial" pitchFamily="34" charset="0"/>
                          <a:ea typeface="Calibri" pitchFamily="34" charset="0"/>
                          <a:cs typeface="Calibri" pitchFamily="34" charset="0"/>
                        </a:rPr>
                        <a:t>60</a:t>
                      </a:r>
                    </a:p>
                  </a:txBody>
                  <a:tcPr marL="0" marR="0" marT="0" marB="0" anchor="ctr" horzOverflow="overflow"/>
                </a:tc>
                <a:tc>
                  <a:txBody>
                    <a:bodyPr/>
                    <a:lstStyle>
                      <a:lvl1pPr eaLnBrk="0" hangingPunct="0">
                        <a:lnSpc>
                          <a:spcPct val="90000"/>
                        </a:lnSpc>
                        <a:spcBef>
                          <a:spcPts val="1800"/>
                        </a:spcBef>
                        <a:buClr>
                          <a:schemeClr val="accent1"/>
                        </a:buClr>
                        <a:buSzPct val="100000"/>
                        <a:buFont typeface="Arial" pitchFamily="34" charset="0"/>
                        <a:defRPr sz="2000">
                          <a:solidFill>
                            <a:schemeClr val="tx1"/>
                          </a:solidFill>
                          <a:latin typeface="Arial" pitchFamily="34" charset="0"/>
                        </a:defRPr>
                      </a:lvl1pPr>
                      <a:lvl2pPr marL="742950" indent="-285750" eaLnBrk="0" hangingPunct="0">
                        <a:lnSpc>
                          <a:spcPct val="90000"/>
                        </a:lnSpc>
                        <a:spcBef>
                          <a:spcPts val="1200"/>
                        </a:spcBef>
                        <a:buClr>
                          <a:schemeClr val="accent1"/>
                        </a:buClr>
                        <a:buSzPct val="100000"/>
                        <a:buFont typeface="Arial" pitchFamily="34" charset="0"/>
                        <a:defRPr>
                          <a:solidFill>
                            <a:schemeClr val="tx1"/>
                          </a:solidFill>
                          <a:latin typeface="Arial" pitchFamily="34" charset="0"/>
                        </a:defRPr>
                      </a:lvl2pPr>
                      <a:lvl3pPr marL="1143000" indent="-228600" eaLnBrk="0" hangingPunct="0">
                        <a:lnSpc>
                          <a:spcPct val="90000"/>
                        </a:lnSpc>
                        <a:spcBef>
                          <a:spcPts val="800"/>
                        </a:spcBef>
                        <a:buClr>
                          <a:schemeClr val="accent1"/>
                        </a:buClr>
                        <a:buSzPct val="100000"/>
                        <a:buFont typeface="Arial" pitchFamily="34" charset="0"/>
                        <a:defRPr sz="1600">
                          <a:solidFill>
                            <a:schemeClr val="tx1"/>
                          </a:solidFill>
                          <a:latin typeface="Arial" pitchFamily="34" charset="0"/>
                        </a:defRPr>
                      </a:lvl3pPr>
                      <a:lvl4pPr marL="1600200" indent="-228600" eaLnBrk="0" hangingPunct="0">
                        <a:lnSpc>
                          <a:spcPct val="90000"/>
                        </a:lnSpc>
                        <a:spcBef>
                          <a:spcPts val="600"/>
                        </a:spcBef>
                        <a:buClr>
                          <a:schemeClr val="accent1"/>
                        </a:buClr>
                        <a:buSzPct val="100000"/>
                        <a:buFont typeface="Arial" pitchFamily="34" charset="0"/>
                        <a:defRPr sz="1400">
                          <a:solidFill>
                            <a:schemeClr val="tx1"/>
                          </a:solidFill>
                          <a:latin typeface="Arial" pitchFamily="34" charset="0"/>
                        </a:defRPr>
                      </a:lvl4pPr>
                      <a:lvl5pPr marL="2057400" indent="-228600" eaLnBrk="0" hangingPunct="0">
                        <a:lnSpc>
                          <a:spcPct val="90000"/>
                        </a:lnSpc>
                        <a:spcBef>
                          <a:spcPts val="600"/>
                        </a:spcBef>
                        <a:buClr>
                          <a:schemeClr val="accent1"/>
                        </a:buClr>
                        <a:buFont typeface="Arial" pitchFamily="34" charset="0"/>
                        <a:defRPr sz="1200">
                          <a:solidFill>
                            <a:schemeClr val="tx1"/>
                          </a:solidFill>
                          <a:latin typeface="Arial" pitchFamily="34" charset="0"/>
                        </a:defRPr>
                      </a:lvl5pPr>
                      <a:lvl6pPr marL="25146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6pPr>
                      <a:lvl7pPr marL="29718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7pPr>
                      <a:lvl8pPr marL="34290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8pPr>
                      <a:lvl9pPr marL="38862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fr-FR" sz="2000" b="1" i="0" u="none" strike="noStrike" cap="none" normalizeH="0" baseline="0" dirty="0" smtClean="0">
                          <a:ln>
                            <a:noFill/>
                          </a:ln>
                          <a:solidFill>
                            <a:schemeClr val="accent5">
                              <a:lumMod val="50000"/>
                            </a:schemeClr>
                          </a:solidFill>
                          <a:effectLst/>
                          <a:latin typeface="Arial" pitchFamily="34" charset="0"/>
                          <a:ea typeface="Calibri" pitchFamily="34" charset="0"/>
                          <a:cs typeface="Calibri" pitchFamily="34" charset="0"/>
                        </a:rPr>
                        <a:t>45</a:t>
                      </a:r>
                    </a:p>
                  </a:txBody>
                  <a:tcPr marL="0" marR="0" marT="0" marB="0" anchor="ctr" horzOverflow="overflow"/>
                </a:tc>
                <a:tc>
                  <a:txBody>
                    <a:bodyPr/>
                    <a:lstStyle>
                      <a:lvl1pPr eaLnBrk="0" hangingPunct="0">
                        <a:lnSpc>
                          <a:spcPct val="90000"/>
                        </a:lnSpc>
                        <a:spcBef>
                          <a:spcPts val="1800"/>
                        </a:spcBef>
                        <a:buClr>
                          <a:schemeClr val="accent1"/>
                        </a:buClr>
                        <a:buSzPct val="100000"/>
                        <a:buFont typeface="Arial" pitchFamily="34" charset="0"/>
                        <a:defRPr sz="2000">
                          <a:solidFill>
                            <a:schemeClr val="tx1"/>
                          </a:solidFill>
                          <a:latin typeface="Arial" pitchFamily="34" charset="0"/>
                        </a:defRPr>
                      </a:lvl1pPr>
                      <a:lvl2pPr marL="742950" indent="-285750" eaLnBrk="0" hangingPunct="0">
                        <a:lnSpc>
                          <a:spcPct val="90000"/>
                        </a:lnSpc>
                        <a:spcBef>
                          <a:spcPts val="1200"/>
                        </a:spcBef>
                        <a:buClr>
                          <a:schemeClr val="accent1"/>
                        </a:buClr>
                        <a:buSzPct val="100000"/>
                        <a:buFont typeface="Arial" pitchFamily="34" charset="0"/>
                        <a:defRPr>
                          <a:solidFill>
                            <a:schemeClr val="tx1"/>
                          </a:solidFill>
                          <a:latin typeface="Arial" pitchFamily="34" charset="0"/>
                        </a:defRPr>
                      </a:lvl2pPr>
                      <a:lvl3pPr marL="1143000" indent="-228600" eaLnBrk="0" hangingPunct="0">
                        <a:lnSpc>
                          <a:spcPct val="90000"/>
                        </a:lnSpc>
                        <a:spcBef>
                          <a:spcPts val="800"/>
                        </a:spcBef>
                        <a:buClr>
                          <a:schemeClr val="accent1"/>
                        </a:buClr>
                        <a:buSzPct val="100000"/>
                        <a:buFont typeface="Arial" pitchFamily="34" charset="0"/>
                        <a:defRPr sz="1600">
                          <a:solidFill>
                            <a:schemeClr val="tx1"/>
                          </a:solidFill>
                          <a:latin typeface="Arial" pitchFamily="34" charset="0"/>
                        </a:defRPr>
                      </a:lvl3pPr>
                      <a:lvl4pPr marL="1600200" indent="-228600" eaLnBrk="0" hangingPunct="0">
                        <a:lnSpc>
                          <a:spcPct val="90000"/>
                        </a:lnSpc>
                        <a:spcBef>
                          <a:spcPts val="600"/>
                        </a:spcBef>
                        <a:buClr>
                          <a:schemeClr val="accent1"/>
                        </a:buClr>
                        <a:buSzPct val="100000"/>
                        <a:buFont typeface="Arial" pitchFamily="34" charset="0"/>
                        <a:defRPr sz="1400">
                          <a:solidFill>
                            <a:schemeClr val="tx1"/>
                          </a:solidFill>
                          <a:latin typeface="Arial" pitchFamily="34" charset="0"/>
                        </a:defRPr>
                      </a:lvl4pPr>
                      <a:lvl5pPr marL="2057400" indent="-228600" eaLnBrk="0" hangingPunct="0">
                        <a:lnSpc>
                          <a:spcPct val="90000"/>
                        </a:lnSpc>
                        <a:spcBef>
                          <a:spcPts val="600"/>
                        </a:spcBef>
                        <a:buClr>
                          <a:schemeClr val="accent1"/>
                        </a:buClr>
                        <a:buFont typeface="Arial" pitchFamily="34" charset="0"/>
                        <a:defRPr sz="1200">
                          <a:solidFill>
                            <a:schemeClr val="tx1"/>
                          </a:solidFill>
                          <a:latin typeface="Arial" pitchFamily="34" charset="0"/>
                        </a:defRPr>
                      </a:lvl5pPr>
                      <a:lvl6pPr marL="25146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6pPr>
                      <a:lvl7pPr marL="29718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7pPr>
                      <a:lvl8pPr marL="34290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8pPr>
                      <a:lvl9pPr marL="38862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fr-FR" sz="2000" b="1" i="0" u="none" strike="noStrike" cap="none" normalizeH="0" baseline="0" dirty="0" smtClean="0">
                          <a:ln>
                            <a:noFill/>
                          </a:ln>
                          <a:solidFill>
                            <a:schemeClr val="accent2"/>
                          </a:solidFill>
                          <a:effectLst/>
                          <a:latin typeface="Arial" pitchFamily="34" charset="0"/>
                          <a:ea typeface="Calibri" pitchFamily="34" charset="0"/>
                          <a:cs typeface="Calibri" pitchFamily="34" charset="0"/>
                        </a:rPr>
                        <a:t>(14.2 – 65.3)</a:t>
                      </a:r>
                    </a:p>
                  </a:txBody>
                  <a:tcPr marL="0" marR="0" marT="0" marB="0" anchor="ctr" horzOverflow="overflow"/>
                </a:tc>
                <a:tc>
                  <a:txBody>
                    <a:bodyPr/>
                    <a:lstStyle>
                      <a:lvl1pPr eaLnBrk="0" hangingPunct="0">
                        <a:lnSpc>
                          <a:spcPct val="90000"/>
                        </a:lnSpc>
                        <a:spcBef>
                          <a:spcPts val="1800"/>
                        </a:spcBef>
                        <a:buClr>
                          <a:schemeClr val="accent1"/>
                        </a:buClr>
                        <a:buSzPct val="100000"/>
                        <a:buFont typeface="Arial" pitchFamily="34" charset="0"/>
                        <a:defRPr sz="2000">
                          <a:solidFill>
                            <a:schemeClr val="tx1"/>
                          </a:solidFill>
                          <a:latin typeface="Arial" pitchFamily="34" charset="0"/>
                        </a:defRPr>
                      </a:lvl1pPr>
                      <a:lvl2pPr marL="742950" indent="-285750" eaLnBrk="0" hangingPunct="0">
                        <a:lnSpc>
                          <a:spcPct val="90000"/>
                        </a:lnSpc>
                        <a:spcBef>
                          <a:spcPts val="1200"/>
                        </a:spcBef>
                        <a:buClr>
                          <a:schemeClr val="accent1"/>
                        </a:buClr>
                        <a:buSzPct val="100000"/>
                        <a:buFont typeface="Arial" pitchFamily="34" charset="0"/>
                        <a:defRPr>
                          <a:solidFill>
                            <a:schemeClr val="tx1"/>
                          </a:solidFill>
                          <a:latin typeface="Arial" pitchFamily="34" charset="0"/>
                        </a:defRPr>
                      </a:lvl2pPr>
                      <a:lvl3pPr marL="1143000" indent="-228600" eaLnBrk="0" hangingPunct="0">
                        <a:lnSpc>
                          <a:spcPct val="90000"/>
                        </a:lnSpc>
                        <a:spcBef>
                          <a:spcPts val="800"/>
                        </a:spcBef>
                        <a:buClr>
                          <a:schemeClr val="accent1"/>
                        </a:buClr>
                        <a:buSzPct val="100000"/>
                        <a:buFont typeface="Arial" pitchFamily="34" charset="0"/>
                        <a:defRPr sz="1600">
                          <a:solidFill>
                            <a:schemeClr val="tx1"/>
                          </a:solidFill>
                          <a:latin typeface="Arial" pitchFamily="34" charset="0"/>
                        </a:defRPr>
                      </a:lvl3pPr>
                      <a:lvl4pPr marL="1600200" indent="-228600" eaLnBrk="0" hangingPunct="0">
                        <a:lnSpc>
                          <a:spcPct val="90000"/>
                        </a:lnSpc>
                        <a:spcBef>
                          <a:spcPts val="600"/>
                        </a:spcBef>
                        <a:buClr>
                          <a:schemeClr val="accent1"/>
                        </a:buClr>
                        <a:buSzPct val="100000"/>
                        <a:buFont typeface="Arial" pitchFamily="34" charset="0"/>
                        <a:defRPr sz="1400">
                          <a:solidFill>
                            <a:schemeClr val="tx1"/>
                          </a:solidFill>
                          <a:latin typeface="Arial" pitchFamily="34" charset="0"/>
                        </a:defRPr>
                      </a:lvl4pPr>
                      <a:lvl5pPr marL="2057400" indent="-228600" eaLnBrk="0" hangingPunct="0">
                        <a:lnSpc>
                          <a:spcPct val="90000"/>
                        </a:lnSpc>
                        <a:spcBef>
                          <a:spcPts val="600"/>
                        </a:spcBef>
                        <a:buClr>
                          <a:schemeClr val="accent1"/>
                        </a:buClr>
                        <a:buFont typeface="Arial" pitchFamily="34" charset="0"/>
                        <a:defRPr sz="1200">
                          <a:solidFill>
                            <a:schemeClr val="tx1"/>
                          </a:solidFill>
                          <a:latin typeface="Arial" pitchFamily="34" charset="0"/>
                        </a:defRPr>
                      </a:lvl5pPr>
                      <a:lvl6pPr marL="25146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6pPr>
                      <a:lvl7pPr marL="29718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7pPr>
                      <a:lvl8pPr marL="34290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8pPr>
                      <a:lvl9pPr marL="38862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fr-FR" sz="2000" b="1" i="0" u="none" strike="noStrike" cap="none" normalizeH="0" baseline="0" dirty="0" smtClean="0">
                          <a:ln>
                            <a:noFill/>
                          </a:ln>
                          <a:solidFill>
                            <a:schemeClr val="accent2"/>
                          </a:solidFill>
                          <a:effectLst/>
                          <a:latin typeface="Arial" pitchFamily="34" charset="0"/>
                          <a:ea typeface="Calibri" pitchFamily="34" charset="0"/>
                          <a:cs typeface="Calibri" pitchFamily="34" charset="0"/>
                        </a:rPr>
                        <a:t>0.007</a:t>
                      </a:r>
                    </a:p>
                  </a:txBody>
                  <a:tcPr marL="0" marR="0" marT="0" marB="0" anchor="ctr" horzOverflow="overflow"/>
                </a:tc>
              </a:tr>
              <a:tr h="193515">
                <a:tc>
                  <a:txBody>
                    <a:bodyPr/>
                    <a:lstStyle>
                      <a:lvl1pPr eaLnBrk="0" hangingPunct="0">
                        <a:lnSpc>
                          <a:spcPct val="90000"/>
                        </a:lnSpc>
                        <a:spcBef>
                          <a:spcPts val="1800"/>
                        </a:spcBef>
                        <a:buClr>
                          <a:schemeClr val="accent1"/>
                        </a:buClr>
                        <a:buSzPct val="100000"/>
                        <a:buFont typeface="Arial" pitchFamily="34" charset="0"/>
                        <a:defRPr sz="2000">
                          <a:solidFill>
                            <a:schemeClr val="tx1"/>
                          </a:solidFill>
                          <a:latin typeface="Arial" pitchFamily="34" charset="0"/>
                        </a:defRPr>
                      </a:lvl1pPr>
                      <a:lvl2pPr marL="742950" indent="-285750" eaLnBrk="0" hangingPunct="0">
                        <a:lnSpc>
                          <a:spcPct val="90000"/>
                        </a:lnSpc>
                        <a:spcBef>
                          <a:spcPts val="1200"/>
                        </a:spcBef>
                        <a:buClr>
                          <a:schemeClr val="accent1"/>
                        </a:buClr>
                        <a:buSzPct val="100000"/>
                        <a:buFont typeface="Arial" pitchFamily="34" charset="0"/>
                        <a:defRPr>
                          <a:solidFill>
                            <a:schemeClr val="tx1"/>
                          </a:solidFill>
                          <a:latin typeface="Arial" pitchFamily="34" charset="0"/>
                        </a:defRPr>
                      </a:lvl2pPr>
                      <a:lvl3pPr marL="1143000" indent="-228600" eaLnBrk="0" hangingPunct="0">
                        <a:lnSpc>
                          <a:spcPct val="90000"/>
                        </a:lnSpc>
                        <a:spcBef>
                          <a:spcPts val="800"/>
                        </a:spcBef>
                        <a:buClr>
                          <a:schemeClr val="accent1"/>
                        </a:buClr>
                        <a:buSzPct val="100000"/>
                        <a:buFont typeface="Arial" pitchFamily="34" charset="0"/>
                        <a:defRPr sz="1600">
                          <a:solidFill>
                            <a:schemeClr val="tx1"/>
                          </a:solidFill>
                          <a:latin typeface="Arial" pitchFamily="34" charset="0"/>
                        </a:defRPr>
                      </a:lvl3pPr>
                      <a:lvl4pPr marL="1600200" indent="-228600" eaLnBrk="0" hangingPunct="0">
                        <a:lnSpc>
                          <a:spcPct val="90000"/>
                        </a:lnSpc>
                        <a:spcBef>
                          <a:spcPts val="600"/>
                        </a:spcBef>
                        <a:buClr>
                          <a:schemeClr val="accent1"/>
                        </a:buClr>
                        <a:buSzPct val="100000"/>
                        <a:buFont typeface="Arial" pitchFamily="34" charset="0"/>
                        <a:defRPr sz="1400">
                          <a:solidFill>
                            <a:schemeClr val="tx1"/>
                          </a:solidFill>
                          <a:latin typeface="Arial" pitchFamily="34" charset="0"/>
                        </a:defRPr>
                      </a:lvl4pPr>
                      <a:lvl5pPr marL="2057400" indent="-228600" eaLnBrk="0" hangingPunct="0">
                        <a:lnSpc>
                          <a:spcPct val="90000"/>
                        </a:lnSpc>
                        <a:spcBef>
                          <a:spcPts val="600"/>
                        </a:spcBef>
                        <a:buClr>
                          <a:schemeClr val="accent1"/>
                        </a:buClr>
                        <a:buFont typeface="Arial" pitchFamily="34" charset="0"/>
                        <a:defRPr sz="1200">
                          <a:solidFill>
                            <a:schemeClr val="tx1"/>
                          </a:solidFill>
                          <a:latin typeface="Arial" pitchFamily="34" charset="0"/>
                        </a:defRPr>
                      </a:lvl5pPr>
                      <a:lvl6pPr marL="25146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6pPr>
                      <a:lvl7pPr marL="29718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7pPr>
                      <a:lvl8pPr marL="34290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8pPr>
                      <a:lvl9pPr marL="38862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GB" altLang="fr-FR" sz="2000" b="1" i="0" u="none" strike="noStrike" cap="none" normalizeH="0" baseline="0" dirty="0" smtClean="0">
                        <a:ln>
                          <a:noFill/>
                        </a:ln>
                        <a:solidFill>
                          <a:schemeClr val="accent2"/>
                        </a:solidFill>
                        <a:effectLst/>
                        <a:latin typeface="Arial" pitchFamily="34" charset="0"/>
                        <a:ea typeface="Calibri" pitchFamily="34" charset="0"/>
                        <a:cs typeface="Calibri" pitchFamily="34" charset="0"/>
                      </a:endParaRPr>
                    </a:p>
                  </a:txBody>
                  <a:tcPr marL="0" marR="0" marT="0" marB="0" anchor="ctr" horzOverflow="overflow"/>
                </a:tc>
                <a:tc>
                  <a:txBody>
                    <a:bodyPr/>
                    <a:lstStyle>
                      <a:lvl1pPr eaLnBrk="0" hangingPunct="0">
                        <a:lnSpc>
                          <a:spcPct val="90000"/>
                        </a:lnSpc>
                        <a:spcBef>
                          <a:spcPts val="1800"/>
                        </a:spcBef>
                        <a:buClr>
                          <a:schemeClr val="accent1"/>
                        </a:buClr>
                        <a:buSzPct val="100000"/>
                        <a:buFont typeface="Arial" pitchFamily="34" charset="0"/>
                        <a:defRPr sz="2000">
                          <a:solidFill>
                            <a:schemeClr val="tx1"/>
                          </a:solidFill>
                          <a:latin typeface="Arial" pitchFamily="34" charset="0"/>
                        </a:defRPr>
                      </a:lvl1pPr>
                      <a:lvl2pPr marL="742950" indent="-285750" eaLnBrk="0" hangingPunct="0">
                        <a:lnSpc>
                          <a:spcPct val="90000"/>
                        </a:lnSpc>
                        <a:spcBef>
                          <a:spcPts val="1200"/>
                        </a:spcBef>
                        <a:buClr>
                          <a:schemeClr val="accent1"/>
                        </a:buClr>
                        <a:buSzPct val="100000"/>
                        <a:buFont typeface="Arial" pitchFamily="34" charset="0"/>
                        <a:defRPr>
                          <a:solidFill>
                            <a:schemeClr val="tx1"/>
                          </a:solidFill>
                          <a:latin typeface="Arial" pitchFamily="34" charset="0"/>
                        </a:defRPr>
                      </a:lvl2pPr>
                      <a:lvl3pPr marL="1143000" indent="-228600" eaLnBrk="0" hangingPunct="0">
                        <a:lnSpc>
                          <a:spcPct val="90000"/>
                        </a:lnSpc>
                        <a:spcBef>
                          <a:spcPts val="800"/>
                        </a:spcBef>
                        <a:buClr>
                          <a:schemeClr val="accent1"/>
                        </a:buClr>
                        <a:buSzPct val="100000"/>
                        <a:buFont typeface="Arial" pitchFamily="34" charset="0"/>
                        <a:defRPr sz="1600">
                          <a:solidFill>
                            <a:schemeClr val="tx1"/>
                          </a:solidFill>
                          <a:latin typeface="Arial" pitchFamily="34" charset="0"/>
                        </a:defRPr>
                      </a:lvl3pPr>
                      <a:lvl4pPr marL="1600200" indent="-228600" eaLnBrk="0" hangingPunct="0">
                        <a:lnSpc>
                          <a:spcPct val="90000"/>
                        </a:lnSpc>
                        <a:spcBef>
                          <a:spcPts val="600"/>
                        </a:spcBef>
                        <a:buClr>
                          <a:schemeClr val="accent1"/>
                        </a:buClr>
                        <a:buSzPct val="100000"/>
                        <a:buFont typeface="Arial" pitchFamily="34" charset="0"/>
                        <a:defRPr sz="1400">
                          <a:solidFill>
                            <a:schemeClr val="tx1"/>
                          </a:solidFill>
                          <a:latin typeface="Arial" pitchFamily="34" charset="0"/>
                        </a:defRPr>
                      </a:lvl4pPr>
                      <a:lvl5pPr marL="2057400" indent="-228600" eaLnBrk="0" hangingPunct="0">
                        <a:lnSpc>
                          <a:spcPct val="90000"/>
                        </a:lnSpc>
                        <a:spcBef>
                          <a:spcPts val="600"/>
                        </a:spcBef>
                        <a:buClr>
                          <a:schemeClr val="accent1"/>
                        </a:buClr>
                        <a:buFont typeface="Arial" pitchFamily="34" charset="0"/>
                        <a:defRPr sz="1200">
                          <a:solidFill>
                            <a:schemeClr val="tx1"/>
                          </a:solidFill>
                          <a:latin typeface="Arial" pitchFamily="34" charset="0"/>
                        </a:defRPr>
                      </a:lvl5pPr>
                      <a:lvl6pPr marL="25146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6pPr>
                      <a:lvl7pPr marL="29718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7pPr>
                      <a:lvl8pPr marL="34290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8pPr>
                      <a:lvl9pPr marL="38862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GB" altLang="fr-FR" sz="2000" b="1" i="0" u="none" strike="noStrike" cap="none" normalizeH="0" baseline="0" smtClean="0">
                        <a:ln>
                          <a:noFill/>
                        </a:ln>
                        <a:solidFill>
                          <a:schemeClr val="accent2"/>
                        </a:solidFill>
                        <a:effectLst/>
                        <a:latin typeface="Arial" pitchFamily="34" charset="0"/>
                        <a:ea typeface="Calibri" pitchFamily="34" charset="0"/>
                        <a:cs typeface="Calibri" pitchFamily="34" charset="0"/>
                      </a:endParaRPr>
                    </a:p>
                  </a:txBody>
                  <a:tcPr marL="0" marR="0" marT="0" marB="0" anchor="ctr" horzOverflow="overflow"/>
                </a:tc>
                <a:tc>
                  <a:txBody>
                    <a:bodyPr/>
                    <a:lstStyle>
                      <a:lvl1pPr eaLnBrk="0" hangingPunct="0">
                        <a:lnSpc>
                          <a:spcPct val="90000"/>
                        </a:lnSpc>
                        <a:spcBef>
                          <a:spcPts val="1800"/>
                        </a:spcBef>
                        <a:buClr>
                          <a:schemeClr val="accent1"/>
                        </a:buClr>
                        <a:buSzPct val="100000"/>
                        <a:buFont typeface="Arial" pitchFamily="34" charset="0"/>
                        <a:defRPr sz="2000">
                          <a:solidFill>
                            <a:schemeClr val="tx1"/>
                          </a:solidFill>
                          <a:latin typeface="Arial" pitchFamily="34" charset="0"/>
                        </a:defRPr>
                      </a:lvl1pPr>
                      <a:lvl2pPr marL="742950" indent="-285750" eaLnBrk="0" hangingPunct="0">
                        <a:lnSpc>
                          <a:spcPct val="90000"/>
                        </a:lnSpc>
                        <a:spcBef>
                          <a:spcPts val="1200"/>
                        </a:spcBef>
                        <a:buClr>
                          <a:schemeClr val="accent1"/>
                        </a:buClr>
                        <a:buSzPct val="100000"/>
                        <a:buFont typeface="Arial" pitchFamily="34" charset="0"/>
                        <a:defRPr>
                          <a:solidFill>
                            <a:schemeClr val="tx1"/>
                          </a:solidFill>
                          <a:latin typeface="Arial" pitchFamily="34" charset="0"/>
                        </a:defRPr>
                      </a:lvl2pPr>
                      <a:lvl3pPr marL="1143000" indent="-228600" eaLnBrk="0" hangingPunct="0">
                        <a:lnSpc>
                          <a:spcPct val="90000"/>
                        </a:lnSpc>
                        <a:spcBef>
                          <a:spcPts val="800"/>
                        </a:spcBef>
                        <a:buClr>
                          <a:schemeClr val="accent1"/>
                        </a:buClr>
                        <a:buSzPct val="100000"/>
                        <a:buFont typeface="Arial" pitchFamily="34" charset="0"/>
                        <a:defRPr sz="1600">
                          <a:solidFill>
                            <a:schemeClr val="tx1"/>
                          </a:solidFill>
                          <a:latin typeface="Arial" pitchFamily="34" charset="0"/>
                        </a:defRPr>
                      </a:lvl3pPr>
                      <a:lvl4pPr marL="1600200" indent="-228600" eaLnBrk="0" hangingPunct="0">
                        <a:lnSpc>
                          <a:spcPct val="90000"/>
                        </a:lnSpc>
                        <a:spcBef>
                          <a:spcPts val="600"/>
                        </a:spcBef>
                        <a:buClr>
                          <a:schemeClr val="accent1"/>
                        </a:buClr>
                        <a:buSzPct val="100000"/>
                        <a:buFont typeface="Arial" pitchFamily="34" charset="0"/>
                        <a:defRPr sz="1400">
                          <a:solidFill>
                            <a:schemeClr val="tx1"/>
                          </a:solidFill>
                          <a:latin typeface="Arial" pitchFamily="34" charset="0"/>
                        </a:defRPr>
                      </a:lvl4pPr>
                      <a:lvl5pPr marL="2057400" indent="-228600" eaLnBrk="0" hangingPunct="0">
                        <a:lnSpc>
                          <a:spcPct val="90000"/>
                        </a:lnSpc>
                        <a:spcBef>
                          <a:spcPts val="600"/>
                        </a:spcBef>
                        <a:buClr>
                          <a:schemeClr val="accent1"/>
                        </a:buClr>
                        <a:buFont typeface="Arial" pitchFamily="34" charset="0"/>
                        <a:defRPr sz="1200">
                          <a:solidFill>
                            <a:schemeClr val="tx1"/>
                          </a:solidFill>
                          <a:latin typeface="Arial" pitchFamily="34" charset="0"/>
                        </a:defRPr>
                      </a:lvl5pPr>
                      <a:lvl6pPr marL="25146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6pPr>
                      <a:lvl7pPr marL="29718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7pPr>
                      <a:lvl8pPr marL="34290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8pPr>
                      <a:lvl9pPr marL="38862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GB" altLang="fr-FR" sz="2000" b="1" i="0" u="none" strike="noStrike" cap="none" normalizeH="0" baseline="0" smtClean="0">
                        <a:ln>
                          <a:noFill/>
                        </a:ln>
                        <a:solidFill>
                          <a:schemeClr val="accent2"/>
                        </a:solidFill>
                        <a:effectLst/>
                        <a:latin typeface="Arial" pitchFamily="34" charset="0"/>
                        <a:ea typeface="Calibri" pitchFamily="34" charset="0"/>
                        <a:cs typeface="Calibri" pitchFamily="34" charset="0"/>
                      </a:endParaRPr>
                    </a:p>
                  </a:txBody>
                  <a:tcPr marL="0" marR="0" marT="0" marB="0" anchor="ctr" horzOverflow="overflow"/>
                </a:tc>
                <a:tc>
                  <a:txBody>
                    <a:bodyPr/>
                    <a:lstStyle>
                      <a:lvl1pPr eaLnBrk="0" hangingPunct="0">
                        <a:lnSpc>
                          <a:spcPct val="90000"/>
                        </a:lnSpc>
                        <a:spcBef>
                          <a:spcPts val="1800"/>
                        </a:spcBef>
                        <a:buClr>
                          <a:schemeClr val="accent1"/>
                        </a:buClr>
                        <a:buSzPct val="100000"/>
                        <a:buFont typeface="Arial" pitchFamily="34" charset="0"/>
                        <a:defRPr sz="2000">
                          <a:solidFill>
                            <a:schemeClr val="tx1"/>
                          </a:solidFill>
                          <a:latin typeface="Arial" pitchFamily="34" charset="0"/>
                        </a:defRPr>
                      </a:lvl1pPr>
                      <a:lvl2pPr marL="742950" indent="-285750" eaLnBrk="0" hangingPunct="0">
                        <a:lnSpc>
                          <a:spcPct val="90000"/>
                        </a:lnSpc>
                        <a:spcBef>
                          <a:spcPts val="1200"/>
                        </a:spcBef>
                        <a:buClr>
                          <a:schemeClr val="accent1"/>
                        </a:buClr>
                        <a:buSzPct val="100000"/>
                        <a:buFont typeface="Arial" pitchFamily="34" charset="0"/>
                        <a:defRPr>
                          <a:solidFill>
                            <a:schemeClr val="tx1"/>
                          </a:solidFill>
                          <a:latin typeface="Arial" pitchFamily="34" charset="0"/>
                        </a:defRPr>
                      </a:lvl2pPr>
                      <a:lvl3pPr marL="1143000" indent="-228600" eaLnBrk="0" hangingPunct="0">
                        <a:lnSpc>
                          <a:spcPct val="90000"/>
                        </a:lnSpc>
                        <a:spcBef>
                          <a:spcPts val="800"/>
                        </a:spcBef>
                        <a:buClr>
                          <a:schemeClr val="accent1"/>
                        </a:buClr>
                        <a:buSzPct val="100000"/>
                        <a:buFont typeface="Arial" pitchFamily="34" charset="0"/>
                        <a:defRPr sz="1600">
                          <a:solidFill>
                            <a:schemeClr val="tx1"/>
                          </a:solidFill>
                          <a:latin typeface="Arial" pitchFamily="34" charset="0"/>
                        </a:defRPr>
                      </a:lvl3pPr>
                      <a:lvl4pPr marL="1600200" indent="-228600" eaLnBrk="0" hangingPunct="0">
                        <a:lnSpc>
                          <a:spcPct val="90000"/>
                        </a:lnSpc>
                        <a:spcBef>
                          <a:spcPts val="600"/>
                        </a:spcBef>
                        <a:buClr>
                          <a:schemeClr val="accent1"/>
                        </a:buClr>
                        <a:buSzPct val="100000"/>
                        <a:buFont typeface="Arial" pitchFamily="34" charset="0"/>
                        <a:defRPr sz="1400">
                          <a:solidFill>
                            <a:schemeClr val="tx1"/>
                          </a:solidFill>
                          <a:latin typeface="Arial" pitchFamily="34" charset="0"/>
                        </a:defRPr>
                      </a:lvl4pPr>
                      <a:lvl5pPr marL="2057400" indent="-228600" eaLnBrk="0" hangingPunct="0">
                        <a:lnSpc>
                          <a:spcPct val="90000"/>
                        </a:lnSpc>
                        <a:spcBef>
                          <a:spcPts val="600"/>
                        </a:spcBef>
                        <a:buClr>
                          <a:schemeClr val="accent1"/>
                        </a:buClr>
                        <a:buFont typeface="Arial" pitchFamily="34" charset="0"/>
                        <a:defRPr sz="1200">
                          <a:solidFill>
                            <a:schemeClr val="tx1"/>
                          </a:solidFill>
                          <a:latin typeface="Arial" pitchFamily="34" charset="0"/>
                        </a:defRPr>
                      </a:lvl5pPr>
                      <a:lvl6pPr marL="25146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6pPr>
                      <a:lvl7pPr marL="29718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7pPr>
                      <a:lvl8pPr marL="34290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8pPr>
                      <a:lvl9pPr marL="38862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GB" altLang="fr-FR" sz="2000" b="1" i="0" u="none" strike="noStrike" cap="none" normalizeH="0" baseline="0" dirty="0" smtClean="0">
                        <a:ln>
                          <a:noFill/>
                        </a:ln>
                        <a:solidFill>
                          <a:schemeClr val="accent5">
                            <a:lumMod val="50000"/>
                          </a:schemeClr>
                        </a:solidFill>
                        <a:effectLst/>
                        <a:latin typeface="Arial" pitchFamily="34" charset="0"/>
                        <a:ea typeface="Calibri" pitchFamily="34" charset="0"/>
                        <a:cs typeface="Calibri" pitchFamily="34" charset="0"/>
                      </a:endParaRPr>
                    </a:p>
                  </a:txBody>
                  <a:tcPr marL="0" marR="0" marT="0" marB="0" anchor="ctr" horzOverflow="overflow"/>
                </a:tc>
                <a:tc>
                  <a:txBody>
                    <a:bodyPr/>
                    <a:lstStyle>
                      <a:lvl1pPr eaLnBrk="0" hangingPunct="0">
                        <a:lnSpc>
                          <a:spcPct val="90000"/>
                        </a:lnSpc>
                        <a:spcBef>
                          <a:spcPts val="1800"/>
                        </a:spcBef>
                        <a:buClr>
                          <a:schemeClr val="accent1"/>
                        </a:buClr>
                        <a:buSzPct val="100000"/>
                        <a:buFont typeface="Arial" pitchFamily="34" charset="0"/>
                        <a:defRPr sz="2000">
                          <a:solidFill>
                            <a:schemeClr val="tx1"/>
                          </a:solidFill>
                          <a:latin typeface="Arial" pitchFamily="34" charset="0"/>
                        </a:defRPr>
                      </a:lvl1pPr>
                      <a:lvl2pPr marL="742950" indent="-285750" eaLnBrk="0" hangingPunct="0">
                        <a:lnSpc>
                          <a:spcPct val="90000"/>
                        </a:lnSpc>
                        <a:spcBef>
                          <a:spcPts val="1200"/>
                        </a:spcBef>
                        <a:buClr>
                          <a:schemeClr val="accent1"/>
                        </a:buClr>
                        <a:buSzPct val="100000"/>
                        <a:buFont typeface="Arial" pitchFamily="34" charset="0"/>
                        <a:defRPr>
                          <a:solidFill>
                            <a:schemeClr val="tx1"/>
                          </a:solidFill>
                          <a:latin typeface="Arial" pitchFamily="34" charset="0"/>
                        </a:defRPr>
                      </a:lvl2pPr>
                      <a:lvl3pPr marL="1143000" indent="-228600" eaLnBrk="0" hangingPunct="0">
                        <a:lnSpc>
                          <a:spcPct val="90000"/>
                        </a:lnSpc>
                        <a:spcBef>
                          <a:spcPts val="800"/>
                        </a:spcBef>
                        <a:buClr>
                          <a:schemeClr val="accent1"/>
                        </a:buClr>
                        <a:buSzPct val="100000"/>
                        <a:buFont typeface="Arial" pitchFamily="34" charset="0"/>
                        <a:defRPr sz="1600">
                          <a:solidFill>
                            <a:schemeClr val="tx1"/>
                          </a:solidFill>
                          <a:latin typeface="Arial" pitchFamily="34" charset="0"/>
                        </a:defRPr>
                      </a:lvl3pPr>
                      <a:lvl4pPr marL="1600200" indent="-228600" eaLnBrk="0" hangingPunct="0">
                        <a:lnSpc>
                          <a:spcPct val="90000"/>
                        </a:lnSpc>
                        <a:spcBef>
                          <a:spcPts val="600"/>
                        </a:spcBef>
                        <a:buClr>
                          <a:schemeClr val="accent1"/>
                        </a:buClr>
                        <a:buSzPct val="100000"/>
                        <a:buFont typeface="Arial" pitchFamily="34" charset="0"/>
                        <a:defRPr sz="1400">
                          <a:solidFill>
                            <a:schemeClr val="tx1"/>
                          </a:solidFill>
                          <a:latin typeface="Arial" pitchFamily="34" charset="0"/>
                        </a:defRPr>
                      </a:lvl4pPr>
                      <a:lvl5pPr marL="2057400" indent="-228600" eaLnBrk="0" hangingPunct="0">
                        <a:lnSpc>
                          <a:spcPct val="90000"/>
                        </a:lnSpc>
                        <a:spcBef>
                          <a:spcPts val="600"/>
                        </a:spcBef>
                        <a:buClr>
                          <a:schemeClr val="accent1"/>
                        </a:buClr>
                        <a:buFont typeface="Arial" pitchFamily="34" charset="0"/>
                        <a:defRPr sz="1200">
                          <a:solidFill>
                            <a:schemeClr val="tx1"/>
                          </a:solidFill>
                          <a:latin typeface="Arial" pitchFamily="34" charset="0"/>
                        </a:defRPr>
                      </a:lvl5pPr>
                      <a:lvl6pPr marL="25146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6pPr>
                      <a:lvl7pPr marL="29718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7pPr>
                      <a:lvl8pPr marL="34290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8pPr>
                      <a:lvl9pPr marL="38862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GB" altLang="fr-FR" sz="2000" b="1" i="0" u="none" strike="noStrike" cap="none" normalizeH="0" baseline="0" dirty="0" smtClean="0">
                        <a:ln>
                          <a:noFill/>
                        </a:ln>
                        <a:solidFill>
                          <a:schemeClr val="accent2"/>
                        </a:solidFill>
                        <a:effectLst/>
                        <a:latin typeface="Arial" pitchFamily="34" charset="0"/>
                        <a:ea typeface="Calibri" pitchFamily="34" charset="0"/>
                        <a:cs typeface="Calibri" pitchFamily="34" charset="0"/>
                      </a:endParaRPr>
                    </a:p>
                  </a:txBody>
                  <a:tcPr marL="0" marR="0" marT="0" marB="0" anchor="ctr" horzOverflow="overflow"/>
                </a:tc>
                <a:tc>
                  <a:txBody>
                    <a:bodyPr/>
                    <a:lstStyle>
                      <a:lvl1pPr eaLnBrk="0" hangingPunct="0">
                        <a:lnSpc>
                          <a:spcPct val="90000"/>
                        </a:lnSpc>
                        <a:spcBef>
                          <a:spcPts val="1800"/>
                        </a:spcBef>
                        <a:buClr>
                          <a:schemeClr val="accent1"/>
                        </a:buClr>
                        <a:buSzPct val="100000"/>
                        <a:buFont typeface="Arial" pitchFamily="34" charset="0"/>
                        <a:defRPr sz="2000">
                          <a:solidFill>
                            <a:schemeClr val="tx1"/>
                          </a:solidFill>
                          <a:latin typeface="Arial" pitchFamily="34" charset="0"/>
                        </a:defRPr>
                      </a:lvl1pPr>
                      <a:lvl2pPr marL="742950" indent="-285750" eaLnBrk="0" hangingPunct="0">
                        <a:lnSpc>
                          <a:spcPct val="90000"/>
                        </a:lnSpc>
                        <a:spcBef>
                          <a:spcPts val="1200"/>
                        </a:spcBef>
                        <a:buClr>
                          <a:schemeClr val="accent1"/>
                        </a:buClr>
                        <a:buSzPct val="100000"/>
                        <a:buFont typeface="Arial" pitchFamily="34" charset="0"/>
                        <a:defRPr>
                          <a:solidFill>
                            <a:schemeClr val="tx1"/>
                          </a:solidFill>
                          <a:latin typeface="Arial" pitchFamily="34" charset="0"/>
                        </a:defRPr>
                      </a:lvl2pPr>
                      <a:lvl3pPr marL="1143000" indent="-228600" eaLnBrk="0" hangingPunct="0">
                        <a:lnSpc>
                          <a:spcPct val="90000"/>
                        </a:lnSpc>
                        <a:spcBef>
                          <a:spcPts val="800"/>
                        </a:spcBef>
                        <a:buClr>
                          <a:schemeClr val="accent1"/>
                        </a:buClr>
                        <a:buSzPct val="100000"/>
                        <a:buFont typeface="Arial" pitchFamily="34" charset="0"/>
                        <a:defRPr sz="1600">
                          <a:solidFill>
                            <a:schemeClr val="tx1"/>
                          </a:solidFill>
                          <a:latin typeface="Arial" pitchFamily="34" charset="0"/>
                        </a:defRPr>
                      </a:lvl3pPr>
                      <a:lvl4pPr marL="1600200" indent="-228600" eaLnBrk="0" hangingPunct="0">
                        <a:lnSpc>
                          <a:spcPct val="90000"/>
                        </a:lnSpc>
                        <a:spcBef>
                          <a:spcPts val="600"/>
                        </a:spcBef>
                        <a:buClr>
                          <a:schemeClr val="accent1"/>
                        </a:buClr>
                        <a:buSzPct val="100000"/>
                        <a:buFont typeface="Arial" pitchFamily="34" charset="0"/>
                        <a:defRPr sz="1400">
                          <a:solidFill>
                            <a:schemeClr val="tx1"/>
                          </a:solidFill>
                          <a:latin typeface="Arial" pitchFamily="34" charset="0"/>
                        </a:defRPr>
                      </a:lvl4pPr>
                      <a:lvl5pPr marL="2057400" indent="-228600" eaLnBrk="0" hangingPunct="0">
                        <a:lnSpc>
                          <a:spcPct val="90000"/>
                        </a:lnSpc>
                        <a:spcBef>
                          <a:spcPts val="600"/>
                        </a:spcBef>
                        <a:buClr>
                          <a:schemeClr val="accent1"/>
                        </a:buClr>
                        <a:buFont typeface="Arial" pitchFamily="34" charset="0"/>
                        <a:defRPr sz="1200">
                          <a:solidFill>
                            <a:schemeClr val="tx1"/>
                          </a:solidFill>
                          <a:latin typeface="Arial" pitchFamily="34" charset="0"/>
                        </a:defRPr>
                      </a:lvl5pPr>
                      <a:lvl6pPr marL="25146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6pPr>
                      <a:lvl7pPr marL="29718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7pPr>
                      <a:lvl8pPr marL="34290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8pPr>
                      <a:lvl9pPr marL="38862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GB" altLang="fr-FR" sz="2000" b="1" i="0" u="none" strike="noStrike" cap="none" normalizeH="0" baseline="0" smtClean="0">
                        <a:ln>
                          <a:noFill/>
                        </a:ln>
                        <a:solidFill>
                          <a:schemeClr val="accent2"/>
                        </a:solidFill>
                        <a:effectLst/>
                        <a:latin typeface="Arial" pitchFamily="34" charset="0"/>
                        <a:ea typeface="Calibri" pitchFamily="34" charset="0"/>
                        <a:cs typeface="Calibri" pitchFamily="34" charset="0"/>
                      </a:endParaRPr>
                    </a:p>
                  </a:txBody>
                  <a:tcPr marL="0" marR="0" marT="0" marB="0" anchor="ctr" horzOverflow="overflow"/>
                </a:tc>
              </a:tr>
              <a:tr h="453504">
                <a:tc>
                  <a:txBody>
                    <a:bodyPr/>
                    <a:lstStyle>
                      <a:lvl1pPr eaLnBrk="0" hangingPunct="0">
                        <a:lnSpc>
                          <a:spcPct val="90000"/>
                        </a:lnSpc>
                        <a:spcBef>
                          <a:spcPts val="1800"/>
                        </a:spcBef>
                        <a:buClr>
                          <a:schemeClr val="accent1"/>
                        </a:buClr>
                        <a:buSzPct val="100000"/>
                        <a:buFont typeface="Arial" pitchFamily="34" charset="0"/>
                        <a:defRPr sz="2000">
                          <a:solidFill>
                            <a:schemeClr val="tx1"/>
                          </a:solidFill>
                          <a:latin typeface="Arial" pitchFamily="34" charset="0"/>
                        </a:defRPr>
                      </a:lvl1pPr>
                      <a:lvl2pPr marL="742950" indent="-285750" eaLnBrk="0" hangingPunct="0">
                        <a:lnSpc>
                          <a:spcPct val="90000"/>
                        </a:lnSpc>
                        <a:spcBef>
                          <a:spcPts val="1200"/>
                        </a:spcBef>
                        <a:buClr>
                          <a:schemeClr val="accent1"/>
                        </a:buClr>
                        <a:buSzPct val="100000"/>
                        <a:buFont typeface="Arial" pitchFamily="34" charset="0"/>
                        <a:defRPr>
                          <a:solidFill>
                            <a:schemeClr val="tx1"/>
                          </a:solidFill>
                          <a:latin typeface="Arial" pitchFamily="34" charset="0"/>
                        </a:defRPr>
                      </a:lvl2pPr>
                      <a:lvl3pPr marL="1143000" indent="-228600" eaLnBrk="0" hangingPunct="0">
                        <a:lnSpc>
                          <a:spcPct val="90000"/>
                        </a:lnSpc>
                        <a:spcBef>
                          <a:spcPts val="800"/>
                        </a:spcBef>
                        <a:buClr>
                          <a:schemeClr val="accent1"/>
                        </a:buClr>
                        <a:buSzPct val="100000"/>
                        <a:buFont typeface="Arial" pitchFamily="34" charset="0"/>
                        <a:defRPr sz="1600">
                          <a:solidFill>
                            <a:schemeClr val="tx1"/>
                          </a:solidFill>
                          <a:latin typeface="Arial" pitchFamily="34" charset="0"/>
                        </a:defRPr>
                      </a:lvl3pPr>
                      <a:lvl4pPr marL="1600200" indent="-228600" eaLnBrk="0" hangingPunct="0">
                        <a:lnSpc>
                          <a:spcPct val="90000"/>
                        </a:lnSpc>
                        <a:spcBef>
                          <a:spcPts val="600"/>
                        </a:spcBef>
                        <a:buClr>
                          <a:schemeClr val="accent1"/>
                        </a:buClr>
                        <a:buSzPct val="100000"/>
                        <a:buFont typeface="Arial" pitchFamily="34" charset="0"/>
                        <a:defRPr sz="1400">
                          <a:solidFill>
                            <a:schemeClr val="tx1"/>
                          </a:solidFill>
                          <a:latin typeface="Arial" pitchFamily="34" charset="0"/>
                        </a:defRPr>
                      </a:lvl4pPr>
                      <a:lvl5pPr marL="2057400" indent="-228600" eaLnBrk="0" hangingPunct="0">
                        <a:lnSpc>
                          <a:spcPct val="90000"/>
                        </a:lnSpc>
                        <a:spcBef>
                          <a:spcPts val="600"/>
                        </a:spcBef>
                        <a:buClr>
                          <a:schemeClr val="accent1"/>
                        </a:buClr>
                        <a:buFont typeface="Arial" pitchFamily="34" charset="0"/>
                        <a:defRPr sz="1200">
                          <a:solidFill>
                            <a:schemeClr val="tx1"/>
                          </a:solidFill>
                          <a:latin typeface="Arial" pitchFamily="34" charset="0"/>
                        </a:defRPr>
                      </a:lvl5pPr>
                      <a:lvl6pPr marL="25146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6pPr>
                      <a:lvl7pPr marL="29718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7pPr>
                      <a:lvl8pPr marL="34290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8pPr>
                      <a:lvl9pPr marL="38862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fr-FR" sz="2000" b="1" u="none" strike="noStrike" cap="none" normalizeH="0" baseline="0" dirty="0" smtClean="0">
                          <a:ln>
                            <a:noFill/>
                          </a:ln>
                          <a:solidFill>
                            <a:schemeClr val="accent2"/>
                          </a:solidFill>
                          <a:effectLst/>
                        </a:rPr>
                        <a:t>IIP à sérotype </a:t>
                      </a:r>
                      <a:r>
                        <a:rPr kumimoji="0" lang="en-GB" altLang="fr-FR" sz="2000" b="1" u="none" strike="noStrike" cap="none" normalizeH="0" baseline="0" dirty="0" err="1" smtClean="0">
                          <a:ln>
                            <a:noFill/>
                          </a:ln>
                          <a:solidFill>
                            <a:schemeClr val="accent2"/>
                          </a:solidFill>
                          <a:effectLst/>
                        </a:rPr>
                        <a:t>vaccinal</a:t>
                      </a:r>
                      <a:r>
                        <a:rPr kumimoji="0" lang="en-GB" altLang="fr-FR" sz="2000" b="1" u="none" strike="noStrike" cap="none" normalizeH="0" baseline="0" dirty="0" smtClean="0">
                          <a:ln>
                            <a:noFill/>
                          </a:ln>
                          <a:solidFill>
                            <a:schemeClr val="accent2"/>
                          </a:solidFill>
                          <a:effectLst/>
                        </a:rPr>
                        <a:t> </a:t>
                      </a:r>
                      <a:endParaRPr kumimoji="0" lang="en-GB" altLang="fr-FR" sz="2000" b="1" i="0" u="none" strike="noStrike" cap="none" normalizeH="0" baseline="0" dirty="0" smtClean="0">
                        <a:ln>
                          <a:noFill/>
                        </a:ln>
                        <a:solidFill>
                          <a:schemeClr val="accent2"/>
                        </a:solidFill>
                        <a:effectLst/>
                        <a:latin typeface="Arial" pitchFamily="34" charset="0"/>
                        <a:ea typeface="Calibri" pitchFamily="34" charset="0"/>
                        <a:cs typeface="Calibri" pitchFamily="34" charset="0"/>
                      </a:endParaRPr>
                    </a:p>
                  </a:txBody>
                  <a:tcPr marL="0" marR="0" marT="0" marB="0" anchor="ctr" horzOverflow="overflow"/>
                </a:tc>
                <a:tc>
                  <a:txBody>
                    <a:bodyPr/>
                    <a:lstStyle>
                      <a:lvl1pPr eaLnBrk="0" hangingPunct="0">
                        <a:lnSpc>
                          <a:spcPct val="90000"/>
                        </a:lnSpc>
                        <a:spcBef>
                          <a:spcPts val="1800"/>
                        </a:spcBef>
                        <a:buClr>
                          <a:schemeClr val="accent1"/>
                        </a:buClr>
                        <a:buSzPct val="100000"/>
                        <a:buFont typeface="Arial" pitchFamily="34" charset="0"/>
                        <a:defRPr sz="2000">
                          <a:solidFill>
                            <a:schemeClr val="tx1"/>
                          </a:solidFill>
                          <a:latin typeface="Arial" pitchFamily="34" charset="0"/>
                        </a:defRPr>
                      </a:lvl1pPr>
                      <a:lvl2pPr marL="742950" indent="-285750" eaLnBrk="0" hangingPunct="0">
                        <a:lnSpc>
                          <a:spcPct val="90000"/>
                        </a:lnSpc>
                        <a:spcBef>
                          <a:spcPts val="1200"/>
                        </a:spcBef>
                        <a:buClr>
                          <a:schemeClr val="accent1"/>
                        </a:buClr>
                        <a:buSzPct val="100000"/>
                        <a:buFont typeface="Arial" pitchFamily="34" charset="0"/>
                        <a:defRPr>
                          <a:solidFill>
                            <a:schemeClr val="tx1"/>
                          </a:solidFill>
                          <a:latin typeface="Arial" pitchFamily="34" charset="0"/>
                        </a:defRPr>
                      </a:lvl2pPr>
                      <a:lvl3pPr marL="1143000" indent="-228600" eaLnBrk="0" hangingPunct="0">
                        <a:lnSpc>
                          <a:spcPct val="90000"/>
                        </a:lnSpc>
                        <a:spcBef>
                          <a:spcPts val="800"/>
                        </a:spcBef>
                        <a:buClr>
                          <a:schemeClr val="accent1"/>
                        </a:buClr>
                        <a:buSzPct val="100000"/>
                        <a:buFont typeface="Arial" pitchFamily="34" charset="0"/>
                        <a:defRPr sz="1600">
                          <a:solidFill>
                            <a:schemeClr val="tx1"/>
                          </a:solidFill>
                          <a:latin typeface="Arial" pitchFamily="34" charset="0"/>
                        </a:defRPr>
                      </a:lvl3pPr>
                      <a:lvl4pPr marL="1600200" indent="-228600" eaLnBrk="0" hangingPunct="0">
                        <a:lnSpc>
                          <a:spcPct val="90000"/>
                        </a:lnSpc>
                        <a:spcBef>
                          <a:spcPts val="600"/>
                        </a:spcBef>
                        <a:buClr>
                          <a:schemeClr val="accent1"/>
                        </a:buClr>
                        <a:buSzPct val="100000"/>
                        <a:buFont typeface="Arial" pitchFamily="34" charset="0"/>
                        <a:defRPr sz="1400">
                          <a:solidFill>
                            <a:schemeClr val="tx1"/>
                          </a:solidFill>
                          <a:latin typeface="Arial" pitchFamily="34" charset="0"/>
                        </a:defRPr>
                      </a:lvl4pPr>
                      <a:lvl5pPr marL="2057400" indent="-228600" eaLnBrk="0" hangingPunct="0">
                        <a:lnSpc>
                          <a:spcPct val="90000"/>
                        </a:lnSpc>
                        <a:spcBef>
                          <a:spcPts val="600"/>
                        </a:spcBef>
                        <a:buClr>
                          <a:schemeClr val="accent1"/>
                        </a:buClr>
                        <a:buFont typeface="Arial" pitchFamily="34" charset="0"/>
                        <a:defRPr sz="1200">
                          <a:solidFill>
                            <a:schemeClr val="tx1"/>
                          </a:solidFill>
                          <a:latin typeface="Arial" pitchFamily="34" charset="0"/>
                        </a:defRPr>
                      </a:lvl5pPr>
                      <a:lvl6pPr marL="25146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6pPr>
                      <a:lvl7pPr marL="29718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7pPr>
                      <a:lvl8pPr marL="34290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8pPr>
                      <a:lvl9pPr marL="38862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fr-FR" sz="2000" b="1" i="0" u="none" strike="noStrike" cap="none" normalizeH="0" baseline="0" dirty="0" smtClean="0">
                          <a:ln>
                            <a:noFill/>
                          </a:ln>
                          <a:solidFill>
                            <a:schemeClr val="accent2"/>
                          </a:solidFill>
                          <a:effectLst/>
                          <a:latin typeface="Arial" pitchFamily="34" charset="0"/>
                          <a:ea typeface="Calibri" pitchFamily="34" charset="0"/>
                          <a:cs typeface="Calibri" pitchFamily="34" charset="0"/>
                        </a:rPr>
                        <a:t>7</a:t>
                      </a:r>
                    </a:p>
                  </a:txBody>
                  <a:tcPr marL="0" marR="0" marT="0" marB="0" anchor="ctr" horzOverflow="overflow"/>
                </a:tc>
                <a:tc>
                  <a:txBody>
                    <a:bodyPr/>
                    <a:lstStyle>
                      <a:lvl1pPr eaLnBrk="0" hangingPunct="0">
                        <a:lnSpc>
                          <a:spcPct val="90000"/>
                        </a:lnSpc>
                        <a:spcBef>
                          <a:spcPts val="1800"/>
                        </a:spcBef>
                        <a:buClr>
                          <a:schemeClr val="accent1"/>
                        </a:buClr>
                        <a:buSzPct val="100000"/>
                        <a:buFont typeface="Arial" pitchFamily="34" charset="0"/>
                        <a:defRPr sz="2000">
                          <a:solidFill>
                            <a:schemeClr val="tx1"/>
                          </a:solidFill>
                          <a:latin typeface="Arial" pitchFamily="34" charset="0"/>
                        </a:defRPr>
                      </a:lvl1pPr>
                      <a:lvl2pPr marL="742950" indent="-285750" eaLnBrk="0" hangingPunct="0">
                        <a:lnSpc>
                          <a:spcPct val="90000"/>
                        </a:lnSpc>
                        <a:spcBef>
                          <a:spcPts val="1200"/>
                        </a:spcBef>
                        <a:buClr>
                          <a:schemeClr val="accent1"/>
                        </a:buClr>
                        <a:buSzPct val="100000"/>
                        <a:buFont typeface="Arial" pitchFamily="34" charset="0"/>
                        <a:defRPr>
                          <a:solidFill>
                            <a:schemeClr val="tx1"/>
                          </a:solidFill>
                          <a:latin typeface="Arial" pitchFamily="34" charset="0"/>
                        </a:defRPr>
                      </a:lvl2pPr>
                      <a:lvl3pPr marL="1143000" indent="-228600" eaLnBrk="0" hangingPunct="0">
                        <a:lnSpc>
                          <a:spcPct val="90000"/>
                        </a:lnSpc>
                        <a:spcBef>
                          <a:spcPts val="800"/>
                        </a:spcBef>
                        <a:buClr>
                          <a:schemeClr val="accent1"/>
                        </a:buClr>
                        <a:buSzPct val="100000"/>
                        <a:buFont typeface="Arial" pitchFamily="34" charset="0"/>
                        <a:defRPr sz="1600">
                          <a:solidFill>
                            <a:schemeClr val="tx1"/>
                          </a:solidFill>
                          <a:latin typeface="Arial" pitchFamily="34" charset="0"/>
                        </a:defRPr>
                      </a:lvl3pPr>
                      <a:lvl4pPr marL="1600200" indent="-228600" eaLnBrk="0" hangingPunct="0">
                        <a:lnSpc>
                          <a:spcPct val="90000"/>
                        </a:lnSpc>
                        <a:spcBef>
                          <a:spcPts val="600"/>
                        </a:spcBef>
                        <a:buClr>
                          <a:schemeClr val="accent1"/>
                        </a:buClr>
                        <a:buSzPct val="100000"/>
                        <a:buFont typeface="Arial" pitchFamily="34" charset="0"/>
                        <a:defRPr sz="1400">
                          <a:solidFill>
                            <a:schemeClr val="tx1"/>
                          </a:solidFill>
                          <a:latin typeface="Arial" pitchFamily="34" charset="0"/>
                        </a:defRPr>
                      </a:lvl4pPr>
                      <a:lvl5pPr marL="2057400" indent="-228600" eaLnBrk="0" hangingPunct="0">
                        <a:lnSpc>
                          <a:spcPct val="90000"/>
                        </a:lnSpc>
                        <a:spcBef>
                          <a:spcPts val="600"/>
                        </a:spcBef>
                        <a:buClr>
                          <a:schemeClr val="accent1"/>
                        </a:buClr>
                        <a:buFont typeface="Arial" pitchFamily="34" charset="0"/>
                        <a:defRPr sz="1200">
                          <a:solidFill>
                            <a:schemeClr val="tx1"/>
                          </a:solidFill>
                          <a:latin typeface="Arial" pitchFamily="34" charset="0"/>
                        </a:defRPr>
                      </a:lvl5pPr>
                      <a:lvl6pPr marL="25146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6pPr>
                      <a:lvl7pPr marL="29718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7pPr>
                      <a:lvl8pPr marL="34290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8pPr>
                      <a:lvl9pPr marL="38862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fr-FR" sz="2000" b="1" i="0" u="none" strike="noStrike" cap="none" normalizeH="0" baseline="0" dirty="0" smtClean="0">
                          <a:ln>
                            <a:noFill/>
                          </a:ln>
                          <a:solidFill>
                            <a:schemeClr val="accent2"/>
                          </a:solidFill>
                          <a:effectLst/>
                          <a:latin typeface="Arial" pitchFamily="34" charset="0"/>
                          <a:ea typeface="Calibri" pitchFamily="34" charset="0"/>
                          <a:cs typeface="Calibri" pitchFamily="34" charset="0"/>
                        </a:rPr>
                        <a:t>28</a:t>
                      </a:r>
                    </a:p>
                  </a:txBody>
                  <a:tcPr marL="0" marR="0" marT="0" marB="0" anchor="ctr" horzOverflow="overflow"/>
                </a:tc>
                <a:tc>
                  <a:txBody>
                    <a:bodyPr/>
                    <a:lstStyle>
                      <a:lvl1pPr eaLnBrk="0" hangingPunct="0">
                        <a:lnSpc>
                          <a:spcPct val="90000"/>
                        </a:lnSpc>
                        <a:spcBef>
                          <a:spcPts val="1800"/>
                        </a:spcBef>
                        <a:buClr>
                          <a:schemeClr val="accent1"/>
                        </a:buClr>
                        <a:buSzPct val="100000"/>
                        <a:buFont typeface="Arial" pitchFamily="34" charset="0"/>
                        <a:defRPr sz="2000">
                          <a:solidFill>
                            <a:schemeClr val="tx1"/>
                          </a:solidFill>
                          <a:latin typeface="Arial" pitchFamily="34" charset="0"/>
                        </a:defRPr>
                      </a:lvl1pPr>
                      <a:lvl2pPr marL="742950" indent="-285750" eaLnBrk="0" hangingPunct="0">
                        <a:lnSpc>
                          <a:spcPct val="90000"/>
                        </a:lnSpc>
                        <a:spcBef>
                          <a:spcPts val="1200"/>
                        </a:spcBef>
                        <a:buClr>
                          <a:schemeClr val="accent1"/>
                        </a:buClr>
                        <a:buSzPct val="100000"/>
                        <a:buFont typeface="Arial" pitchFamily="34" charset="0"/>
                        <a:defRPr>
                          <a:solidFill>
                            <a:schemeClr val="tx1"/>
                          </a:solidFill>
                          <a:latin typeface="Arial" pitchFamily="34" charset="0"/>
                        </a:defRPr>
                      </a:lvl2pPr>
                      <a:lvl3pPr marL="1143000" indent="-228600" eaLnBrk="0" hangingPunct="0">
                        <a:lnSpc>
                          <a:spcPct val="90000"/>
                        </a:lnSpc>
                        <a:spcBef>
                          <a:spcPts val="800"/>
                        </a:spcBef>
                        <a:buClr>
                          <a:schemeClr val="accent1"/>
                        </a:buClr>
                        <a:buSzPct val="100000"/>
                        <a:buFont typeface="Arial" pitchFamily="34" charset="0"/>
                        <a:defRPr sz="1600">
                          <a:solidFill>
                            <a:schemeClr val="tx1"/>
                          </a:solidFill>
                          <a:latin typeface="Arial" pitchFamily="34" charset="0"/>
                        </a:defRPr>
                      </a:lvl3pPr>
                      <a:lvl4pPr marL="1600200" indent="-228600" eaLnBrk="0" hangingPunct="0">
                        <a:lnSpc>
                          <a:spcPct val="90000"/>
                        </a:lnSpc>
                        <a:spcBef>
                          <a:spcPts val="600"/>
                        </a:spcBef>
                        <a:buClr>
                          <a:schemeClr val="accent1"/>
                        </a:buClr>
                        <a:buSzPct val="100000"/>
                        <a:buFont typeface="Arial" pitchFamily="34" charset="0"/>
                        <a:defRPr sz="1400">
                          <a:solidFill>
                            <a:schemeClr val="tx1"/>
                          </a:solidFill>
                          <a:latin typeface="Arial" pitchFamily="34" charset="0"/>
                        </a:defRPr>
                      </a:lvl4pPr>
                      <a:lvl5pPr marL="2057400" indent="-228600" eaLnBrk="0" hangingPunct="0">
                        <a:lnSpc>
                          <a:spcPct val="90000"/>
                        </a:lnSpc>
                        <a:spcBef>
                          <a:spcPts val="600"/>
                        </a:spcBef>
                        <a:buClr>
                          <a:schemeClr val="accent1"/>
                        </a:buClr>
                        <a:buFont typeface="Arial" pitchFamily="34" charset="0"/>
                        <a:defRPr sz="1200">
                          <a:solidFill>
                            <a:schemeClr val="tx1"/>
                          </a:solidFill>
                          <a:latin typeface="Arial" pitchFamily="34" charset="0"/>
                        </a:defRPr>
                      </a:lvl5pPr>
                      <a:lvl6pPr marL="25146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6pPr>
                      <a:lvl7pPr marL="29718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7pPr>
                      <a:lvl8pPr marL="34290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8pPr>
                      <a:lvl9pPr marL="38862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fr-FR" sz="2000" b="1" i="0" u="none" strike="noStrike" cap="none" normalizeH="0" baseline="0" dirty="0" smtClean="0">
                          <a:ln>
                            <a:noFill/>
                          </a:ln>
                          <a:solidFill>
                            <a:schemeClr val="accent5">
                              <a:lumMod val="50000"/>
                            </a:schemeClr>
                          </a:solidFill>
                          <a:effectLst/>
                          <a:latin typeface="Arial" pitchFamily="34" charset="0"/>
                          <a:ea typeface="Calibri" pitchFamily="34" charset="0"/>
                          <a:cs typeface="Calibri" pitchFamily="34" charset="0"/>
                        </a:rPr>
                        <a:t>75</a:t>
                      </a:r>
                    </a:p>
                  </a:txBody>
                  <a:tcPr marL="0" marR="0" marT="0" marB="0" anchor="ctr" horzOverflow="overflow"/>
                </a:tc>
                <a:tc>
                  <a:txBody>
                    <a:bodyPr/>
                    <a:lstStyle>
                      <a:lvl1pPr eaLnBrk="0" hangingPunct="0">
                        <a:lnSpc>
                          <a:spcPct val="90000"/>
                        </a:lnSpc>
                        <a:spcBef>
                          <a:spcPts val="1800"/>
                        </a:spcBef>
                        <a:buClr>
                          <a:schemeClr val="accent1"/>
                        </a:buClr>
                        <a:buSzPct val="100000"/>
                        <a:buFont typeface="Arial" pitchFamily="34" charset="0"/>
                        <a:defRPr sz="2000">
                          <a:solidFill>
                            <a:schemeClr val="tx1"/>
                          </a:solidFill>
                          <a:latin typeface="Arial" pitchFamily="34" charset="0"/>
                        </a:defRPr>
                      </a:lvl1pPr>
                      <a:lvl2pPr marL="742950" indent="-285750" eaLnBrk="0" hangingPunct="0">
                        <a:lnSpc>
                          <a:spcPct val="90000"/>
                        </a:lnSpc>
                        <a:spcBef>
                          <a:spcPts val="1200"/>
                        </a:spcBef>
                        <a:buClr>
                          <a:schemeClr val="accent1"/>
                        </a:buClr>
                        <a:buSzPct val="100000"/>
                        <a:buFont typeface="Arial" pitchFamily="34" charset="0"/>
                        <a:defRPr>
                          <a:solidFill>
                            <a:schemeClr val="tx1"/>
                          </a:solidFill>
                          <a:latin typeface="Arial" pitchFamily="34" charset="0"/>
                        </a:defRPr>
                      </a:lvl2pPr>
                      <a:lvl3pPr marL="1143000" indent="-228600" eaLnBrk="0" hangingPunct="0">
                        <a:lnSpc>
                          <a:spcPct val="90000"/>
                        </a:lnSpc>
                        <a:spcBef>
                          <a:spcPts val="800"/>
                        </a:spcBef>
                        <a:buClr>
                          <a:schemeClr val="accent1"/>
                        </a:buClr>
                        <a:buSzPct val="100000"/>
                        <a:buFont typeface="Arial" pitchFamily="34" charset="0"/>
                        <a:defRPr sz="1600">
                          <a:solidFill>
                            <a:schemeClr val="tx1"/>
                          </a:solidFill>
                          <a:latin typeface="Arial" pitchFamily="34" charset="0"/>
                        </a:defRPr>
                      </a:lvl3pPr>
                      <a:lvl4pPr marL="1600200" indent="-228600" eaLnBrk="0" hangingPunct="0">
                        <a:lnSpc>
                          <a:spcPct val="90000"/>
                        </a:lnSpc>
                        <a:spcBef>
                          <a:spcPts val="600"/>
                        </a:spcBef>
                        <a:buClr>
                          <a:schemeClr val="accent1"/>
                        </a:buClr>
                        <a:buSzPct val="100000"/>
                        <a:buFont typeface="Arial" pitchFamily="34" charset="0"/>
                        <a:defRPr sz="1400">
                          <a:solidFill>
                            <a:schemeClr val="tx1"/>
                          </a:solidFill>
                          <a:latin typeface="Arial" pitchFamily="34" charset="0"/>
                        </a:defRPr>
                      </a:lvl4pPr>
                      <a:lvl5pPr marL="2057400" indent="-228600" eaLnBrk="0" hangingPunct="0">
                        <a:lnSpc>
                          <a:spcPct val="90000"/>
                        </a:lnSpc>
                        <a:spcBef>
                          <a:spcPts val="600"/>
                        </a:spcBef>
                        <a:buClr>
                          <a:schemeClr val="accent1"/>
                        </a:buClr>
                        <a:buFont typeface="Arial" pitchFamily="34" charset="0"/>
                        <a:defRPr sz="1200">
                          <a:solidFill>
                            <a:schemeClr val="tx1"/>
                          </a:solidFill>
                          <a:latin typeface="Arial" pitchFamily="34" charset="0"/>
                        </a:defRPr>
                      </a:lvl5pPr>
                      <a:lvl6pPr marL="25146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6pPr>
                      <a:lvl7pPr marL="29718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7pPr>
                      <a:lvl8pPr marL="34290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8pPr>
                      <a:lvl9pPr marL="38862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fr-FR" sz="2000" b="1" i="0" u="none" strike="noStrike" cap="none" normalizeH="0" baseline="0" dirty="0" smtClean="0">
                          <a:ln>
                            <a:noFill/>
                          </a:ln>
                          <a:solidFill>
                            <a:schemeClr val="accent2"/>
                          </a:solidFill>
                          <a:effectLst/>
                          <a:latin typeface="Arial" pitchFamily="34" charset="0"/>
                          <a:ea typeface="Calibri" pitchFamily="34" charset="0"/>
                          <a:cs typeface="Calibri" pitchFamily="34" charset="0"/>
                        </a:rPr>
                        <a:t>(41.4 – 90.8)</a:t>
                      </a:r>
                    </a:p>
                  </a:txBody>
                  <a:tcPr marL="0" marR="0" marT="0" marB="0" anchor="ctr" horzOverflow="overflow"/>
                </a:tc>
                <a:tc>
                  <a:txBody>
                    <a:bodyPr/>
                    <a:lstStyle>
                      <a:lvl1pPr eaLnBrk="0" hangingPunct="0">
                        <a:lnSpc>
                          <a:spcPct val="90000"/>
                        </a:lnSpc>
                        <a:spcBef>
                          <a:spcPts val="1800"/>
                        </a:spcBef>
                        <a:buClr>
                          <a:schemeClr val="accent1"/>
                        </a:buClr>
                        <a:buSzPct val="100000"/>
                        <a:buFont typeface="Arial" pitchFamily="34" charset="0"/>
                        <a:defRPr sz="2000">
                          <a:solidFill>
                            <a:schemeClr val="tx1"/>
                          </a:solidFill>
                          <a:latin typeface="Arial" pitchFamily="34" charset="0"/>
                        </a:defRPr>
                      </a:lvl1pPr>
                      <a:lvl2pPr marL="742950" indent="-285750" eaLnBrk="0" hangingPunct="0">
                        <a:lnSpc>
                          <a:spcPct val="90000"/>
                        </a:lnSpc>
                        <a:spcBef>
                          <a:spcPts val="1200"/>
                        </a:spcBef>
                        <a:buClr>
                          <a:schemeClr val="accent1"/>
                        </a:buClr>
                        <a:buSzPct val="100000"/>
                        <a:buFont typeface="Arial" pitchFamily="34" charset="0"/>
                        <a:defRPr>
                          <a:solidFill>
                            <a:schemeClr val="tx1"/>
                          </a:solidFill>
                          <a:latin typeface="Arial" pitchFamily="34" charset="0"/>
                        </a:defRPr>
                      </a:lvl2pPr>
                      <a:lvl3pPr marL="1143000" indent="-228600" eaLnBrk="0" hangingPunct="0">
                        <a:lnSpc>
                          <a:spcPct val="90000"/>
                        </a:lnSpc>
                        <a:spcBef>
                          <a:spcPts val="800"/>
                        </a:spcBef>
                        <a:buClr>
                          <a:schemeClr val="accent1"/>
                        </a:buClr>
                        <a:buSzPct val="100000"/>
                        <a:buFont typeface="Arial" pitchFamily="34" charset="0"/>
                        <a:defRPr sz="1600">
                          <a:solidFill>
                            <a:schemeClr val="tx1"/>
                          </a:solidFill>
                          <a:latin typeface="Arial" pitchFamily="34" charset="0"/>
                        </a:defRPr>
                      </a:lvl3pPr>
                      <a:lvl4pPr marL="1600200" indent="-228600" eaLnBrk="0" hangingPunct="0">
                        <a:lnSpc>
                          <a:spcPct val="90000"/>
                        </a:lnSpc>
                        <a:spcBef>
                          <a:spcPts val="600"/>
                        </a:spcBef>
                        <a:buClr>
                          <a:schemeClr val="accent1"/>
                        </a:buClr>
                        <a:buSzPct val="100000"/>
                        <a:buFont typeface="Arial" pitchFamily="34" charset="0"/>
                        <a:defRPr sz="1400">
                          <a:solidFill>
                            <a:schemeClr val="tx1"/>
                          </a:solidFill>
                          <a:latin typeface="Arial" pitchFamily="34" charset="0"/>
                        </a:defRPr>
                      </a:lvl4pPr>
                      <a:lvl5pPr marL="2057400" indent="-228600" eaLnBrk="0" hangingPunct="0">
                        <a:lnSpc>
                          <a:spcPct val="90000"/>
                        </a:lnSpc>
                        <a:spcBef>
                          <a:spcPts val="600"/>
                        </a:spcBef>
                        <a:buClr>
                          <a:schemeClr val="accent1"/>
                        </a:buClr>
                        <a:buFont typeface="Arial" pitchFamily="34" charset="0"/>
                        <a:defRPr sz="1200">
                          <a:solidFill>
                            <a:schemeClr val="tx1"/>
                          </a:solidFill>
                          <a:latin typeface="Arial" pitchFamily="34" charset="0"/>
                        </a:defRPr>
                      </a:lvl5pPr>
                      <a:lvl6pPr marL="25146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6pPr>
                      <a:lvl7pPr marL="29718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7pPr>
                      <a:lvl8pPr marL="34290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8pPr>
                      <a:lvl9pPr marL="38862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fr-FR" sz="2000" b="1" i="0" u="none" strike="noStrike" cap="none" normalizeH="0" baseline="0" dirty="0" smtClean="0">
                          <a:ln>
                            <a:noFill/>
                          </a:ln>
                          <a:solidFill>
                            <a:schemeClr val="accent2"/>
                          </a:solidFill>
                          <a:effectLst/>
                          <a:latin typeface="Arial" pitchFamily="34" charset="0"/>
                          <a:ea typeface="Calibri" pitchFamily="34" charset="0"/>
                          <a:cs typeface="Calibri" pitchFamily="34" charset="0"/>
                        </a:rPr>
                        <a:t>&lt;0.001</a:t>
                      </a:r>
                    </a:p>
                  </a:txBody>
                  <a:tcPr marL="0" marR="0" marT="0" marB="0" anchor="ctr" horzOverflow="overflow"/>
                </a:tc>
              </a:tr>
            </a:tbl>
          </a:graphicData>
        </a:graphic>
      </p:graphicFrame>
      <p:sp>
        <p:nvSpPr>
          <p:cNvPr id="57401" name="Titel 3"/>
          <p:cNvSpPr>
            <a:spLocks noGrp="1"/>
          </p:cNvSpPr>
          <p:nvPr>
            <p:ph type="title"/>
          </p:nvPr>
        </p:nvSpPr>
        <p:spPr>
          <a:xfrm>
            <a:off x="166310" y="111125"/>
            <a:ext cx="8217203" cy="817563"/>
          </a:xfrm>
        </p:spPr>
        <p:txBody>
          <a:bodyPr>
            <a:normAutofit fontScale="90000"/>
          </a:bodyPr>
          <a:lstStyle/>
          <a:p>
            <a:r>
              <a:rPr lang="fr-FR" altLang="fr-FR" dirty="0" smtClean="0">
                <a:latin typeface="Arial" pitchFamily="34" charset="0"/>
              </a:rPr>
              <a:t>Objectifs principal et secondaires, Population Per Protocole</a:t>
            </a:r>
          </a:p>
        </p:txBody>
      </p:sp>
      <p:sp>
        <p:nvSpPr>
          <p:cNvPr id="7" name="ZoneTexte 6"/>
          <p:cNvSpPr txBox="1"/>
          <p:nvPr/>
        </p:nvSpPr>
        <p:spPr>
          <a:xfrm>
            <a:off x="2381657" y="6472902"/>
            <a:ext cx="4865672" cy="369332"/>
          </a:xfrm>
          <a:prstGeom prst="rect">
            <a:avLst/>
          </a:prstGeom>
          <a:solidFill>
            <a:schemeClr val="bg1"/>
          </a:solidFill>
        </p:spPr>
        <p:txBody>
          <a:bodyPr wrap="none" rtlCol="0">
            <a:spAutoFit/>
          </a:bodyPr>
          <a:lstStyle/>
          <a:p>
            <a:r>
              <a:rPr lang="fr-FR" sz="1800" b="1" dirty="0" err="1" smtClean="0">
                <a:solidFill>
                  <a:schemeClr val="accent2"/>
                </a:solidFill>
                <a:latin typeface="Calibri" panose="020F0502020204030204" pitchFamily="34" charset="0"/>
              </a:rPr>
              <a:t>Bonten</a:t>
            </a:r>
            <a:r>
              <a:rPr lang="fr-FR" sz="1800" b="1" dirty="0" smtClean="0">
                <a:solidFill>
                  <a:schemeClr val="accent2"/>
                </a:solidFill>
                <a:latin typeface="Calibri" panose="020F0502020204030204" pitchFamily="34" charset="0"/>
              </a:rPr>
              <a:t> et al., N </a:t>
            </a:r>
            <a:r>
              <a:rPr lang="fr-FR" sz="1800" b="1" dirty="0" err="1" smtClean="0">
                <a:solidFill>
                  <a:schemeClr val="accent2"/>
                </a:solidFill>
                <a:latin typeface="Calibri" panose="020F0502020204030204" pitchFamily="34" charset="0"/>
              </a:rPr>
              <a:t>Engl</a:t>
            </a:r>
            <a:r>
              <a:rPr lang="fr-FR" sz="1800" b="1" dirty="0" smtClean="0">
                <a:solidFill>
                  <a:schemeClr val="accent2"/>
                </a:solidFill>
                <a:latin typeface="Calibri" panose="020F0502020204030204" pitchFamily="34" charset="0"/>
              </a:rPr>
              <a:t> J Med 2015; 372: 1114-1125</a:t>
            </a:r>
          </a:p>
        </p:txBody>
      </p:sp>
    </p:spTree>
    <p:extLst>
      <p:ext uri="{BB962C8B-B14F-4D97-AF65-F5344CB8AC3E}">
        <p14:creationId xmlns:p14="http://schemas.microsoft.com/office/powerpoint/2010/main" val="541990502"/>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el 3"/>
          <p:cNvSpPr>
            <a:spLocks noGrp="1"/>
          </p:cNvSpPr>
          <p:nvPr>
            <p:ph type="title"/>
          </p:nvPr>
        </p:nvSpPr>
        <p:spPr>
          <a:xfrm>
            <a:off x="96762" y="1"/>
            <a:ext cx="9010952" cy="1081966"/>
          </a:xfrm>
        </p:spPr>
        <p:txBody>
          <a:bodyPr>
            <a:normAutofit fontScale="90000"/>
          </a:bodyPr>
          <a:lstStyle/>
          <a:p>
            <a:r>
              <a:rPr lang="fr-FR" altLang="fr-FR" dirty="0" smtClean="0">
                <a:latin typeface="Arial" pitchFamily="34" charset="0"/>
              </a:rPr>
              <a:t>Critères exploratoires d'efficacité </a:t>
            </a:r>
            <a:r>
              <a:rPr lang="fr-FR" altLang="fr-FR" dirty="0">
                <a:latin typeface="Arial" pitchFamily="34" charset="0"/>
              </a:rPr>
              <a:t/>
            </a:r>
            <a:br>
              <a:rPr lang="fr-FR" altLang="fr-FR" dirty="0">
                <a:latin typeface="Arial" pitchFamily="34" charset="0"/>
              </a:rPr>
            </a:br>
            <a:r>
              <a:rPr lang="fr-FR" altLang="fr-FR" dirty="0" smtClean="0">
                <a:latin typeface="Arial" pitchFamily="34" charset="0"/>
              </a:rPr>
              <a:t>Population per protocole </a:t>
            </a:r>
            <a:r>
              <a:rPr lang="fr-FR" altLang="fr-FR" dirty="0" smtClean="0">
                <a:solidFill>
                  <a:srgbClr val="FF0000"/>
                </a:solidFill>
                <a:latin typeface="Arial" pitchFamily="34" charset="0"/>
              </a:rPr>
              <a:t>tout sérotype et non </a:t>
            </a:r>
            <a:r>
              <a:rPr lang="fr-FR" altLang="fr-FR" dirty="0" err="1" smtClean="0">
                <a:solidFill>
                  <a:srgbClr val="FF0000"/>
                </a:solidFill>
                <a:latin typeface="Arial" pitchFamily="34" charset="0"/>
              </a:rPr>
              <a:t>sérotypables</a:t>
            </a:r>
            <a:endParaRPr lang="fr-FR" altLang="fr-FR" dirty="0" smtClean="0">
              <a:solidFill>
                <a:srgbClr val="FF0000"/>
              </a:solidFill>
              <a:latin typeface="Arial" pitchFamily="34" charset="0"/>
            </a:endParaRPr>
          </a:p>
        </p:txBody>
      </p:sp>
      <p:graphicFrame>
        <p:nvGraphicFramePr>
          <p:cNvPr id="55380" name="Group 84"/>
          <p:cNvGraphicFramePr>
            <a:graphicFrameLocks noGrp="1"/>
          </p:cNvGraphicFramePr>
          <p:nvPr>
            <p:extLst/>
          </p:nvPr>
        </p:nvGraphicFramePr>
        <p:xfrm>
          <a:off x="191598" y="1733594"/>
          <a:ext cx="8715034" cy="3479292"/>
        </p:xfrm>
        <a:graphic>
          <a:graphicData uri="http://schemas.openxmlformats.org/drawingml/2006/table">
            <a:tbl>
              <a:tblPr>
                <a:tableStyleId>{3C2FFA5D-87B4-456A-9821-1D502468CF0F}</a:tableStyleId>
              </a:tblPr>
              <a:tblGrid>
                <a:gridCol w="2884630"/>
                <a:gridCol w="1357641"/>
                <a:gridCol w="1237816"/>
                <a:gridCol w="875810"/>
                <a:gridCol w="1438610"/>
                <a:gridCol w="920527"/>
              </a:tblGrid>
              <a:tr h="371475">
                <a:tc rowSpan="2">
                  <a:txBody>
                    <a:bodyPr/>
                    <a:lstStyle>
                      <a:lvl1pPr defTabSz="457200" eaLnBrk="0" hangingPunct="0">
                        <a:lnSpc>
                          <a:spcPct val="90000"/>
                        </a:lnSpc>
                        <a:spcBef>
                          <a:spcPts val="1800"/>
                        </a:spcBef>
                        <a:buClr>
                          <a:schemeClr val="accent1"/>
                        </a:buClr>
                        <a:buSzPct val="100000"/>
                        <a:buFont typeface="Arial" pitchFamily="34" charset="0"/>
                        <a:defRPr sz="2000">
                          <a:solidFill>
                            <a:schemeClr val="tx1"/>
                          </a:solidFill>
                          <a:latin typeface="Arial" pitchFamily="34" charset="0"/>
                        </a:defRPr>
                      </a:lvl1pPr>
                      <a:lvl2pPr marL="742950" indent="-285750" defTabSz="457200" eaLnBrk="0" hangingPunct="0">
                        <a:lnSpc>
                          <a:spcPct val="90000"/>
                        </a:lnSpc>
                        <a:spcBef>
                          <a:spcPts val="1200"/>
                        </a:spcBef>
                        <a:buClr>
                          <a:schemeClr val="accent1"/>
                        </a:buClr>
                        <a:buSzPct val="100000"/>
                        <a:buFont typeface="Arial" pitchFamily="34" charset="0"/>
                        <a:defRPr>
                          <a:solidFill>
                            <a:schemeClr val="tx1"/>
                          </a:solidFill>
                          <a:latin typeface="Arial" pitchFamily="34" charset="0"/>
                        </a:defRPr>
                      </a:lvl2pPr>
                      <a:lvl3pPr marL="1143000" indent="-228600" defTabSz="457200" eaLnBrk="0" hangingPunct="0">
                        <a:lnSpc>
                          <a:spcPct val="90000"/>
                        </a:lnSpc>
                        <a:spcBef>
                          <a:spcPts val="800"/>
                        </a:spcBef>
                        <a:buClr>
                          <a:schemeClr val="accent1"/>
                        </a:buClr>
                        <a:buSzPct val="100000"/>
                        <a:buFont typeface="Arial" pitchFamily="34" charset="0"/>
                        <a:defRPr sz="1600">
                          <a:solidFill>
                            <a:schemeClr val="tx1"/>
                          </a:solidFill>
                          <a:latin typeface="Arial" pitchFamily="34" charset="0"/>
                        </a:defRPr>
                      </a:lvl3pPr>
                      <a:lvl4pPr marL="1600200" indent="-228600" defTabSz="457200" eaLnBrk="0" hangingPunct="0">
                        <a:lnSpc>
                          <a:spcPct val="90000"/>
                        </a:lnSpc>
                        <a:spcBef>
                          <a:spcPts val="600"/>
                        </a:spcBef>
                        <a:buClr>
                          <a:schemeClr val="accent1"/>
                        </a:buClr>
                        <a:buSzPct val="100000"/>
                        <a:buFont typeface="Arial" pitchFamily="34" charset="0"/>
                        <a:defRPr sz="1400">
                          <a:solidFill>
                            <a:schemeClr val="tx1"/>
                          </a:solidFill>
                          <a:latin typeface="Arial" pitchFamily="34" charset="0"/>
                        </a:defRPr>
                      </a:lvl4pPr>
                      <a:lvl5pPr marL="2057400" indent="-228600" defTabSz="457200" eaLnBrk="0" hangingPunct="0">
                        <a:lnSpc>
                          <a:spcPct val="90000"/>
                        </a:lnSpc>
                        <a:spcBef>
                          <a:spcPts val="600"/>
                        </a:spcBef>
                        <a:buClr>
                          <a:schemeClr val="accent1"/>
                        </a:buClr>
                        <a:buFont typeface="Arial" pitchFamily="34" charset="0"/>
                        <a:defRPr sz="1200">
                          <a:solidFill>
                            <a:schemeClr val="tx1"/>
                          </a:solidFill>
                          <a:latin typeface="Arial" pitchFamily="34" charset="0"/>
                        </a:defRPr>
                      </a:lvl5pPr>
                      <a:lvl6pPr marL="2514600" indent="-228600" defTabSz="4572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6pPr>
                      <a:lvl7pPr marL="2971800" indent="-228600" defTabSz="4572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7pPr>
                      <a:lvl8pPr marL="3429000" indent="-228600" defTabSz="4572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8pPr>
                      <a:lvl9pPr marL="3886200" indent="-228600" defTabSz="4572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nl-NL" altLang="fr-FR" sz="1800" u="none" strike="noStrike" cap="none" normalizeH="0" baseline="0" dirty="0" err="1" smtClean="0">
                          <a:ln>
                            <a:noFill/>
                          </a:ln>
                          <a:effectLst/>
                        </a:rPr>
                        <a:t>Critère</a:t>
                      </a:r>
                      <a:r>
                        <a:rPr kumimoji="0" lang="nl-NL" altLang="fr-FR" sz="1800" u="none" strike="noStrike" cap="none" normalizeH="0" baseline="0" dirty="0" smtClean="0">
                          <a:ln>
                            <a:noFill/>
                          </a:ln>
                          <a:effectLst/>
                        </a:rPr>
                        <a:t> </a:t>
                      </a:r>
                      <a:r>
                        <a:rPr kumimoji="0" lang="nl-NL" altLang="fr-FR" sz="1800" u="none" strike="noStrike" cap="none" normalizeH="0" baseline="0" dirty="0" err="1" smtClean="0">
                          <a:ln>
                            <a:noFill/>
                          </a:ln>
                          <a:effectLst/>
                        </a:rPr>
                        <a:t>d'efficacité</a:t>
                      </a:r>
                      <a:endParaRPr kumimoji="0" lang="nl-NL" altLang="fr-FR" sz="1800" b="1" i="0" u="none" strike="noStrike" cap="none" normalizeH="0" baseline="0" dirty="0" smtClean="0">
                        <a:ln>
                          <a:noFill/>
                        </a:ln>
                        <a:solidFill>
                          <a:srgbClr val="FFFFFF"/>
                        </a:solidFill>
                        <a:effectLst/>
                        <a:latin typeface="Arial" pitchFamily="34" charset="0"/>
                        <a:cs typeface="Arial" pitchFamily="34" charset="0"/>
                      </a:endParaRPr>
                    </a:p>
                  </a:txBody>
                  <a:tcPr anchor="ctr" horzOverflow="overflow"/>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altLang="fr-FR" sz="1800" u="none" strike="noStrike" cap="none" normalizeH="0" baseline="0" dirty="0" smtClean="0">
                          <a:ln>
                            <a:noFill/>
                          </a:ln>
                          <a:effectLst/>
                        </a:rPr>
                        <a:t>Groupe de </a:t>
                      </a:r>
                      <a:r>
                        <a:rPr kumimoji="0" lang="nl-NL" altLang="fr-FR" sz="1800" u="none" strike="noStrike" cap="none" normalizeH="0" baseline="0" dirty="0" err="1" smtClean="0">
                          <a:ln>
                            <a:noFill/>
                          </a:ln>
                          <a:effectLst/>
                        </a:rPr>
                        <a:t>vaccination</a:t>
                      </a:r>
                      <a:endParaRPr kumimoji="0" lang="nl-NL" altLang="fr-FR" sz="1800" b="1" i="0" u="none" strike="noStrike" cap="none" normalizeH="0" baseline="0" dirty="0" smtClean="0">
                        <a:ln>
                          <a:noFill/>
                        </a:ln>
                        <a:solidFill>
                          <a:srgbClr val="FFFFFF"/>
                        </a:solidFill>
                        <a:effectLst/>
                        <a:latin typeface="Arial" pitchFamily="34" charset="0"/>
                        <a:cs typeface="Arial" pitchFamily="34" charset="0"/>
                      </a:endParaRPr>
                    </a:p>
                  </a:txBody>
                  <a:tcPr horzOverflow="overflow"/>
                </a:tc>
                <a:tc hMerge="1">
                  <a:txBody>
                    <a:bodyPr/>
                    <a:lstStyle/>
                    <a:p>
                      <a:endParaRPr lang="fr-FR"/>
                    </a:p>
                  </a:txBody>
                  <a:tcPr/>
                </a:tc>
                <a:tc rowSpan="2">
                  <a:txBody>
                    <a:bodyPr/>
                    <a:lstStyle>
                      <a:lvl1pPr eaLnBrk="0" hangingPunct="0">
                        <a:lnSpc>
                          <a:spcPct val="90000"/>
                        </a:lnSpc>
                        <a:spcBef>
                          <a:spcPts val="1800"/>
                        </a:spcBef>
                        <a:buClr>
                          <a:schemeClr val="accent1"/>
                        </a:buClr>
                        <a:buSzPct val="100000"/>
                        <a:buFont typeface="Arial" pitchFamily="34" charset="0"/>
                        <a:defRPr sz="2000">
                          <a:solidFill>
                            <a:schemeClr val="tx1"/>
                          </a:solidFill>
                          <a:latin typeface="Arial" pitchFamily="34" charset="0"/>
                        </a:defRPr>
                      </a:lvl1pPr>
                      <a:lvl2pPr marL="742950" indent="-285750" eaLnBrk="0" hangingPunct="0">
                        <a:lnSpc>
                          <a:spcPct val="90000"/>
                        </a:lnSpc>
                        <a:spcBef>
                          <a:spcPts val="1200"/>
                        </a:spcBef>
                        <a:buClr>
                          <a:schemeClr val="accent1"/>
                        </a:buClr>
                        <a:buSzPct val="100000"/>
                        <a:buFont typeface="Arial" pitchFamily="34" charset="0"/>
                        <a:defRPr>
                          <a:solidFill>
                            <a:schemeClr val="tx1"/>
                          </a:solidFill>
                          <a:latin typeface="Arial" pitchFamily="34" charset="0"/>
                        </a:defRPr>
                      </a:lvl2pPr>
                      <a:lvl3pPr marL="1143000" indent="-228600" eaLnBrk="0" hangingPunct="0">
                        <a:lnSpc>
                          <a:spcPct val="90000"/>
                        </a:lnSpc>
                        <a:spcBef>
                          <a:spcPts val="800"/>
                        </a:spcBef>
                        <a:buClr>
                          <a:schemeClr val="accent1"/>
                        </a:buClr>
                        <a:buSzPct val="100000"/>
                        <a:buFont typeface="Arial" pitchFamily="34" charset="0"/>
                        <a:defRPr sz="1600">
                          <a:solidFill>
                            <a:schemeClr val="tx1"/>
                          </a:solidFill>
                          <a:latin typeface="Arial" pitchFamily="34" charset="0"/>
                        </a:defRPr>
                      </a:lvl3pPr>
                      <a:lvl4pPr marL="1600200" indent="-228600" eaLnBrk="0" hangingPunct="0">
                        <a:lnSpc>
                          <a:spcPct val="90000"/>
                        </a:lnSpc>
                        <a:spcBef>
                          <a:spcPts val="600"/>
                        </a:spcBef>
                        <a:buClr>
                          <a:schemeClr val="accent1"/>
                        </a:buClr>
                        <a:buSzPct val="100000"/>
                        <a:buFont typeface="Arial" pitchFamily="34" charset="0"/>
                        <a:defRPr sz="1400">
                          <a:solidFill>
                            <a:schemeClr val="tx1"/>
                          </a:solidFill>
                          <a:latin typeface="Arial" pitchFamily="34" charset="0"/>
                        </a:defRPr>
                      </a:lvl4pPr>
                      <a:lvl5pPr marL="2057400" indent="-228600" eaLnBrk="0" hangingPunct="0">
                        <a:lnSpc>
                          <a:spcPct val="90000"/>
                        </a:lnSpc>
                        <a:spcBef>
                          <a:spcPts val="600"/>
                        </a:spcBef>
                        <a:buClr>
                          <a:schemeClr val="accent1"/>
                        </a:buClr>
                        <a:buFont typeface="Arial" pitchFamily="34" charset="0"/>
                        <a:defRPr sz="1200">
                          <a:solidFill>
                            <a:schemeClr val="tx1"/>
                          </a:solidFill>
                          <a:latin typeface="Arial" pitchFamily="34" charset="0"/>
                        </a:defRPr>
                      </a:lvl5pPr>
                      <a:lvl6pPr marL="25146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6pPr>
                      <a:lvl7pPr marL="29718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7pPr>
                      <a:lvl8pPr marL="34290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8pPr>
                      <a:lvl9pPr marL="38862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altLang="fr-FR" sz="1800" b="1" u="none" strike="noStrike" cap="none" normalizeH="0" baseline="0" dirty="0" smtClean="0">
                          <a:ln>
                            <a:noFill/>
                          </a:ln>
                          <a:effectLst/>
                        </a:rPr>
                        <a:t>EV (%)</a:t>
                      </a:r>
                      <a:endParaRPr kumimoji="0" lang="nl-NL" altLang="fr-FR" sz="1800" b="1" i="0" u="none" strike="noStrike" cap="none" normalizeH="0" baseline="0" dirty="0" smtClean="0">
                        <a:ln>
                          <a:noFill/>
                        </a:ln>
                        <a:solidFill>
                          <a:srgbClr val="FFFFFF"/>
                        </a:solidFill>
                        <a:effectLst/>
                        <a:latin typeface="Arial" pitchFamily="34" charset="0"/>
                        <a:cs typeface="Arial" pitchFamily="34" charset="0"/>
                      </a:endParaRPr>
                    </a:p>
                  </a:txBody>
                  <a:tcPr anchor="ctr" horzOverflow="overflow"/>
                </a:tc>
                <a:tc rowSpan="2">
                  <a:txBody>
                    <a:bodyPr/>
                    <a:lstStyle>
                      <a:lvl1pPr eaLnBrk="0" hangingPunct="0">
                        <a:lnSpc>
                          <a:spcPct val="90000"/>
                        </a:lnSpc>
                        <a:spcBef>
                          <a:spcPts val="1800"/>
                        </a:spcBef>
                        <a:buClr>
                          <a:schemeClr val="accent1"/>
                        </a:buClr>
                        <a:buSzPct val="100000"/>
                        <a:buFont typeface="Arial" pitchFamily="34" charset="0"/>
                        <a:defRPr sz="2000">
                          <a:solidFill>
                            <a:schemeClr val="tx1"/>
                          </a:solidFill>
                          <a:latin typeface="Arial" pitchFamily="34" charset="0"/>
                        </a:defRPr>
                      </a:lvl1pPr>
                      <a:lvl2pPr marL="742950" indent="-285750" eaLnBrk="0" hangingPunct="0">
                        <a:lnSpc>
                          <a:spcPct val="90000"/>
                        </a:lnSpc>
                        <a:spcBef>
                          <a:spcPts val="1200"/>
                        </a:spcBef>
                        <a:buClr>
                          <a:schemeClr val="accent1"/>
                        </a:buClr>
                        <a:buSzPct val="100000"/>
                        <a:buFont typeface="Arial" pitchFamily="34" charset="0"/>
                        <a:defRPr>
                          <a:solidFill>
                            <a:schemeClr val="tx1"/>
                          </a:solidFill>
                          <a:latin typeface="Arial" pitchFamily="34" charset="0"/>
                        </a:defRPr>
                      </a:lvl2pPr>
                      <a:lvl3pPr marL="1143000" indent="-228600" eaLnBrk="0" hangingPunct="0">
                        <a:lnSpc>
                          <a:spcPct val="90000"/>
                        </a:lnSpc>
                        <a:spcBef>
                          <a:spcPts val="800"/>
                        </a:spcBef>
                        <a:buClr>
                          <a:schemeClr val="accent1"/>
                        </a:buClr>
                        <a:buSzPct val="100000"/>
                        <a:buFont typeface="Arial" pitchFamily="34" charset="0"/>
                        <a:defRPr sz="1600">
                          <a:solidFill>
                            <a:schemeClr val="tx1"/>
                          </a:solidFill>
                          <a:latin typeface="Arial" pitchFamily="34" charset="0"/>
                        </a:defRPr>
                      </a:lvl3pPr>
                      <a:lvl4pPr marL="1600200" indent="-228600" eaLnBrk="0" hangingPunct="0">
                        <a:lnSpc>
                          <a:spcPct val="90000"/>
                        </a:lnSpc>
                        <a:spcBef>
                          <a:spcPts val="600"/>
                        </a:spcBef>
                        <a:buClr>
                          <a:schemeClr val="accent1"/>
                        </a:buClr>
                        <a:buSzPct val="100000"/>
                        <a:buFont typeface="Arial" pitchFamily="34" charset="0"/>
                        <a:defRPr sz="1400">
                          <a:solidFill>
                            <a:schemeClr val="tx1"/>
                          </a:solidFill>
                          <a:latin typeface="Arial" pitchFamily="34" charset="0"/>
                        </a:defRPr>
                      </a:lvl4pPr>
                      <a:lvl5pPr marL="2057400" indent="-228600" eaLnBrk="0" hangingPunct="0">
                        <a:lnSpc>
                          <a:spcPct val="90000"/>
                        </a:lnSpc>
                        <a:spcBef>
                          <a:spcPts val="600"/>
                        </a:spcBef>
                        <a:buClr>
                          <a:schemeClr val="accent1"/>
                        </a:buClr>
                        <a:buFont typeface="Arial" pitchFamily="34" charset="0"/>
                        <a:defRPr sz="1200">
                          <a:solidFill>
                            <a:schemeClr val="tx1"/>
                          </a:solidFill>
                          <a:latin typeface="Arial" pitchFamily="34" charset="0"/>
                        </a:defRPr>
                      </a:lvl5pPr>
                      <a:lvl6pPr marL="25146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6pPr>
                      <a:lvl7pPr marL="29718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7pPr>
                      <a:lvl8pPr marL="34290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8pPr>
                      <a:lvl9pPr marL="38862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altLang="fr-FR" sz="1800" u="none" strike="noStrike" cap="none" normalizeH="0" baseline="0" dirty="0" smtClean="0">
                          <a:ln>
                            <a:noFill/>
                          </a:ln>
                          <a:effectLst/>
                        </a:rPr>
                        <a:t>IC 95,2%</a:t>
                      </a:r>
                      <a:endParaRPr kumimoji="0" lang="nl-NL" altLang="fr-FR" sz="1800" b="1" i="0" u="none" strike="noStrike" cap="none" normalizeH="0" baseline="0" dirty="0" smtClean="0">
                        <a:ln>
                          <a:noFill/>
                        </a:ln>
                        <a:solidFill>
                          <a:srgbClr val="FFFFFF"/>
                        </a:solidFill>
                        <a:effectLst/>
                        <a:latin typeface="Arial" pitchFamily="34" charset="0"/>
                        <a:cs typeface="Arial" pitchFamily="34" charset="0"/>
                      </a:endParaRPr>
                    </a:p>
                  </a:txBody>
                  <a:tcPr anchor="ctr" horzOverflow="overflow"/>
                </a:tc>
                <a:tc rowSpan="2">
                  <a:txBody>
                    <a:bodyPr/>
                    <a:lstStyle>
                      <a:lvl1pPr eaLnBrk="0" hangingPunct="0">
                        <a:lnSpc>
                          <a:spcPct val="90000"/>
                        </a:lnSpc>
                        <a:spcBef>
                          <a:spcPts val="1800"/>
                        </a:spcBef>
                        <a:buClr>
                          <a:schemeClr val="accent1"/>
                        </a:buClr>
                        <a:buSzPct val="100000"/>
                        <a:buFont typeface="Arial" pitchFamily="34" charset="0"/>
                        <a:defRPr sz="2000">
                          <a:solidFill>
                            <a:schemeClr val="tx1"/>
                          </a:solidFill>
                          <a:latin typeface="Arial" pitchFamily="34" charset="0"/>
                        </a:defRPr>
                      </a:lvl1pPr>
                      <a:lvl2pPr marL="742950" indent="-285750" eaLnBrk="0" hangingPunct="0">
                        <a:lnSpc>
                          <a:spcPct val="90000"/>
                        </a:lnSpc>
                        <a:spcBef>
                          <a:spcPts val="1200"/>
                        </a:spcBef>
                        <a:buClr>
                          <a:schemeClr val="accent1"/>
                        </a:buClr>
                        <a:buSzPct val="100000"/>
                        <a:buFont typeface="Arial" pitchFamily="34" charset="0"/>
                        <a:defRPr>
                          <a:solidFill>
                            <a:schemeClr val="tx1"/>
                          </a:solidFill>
                          <a:latin typeface="Arial" pitchFamily="34" charset="0"/>
                        </a:defRPr>
                      </a:lvl2pPr>
                      <a:lvl3pPr marL="1143000" indent="-228600" eaLnBrk="0" hangingPunct="0">
                        <a:lnSpc>
                          <a:spcPct val="90000"/>
                        </a:lnSpc>
                        <a:spcBef>
                          <a:spcPts val="800"/>
                        </a:spcBef>
                        <a:buClr>
                          <a:schemeClr val="accent1"/>
                        </a:buClr>
                        <a:buSzPct val="100000"/>
                        <a:buFont typeface="Arial" pitchFamily="34" charset="0"/>
                        <a:defRPr sz="1600">
                          <a:solidFill>
                            <a:schemeClr val="tx1"/>
                          </a:solidFill>
                          <a:latin typeface="Arial" pitchFamily="34" charset="0"/>
                        </a:defRPr>
                      </a:lvl3pPr>
                      <a:lvl4pPr marL="1600200" indent="-228600" eaLnBrk="0" hangingPunct="0">
                        <a:lnSpc>
                          <a:spcPct val="90000"/>
                        </a:lnSpc>
                        <a:spcBef>
                          <a:spcPts val="600"/>
                        </a:spcBef>
                        <a:buClr>
                          <a:schemeClr val="accent1"/>
                        </a:buClr>
                        <a:buSzPct val="100000"/>
                        <a:buFont typeface="Arial" pitchFamily="34" charset="0"/>
                        <a:defRPr sz="1400">
                          <a:solidFill>
                            <a:schemeClr val="tx1"/>
                          </a:solidFill>
                          <a:latin typeface="Arial" pitchFamily="34" charset="0"/>
                        </a:defRPr>
                      </a:lvl4pPr>
                      <a:lvl5pPr marL="2057400" indent="-228600" eaLnBrk="0" hangingPunct="0">
                        <a:lnSpc>
                          <a:spcPct val="90000"/>
                        </a:lnSpc>
                        <a:spcBef>
                          <a:spcPts val="600"/>
                        </a:spcBef>
                        <a:buClr>
                          <a:schemeClr val="accent1"/>
                        </a:buClr>
                        <a:buFont typeface="Arial" pitchFamily="34" charset="0"/>
                        <a:defRPr sz="1200">
                          <a:solidFill>
                            <a:schemeClr val="tx1"/>
                          </a:solidFill>
                          <a:latin typeface="Arial" pitchFamily="34" charset="0"/>
                        </a:defRPr>
                      </a:lvl5pPr>
                      <a:lvl6pPr marL="25146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6pPr>
                      <a:lvl7pPr marL="29718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7pPr>
                      <a:lvl8pPr marL="34290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8pPr>
                      <a:lvl9pPr marL="38862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altLang="fr-FR" sz="1800" u="none" strike="noStrike" cap="none" normalizeH="0" baseline="0" dirty="0" smtClean="0">
                          <a:ln>
                            <a:noFill/>
                          </a:ln>
                          <a:effectLst/>
                        </a:rPr>
                        <a:t>P</a:t>
                      </a:r>
                      <a:endParaRPr kumimoji="0" lang="nl-NL" altLang="fr-FR" sz="1800" b="1" i="0" u="none" strike="noStrike" cap="none" normalizeH="0" baseline="0" dirty="0" smtClean="0">
                        <a:ln>
                          <a:noFill/>
                        </a:ln>
                        <a:solidFill>
                          <a:srgbClr val="FFFFFF"/>
                        </a:solidFill>
                        <a:effectLst/>
                        <a:latin typeface="Arial" pitchFamily="34" charset="0"/>
                        <a:cs typeface="Arial" pitchFamily="34" charset="0"/>
                      </a:endParaRPr>
                    </a:p>
                  </a:txBody>
                  <a:tcPr anchor="ctr" horzOverflow="overflow"/>
                </a:tc>
              </a:tr>
              <a:tr h="371475">
                <a:tc vMerge="1">
                  <a:txBody>
                    <a:bodyPr/>
                    <a:lstStyle>
                      <a:lvl1pPr eaLnBrk="0" hangingPunct="0">
                        <a:lnSpc>
                          <a:spcPct val="90000"/>
                        </a:lnSpc>
                        <a:spcBef>
                          <a:spcPts val="1800"/>
                        </a:spcBef>
                        <a:buClr>
                          <a:schemeClr val="accent1"/>
                        </a:buClr>
                        <a:buSzPct val="100000"/>
                        <a:buFont typeface="Arial" pitchFamily="34" charset="0"/>
                        <a:defRPr sz="2000">
                          <a:solidFill>
                            <a:schemeClr val="tx1"/>
                          </a:solidFill>
                          <a:latin typeface="Arial" pitchFamily="34" charset="0"/>
                        </a:defRPr>
                      </a:lvl1pPr>
                      <a:lvl2pPr marL="742950" indent="-285750" eaLnBrk="0" hangingPunct="0">
                        <a:lnSpc>
                          <a:spcPct val="90000"/>
                        </a:lnSpc>
                        <a:spcBef>
                          <a:spcPts val="1200"/>
                        </a:spcBef>
                        <a:buClr>
                          <a:schemeClr val="accent1"/>
                        </a:buClr>
                        <a:buSzPct val="100000"/>
                        <a:buFont typeface="Arial" pitchFamily="34" charset="0"/>
                        <a:defRPr>
                          <a:solidFill>
                            <a:schemeClr val="tx1"/>
                          </a:solidFill>
                          <a:latin typeface="Arial" pitchFamily="34" charset="0"/>
                        </a:defRPr>
                      </a:lvl2pPr>
                      <a:lvl3pPr marL="1143000" indent="-228600" eaLnBrk="0" hangingPunct="0">
                        <a:lnSpc>
                          <a:spcPct val="90000"/>
                        </a:lnSpc>
                        <a:spcBef>
                          <a:spcPts val="800"/>
                        </a:spcBef>
                        <a:buClr>
                          <a:schemeClr val="accent1"/>
                        </a:buClr>
                        <a:buSzPct val="100000"/>
                        <a:buFont typeface="Arial" pitchFamily="34" charset="0"/>
                        <a:defRPr sz="1600">
                          <a:solidFill>
                            <a:schemeClr val="tx1"/>
                          </a:solidFill>
                          <a:latin typeface="Arial" pitchFamily="34" charset="0"/>
                        </a:defRPr>
                      </a:lvl3pPr>
                      <a:lvl4pPr marL="1600200" indent="-228600" eaLnBrk="0" hangingPunct="0">
                        <a:lnSpc>
                          <a:spcPct val="90000"/>
                        </a:lnSpc>
                        <a:spcBef>
                          <a:spcPts val="600"/>
                        </a:spcBef>
                        <a:buClr>
                          <a:schemeClr val="accent1"/>
                        </a:buClr>
                        <a:buSzPct val="100000"/>
                        <a:buFont typeface="Arial" pitchFamily="34" charset="0"/>
                        <a:defRPr sz="1400">
                          <a:solidFill>
                            <a:schemeClr val="tx1"/>
                          </a:solidFill>
                          <a:latin typeface="Arial" pitchFamily="34" charset="0"/>
                        </a:defRPr>
                      </a:lvl4pPr>
                      <a:lvl5pPr marL="2057400" indent="-228600" eaLnBrk="0" hangingPunct="0">
                        <a:lnSpc>
                          <a:spcPct val="90000"/>
                        </a:lnSpc>
                        <a:spcBef>
                          <a:spcPts val="600"/>
                        </a:spcBef>
                        <a:buClr>
                          <a:schemeClr val="accent1"/>
                        </a:buClr>
                        <a:buFont typeface="Arial" pitchFamily="34" charset="0"/>
                        <a:defRPr sz="1200">
                          <a:solidFill>
                            <a:schemeClr val="tx1"/>
                          </a:solidFill>
                          <a:latin typeface="Arial" pitchFamily="34" charset="0"/>
                        </a:defRPr>
                      </a:lvl5pPr>
                      <a:lvl6pPr marL="25146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6pPr>
                      <a:lvl7pPr marL="29718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7pPr>
                      <a:lvl8pPr marL="34290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8pPr>
                      <a:lvl9pPr marL="38862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NL" altLang="fr-FR" sz="1200" b="0" i="0" u="none" strike="noStrike" cap="none" normalizeH="0" baseline="0" dirty="0" smtClean="0">
                        <a:ln>
                          <a:noFill/>
                        </a:ln>
                        <a:solidFill>
                          <a:srgbClr val="000000"/>
                        </a:solidFill>
                        <a:effectLst/>
                        <a:latin typeface="Arial" pitchFamily="34" charset="0"/>
                        <a:cs typeface="Arial" pitchFamily="34" charset="0"/>
                      </a:endParaRPr>
                    </a:p>
                  </a:txBody>
                  <a:tcPr marL="96012" marR="960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altLang="fr-FR" sz="1800" u="none" strike="noStrike" cap="none" normalizeH="0" baseline="0" dirty="0" smtClean="0">
                          <a:ln>
                            <a:noFill/>
                          </a:ln>
                          <a:effectLst/>
                        </a:rPr>
                        <a:t>Prevenar 13</a:t>
                      </a:r>
                    </a:p>
                    <a:p>
                      <a:pPr marL="0" marR="0" lvl="0" indent="0" algn="ctr" defTabSz="914400" rtl="0" eaLnBrk="1" fontAlgn="base" latinLnBrk="0" hangingPunct="1">
                        <a:lnSpc>
                          <a:spcPct val="100000"/>
                        </a:lnSpc>
                        <a:spcBef>
                          <a:spcPct val="0"/>
                        </a:spcBef>
                        <a:spcAft>
                          <a:spcPct val="0"/>
                        </a:spcAft>
                        <a:buClrTx/>
                        <a:buSzTx/>
                        <a:buFontTx/>
                        <a:buNone/>
                        <a:tabLst/>
                      </a:pPr>
                      <a:r>
                        <a:rPr kumimoji="0" lang="nl-NL" altLang="fr-FR" sz="1800" u="none" strike="noStrike" cap="none" normalizeH="0" baseline="0" dirty="0" smtClean="0">
                          <a:ln>
                            <a:noFill/>
                          </a:ln>
                          <a:effectLst/>
                        </a:rPr>
                        <a:t>(n=</a:t>
                      </a:r>
                      <a:r>
                        <a:rPr kumimoji="0" lang="en-GB" altLang="fr-FR" sz="1800" u="none" strike="noStrike" cap="none" normalizeH="0" baseline="0" dirty="0" smtClean="0">
                          <a:ln>
                            <a:noFill/>
                          </a:ln>
                          <a:effectLst/>
                        </a:rPr>
                        <a:t>42,240</a:t>
                      </a:r>
                      <a:r>
                        <a:rPr kumimoji="0" lang="nl-NL" altLang="fr-FR" sz="1800" u="none" strike="noStrike" cap="none" normalizeH="0" baseline="0" dirty="0" smtClean="0">
                          <a:ln>
                            <a:noFill/>
                          </a:ln>
                          <a:effectLst/>
                        </a:rPr>
                        <a:t>)</a:t>
                      </a:r>
                      <a:endParaRPr kumimoji="0" lang="en-GB" altLang="fr-FR" sz="1800" b="0" i="0" u="none" strike="noStrike" cap="none" normalizeH="0" baseline="0" dirty="0" smtClean="0">
                        <a:ln>
                          <a:noFill/>
                        </a:ln>
                        <a:solidFill>
                          <a:schemeClr val="bg1"/>
                        </a:solidFill>
                        <a:effectLst/>
                        <a:latin typeface="Arial" pitchFamily="34" charset="0"/>
                        <a:ea typeface="Calibri" pitchFamily="34" charset="0"/>
                        <a:cs typeface="Calibri"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altLang="fr-FR" sz="1800" u="none" strike="noStrike" cap="none" normalizeH="0" baseline="0" dirty="0" smtClean="0">
                          <a:ln>
                            <a:noFill/>
                          </a:ln>
                          <a:effectLst/>
                        </a:rPr>
                        <a:t>Placebo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fr-FR" sz="1800" u="none" strike="noStrike" cap="none" normalizeH="0" baseline="0" dirty="0" smtClean="0">
                          <a:ln>
                            <a:noFill/>
                          </a:ln>
                          <a:effectLst/>
                        </a:rPr>
                        <a:t>(n=42,256</a:t>
                      </a:r>
                      <a:r>
                        <a:rPr kumimoji="0" lang="nl-NL" altLang="fr-FR" sz="1800" u="none" strike="noStrike" cap="none" normalizeH="0" baseline="0" dirty="0" smtClean="0">
                          <a:ln>
                            <a:noFill/>
                          </a:ln>
                          <a:effectLst/>
                        </a:rPr>
                        <a:t>)</a:t>
                      </a:r>
                      <a:endParaRPr kumimoji="0" lang="en-GB" altLang="fr-FR" sz="1800" b="0" i="0" u="none" strike="noStrike" cap="none" normalizeH="0" baseline="0" dirty="0" smtClean="0">
                        <a:ln>
                          <a:noFill/>
                        </a:ln>
                        <a:solidFill>
                          <a:schemeClr val="bg1"/>
                        </a:solidFill>
                        <a:effectLst/>
                        <a:latin typeface="Arial" pitchFamily="34" charset="0"/>
                        <a:ea typeface="Calibri" pitchFamily="34" charset="0"/>
                        <a:cs typeface="Calibri" pitchFamily="34" charset="0"/>
                      </a:endParaRPr>
                    </a:p>
                  </a:txBody>
                  <a:tcPr horzOverflow="overflow"/>
                </a:tc>
                <a:tc vMerge="1">
                  <a:txBody>
                    <a:bodyPr/>
                    <a:lstStyle>
                      <a:lvl1pPr eaLnBrk="0" hangingPunct="0">
                        <a:lnSpc>
                          <a:spcPct val="90000"/>
                        </a:lnSpc>
                        <a:spcBef>
                          <a:spcPts val="1800"/>
                        </a:spcBef>
                        <a:buClr>
                          <a:schemeClr val="accent1"/>
                        </a:buClr>
                        <a:buSzPct val="100000"/>
                        <a:buFont typeface="Arial" pitchFamily="34" charset="0"/>
                        <a:defRPr sz="2000">
                          <a:solidFill>
                            <a:schemeClr val="tx1"/>
                          </a:solidFill>
                          <a:latin typeface="Arial" pitchFamily="34" charset="0"/>
                        </a:defRPr>
                      </a:lvl1pPr>
                      <a:lvl2pPr marL="742950" indent="-285750" eaLnBrk="0" hangingPunct="0">
                        <a:lnSpc>
                          <a:spcPct val="90000"/>
                        </a:lnSpc>
                        <a:spcBef>
                          <a:spcPts val="1200"/>
                        </a:spcBef>
                        <a:buClr>
                          <a:schemeClr val="accent1"/>
                        </a:buClr>
                        <a:buSzPct val="100000"/>
                        <a:buFont typeface="Arial" pitchFamily="34" charset="0"/>
                        <a:defRPr>
                          <a:solidFill>
                            <a:schemeClr val="tx1"/>
                          </a:solidFill>
                          <a:latin typeface="Arial" pitchFamily="34" charset="0"/>
                        </a:defRPr>
                      </a:lvl2pPr>
                      <a:lvl3pPr marL="1143000" indent="-228600" eaLnBrk="0" hangingPunct="0">
                        <a:lnSpc>
                          <a:spcPct val="90000"/>
                        </a:lnSpc>
                        <a:spcBef>
                          <a:spcPts val="800"/>
                        </a:spcBef>
                        <a:buClr>
                          <a:schemeClr val="accent1"/>
                        </a:buClr>
                        <a:buSzPct val="100000"/>
                        <a:buFont typeface="Arial" pitchFamily="34" charset="0"/>
                        <a:defRPr sz="1600">
                          <a:solidFill>
                            <a:schemeClr val="tx1"/>
                          </a:solidFill>
                          <a:latin typeface="Arial" pitchFamily="34" charset="0"/>
                        </a:defRPr>
                      </a:lvl3pPr>
                      <a:lvl4pPr marL="1600200" indent="-228600" eaLnBrk="0" hangingPunct="0">
                        <a:lnSpc>
                          <a:spcPct val="90000"/>
                        </a:lnSpc>
                        <a:spcBef>
                          <a:spcPts val="600"/>
                        </a:spcBef>
                        <a:buClr>
                          <a:schemeClr val="accent1"/>
                        </a:buClr>
                        <a:buSzPct val="100000"/>
                        <a:buFont typeface="Arial" pitchFamily="34" charset="0"/>
                        <a:defRPr sz="1400">
                          <a:solidFill>
                            <a:schemeClr val="tx1"/>
                          </a:solidFill>
                          <a:latin typeface="Arial" pitchFamily="34" charset="0"/>
                        </a:defRPr>
                      </a:lvl4pPr>
                      <a:lvl5pPr marL="2057400" indent="-228600" eaLnBrk="0" hangingPunct="0">
                        <a:lnSpc>
                          <a:spcPct val="90000"/>
                        </a:lnSpc>
                        <a:spcBef>
                          <a:spcPts val="600"/>
                        </a:spcBef>
                        <a:buClr>
                          <a:schemeClr val="accent1"/>
                        </a:buClr>
                        <a:buFont typeface="Arial" pitchFamily="34" charset="0"/>
                        <a:defRPr sz="1200">
                          <a:solidFill>
                            <a:schemeClr val="tx1"/>
                          </a:solidFill>
                          <a:latin typeface="Arial" pitchFamily="34" charset="0"/>
                        </a:defRPr>
                      </a:lvl5pPr>
                      <a:lvl6pPr marL="25146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6pPr>
                      <a:lvl7pPr marL="29718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7pPr>
                      <a:lvl8pPr marL="34290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8pPr>
                      <a:lvl9pPr marL="38862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NL" altLang="fr-FR" sz="1400" b="0" i="0" u="none" strike="noStrike" cap="none" normalizeH="0" baseline="0" dirty="0" smtClean="0">
                        <a:ln>
                          <a:noFill/>
                        </a:ln>
                        <a:solidFill>
                          <a:srgbClr val="000000"/>
                        </a:solidFill>
                        <a:effectLst/>
                        <a:latin typeface="Arial" pitchFamily="34" charset="0"/>
                        <a:cs typeface="Arial" pitchFamily="34" charset="0"/>
                      </a:endParaRPr>
                    </a:p>
                  </a:txBody>
                  <a:tcPr marL="96012" marR="960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C"/>
                    </a:solidFill>
                  </a:tcPr>
                </a:tc>
                <a:tc vMerge="1">
                  <a:txBody>
                    <a:bodyPr/>
                    <a:lstStyle>
                      <a:lvl1pPr eaLnBrk="0" hangingPunct="0">
                        <a:lnSpc>
                          <a:spcPct val="90000"/>
                        </a:lnSpc>
                        <a:spcBef>
                          <a:spcPts val="1800"/>
                        </a:spcBef>
                        <a:buClr>
                          <a:schemeClr val="accent1"/>
                        </a:buClr>
                        <a:buSzPct val="100000"/>
                        <a:buFont typeface="Arial" pitchFamily="34" charset="0"/>
                        <a:defRPr sz="2000">
                          <a:solidFill>
                            <a:schemeClr val="tx1"/>
                          </a:solidFill>
                          <a:latin typeface="Arial" pitchFamily="34" charset="0"/>
                        </a:defRPr>
                      </a:lvl1pPr>
                      <a:lvl2pPr marL="742950" indent="-285750" eaLnBrk="0" hangingPunct="0">
                        <a:lnSpc>
                          <a:spcPct val="90000"/>
                        </a:lnSpc>
                        <a:spcBef>
                          <a:spcPts val="1200"/>
                        </a:spcBef>
                        <a:buClr>
                          <a:schemeClr val="accent1"/>
                        </a:buClr>
                        <a:buSzPct val="100000"/>
                        <a:buFont typeface="Arial" pitchFamily="34" charset="0"/>
                        <a:defRPr>
                          <a:solidFill>
                            <a:schemeClr val="tx1"/>
                          </a:solidFill>
                          <a:latin typeface="Arial" pitchFamily="34" charset="0"/>
                        </a:defRPr>
                      </a:lvl2pPr>
                      <a:lvl3pPr marL="1143000" indent="-228600" eaLnBrk="0" hangingPunct="0">
                        <a:lnSpc>
                          <a:spcPct val="90000"/>
                        </a:lnSpc>
                        <a:spcBef>
                          <a:spcPts val="800"/>
                        </a:spcBef>
                        <a:buClr>
                          <a:schemeClr val="accent1"/>
                        </a:buClr>
                        <a:buSzPct val="100000"/>
                        <a:buFont typeface="Arial" pitchFamily="34" charset="0"/>
                        <a:defRPr sz="1600">
                          <a:solidFill>
                            <a:schemeClr val="tx1"/>
                          </a:solidFill>
                          <a:latin typeface="Arial" pitchFamily="34" charset="0"/>
                        </a:defRPr>
                      </a:lvl3pPr>
                      <a:lvl4pPr marL="1600200" indent="-228600" eaLnBrk="0" hangingPunct="0">
                        <a:lnSpc>
                          <a:spcPct val="90000"/>
                        </a:lnSpc>
                        <a:spcBef>
                          <a:spcPts val="600"/>
                        </a:spcBef>
                        <a:buClr>
                          <a:schemeClr val="accent1"/>
                        </a:buClr>
                        <a:buSzPct val="100000"/>
                        <a:buFont typeface="Arial" pitchFamily="34" charset="0"/>
                        <a:defRPr sz="1400">
                          <a:solidFill>
                            <a:schemeClr val="tx1"/>
                          </a:solidFill>
                          <a:latin typeface="Arial" pitchFamily="34" charset="0"/>
                        </a:defRPr>
                      </a:lvl4pPr>
                      <a:lvl5pPr marL="2057400" indent="-228600" eaLnBrk="0" hangingPunct="0">
                        <a:lnSpc>
                          <a:spcPct val="90000"/>
                        </a:lnSpc>
                        <a:spcBef>
                          <a:spcPts val="600"/>
                        </a:spcBef>
                        <a:buClr>
                          <a:schemeClr val="accent1"/>
                        </a:buClr>
                        <a:buFont typeface="Arial" pitchFamily="34" charset="0"/>
                        <a:defRPr sz="1200">
                          <a:solidFill>
                            <a:schemeClr val="tx1"/>
                          </a:solidFill>
                          <a:latin typeface="Arial" pitchFamily="34" charset="0"/>
                        </a:defRPr>
                      </a:lvl5pPr>
                      <a:lvl6pPr marL="25146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6pPr>
                      <a:lvl7pPr marL="29718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7pPr>
                      <a:lvl8pPr marL="34290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8pPr>
                      <a:lvl9pPr marL="38862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NL" altLang="fr-FR" sz="1400" b="0" i="0" u="none" strike="noStrike" cap="none" normalizeH="0" baseline="0" dirty="0" smtClean="0">
                        <a:ln>
                          <a:noFill/>
                        </a:ln>
                        <a:solidFill>
                          <a:srgbClr val="000000"/>
                        </a:solidFill>
                        <a:effectLst/>
                        <a:latin typeface="Arial" pitchFamily="34" charset="0"/>
                        <a:cs typeface="Arial" pitchFamily="34" charset="0"/>
                      </a:endParaRPr>
                    </a:p>
                  </a:txBody>
                  <a:tcPr marL="96012" marR="960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C"/>
                    </a:solidFill>
                  </a:tcPr>
                </a:tc>
                <a:tc vMerge="1">
                  <a:txBody>
                    <a:bodyPr/>
                    <a:lstStyle>
                      <a:lvl1pPr eaLnBrk="0" hangingPunct="0">
                        <a:lnSpc>
                          <a:spcPct val="90000"/>
                        </a:lnSpc>
                        <a:spcBef>
                          <a:spcPts val="1800"/>
                        </a:spcBef>
                        <a:buClr>
                          <a:schemeClr val="accent1"/>
                        </a:buClr>
                        <a:buSzPct val="100000"/>
                        <a:buFont typeface="Arial" pitchFamily="34" charset="0"/>
                        <a:defRPr sz="2000">
                          <a:solidFill>
                            <a:schemeClr val="tx1"/>
                          </a:solidFill>
                          <a:latin typeface="Arial" pitchFamily="34" charset="0"/>
                        </a:defRPr>
                      </a:lvl1pPr>
                      <a:lvl2pPr marL="742950" indent="-285750" eaLnBrk="0" hangingPunct="0">
                        <a:lnSpc>
                          <a:spcPct val="90000"/>
                        </a:lnSpc>
                        <a:spcBef>
                          <a:spcPts val="1200"/>
                        </a:spcBef>
                        <a:buClr>
                          <a:schemeClr val="accent1"/>
                        </a:buClr>
                        <a:buSzPct val="100000"/>
                        <a:buFont typeface="Arial" pitchFamily="34" charset="0"/>
                        <a:defRPr>
                          <a:solidFill>
                            <a:schemeClr val="tx1"/>
                          </a:solidFill>
                          <a:latin typeface="Arial" pitchFamily="34" charset="0"/>
                        </a:defRPr>
                      </a:lvl2pPr>
                      <a:lvl3pPr marL="1143000" indent="-228600" eaLnBrk="0" hangingPunct="0">
                        <a:lnSpc>
                          <a:spcPct val="90000"/>
                        </a:lnSpc>
                        <a:spcBef>
                          <a:spcPts val="800"/>
                        </a:spcBef>
                        <a:buClr>
                          <a:schemeClr val="accent1"/>
                        </a:buClr>
                        <a:buSzPct val="100000"/>
                        <a:buFont typeface="Arial" pitchFamily="34" charset="0"/>
                        <a:defRPr sz="1600">
                          <a:solidFill>
                            <a:schemeClr val="tx1"/>
                          </a:solidFill>
                          <a:latin typeface="Arial" pitchFamily="34" charset="0"/>
                        </a:defRPr>
                      </a:lvl3pPr>
                      <a:lvl4pPr marL="1600200" indent="-228600" eaLnBrk="0" hangingPunct="0">
                        <a:lnSpc>
                          <a:spcPct val="90000"/>
                        </a:lnSpc>
                        <a:spcBef>
                          <a:spcPts val="600"/>
                        </a:spcBef>
                        <a:buClr>
                          <a:schemeClr val="accent1"/>
                        </a:buClr>
                        <a:buSzPct val="100000"/>
                        <a:buFont typeface="Arial" pitchFamily="34" charset="0"/>
                        <a:defRPr sz="1400">
                          <a:solidFill>
                            <a:schemeClr val="tx1"/>
                          </a:solidFill>
                          <a:latin typeface="Arial" pitchFamily="34" charset="0"/>
                        </a:defRPr>
                      </a:lvl4pPr>
                      <a:lvl5pPr marL="2057400" indent="-228600" eaLnBrk="0" hangingPunct="0">
                        <a:lnSpc>
                          <a:spcPct val="90000"/>
                        </a:lnSpc>
                        <a:spcBef>
                          <a:spcPts val="600"/>
                        </a:spcBef>
                        <a:buClr>
                          <a:schemeClr val="accent1"/>
                        </a:buClr>
                        <a:buFont typeface="Arial" pitchFamily="34" charset="0"/>
                        <a:defRPr sz="1200">
                          <a:solidFill>
                            <a:schemeClr val="tx1"/>
                          </a:solidFill>
                          <a:latin typeface="Arial" pitchFamily="34" charset="0"/>
                        </a:defRPr>
                      </a:lvl5pPr>
                      <a:lvl6pPr marL="25146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6pPr>
                      <a:lvl7pPr marL="29718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7pPr>
                      <a:lvl8pPr marL="34290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8pPr>
                      <a:lvl9pPr marL="38862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NL" altLang="fr-FR" sz="1400" b="0" i="0" u="none" strike="noStrike" cap="none" normalizeH="0" baseline="0" dirty="0" smtClean="0">
                        <a:ln>
                          <a:noFill/>
                        </a:ln>
                        <a:solidFill>
                          <a:srgbClr val="000000"/>
                        </a:solidFill>
                        <a:effectLst/>
                        <a:latin typeface="Arial" pitchFamily="34" charset="0"/>
                        <a:cs typeface="Arial" pitchFamily="34" charset="0"/>
                      </a:endParaRPr>
                    </a:p>
                  </a:txBody>
                  <a:tcPr marL="96012" marR="960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C"/>
                    </a:solidFill>
                  </a:tcPr>
                </a:tc>
              </a:tr>
              <a:tr h="371475">
                <a:tc>
                  <a:txBody>
                    <a:bodyPr/>
                    <a:lstStyle>
                      <a:lvl1pPr eaLnBrk="0" hangingPunct="0">
                        <a:lnSpc>
                          <a:spcPct val="90000"/>
                        </a:lnSpc>
                        <a:spcBef>
                          <a:spcPts val="1800"/>
                        </a:spcBef>
                        <a:buClr>
                          <a:schemeClr val="accent1"/>
                        </a:buClr>
                        <a:buSzPct val="100000"/>
                        <a:buFont typeface="Arial" pitchFamily="34" charset="0"/>
                        <a:defRPr sz="2000">
                          <a:solidFill>
                            <a:schemeClr val="tx1"/>
                          </a:solidFill>
                          <a:latin typeface="Arial" pitchFamily="34" charset="0"/>
                        </a:defRPr>
                      </a:lvl1pPr>
                      <a:lvl2pPr marL="742950" indent="-285750" eaLnBrk="0" hangingPunct="0">
                        <a:lnSpc>
                          <a:spcPct val="90000"/>
                        </a:lnSpc>
                        <a:spcBef>
                          <a:spcPts val="1200"/>
                        </a:spcBef>
                        <a:buClr>
                          <a:schemeClr val="accent1"/>
                        </a:buClr>
                        <a:buSzPct val="100000"/>
                        <a:buFont typeface="Arial" pitchFamily="34" charset="0"/>
                        <a:defRPr>
                          <a:solidFill>
                            <a:schemeClr val="tx1"/>
                          </a:solidFill>
                          <a:latin typeface="Arial" pitchFamily="34" charset="0"/>
                        </a:defRPr>
                      </a:lvl2pPr>
                      <a:lvl3pPr marL="1143000" indent="-228600" eaLnBrk="0" hangingPunct="0">
                        <a:lnSpc>
                          <a:spcPct val="90000"/>
                        </a:lnSpc>
                        <a:spcBef>
                          <a:spcPts val="800"/>
                        </a:spcBef>
                        <a:buClr>
                          <a:schemeClr val="accent1"/>
                        </a:buClr>
                        <a:buSzPct val="100000"/>
                        <a:buFont typeface="Arial" pitchFamily="34" charset="0"/>
                        <a:defRPr sz="1600">
                          <a:solidFill>
                            <a:schemeClr val="tx1"/>
                          </a:solidFill>
                          <a:latin typeface="Arial" pitchFamily="34" charset="0"/>
                        </a:defRPr>
                      </a:lvl3pPr>
                      <a:lvl4pPr marL="1600200" indent="-228600" eaLnBrk="0" hangingPunct="0">
                        <a:lnSpc>
                          <a:spcPct val="90000"/>
                        </a:lnSpc>
                        <a:spcBef>
                          <a:spcPts val="600"/>
                        </a:spcBef>
                        <a:buClr>
                          <a:schemeClr val="accent1"/>
                        </a:buClr>
                        <a:buSzPct val="100000"/>
                        <a:buFont typeface="Arial" pitchFamily="34" charset="0"/>
                        <a:defRPr sz="1400">
                          <a:solidFill>
                            <a:schemeClr val="tx1"/>
                          </a:solidFill>
                          <a:latin typeface="Arial" pitchFamily="34" charset="0"/>
                        </a:defRPr>
                      </a:lvl4pPr>
                      <a:lvl5pPr marL="2057400" indent="-228600" eaLnBrk="0" hangingPunct="0">
                        <a:lnSpc>
                          <a:spcPct val="90000"/>
                        </a:lnSpc>
                        <a:spcBef>
                          <a:spcPts val="600"/>
                        </a:spcBef>
                        <a:buClr>
                          <a:schemeClr val="accent1"/>
                        </a:buClr>
                        <a:buFont typeface="Arial" pitchFamily="34" charset="0"/>
                        <a:defRPr sz="1200">
                          <a:solidFill>
                            <a:schemeClr val="tx1"/>
                          </a:solidFill>
                          <a:latin typeface="Arial" pitchFamily="34" charset="0"/>
                        </a:defRPr>
                      </a:lvl5pPr>
                      <a:lvl6pPr marL="25146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6pPr>
                      <a:lvl7pPr marL="29718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7pPr>
                      <a:lvl8pPr marL="34290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8pPr>
                      <a:lvl9pPr marL="38862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fr-FR" sz="1800" u="none" strike="noStrike" cap="none" normalizeH="0" baseline="0" dirty="0" smtClean="0">
                          <a:ln>
                            <a:noFill/>
                          </a:ln>
                          <a:effectLst/>
                        </a:rPr>
                        <a:t>Premier </a:t>
                      </a:r>
                      <a:r>
                        <a:rPr kumimoji="0" lang="en-GB" altLang="fr-FR" sz="1800" u="none" strike="noStrike" cap="none" normalizeH="0" baseline="0" dirty="0" err="1" smtClean="0">
                          <a:ln>
                            <a:noFill/>
                          </a:ln>
                          <a:effectLst/>
                        </a:rPr>
                        <a:t>épisode</a:t>
                      </a:r>
                      <a:r>
                        <a:rPr kumimoji="0" lang="en-GB" altLang="fr-FR" sz="1800" u="none" strike="noStrike" cap="none" normalizeH="0" baseline="0" dirty="0" smtClean="0">
                          <a:ln>
                            <a:noFill/>
                          </a:ln>
                          <a:effectLst/>
                        </a:rPr>
                        <a:t> de PAC-P </a:t>
                      </a:r>
                      <a:r>
                        <a:rPr kumimoji="0" lang="en-GB" altLang="fr-FR" sz="1800" u="none" strike="noStrike" cap="none" normalizeH="0" baseline="0" dirty="0" err="1" smtClean="0">
                          <a:ln>
                            <a:noFill/>
                          </a:ln>
                          <a:effectLst/>
                        </a:rPr>
                        <a:t>confirmée</a:t>
                      </a:r>
                      <a:endParaRPr kumimoji="0" lang="en-GB" altLang="fr-FR" sz="1800" b="0" i="0" u="none" strike="noStrike" cap="none" normalizeH="0" baseline="0" dirty="0" smtClean="0">
                        <a:ln>
                          <a:noFill/>
                        </a:ln>
                        <a:solidFill>
                          <a:srgbClr val="000000"/>
                        </a:solidFill>
                        <a:effectLst/>
                        <a:latin typeface="Arial" pitchFamily="34" charset="0"/>
                        <a:ea typeface="Calibri" pitchFamily="34" charset="0"/>
                        <a:cs typeface="Calibri" pitchFamily="34" charset="0"/>
                      </a:endParaRPr>
                    </a:p>
                  </a:txBody>
                  <a:tcP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fr-FR" sz="1800" u="none" strike="noStrike" cap="none" normalizeH="0" baseline="0" dirty="0" smtClean="0">
                          <a:ln>
                            <a:noFill/>
                          </a:ln>
                          <a:effectLst/>
                        </a:rPr>
                        <a:t>100</a:t>
                      </a:r>
                      <a:endParaRPr kumimoji="0" lang="en-GB" altLang="fr-FR" sz="1800" b="0" i="0" u="none" strike="noStrike" cap="none" normalizeH="0" baseline="0" dirty="0" smtClean="0">
                        <a:ln>
                          <a:noFill/>
                        </a:ln>
                        <a:solidFill>
                          <a:srgbClr val="000000"/>
                        </a:solidFill>
                        <a:effectLst/>
                        <a:latin typeface="Arial" pitchFamily="34" charset="0"/>
                        <a:ea typeface="Calibri" pitchFamily="34" charset="0"/>
                        <a:cs typeface="Calibri" pitchFamily="34" charset="0"/>
                      </a:endParaRPr>
                    </a:p>
                  </a:txBody>
                  <a:tcPr marL="0" marR="0"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fr-FR" sz="1800" u="none" strike="noStrike" cap="none" normalizeH="0" baseline="0" dirty="0" smtClean="0">
                          <a:ln>
                            <a:noFill/>
                          </a:ln>
                          <a:effectLst/>
                        </a:rPr>
                        <a:t>144</a:t>
                      </a:r>
                      <a:endParaRPr kumimoji="0" lang="en-GB" altLang="fr-FR" sz="1800" b="0" i="0" u="none" strike="noStrike" cap="none" normalizeH="0" baseline="0" dirty="0" smtClean="0">
                        <a:ln>
                          <a:noFill/>
                        </a:ln>
                        <a:solidFill>
                          <a:srgbClr val="000000"/>
                        </a:solidFill>
                        <a:effectLst/>
                        <a:latin typeface="Arial" pitchFamily="34" charset="0"/>
                        <a:ea typeface="Calibri" pitchFamily="34" charset="0"/>
                        <a:cs typeface="Calibri" pitchFamily="34" charset="0"/>
                      </a:endParaRPr>
                    </a:p>
                  </a:txBody>
                  <a:tcPr marL="0" marR="0" marT="0" marB="0" anchor="ctr" horzOverflow="overflow"/>
                </a:tc>
                <a:tc>
                  <a:txBody>
                    <a:bodyPr/>
                    <a:lstStyle>
                      <a:lvl1pPr eaLnBrk="0" hangingPunct="0">
                        <a:lnSpc>
                          <a:spcPct val="90000"/>
                        </a:lnSpc>
                        <a:spcBef>
                          <a:spcPts val="1800"/>
                        </a:spcBef>
                        <a:buClr>
                          <a:schemeClr val="accent1"/>
                        </a:buClr>
                        <a:buSzPct val="100000"/>
                        <a:buFont typeface="Arial" pitchFamily="34" charset="0"/>
                        <a:defRPr sz="2000">
                          <a:solidFill>
                            <a:schemeClr val="tx1"/>
                          </a:solidFill>
                          <a:latin typeface="Arial" pitchFamily="34" charset="0"/>
                        </a:defRPr>
                      </a:lvl1pPr>
                      <a:lvl2pPr marL="742950" indent="-285750" eaLnBrk="0" hangingPunct="0">
                        <a:lnSpc>
                          <a:spcPct val="90000"/>
                        </a:lnSpc>
                        <a:spcBef>
                          <a:spcPts val="1200"/>
                        </a:spcBef>
                        <a:buClr>
                          <a:schemeClr val="accent1"/>
                        </a:buClr>
                        <a:buSzPct val="100000"/>
                        <a:buFont typeface="Arial" pitchFamily="34" charset="0"/>
                        <a:defRPr>
                          <a:solidFill>
                            <a:schemeClr val="tx1"/>
                          </a:solidFill>
                          <a:latin typeface="Arial" pitchFamily="34" charset="0"/>
                        </a:defRPr>
                      </a:lvl2pPr>
                      <a:lvl3pPr marL="1143000" indent="-228600" eaLnBrk="0" hangingPunct="0">
                        <a:lnSpc>
                          <a:spcPct val="90000"/>
                        </a:lnSpc>
                        <a:spcBef>
                          <a:spcPts val="800"/>
                        </a:spcBef>
                        <a:buClr>
                          <a:schemeClr val="accent1"/>
                        </a:buClr>
                        <a:buSzPct val="100000"/>
                        <a:buFont typeface="Arial" pitchFamily="34" charset="0"/>
                        <a:defRPr sz="1600">
                          <a:solidFill>
                            <a:schemeClr val="tx1"/>
                          </a:solidFill>
                          <a:latin typeface="Arial" pitchFamily="34" charset="0"/>
                        </a:defRPr>
                      </a:lvl3pPr>
                      <a:lvl4pPr marL="1600200" indent="-228600" eaLnBrk="0" hangingPunct="0">
                        <a:lnSpc>
                          <a:spcPct val="90000"/>
                        </a:lnSpc>
                        <a:spcBef>
                          <a:spcPts val="600"/>
                        </a:spcBef>
                        <a:buClr>
                          <a:schemeClr val="accent1"/>
                        </a:buClr>
                        <a:buSzPct val="100000"/>
                        <a:buFont typeface="Arial" pitchFamily="34" charset="0"/>
                        <a:defRPr sz="1400">
                          <a:solidFill>
                            <a:schemeClr val="tx1"/>
                          </a:solidFill>
                          <a:latin typeface="Arial" pitchFamily="34" charset="0"/>
                        </a:defRPr>
                      </a:lvl4pPr>
                      <a:lvl5pPr marL="2057400" indent="-228600" eaLnBrk="0" hangingPunct="0">
                        <a:lnSpc>
                          <a:spcPct val="90000"/>
                        </a:lnSpc>
                        <a:spcBef>
                          <a:spcPts val="600"/>
                        </a:spcBef>
                        <a:buClr>
                          <a:schemeClr val="accent1"/>
                        </a:buClr>
                        <a:buFont typeface="Arial" pitchFamily="34" charset="0"/>
                        <a:defRPr sz="1200">
                          <a:solidFill>
                            <a:schemeClr val="tx1"/>
                          </a:solidFill>
                          <a:latin typeface="Arial" pitchFamily="34" charset="0"/>
                        </a:defRPr>
                      </a:lvl5pPr>
                      <a:lvl6pPr marL="25146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6pPr>
                      <a:lvl7pPr marL="29718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7pPr>
                      <a:lvl8pPr marL="34290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8pPr>
                      <a:lvl9pPr marL="38862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fr-FR" sz="1800" b="1" u="none" strike="noStrike" cap="none" normalizeH="0" baseline="0" dirty="0" smtClean="0">
                          <a:ln>
                            <a:noFill/>
                          </a:ln>
                          <a:effectLst/>
                        </a:rPr>
                        <a:t>30.56</a:t>
                      </a:r>
                      <a:endParaRPr kumimoji="0" lang="en-GB" altLang="fr-FR" sz="1800" b="1" i="0" u="none" strike="noStrike" cap="none" normalizeH="0" baseline="0" dirty="0" smtClean="0">
                        <a:ln>
                          <a:noFill/>
                        </a:ln>
                        <a:solidFill>
                          <a:srgbClr val="000000"/>
                        </a:solidFill>
                        <a:effectLst/>
                        <a:latin typeface="Arial" pitchFamily="34" charset="0"/>
                        <a:ea typeface="Calibri" pitchFamily="34" charset="0"/>
                        <a:cs typeface="Calibri" pitchFamily="34" charset="0"/>
                      </a:endParaRPr>
                    </a:p>
                  </a:txBody>
                  <a:tcPr marL="0" marR="0" marT="0" marB="0" anchor="ctr" horzOverflow="overflow"/>
                </a:tc>
                <a:tc>
                  <a:txBody>
                    <a:bodyPr/>
                    <a:lstStyle>
                      <a:lvl1pPr eaLnBrk="0" hangingPunct="0">
                        <a:lnSpc>
                          <a:spcPct val="90000"/>
                        </a:lnSpc>
                        <a:spcBef>
                          <a:spcPts val="1800"/>
                        </a:spcBef>
                        <a:buClr>
                          <a:schemeClr val="accent1"/>
                        </a:buClr>
                        <a:buSzPct val="100000"/>
                        <a:buFont typeface="Arial" pitchFamily="34" charset="0"/>
                        <a:defRPr sz="2000">
                          <a:solidFill>
                            <a:schemeClr val="tx1"/>
                          </a:solidFill>
                          <a:latin typeface="Arial" pitchFamily="34" charset="0"/>
                        </a:defRPr>
                      </a:lvl1pPr>
                      <a:lvl2pPr marL="742950" indent="-285750" eaLnBrk="0" hangingPunct="0">
                        <a:lnSpc>
                          <a:spcPct val="90000"/>
                        </a:lnSpc>
                        <a:spcBef>
                          <a:spcPts val="1200"/>
                        </a:spcBef>
                        <a:buClr>
                          <a:schemeClr val="accent1"/>
                        </a:buClr>
                        <a:buSzPct val="100000"/>
                        <a:buFont typeface="Arial" pitchFamily="34" charset="0"/>
                        <a:defRPr>
                          <a:solidFill>
                            <a:schemeClr val="tx1"/>
                          </a:solidFill>
                          <a:latin typeface="Arial" pitchFamily="34" charset="0"/>
                        </a:defRPr>
                      </a:lvl2pPr>
                      <a:lvl3pPr marL="1143000" indent="-228600" eaLnBrk="0" hangingPunct="0">
                        <a:lnSpc>
                          <a:spcPct val="90000"/>
                        </a:lnSpc>
                        <a:spcBef>
                          <a:spcPts val="800"/>
                        </a:spcBef>
                        <a:buClr>
                          <a:schemeClr val="accent1"/>
                        </a:buClr>
                        <a:buSzPct val="100000"/>
                        <a:buFont typeface="Arial" pitchFamily="34" charset="0"/>
                        <a:defRPr sz="1600">
                          <a:solidFill>
                            <a:schemeClr val="tx1"/>
                          </a:solidFill>
                          <a:latin typeface="Arial" pitchFamily="34" charset="0"/>
                        </a:defRPr>
                      </a:lvl3pPr>
                      <a:lvl4pPr marL="1600200" indent="-228600" eaLnBrk="0" hangingPunct="0">
                        <a:lnSpc>
                          <a:spcPct val="90000"/>
                        </a:lnSpc>
                        <a:spcBef>
                          <a:spcPts val="600"/>
                        </a:spcBef>
                        <a:buClr>
                          <a:schemeClr val="accent1"/>
                        </a:buClr>
                        <a:buSzPct val="100000"/>
                        <a:buFont typeface="Arial" pitchFamily="34" charset="0"/>
                        <a:defRPr sz="1400">
                          <a:solidFill>
                            <a:schemeClr val="tx1"/>
                          </a:solidFill>
                          <a:latin typeface="Arial" pitchFamily="34" charset="0"/>
                        </a:defRPr>
                      </a:lvl4pPr>
                      <a:lvl5pPr marL="2057400" indent="-228600" eaLnBrk="0" hangingPunct="0">
                        <a:lnSpc>
                          <a:spcPct val="90000"/>
                        </a:lnSpc>
                        <a:spcBef>
                          <a:spcPts val="600"/>
                        </a:spcBef>
                        <a:buClr>
                          <a:schemeClr val="accent1"/>
                        </a:buClr>
                        <a:buFont typeface="Arial" pitchFamily="34" charset="0"/>
                        <a:defRPr sz="1200">
                          <a:solidFill>
                            <a:schemeClr val="tx1"/>
                          </a:solidFill>
                          <a:latin typeface="Arial" pitchFamily="34" charset="0"/>
                        </a:defRPr>
                      </a:lvl5pPr>
                      <a:lvl6pPr marL="25146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6pPr>
                      <a:lvl7pPr marL="29718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7pPr>
                      <a:lvl8pPr marL="34290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8pPr>
                      <a:lvl9pPr marL="38862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fr-FR" sz="1800" u="none" strike="noStrike" cap="none" normalizeH="0" baseline="0" dirty="0" smtClean="0">
                          <a:ln>
                            <a:noFill/>
                          </a:ln>
                          <a:effectLst/>
                        </a:rPr>
                        <a:t>(9.75, 46.74)</a:t>
                      </a:r>
                      <a:endParaRPr kumimoji="0" lang="en-GB" altLang="fr-FR" sz="1800" b="0" i="0" u="none" strike="noStrike" cap="none" normalizeH="0" baseline="0" dirty="0" smtClean="0">
                        <a:ln>
                          <a:noFill/>
                        </a:ln>
                        <a:solidFill>
                          <a:srgbClr val="000000"/>
                        </a:solidFill>
                        <a:effectLst/>
                        <a:latin typeface="Arial" pitchFamily="34" charset="0"/>
                        <a:ea typeface="Calibri" pitchFamily="34" charset="0"/>
                        <a:cs typeface="Calibri" pitchFamily="34" charset="0"/>
                      </a:endParaRPr>
                    </a:p>
                  </a:txBody>
                  <a:tcPr marL="0" marR="0" marT="0" marB="0" anchor="ctr" horzOverflow="overflow"/>
                </a:tc>
                <a:tc>
                  <a:txBody>
                    <a:bodyPr/>
                    <a:lstStyle>
                      <a:lvl1pPr eaLnBrk="0" hangingPunct="0">
                        <a:lnSpc>
                          <a:spcPct val="90000"/>
                        </a:lnSpc>
                        <a:spcBef>
                          <a:spcPts val="1800"/>
                        </a:spcBef>
                        <a:buClr>
                          <a:schemeClr val="accent1"/>
                        </a:buClr>
                        <a:buSzPct val="100000"/>
                        <a:buFont typeface="Arial" pitchFamily="34" charset="0"/>
                        <a:defRPr sz="2000">
                          <a:solidFill>
                            <a:schemeClr val="tx1"/>
                          </a:solidFill>
                          <a:latin typeface="Arial" pitchFamily="34" charset="0"/>
                        </a:defRPr>
                      </a:lvl1pPr>
                      <a:lvl2pPr marL="742950" indent="-285750" eaLnBrk="0" hangingPunct="0">
                        <a:lnSpc>
                          <a:spcPct val="90000"/>
                        </a:lnSpc>
                        <a:spcBef>
                          <a:spcPts val="1200"/>
                        </a:spcBef>
                        <a:buClr>
                          <a:schemeClr val="accent1"/>
                        </a:buClr>
                        <a:buSzPct val="100000"/>
                        <a:buFont typeface="Arial" pitchFamily="34" charset="0"/>
                        <a:defRPr>
                          <a:solidFill>
                            <a:schemeClr val="tx1"/>
                          </a:solidFill>
                          <a:latin typeface="Arial" pitchFamily="34" charset="0"/>
                        </a:defRPr>
                      </a:lvl2pPr>
                      <a:lvl3pPr marL="1143000" indent="-228600" eaLnBrk="0" hangingPunct="0">
                        <a:lnSpc>
                          <a:spcPct val="90000"/>
                        </a:lnSpc>
                        <a:spcBef>
                          <a:spcPts val="800"/>
                        </a:spcBef>
                        <a:buClr>
                          <a:schemeClr val="accent1"/>
                        </a:buClr>
                        <a:buSzPct val="100000"/>
                        <a:buFont typeface="Arial" pitchFamily="34" charset="0"/>
                        <a:defRPr sz="1600">
                          <a:solidFill>
                            <a:schemeClr val="tx1"/>
                          </a:solidFill>
                          <a:latin typeface="Arial" pitchFamily="34" charset="0"/>
                        </a:defRPr>
                      </a:lvl3pPr>
                      <a:lvl4pPr marL="1600200" indent="-228600" eaLnBrk="0" hangingPunct="0">
                        <a:lnSpc>
                          <a:spcPct val="90000"/>
                        </a:lnSpc>
                        <a:spcBef>
                          <a:spcPts val="600"/>
                        </a:spcBef>
                        <a:buClr>
                          <a:schemeClr val="accent1"/>
                        </a:buClr>
                        <a:buSzPct val="100000"/>
                        <a:buFont typeface="Arial" pitchFamily="34" charset="0"/>
                        <a:defRPr sz="1400">
                          <a:solidFill>
                            <a:schemeClr val="tx1"/>
                          </a:solidFill>
                          <a:latin typeface="Arial" pitchFamily="34" charset="0"/>
                        </a:defRPr>
                      </a:lvl4pPr>
                      <a:lvl5pPr marL="2057400" indent="-228600" eaLnBrk="0" hangingPunct="0">
                        <a:lnSpc>
                          <a:spcPct val="90000"/>
                        </a:lnSpc>
                        <a:spcBef>
                          <a:spcPts val="600"/>
                        </a:spcBef>
                        <a:buClr>
                          <a:schemeClr val="accent1"/>
                        </a:buClr>
                        <a:buFont typeface="Arial" pitchFamily="34" charset="0"/>
                        <a:defRPr sz="1200">
                          <a:solidFill>
                            <a:schemeClr val="tx1"/>
                          </a:solidFill>
                          <a:latin typeface="Arial" pitchFamily="34" charset="0"/>
                        </a:defRPr>
                      </a:lvl5pPr>
                      <a:lvl6pPr marL="25146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6pPr>
                      <a:lvl7pPr marL="29718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7pPr>
                      <a:lvl8pPr marL="34290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8pPr>
                      <a:lvl9pPr marL="38862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fr-FR" sz="1800" u="none" strike="noStrike" cap="none" normalizeH="0" baseline="0" dirty="0" smtClean="0">
                          <a:ln>
                            <a:noFill/>
                          </a:ln>
                          <a:effectLst/>
                        </a:rPr>
                        <a:t>0.0058</a:t>
                      </a:r>
                      <a:endParaRPr kumimoji="0" lang="en-GB" altLang="fr-FR" sz="1800" b="0" i="0" u="none" strike="noStrike" cap="none" normalizeH="0" baseline="0" dirty="0" smtClean="0">
                        <a:ln>
                          <a:noFill/>
                        </a:ln>
                        <a:solidFill>
                          <a:srgbClr val="000000"/>
                        </a:solidFill>
                        <a:effectLst/>
                        <a:latin typeface="Arial" pitchFamily="34" charset="0"/>
                        <a:ea typeface="Calibri" pitchFamily="34" charset="0"/>
                        <a:cs typeface="Calibri" pitchFamily="34" charset="0"/>
                      </a:endParaRPr>
                    </a:p>
                  </a:txBody>
                  <a:tcPr marL="0" marR="0" marT="0" marB="0" anchor="ctr" horzOverflow="overflow"/>
                </a:tc>
              </a:tr>
              <a:tr h="371475">
                <a:tc>
                  <a:txBody>
                    <a:bodyPr/>
                    <a:lstStyle>
                      <a:lvl1pPr eaLnBrk="0" hangingPunct="0">
                        <a:lnSpc>
                          <a:spcPct val="90000"/>
                        </a:lnSpc>
                        <a:spcBef>
                          <a:spcPts val="1800"/>
                        </a:spcBef>
                        <a:buClr>
                          <a:schemeClr val="accent1"/>
                        </a:buClr>
                        <a:buSzPct val="100000"/>
                        <a:buFont typeface="Arial" pitchFamily="34" charset="0"/>
                        <a:defRPr sz="2000">
                          <a:solidFill>
                            <a:schemeClr val="tx1"/>
                          </a:solidFill>
                          <a:latin typeface="Arial" pitchFamily="34" charset="0"/>
                        </a:defRPr>
                      </a:lvl1pPr>
                      <a:lvl2pPr marL="742950" indent="-285750" eaLnBrk="0" hangingPunct="0">
                        <a:lnSpc>
                          <a:spcPct val="90000"/>
                        </a:lnSpc>
                        <a:spcBef>
                          <a:spcPts val="1200"/>
                        </a:spcBef>
                        <a:buClr>
                          <a:schemeClr val="accent1"/>
                        </a:buClr>
                        <a:buSzPct val="100000"/>
                        <a:buFont typeface="Arial" pitchFamily="34" charset="0"/>
                        <a:defRPr>
                          <a:solidFill>
                            <a:schemeClr val="tx1"/>
                          </a:solidFill>
                          <a:latin typeface="Arial" pitchFamily="34" charset="0"/>
                        </a:defRPr>
                      </a:lvl2pPr>
                      <a:lvl3pPr marL="1143000" indent="-228600" eaLnBrk="0" hangingPunct="0">
                        <a:lnSpc>
                          <a:spcPct val="90000"/>
                        </a:lnSpc>
                        <a:spcBef>
                          <a:spcPts val="800"/>
                        </a:spcBef>
                        <a:buClr>
                          <a:schemeClr val="accent1"/>
                        </a:buClr>
                        <a:buSzPct val="100000"/>
                        <a:buFont typeface="Arial" pitchFamily="34" charset="0"/>
                        <a:defRPr sz="1600">
                          <a:solidFill>
                            <a:schemeClr val="tx1"/>
                          </a:solidFill>
                          <a:latin typeface="Arial" pitchFamily="34" charset="0"/>
                        </a:defRPr>
                      </a:lvl3pPr>
                      <a:lvl4pPr marL="1600200" indent="-228600" eaLnBrk="0" hangingPunct="0">
                        <a:lnSpc>
                          <a:spcPct val="90000"/>
                        </a:lnSpc>
                        <a:spcBef>
                          <a:spcPts val="600"/>
                        </a:spcBef>
                        <a:buClr>
                          <a:schemeClr val="accent1"/>
                        </a:buClr>
                        <a:buSzPct val="100000"/>
                        <a:buFont typeface="Arial" pitchFamily="34" charset="0"/>
                        <a:defRPr sz="1400">
                          <a:solidFill>
                            <a:schemeClr val="tx1"/>
                          </a:solidFill>
                          <a:latin typeface="Arial" pitchFamily="34" charset="0"/>
                        </a:defRPr>
                      </a:lvl4pPr>
                      <a:lvl5pPr marL="2057400" indent="-228600" eaLnBrk="0" hangingPunct="0">
                        <a:lnSpc>
                          <a:spcPct val="90000"/>
                        </a:lnSpc>
                        <a:spcBef>
                          <a:spcPts val="600"/>
                        </a:spcBef>
                        <a:buClr>
                          <a:schemeClr val="accent1"/>
                        </a:buClr>
                        <a:buFont typeface="Arial" pitchFamily="34" charset="0"/>
                        <a:defRPr sz="1200">
                          <a:solidFill>
                            <a:schemeClr val="tx1"/>
                          </a:solidFill>
                          <a:latin typeface="Arial" pitchFamily="34" charset="0"/>
                        </a:defRPr>
                      </a:lvl5pPr>
                      <a:lvl6pPr marL="25146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6pPr>
                      <a:lvl7pPr marL="29718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7pPr>
                      <a:lvl8pPr marL="34290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8pPr>
                      <a:lvl9pPr marL="38862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GB" altLang="fr-FR" sz="1800" b="0" i="0" u="none" strike="noStrike" cap="none" normalizeH="0" baseline="0" dirty="0" smtClean="0">
                        <a:ln>
                          <a:noFill/>
                        </a:ln>
                        <a:solidFill>
                          <a:srgbClr val="000000"/>
                        </a:solidFill>
                        <a:effectLst/>
                        <a:latin typeface="Arial" pitchFamily="34" charset="0"/>
                        <a:ea typeface="Calibri" pitchFamily="34" charset="0"/>
                        <a:cs typeface="Calibri" pitchFamily="34" charset="0"/>
                      </a:endParaRPr>
                    </a:p>
                  </a:txBody>
                  <a:tcPr marL="0" marR="0" marT="0" marB="0" anchor="ctr" horzOverflow="overflow"/>
                </a:tc>
                <a:tc>
                  <a:txBody>
                    <a:bodyPr/>
                    <a:lstStyle/>
                    <a:p>
                      <a:endParaRPr lang="fr-FR"/>
                    </a:p>
                  </a:txBody>
                  <a:tcPr marL="0" marR="0" marT="0" marB="0" anchor="ctr" horzOverflow="overflow"/>
                </a:tc>
                <a:tc>
                  <a:txBody>
                    <a:bodyPr/>
                    <a:lstStyle/>
                    <a:p>
                      <a:endParaRPr lang="fr-FR"/>
                    </a:p>
                  </a:txBody>
                  <a:tcPr marL="0" marR="0" marT="0" marB="0" anchor="ctr" horzOverflow="overflow"/>
                </a:tc>
                <a:tc>
                  <a:txBody>
                    <a:bodyPr/>
                    <a:lstStyle>
                      <a:lvl1pPr eaLnBrk="0" hangingPunct="0">
                        <a:lnSpc>
                          <a:spcPct val="90000"/>
                        </a:lnSpc>
                        <a:spcBef>
                          <a:spcPts val="1800"/>
                        </a:spcBef>
                        <a:buClr>
                          <a:schemeClr val="accent1"/>
                        </a:buClr>
                        <a:buSzPct val="100000"/>
                        <a:buFont typeface="Arial" pitchFamily="34" charset="0"/>
                        <a:defRPr sz="2000">
                          <a:solidFill>
                            <a:schemeClr val="tx1"/>
                          </a:solidFill>
                          <a:latin typeface="Arial" pitchFamily="34" charset="0"/>
                        </a:defRPr>
                      </a:lvl1pPr>
                      <a:lvl2pPr marL="742950" indent="-285750" eaLnBrk="0" hangingPunct="0">
                        <a:lnSpc>
                          <a:spcPct val="90000"/>
                        </a:lnSpc>
                        <a:spcBef>
                          <a:spcPts val="1200"/>
                        </a:spcBef>
                        <a:buClr>
                          <a:schemeClr val="accent1"/>
                        </a:buClr>
                        <a:buSzPct val="100000"/>
                        <a:buFont typeface="Arial" pitchFamily="34" charset="0"/>
                        <a:defRPr>
                          <a:solidFill>
                            <a:schemeClr val="tx1"/>
                          </a:solidFill>
                          <a:latin typeface="Arial" pitchFamily="34" charset="0"/>
                        </a:defRPr>
                      </a:lvl2pPr>
                      <a:lvl3pPr marL="1143000" indent="-228600" eaLnBrk="0" hangingPunct="0">
                        <a:lnSpc>
                          <a:spcPct val="90000"/>
                        </a:lnSpc>
                        <a:spcBef>
                          <a:spcPts val="800"/>
                        </a:spcBef>
                        <a:buClr>
                          <a:schemeClr val="accent1"/>
                        </a:buClr>
                        <a:buSzPct val="100000"/>
                        <a:buFont typeface="Arial" pitchFamily="34" charset="0"/>
                        <a:defRPr sz="1600">
                          <a:solidFill>
                            <a:schemeClr val="tx1"/>
                          </a:solidFill>
                          <a:latin typeface="Arial" pitchFamily="34" charset="0"/>
                        </a:defRPr>
                      </a:lvl3pPr>
                      <a:lvl4pPr marL="1600200" indent="-228600" eaLnBrk="0" hangingPunct="0">
                        <a:lnSpc>
                          <a:spcPct val="90000"/>
                        </a:lnSpc>
                        <a:spcBef>
                          <a:spcPts val="600"/>
                        </a:spcBef>
                        <a:buClr>
                          <a:schemeClr val="accent1"/>
                        </a:buClr>
                        <a:buSzPct val="100000"/>
                        <a:buFont typeface="Arial" pitchFamily="34" charset="0"/>
                        <a:defRPr sz="1400">
                          <a:solidFill>
                            <a:schemeClr val="tx1"/>
                          </a:solidFill>
                          <a:latin typeface="Arial" pitchFamily="34" charset="0"/>
                        </a:defRPr>
                      </a:lvl4pPr>
                      <a:lvl5pPr marL="2057400" indent="-228600" eaLnBrk="0" hangingPunct="0">
                        <a:lnSpc>
                          <a:spcPct val="90000"/>
                        </a:lnSpc>
                        <a:spcBef>
                          <a:spcPts val="600"/>
                        </a:spcBef>
                        <a:buClr>
                          <a:schemeClr val="accent1"/>
                        </a:buClr>
                        <a:buFont typeface="Arial" pitchFamily="34" charset="0"/>
                        <a:defRPr sz="1200">
                          <a:solidFill>
                            <a:schemeClr val="tx1"/>
                          </a:solidFill>
                          <a:latin typeface="Arial" pitchFamily="34" charset="0"/>
                        </a:defRPr>
                      </a:lvl5pPr>
                      <a:lvl6pPr marL="25146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6pPr>
                      <a:lvl7pPr marL="29718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7pPr>
                      <a:lvl8pPr marL="34290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8pPr>
                      <a:lvl9pPr marL="38862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GB" altLang="fr-FR" sz="1800" b="1" i="0" u="none" strike="noStrike" cap="none" normalizeH="0" baseline="0" dirty="0" smtClean="0">
                        <a:ln>
                          <a:noFill/>
                        </a:ln>
                        <a:solidFill>
                          <a:srgbClr val="000000"/>
                        </a:solidFill>
                        <a:effectLst/>
                        <a:latin typeface="Arial" pitchFamily="34" charset="0"/>
                        <a:ea typeface="Calibri" pitchFamily="34" charset="0"/>
                        <a:cs typeface="Calibri" pitchFamily="34" charset="0"/>
                      </a:endParaRPr>
                    </a:p>
                  </a:txBody>
                  <a:tcPr marL="0" marR="0" marT="0" marB="0" anchor="ctr" horzOverflow="overflow"/>
                </a:tc>
                <a:tc>
                  <a:txBody>
                    <a:bodyPr/>
                    <a:lstStyle>
                      <a:lvl1pPr eaLnBrk="0" hangingPunct="0">
                        <a:lnSpc>
                          <a:spcPct val="90000"/>
                        </a:lnSpc>
                        <a:spcBef>
                          <a:spcPts val="1800"/>
                        </a:spcBef>
                        <a:buClr>
                          <a:schemeClr val="accent1"/>
                        </a:buClr>
                        <a:buSzPct val="100000"/>
                        <a:buFont typeface="Arial" pitchFamily="34" charset="0"/>
                        <a:defRPr sz="2000">
                          <a:solidFill>
                            <a:schemeClr val="tx1"/>
                          </a:solidFill>
                          <a:latin typeface="Arial" pitchFamily="34" charset="0"/>
                        </a:defRPr>
                      </a:lvl1pPr>
                      <a:lvl2pPr marL="742950" indent="-285750" eaLnBrk="0" hangingPunct="0">
                        <a:lnSpc>
                          <a:spcPct val="90000"/>
                        </a:lnSpc>
                        <a:spcBef>
                          <a:spcPts val="1200"/>
                        </a:spcBef>
                        <a:buClr>
                          <a:schemeClr val="accent1"/>
                        </a:buClr>
                        <a:buSzPct val="100000"/>
                        <a:buFont typeface="Arial" pitchFamily="34" charset="0"/>
                        <a:defRPr>
                          <a:solidFill>
                            <a:schemeClr val="tx1"/>
                          </a:solidFill>
                          <a:latin typeface="Arial" pitchFamily="34" charset="0"/>
                        </a:defRPr>
                      </a:lvl2pPr>
                      <a:lvl3pPr marL="1143000" indent="-228600" eaLnBrk="0" hangingPunct="0">
                        <a:lnSpc>
                          <a:spcPct val="90000"/>
                        </a:lnSpc>
                        <a:spcBef>
                          <a:spcPts val="800"/>
                        </a:spcBef>
                        <a:buClr>
                          <a:schemeClr val="accent1"/>
                        </a:buClr>
                        <a:buSzPct val="100000"/>
                        <a:buFont typeface="Arial" pitchFamily="34" charset="0"/>
                        <a:defRPr sz="1600">
                          <a:solidFill>
                            <a:schemeClr val="tx1"/>
                          </a:solidFill>
                          <a:latin typeface="Arial" pitchFamily="34" charset="0"/>
                        </a:defRPr>
                      </a:lvl3pPr>
                      <a:lvl4pPr marL="1600200" indent="-228600" eaLnBrk="0" hangingPunct="0">
                        <a:lnSpc>
                          <a:spcPct val="90000"/>
                        </a:lnSpc>
                        <a:spcBef>
                          <a:spcPts val="600"/>
                        </a:spcBef>
                        <a:buClr>
                          <a:schemeClr val="accent1"/>
                        </a:buClr>
                        <a:buSzPct val="100000"/>
                        <a:buFont typeface="Arial" pitchFamily="34" charset="0"/>
                        <a:defRPr sz="1400">
                          <a:solidFill>
                            <a:schemeClr val="tx1"/>
                          </a:solidFill>
                          <a:latin typeface="Arial" pitchFamily="34" charset="0"/>
                        </a:defRPr>
                      </a:lvl4pPr>
                      <a:lvl5pPr marL="2057400" indent="-228600" eaLnBrk="0" hangingPunct="0">
                        <a:lnSpc>
                          <a:spcPct val="90000"/>
                        </a:lnSpc>
                        <a:spcBef>
                          <a:spcPts val="600"/>
                        </a:spcBef>
                        <a:buClr>
                          <a:schemeClr val="accent1"/>
                        </a:buClr>
                        <a:buFont typeface="Arial" pitchFamily="34" charset="0"/>
                        <a:defRPr sz="1200">
                          <a:solidFill>
                            <a:schemeClr val="tx1"/>
                          </a:solidFill>
                          <a:latin typeface="Arial" pitchFamily="34" charset="0"/>
                        </a:defRPr>
                      </a:lvl5pPr>
                      <a:lvl6pPr marL="25146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6pPr>
                      <a:lvl7pPr marL="29718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7pPr>
                      <a:lvl8pPr marL="34290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8pPr>
                      <a:lvl9pPr marL="38862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GB" altLang="fr-FR" sz="1800" b="0" i="0" u="none" strike="noStrike" cap="none" normalizeH="0" baseline="0" smtClean="0">
                        <a:ln>
                          <a:noFill/>
                        </a:ln>
                        <a:solidFill>
                          <a:srgbClr val="000000"/>
                        </a:solidFill>
                        <a:effectLst/>
                        <a:latin typeface="Arial" pitchFamily="34" charset="0"/>
                        <a:ea typeface="Calibri" pitchFamily="34" charset="0"/>
                        <a:cs typeface="Calibri" pitchFamily="34" charset="0"/>
                      </a:endParaRPr>
                    </a:p>
                  </a:txBody>
                  <a:tcPr marL="0" marR="0" marT="0" marB="0" anchor="ctr" horzOverflow="overflow"/>
                </a:tc>
                <a:tc>
                  <a:txBody>
                    <a:bodyPr/>
                    <a:lstStyle>
                      <a:lvl1pPr eaLnBrk="0" hangingPunct="0">
                        <a:lnSpc>
                          <a:spcPct val="90000"/>
                        </a:lnSpc>
                        <a:spcBef>
                          <a:spcPts val="1800"/>
                        </a:spcBef>
                        <a:buClr>
                          <a:schemeClr val="accent1"/>
                        </a:buClr>
                        <a:buSzPct val="100000"/>
                        <a:buFont typeface="Arial" pitchFamily="34" charset="0"/>
                        <a:defRPr sz="2000">
                          <a:solidFill>
                            <a:schemeClr val="tx1"/>
                          </a:solidFill>
                          <a:latin typeface="Arial" pitchFamily="34" charset="0"/>
                        </a:defRPr>
                      </a:lvl1pPr>
                      <a:lvl2pPr marL="742950" indent="-285750" eaLnBrk="0" hangingPunct="0">
                        <a:lnSpc>
                          <a:spcPct val="90000"/>
                        </a:lnSpc>
                        <a:spcBef>
                          <a:spcPts val="1200"/>
                        </a:spcBef>
                        <a:buClr>
                          <a:schemeClr val="accent1"/>
                        </a:buClr>
                        <a:buSzPct val="100000"/>
                        <a:buFont typeface="Arial" pitchFamily="34" charset="0"/>
                        <a:defRPr>
                          <a:solidFill>
                            <a:schemeClr val="tx1"/>
                          </a:solidFill>
                          <a:latin typeface="Arial" pitchFamily="34" charset="0"/>
                        </a:defRPr>
                      </a:lvl2pPr>
                      <a:lvl3pPr marL="1143000" indent="-228600" eaLnBrk="0" hangingPunct="0">
                        <a:lnSpc>
                          <a:spcPct val="90000"/>
                        </a:lnSpc>
                        <a:spcBef>
                          <a:spcPts val="800"/>
                        </a:spcBef>
                        <a:buClr>
                          <a:schemeClr val="accent1"/>
                        </a:buClr>
                        <a:buSzPct val="100000"/>
                        <a:buFont typeface="Arial" pitchFamily="34" charset="0"/>
                        <a:defRPr sz="1600">
                          <a:solidFill>
                            <a:schemeClr val="tx1"/>
                          </a:solidFill>
                          <a:latin typeface="Arial" pitchFamily="34" charset="0"/>
                        </a:defRPr>
                      </a:lvl3pPr>
                      <a:lvl4pPr marL="1600200" indent="-228600" eaLnBrk="0" hangingPunct="0">
                        <a:lnSpc>
                          <a:spcPct val="90000"/>
                        </a:lnSpc>
                        <a:spcBef>
                          <a:spcPts val="600"/>
                        </a:spcBef>
                        <a:buClr>
                          <a:schemeClr val="accent1"/>
                        </a:buClr>
                        <a:buSzPct val="100000"/>
                        <a:buFont typeface="Arial" pitchFamily="34" charset="0"/>
                        <a:defRPr sz="1400">
                          <a:solidFill>
                            <a:schemeClr val="tx1"/>
                          </a:solidFill>
                          <a:latin typeface="Arial" pitchFamily="34" charset="0"/>
                        </a:defRPr>
                      </a:lvl4pPr>
                      <a:lvl5pPr marL="2057400" indent="-228600" eaLnBrk="0" hangingPunct="0">
                        <a:lnSpc>
                          <a:spcPct val="90000"/>
                        </a:lnSpc>
                        <a:spcBef>
                          <a:spcPts val="600"/>
                        </a:spcBef>
                        <a:buClr>
                          <a:schemeClr val="accent1"/>
                        </a:buClr>
                        <a:buFont typeface="Arial" pitchFamily="34" charset="0"/>
                        <a:defRPr sz="1200">
                          <a:solidFill>
                            <a:schemeClr val="tx1"/>
                          </a:solidFill>
                          <a:latin typeface="Arial" pitchFamily="34" charset="0"/>
                        </a:defRPr>
                      </a:lvl5pPr>
                      <a:lvl6pPr marL="25146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6pPr>
                      <a:lvl7pPr marL="29718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7pPr>
                      <a:lvl8pPr marL="34290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8pPr>
                      <a:lvl9pPr marL="38862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GB" altLang="fr-FR" sz="1800" b="0" i="0" u="none" strike="noStrike" cap="none" normalizeH="0" baseline="0" smtClean="0">
                        <a:ln>
                          <a:noFill/>
                        </a:ln>
                        <a:solidFill>
                          <a:srgbClr val="000000"/>
                        </a:solidFill>
                        <a:effectLst/>
                        <a:latin typeface="Arial" pitchFamily="34" charset="0"/>
                        <a:ea typeface="Calibri" pitchFamily="34" charset="0"/>
                        <a:cs typeface="Calibri" pitchFamily="34" charset="0"/>
                      </a:endParaRPr>
                    </a:p>
                  </a:txBody>
                  <a:tcPr marL="0" marR="0" marT="0" marB="0" anchor="ctr" horzOverflow="overflow"/>
                </a:tc>
              </a:tr>
              <a:tr h="371475">
                <a:tc>
                  <a:txBody>
                    <a:bodyPr/>
                    <a:lstStyle>
                      <a:lvl1pPr marL="115888" eaLnBrk="0" hangingPunct="0">
                        <a:lnSpc>
                          <a:spcPct val="90000"/>
                        </a:lnSpc>
                        <a:spcBef>
                          <a:spcPts val="1800"/>
                        </a:spcBef>
                        <a:buClr>
                          <a:schemeClr val="accent1"/>
                        </a:buClr>
                        <a:buSzPct val="100000"/>
                        <a:buFont typeface="Arial" pitchFamily="34" charset="0"/>
                        <a:defRPr sz="2000">
                          <a:solidFill>
                            <a:schemeClr val="tx1"/>
                          </a:solidFill>
                          <a:latin typeface="Arial" pitchFamily="34" charset="0"/>
                        </a:defRPr>
                      </a:lvl1pPr>
                      <a:lvl2pPr marL="742950" indent="-285750" eaLnBrk="0" hangingPunct="0">
                        <a:lnSpc>
                          <a:spcPct val="90000"/>
                        </a:lnSpc>
                        <a:spcBef>
                          <a:spcPts val="1200"/>
                        </a:spcBef>
                        <a:buClr>
                          <a:schemeClr val="accent1"/>
                        </a:buClr>
                        <a:buSzPct val="100000"/>
                        <a:buFont typeface="Arial" pitchFamily="34" charset="0"/>
                        <a:defRPr>
                          <a:solidFill>
                            <a:schemeClr val="tx1"/>
                          </a:solidFill>
                          <a:latin typeface="Arial" pitchFamily="34" charset="0"/>
                        </a:defRPr>
                      </a:lvl2pPr>
                      <a:lvl3pPr marL="1143000" indent="-228600" eaLnBrk="0" hangingPunct="0">
                        <a:lnSpc>
                          <a:spcPct val="90000"/>
                        </a:lnSpc>
                        <a:spcBef>
                          <a:spcPts val="800"/>
                        </a:spcBef>
                        <a:buClr>
                          <a:schemeClr val="accent1"/>
                        </a:buClr>
                        <a:buSzPct val="100000"/>
                        <a:buFont typeface="Arial" pitchFamily="34" charset="0"/>
                        <a:defRPr sz="1600">
                          <a:solidFill>
                            <a:schemeClr val="tx1"/>
                          </a:solidFill>
                          <a:latin typeface="Arial" pitchFamily="34" charset="0"/>
                        </a:defRPr>
                      </a:lvl3pPr>
                      <a:lvl4pPr marL="1600200" indent="-228600" eaLnBrk="0" hangingPunct="0">
                        <a:lnSpc>
                          <a:spcPct val="90000"/>
                        </a:lnSpc>
                        <a:spcBef>
                          <a:spcPts val="600"/>
                        </a:spcBef>
                        <a:buClr>
                          <a:schemeClr val="accent1"/>
                        </a:buClr>
                        <a:buSzPct val="100000"/>
                        <a:buFont typeface="Arial" pitchFamily="34" charset="0"/>
                        <a:defRPr sz="1400">
                          <a:solidFill>
                            <a:schemeClr val="tx1"/>
                          </a:solidFill>
                          <a:latin typeface="Arial" pitchFamily="34" charset="0"/>
                        </a:defRPr>
                      </a:lvl4pPr>
                      <a:lvl5pPr marL="2057400" indent="-228600" eaLnBrk="0" hangingPunct="0">
                        <a:lnSpc>
                          <a:spcPct val="90000"/>
                        </a:lnSpc>
                        <a:spcBef>
                          <a:spcPts val="600"/>
                        </a:spcBef>
                        <a:buClr>
                          <a:schemeClr val="accent1"/>
                        </a:buClr>
                        <a:buFont typeface="Arial" pitchFamily="34" charset="0"/>
                        <a:defRPr sz="1200">
                          <a:solidFill>
                            <a:schemeClr val="tx1"/>
                          </a:solidFill>
                          <a:latin typeface="Arial" pitchFamily="34" charset="0"/>
                        </a:defRPr>
                      </a:lvl5pPr>
                      <a:lvl6pPr marL="25146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6pPr>
                      <a:lvl7pPr marL="29718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7pPr>
                      <a:lvl8pPr marL="34290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8pPr>
                      <a:lvl9pPr marL="38862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9pPr>
                    </a:lstStyle>
                    <a:p>
                      <a:pPr marL="115888" marR="0" lvl="0" indent="0" algn="l" defTabSz="914400" rtl="0" eaLnBrk="1" fontAlgn="base" latinLnBrk="0" hangingPunct="1">
                        <a:lnSpc>
                          <a:spcPct val="115000"/>
                        </a:lnSpc>
                        <a:spcBef>
                          <a:spcPct val="0"/>
                        </a:spcBef>
                        <a:spcAft>
                          <a:spcPct val="0"/>
                        </a:spcAft>
                        <a:buClrTx/>
                        <a:buSzTx/>
                        <a:buFontTx/>
                        <a:buNone/>
                        <a:tabLst/>
                      </a:pPr>
                      <a:r>
                        <a:rPr kumimoji="0" lang="en-GB" altLang="fr-FR" sz="1800" u="none" strike="noStrike" cap="none" normalizeH="0" baseline="0" dirty="0" smtClean="0">
                          <a:ln>
                            <a:noFill/>
                          </a:ln>
                          <a:effectLst/>
                        </a:rPr>
                        <a:t>Premier </a:t>
                      </a:r>
                      <a:r>
                        <a:rPr kumimoji="0" lang="en-GB" altLang="fr-FR" sz="1800" u="none" strike="noStrike" cap="none" normalizeH="0" baseline="0" dirty="0" err="1" smtClean="0">
                          <a:ln>
                            <a:noFill/>
                          </a:ln>
                          <a:effectLst/>
                        </a:rPr>
                        <a:t>épisode</a:t>
                      </a:r>
                      <a:r>
                        <a:rPr kumimoji="0" lang="en-GB" altLang="fr-FR" sz="1800" u="none" strike="noStrike" cap="none" normalizeH="0" baseline="0" dirty="0" smtClean="0">
                          <a:ln>
                            <a:noFill/>
                          </a:ln>
                          <a:effectLst/>
                        </a:rPr>
                        <a:t> de PAC-P NB/NI </a:t>
                      </a:r>
                      <a:r>
                        <a:rPr kumimoji="0" lang="en-GB" altLang="fr-FR" sz="1800" u="none" strike="noStrike" cap="none" normalizeH="0" baseline="0" dirty="0" err="1" smtClean="0">
                          <a:ln>
                            <a:noFill/>
                          </a:ln>
                          <a:effectLst/>
                        </a:rPr>
                        <a:t>confirmée</a:t>
                      </a:r>
                      <a:endParaRPr kumimoji="0" lang="en-GB" altLang="fr-FR" sz="1800" b="0" i="0" u="none" strike="noStrike" cap="none" normalizeH="0" baseline="0" dirty="0" smtClean="0">
                        <a:ln>
                          <a:noFill/>
                        </a:ln>
                        <a:solidFill>
                          <a:srgbClr val="000000"/>
                        </a:solidFill>
                        <a:effectLst/>
                        <a:latin typeface="Arial" pitchFamily="34" charset="0"/>
                        <a:ea typeface="Calibri" pitchFamily="34" charset="0"/>
                        <a:cs typeface="Calibri" pitchFamily="34" charset="0"/>
                      </a:endParaRPr>
                    </a:p>
                  </a:txBody>
                  <a:tcPr marL="0" marR="0"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fr-FR" sz="1800" u="none" strike="noStrike" cap="none" normalizeH="0" baseline="0" dirty="0" smtClean="0">
                          <a:ln>
                            <a:noFill/>
                          </a:ln>
                          <a:effectLst/>
                        </a:rPr>
                        <a:t>66</a:t>
                      </a:r>
                      <a:endParaRPr kumimoji="0" lang="en-GB" altLang="fr-FR" sz="1800" b="0" i="0" u="none" strike="noStrike" cap="none" normalizeH="0" baseline="0" dirty="0" smtClean="0">
                        <a:ln>
                          <a:noFill/>
                        </a:ln>
                        <a:solidFill>
                          <a:srgbClr val="000000"/>
                        </a:solidFill>
                        <a:effectLst/>
                        <a:latin typeface="Arial" pitchFamily="34" charset="0"/>
                        <a:ea typeface="Calibri" pitchFamily="34" charset="0"/>
                        <a:cs typeface="Calibri" pitchFamily="34" charset="0"/>
                      </a:endParaRPr>
                    </a:p>
                  </a:txBody>
                  <a:tcPr marL="0" marR="0"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fr-FR" sz="1800" u="none" strike="noStrike" cap="none" normalizeH="0" baseline="0" dirty="0" smtClean="0">
                          <a:ln>
                            <a:noFill/>
                          </a:ln>
                          <a:effectLst/>
                        </a:rPr>
                        <a:t>87</a:t>
                      </a:r>
                      <a:endParaRPr kumimoji="0" lang="en-GB" altLang="fr-FR" sz="1800" b="0" i="0" u="none" strike="noStrike" cap="none" normalizeH="0" baseline="0" dirty="0" smtClean="0">
                        <a:ln>
                          <a:noFill/>
                        </a:ln>
                        <a:solidFill>
                          <a:srgbClr val="000000"/>
                        </a:solidFill>
                        <a:effectLst/>
                        <a:latin typeface="Arial" pitchFamily="34" charset="0"/>
                        <a:ea typeface="Calibri" pitchFamily="34" charset="0"/>
                        <a:cs typeface="Calibri" pitchFamily="34" charset="0"/>
                      </a:endParaRPr>
                    </a:p>
                  </a:txBody>
                  <a:tcPr marL="0" marR="0" marT="0" marB="0" anchor="ctr" horzOverflow="overflow"/>
                </a:tc>
                <a:tc>
                  <a:txBody>
                    <a:bodyPr/>
                    <a:lstStyle>
                      <a:lvl1pPr eaLnBrk="0" hangingPunct="0">
                        <a:lnSpc>
                          <a:spcPct val="90000"/>
                        </a:lnSpc>
                        <a:spcBef>
                          <a:spcPts val="1800"/>
                        </a:spcBef>
                        <a:buClr>
                          <a:schemeClr val="accent1"/>
                        </a:buClr>
                        <a:buSzPct val="100000"/>
                        <a:buFont typeface="Arial" pitchFamily="34" charset="0"/>
                        <a:defRPr sz="2000">
                          <a:solidFill>
                            <a:schemeClr val="tx1"/>
                          </a:solidFill>
                          <a:latin typeface="Arial" pitchFamily="34" charset="0"/>
                        </a:defRPr>
                      </a:lvl1pPr>
                      <a:lvl2pPr marL="742950" indent="-285750" eaLnBrk="0" hangingPunct="0">
                        <a:lnSpc>
                          <a:spcPct val="90000"/>
                        </a:lnSpc>
                        <a:spcBef>
                          <a:spcPts val="1200"/>
                        </a:spcBef>
                        <a:buClr>
                          <a:schemeClr val="accent1"/>
                        </a:buClr>
                        <a:buSzPct val="100000"/>
                        <a:buFont typeface="Arial" pitchFamily="34" charset="0"/>
                        <a:defRPr>
                          <a:solidFill>
                            <a:schemeClr val="tx1"/>
                          </a:solidFill>
                          <a:latin typeface="Arial" pitchFamily="34" charset="0"/>
                        </a:defRPr>
                      </a:lvl2pPr>
                      <a:lvl3pPr marL="1143000" indent="-228600" eaLnBrk="0" hangingPunct="0">
                        <a:lnSpc>
                          <a:spcPct val="90000"/>
                        </a:lnSpc>
                        <a:spcBef>
                          <a:spcPts val="800"/>
                        </a:spcBef>
                        <a:buClr>
                          <a:schemeClr val="accent1"/>
                        </a:buClr>
                        <a:buSzPct val="100000"/>
                        <a:buFont typeface="Arial" pitchFamily="34" charset="0"/>
                        <a:defRPr sz="1600">
                          <a:solidFill>
                            <a:schemeClr val="tx1"/>
                          </a:solidFill>
                          <a:latin typeface="Arial" pitchFamily="34" charset="0"/>
                        </a:defRPr>
                      </a:lvl3pPr>
                      <a:lvl4pPr marL="1600200" indent="-228600" eaLnBrk="0" hangingPunct="0">
                        <a:lnSpc>
                          <a:spcPct val="90000"/>
                        </a:lnSpc>
                        <a:spcBef>
                          <a:spcPts val="600"/>
                        </a:spcBef>
                        <a:buClr>
                          <a:schemeClr val="accent1"/>
                        </a:buClr>
                        <a:buSzPct val="100000"/>
                        <a:buFont typeface="Arial" pitchFamily="34" charset="0"/>
                        <a:defRPr sz="1400">
                          <a:solidFill>
                            <a:schemeClr val="tx1"/>
                          </a:solidFill>
                          <a:latin typeface="Arial" pitchFamily="34" charset="0"/>
                        </a:defRPr>
                      </a:lvl4pPr>
                      <a:lvl5pPr marL="2057400" indent="-228600" eaLnBrk="0" hangingPunct="0">
                        <a:lnSpc>
                          <a:spcPct val="90000"/>
                        </a:lnSpc>
                        <a:spcBef>
                          <a:spcPts val="600"/>
                        </a:spcBef>
                        <a:buClr>
                          <a:schemeClr val="accent1"/>
                        </a:buClr>
                        <a:buFont typeface="Arial" pitchFamily="34" charset="0"/>
                        <a:defRPr sz="1200">
                          <a:solidFill>
                            <a:schemeClr val="tx1"/>
                          </a:solidFill>
                          <a:latin typeface="Arial" pitchFamily="34" charset="0"/>
                        </a:defRPr>
                      </a:lvl5pPr>
                      <a:lvl6pPr marL="25146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6pPr>
                      <a:lvl7pPr marL="29718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7pPr>
                      <a:lvl8pPr marL="34290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8pPr>
                      <a:lvl9pPr marL="38862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fr-FR" sz="1800" b="1" u="none" strike="noStrike" cap="none" normalizeH="0" baseline="0" dirty="0" smtClean="0">
                          <a:ln>
                            <a:noFill/>
                          </a:ln>
                          <a:effectLst/>
                        </a:rPr>
                        <a:t>24.14</a:t>
                      </a:r>
                      <a:endParaRPr kumimoji="0" lang="en-GB" altLang="fr-FR" sz="1800" b="1" i="0" u="none" strike="noStrike" cap="none" normalizeH="0" baseline="0" dirty="0" smtClean="0">
                        <a:ln>
                          <a:noFill/>
                        </a:ln>
                        <a:solidFill>
                          <a:srgbClr val="000000"/>
                        </a:solidFill>
                        <a:effectLst/>
                        <a:latin typeface="Arial" pitchFamily="34" charset="0"/>
                        <a:ea typeface="Calibri" pitchFamily="34" charset="0"/>
                        <a:cs typeface="Calibri" pitchFamily="34" charset="0"/>
                      </a:endParaRPr>
                    </a:p>
                  </a:txBody>
                  <a:tcPr marL="0" marR="0" marT="0" marB="0" anchor="ctr" horzOverflow="overflow"/>
                </a:tc>
                <a:tc>
                  <a:txBody>
                    <a:bodyPr/>
                    <a:lstStyle>
                      <a:lvl1pPr eaLnBrk="0" hangingPunct="0">
                        <a:lnSpc>
                          <a:spcPct val="90000"/>
                        </a:lnSpc>
                        <a:spcBef>
                          <a:spcPts val="1800"/>
                        </a:spcBef>
                        <a:buClr>
                          <a:schemeClr val="accent1"/>
                        </a:buClr>
                        <a:buSzPct val="100000"/>
                        <a:buFont typeface="Arial" pitchFamily="34" charset="0"/>
                        <a:defRPr sz="2000">
                          <a:solidFill>
                            <a:schemeClr val="tx1"/>
                          </a:solidFill>
                          <a:latin typeface="Arial" pitchFamily="34" charset="0"/>
                        </a:defRPr>
                      </a:lvl1pPr>
                      <a:lvl2pPr marL="742950" indent="-285750" eaLnBrk="0" hangingPunct="0">
                        <a:lnSpc>
                          <a:spcPct val="90000"/>
                        </a:lnSpc>
                        <a:spcBef>
                          <a:spcPts val="1200"/>
                        </a:spcBef>
                        <a:buClr>
                          <a:schemeClr val="accent1"/>
                        </a:buClr>
                        <a:buSzPct val="100000"/>
                        <a:buFont typeface="Arial" pitchFamily="34" charset="0"/>
                        <a:defRPr>
                          <a:solidFill>
                            <a:schemeClr val="tx1"/>
                          </a:solidFill>
                          <a:latin typeface="Arial" pitchFamily="34" charset="0"/>
                        </a:defRPr>
                      </a:lvl2pPr>
                      <a:lvl3pPr marL="1143000" indent="-228600" eaLnBrk="0" hangingPunct="0">
                        <a:lnSpc>
                          <a:spcPct val="90000"/>
                        </a:lnSpc>
                        <a:spcBef>
                          <a:spcPts val="800"/>
                        </a:spcBef>
                        <a:buClr>
                          <a:schemeClr val="accent1"/>
                        </a:buClr>
                        <a:buSzPct val="100000"/>
                        <a:buFont typeface="Arial" pitchFamily="34" charset="0"/>
                        <a:defRPr sz="1600">
                          <a:solidFill>
                            <a:schemeClr val="tx1"/>
                          </a:solidFill>
                          <a:latin typeface="Arial" pitchFamily="34" charset="0"/>
                        </a:defRPr>
                      </a:lvl3pPr>
                      <a:lvl4pPr marL="1600200" indent="-228600" eaLnBrk="0" hangingPunct="0">
                        <a:lnSpc>
                          <a:spcPct val="90000"/>
                        </a:lnSpc>
                        <a:spcBef>
                          <a:spcPts val="600"/>
                        </a:spcBef>
                        <a:buClr>
                          <a:schemeClr val="accent1"/>
                        </a:buClr>
                        <a:buSzPct val="100000"/>
                        <a:buFont typeface="Arial" pitchFamily="34" charset="0"/>
                        <a:defRPr sz="1400">
                          <a:solidFill>
                            <a:schemeClr val="tx1"/>
                          </a:solidFill>
                          <a:latin typeface="Arial" pitchFamily="34" charset="0"/>
                        </a:defRPr>
                      </a:lvl4pPr>
                      <a:lvl5pPr marL="2057400" indent="-228600" eaLnBrk="0" hangingPunct="0">
                        <a:lnSpc>
                          <a:spcPct val="90000"/>
                        </a:lnSpc>
                        <a:spcBef>
                          <a:spcPts val="600"/>
                        </a:spcBef>
                        <a:buClr>
                          <a:schemeClr val="accent1"/>
                        </a:buClr>
                        <a:buFont typeface="Arial" pitchFamily="34" charset="0"/>
                        <a:defRPr sz="1200">
                          <a:solidFill>
                            <a:schemeClr val="tx1"/>
                          </a:solidFill>
                          <a:latin typeface="Arial" pitchFamily="34" charset="0"/>
                        </a:defRPr>
                      </a:lvl5pPr>
                      <a:lvl6pPr marL="25146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6pPr>
                      <a:lvl7pPr marL="29718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7pPr>
                      <a:lvl8pPr marL="34290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8pPr>
                      <a:lvl9pPr marL="38862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fr-FR" sz="1800" u="none" strike="noStrike" cap="none" normalizeH="0" baseline="0" smtClean="0">
                          <a:ln>
                            <a:noFill/>
                          </a:ln>
                          <a:effectLst/>
                        </a:rPr>
                        <a:t>(-5.68, 45.76)</a:t>
                      </a:r>
                      <a:endParaRPr kumimoji="0" lang="en-GB" altLang="fr-FR" sz="1800" b="0" i="0" u="none" strike="noStrike" cap="none" normalizeH="0" baseline="0" smtClean="0">
                        <a:ln>
                          <a:noFill/>
                        </a:ln>
                        <a:solidFill>
                          <a:srgbClr val="000000"/>
                        </a:solidFill>
                        <a:effectLst/>
                        <a:latin typeface="Arial" pitchFamily="34" charset="0"/>
                        <a:ea typeface="Calibri" pitchFamily="34" charset="0"/>
                        <a:cs typeface="Calibri" pitchFamily="34" charset="0"/>
                      </a:endParaRPr>
                    </a:p>
                  </a:txBody>
                  <a:tcPr marL="0" marR="0" marT="0" marB="0" anchor="ctr" horzOverflow="overflow"/>
                </a:tc>
                <a:tc>
                  <a:txBody>
                    <a:bodyPr/>
                    <a:lstStyle>
                      <a:lvl1pPr eaLnBrk="0" hangingPunct="0">
                        <a:lnSpc>
                          <a:spcPct val="90000"/>
                        </a:lnSpc>
                        <a:spcBef>
                          <a:spcPts val="1800"/>
                        </a:spcBef>
                        <a:buClr>
                          <a:schemeClr val="accent1"/>
                        </a:buClr>
                        <a:buSzPct val="100000"/>
                        <a:buFont typeface="Arial" pitchFamily="34" charset="0"/>
                        <a:defRPr sz="2000">
                          <a:solidFill>
                            <a:schemeClr val="tx1"/>
                          </a:solidFill>
                          <a:latin typeface="Arial" pitchFamily="34" charset="0"/>
                        </a:defRPr>
                      </a:lvl1pPr>
                      <a:lvl2pPr marL="742950" indent="-285750" eaLnBrk="0" hangingPunct="0">
                        <a:lnSpc>
                          <a:spcPct val="90000"/>
                        </a:lnSpc>
                        <a:spcBef>
                          <a:spcPts val="1200"/>
                        </a:spcBef>
                        <a:buClr>
                          <a:schemeClr val="accent1"/>
                        </a:buClr>
                        <a:buSzPct val="100000"/>
                        <a:buFont typeface="Arial" pitchFamily="34" charset="0"/>
                        <a:defRPr>
                          <a:solidFill>
                            <a:schemeClr val="tx1"/>
                          </a:solidFill>
                          <a:latin typeface="Arial" pitchFamily="34" charset="0"/>
                        </a:defRPr>
                      </a:lvl2pPr>
                      <a:lvl3pPr marL="1143000" indent="-228600" eaLnBrk="0" hangingPunct="0">
                        <a:lnSpc>
                          <a:spcPct val="90000"/>
                        </a:lnSpc>
                        <a:spcBef>
                          <a:spcPts val="800"/>
                        </a:spcBef>
                        <a:buClr>
                          <a:schemeClr val="accent1"/>
                        </a:buClr>
                        <a:buSzPct val="100000"/>
                        <a:buFont typeface="Arial" pitchFamily="34" charset="0"/>
                        <a:defRPr sz="1600">
                          <a:solidFill>
                            <a:schemeClr val="tx1"/>
                          </a:solidFill>
                          <a:latin typeface="Arial" pitchFamily="34" charset="0"/>
                        </a:defRPr>
                      </a:lvl3pPr>
                      <a:lvl4pPr marL="1600200" indent="-228600" eaLnBrk="0" hangingPunct="0">
                        <a:lnSpc>
                          <a:spcPct val="90000"/>
                        </a:lnSpc>
                        <a:spcBef>
                          <a:spcPts val="600"/>
                        </a:spcBef>
                        <a:buClr>
                          <a:schemeClr val="accent1"/>
                        </a:buClr>
                        <a:buSzPct val="100000"/>
                        <a:buFont typeface="Arial" pitchFamily="34" charset="0"/>
                        <a:defRPr sz="1400">
                          <a:solidFill>
                            <a:schemeClr val="tx1"/>
                          </a:solidFill>
                          <a:latin typeface="Arial" pitchFamily="34" charset="0"/>
                        </a:defRPr>
                      </a:lvl4pPr>
                      <a:lvl5pPr marL="2057400" indent="-228600" eaLnBrk="0" hangingPunct="0">
                        <a:lnSpc>
                          <a:spcPct val="90000"/>
                        </a:lnSpc>
                        <a:spcBef>
                          <a:spcPts val="600"/>
                        </a:spcBef>
                        <a:buClr>
                          <a:schemeClr val="accent1"/>
                        </a:buClr>
                        <a:buFont typeface="Arial" pitchFamily="34" charset="0"/>
                        <a:defRPr sz="1200">
                          <a:solidFill>
                            <a:schemeClr val="tx1"/>
                          </a:solidFill>
                          <a:latin typeface="Arial" pitchFamily="34" charset="0"/>
                        </a:defRPr>
                      </a:lvl5pPr>
                      <a:lvl6pPr marL="25146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6pPr>
                      <a:lvl7pPr marL="29718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7pPr>
                      <a:lvl8pPr marL="34290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8pPr>
                      <a:lvl9pPr marL="38862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fr-FR" sz="1800" u="none" strike="noStrike" cap="none" normalizeH="0" baseline="0" smtClean="0">
                          <a:ln>
                            <a:noFill/>
                          </a:ln>
                          <a:effectLst/>
                        </a:rPr>
                        <a:t>0.1056</a:t>
                      </a:r>
                      <a:endParaRPr kumimoji="0" lang="en-GB" altLang="fr-FR" sz="1800" b="0" i="0" u="none" strike="noStrike" cap="none" normalizeH="0" baseline="0" smtClean="0">
                        <a:ln>
                          <a:noFill/>
                        </a:ln>
                        <a:solidFill>
                          <a:srgbClr val="000000"/>
                        </a:solidFill>
                        <a:effectLst/>
                        <a:latin typeface="Arial" pitchFamily="34" charset="0"/>
                        <a:ea typeface="Calibri" pitchFamily="34" charset="0"/>
                        <a:cs typeface="Calibri" pitchFamily="34" charset="0"/>
                      </a:endParaRPr>
                    </a:p>
                  </a:txBody>
                  <a:tcPr marL="0" marR="0" marT="0" marB="0" anchor="ctr" horzOverflow="overflow"/>
                </a:tc>
              </a:tr>
              <a:tr h="371475">
                <a:tc>
                  <a:txBody>
                    <a:bodyPr/>
                    <a:lstStyle>
                      <a:lvl1pPr eaLnBrk="0" hangingPunct="0">
                        <a:lnSpc>
                          <a:spcPct val="90000"/>
                        </a:lnSpc>
                        <a:spcBef>
                          <a:spcPts val="1800"/>
                        </a:spcBef>
                        <a:buClr>
                          <a:schemeClr val="accent1"/>
                        </a:buClr>
                        <a:buSzPct val="100000"/>
                        <a:buFont typeface="Arial" pitchFamily="34" charset="0"/>
                        <a:defRPr sz="2000">
                          <a:solidFill>
                            <a:schemeClr val="tx1"/>
                          </a:solidFill>
                          <a:latin typeface="Arial" pitchFamily="34" charset="0"/>
                        </a:defRPr>
                      </a:lvl1pPr>
                      <a:lvl2pPr marL="742950" indent="-285750" eaLnBrk="0" hangingPunct="0">
                        <a:lnSpc>
                          <a:spcPct val="90000"/>
                        </a:lnSpc>
                        <a:spcBef>
                          <a:spcPts val="1200"/>
                        </a:spcBef>
                        <a:buClr>
                          <a:schemeClr val="accent1"/>
                        </a:buClr>
                        <a:buSzPct val="100000"/>
                        <a:buFont typeface="Arial" pitchFamily="34" charset="0"/>
                        <a:defRPr>
                          <a:solidFill>
                            <a:schemeClr val="tx1"/>
                          </a:solidFill>
                          <a:latin typeface="Arial" pitchFamily="34" charset="0"/>
                        </a:defRPr>
                      </a:lvl2pPr>
                      <a:lvl3pPr marL="1143000" indent="-228600" eaLnBrk="0" hangingPunct="0">
                        <a:lnSpc>
                          <a:spcPct val="90000"/>
                        </a:lnSpc>
                        <a:spcBef>
                          <a:spcPts val="800"/>
                        </a:spcBef>
                        <a:buClr>
                          <a:schemeClr val="accent1"/>
                        </a:buClr>
                        <a:buSzPct val="100000"/>
                        <a:buFont typeface="Arial" pitchFamily="34" charset="0"/>
                        <a:defRPr sz="1600">
                          <a:solidFill>
                            <a:schemeClr val="tx1"/>
                          </a:solidFill>
                          <a:latin typeface="Arial" pitchFamily="34" charset="0"/>
                        </a:defRPr>
                      </a:lvl3pPr>
                      <a:lvl4pPr marL="1600200" indent="-228600" eaLnBrk="0" hangingPunct="0">
                        <a:lnSpc>
                          <a:spcPct val="90000"/>
                        </a:lnSpc>
                        <a:spcBef>
                          <a:spcPts val="600"/>
                        </a:spcBef>
                        <a:buClr>
                          <a:schemeClr val="accent1"/>
                        </a:buClr>
                        <a:buSzPct val="100000"/>
                        <a:buFont typeface="Arial" pitchFamily="34" charset="0"/>
                        <a:defRPr sz="1400">
                          <a:solidFill>
                            <a:schemeClr val="tx1"/>
                          </a:solidFill>
                          <a:latin typeface="Arial" pitchFamily="34" charset="0"/>
                        </a:defRPr>
                      </a:lvl4pPr>
                      <a:lvl5pPr marL="2057400" indent="-228600" eaLnBrk="0" hangingPunct="0">
                        <a:lnSpc>
                          <a:spcPct val="90000"/>
                        </a:lnSpc>
                        <a:spcBef>
                          <a:spcPts val="600"/>
                        </a:spcBef>
                        <a:buClr>
                          <a:schemeClr val="accent1"/>
                        </a:buClr>
                        <a:buFont typeface="Arial" pitchFamily="34" charset="0"/>
                        <a:defRPr sz="1200">
                          <a:solidFill>
                            <a:schemeClr val="tx1"/>
                          </a:solidFill>
                          <a:latin typeface="Arial" pitchFamily="34" charset="0"/>
                        </a:defRPr>
                      </a:lvl5pPr>
                      <a:lvl6pPr marL="25146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6pPr>
                      <a:lvl7pPr marL="29718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7pPr>
                      <a:lvl8pPr marL="34290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8pPr>
                      <a:lvl9pPr marL="38862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GB" altLang="fr-FR" sz="1800" b="0" i="0" u="none" strike="noStrike" cap="none" normalizeH="0" baseline="0" dirty="0" smtClean="0">
                        <a:ln>
                          <a:noFill/>
                        </a:ln>
                        <a:solidFill>
                          <a:srgbClr val="000000"/>
                        </a:solidFill>
                        <a:effectLst/>
                        <a:latin typeface="Arial" pitchFamily="34" charset="0"/>
                        <a:ea typeface="Calibri" pitchFamily="34" charset="0"/>
                        <a:cs typeface="Calibri" pitchFamily="34" charset="0"/>
                      </a:endParaRPr>
                    </a:p>
                  </a:txBody>
                  <a:tcPr marL="0" marR="0" marT="0" marB="0" anchor="ctr" horzOverflow="overflow"/>
                </a:tc>
                <a:tc>
                  <a:txBody>
                    <a:bodyPr/>
                    <a:lstStyle/>
                    <a:p>
                      <a:endParaRPr lang="fr-FR"/>
                    </a:p>
                  </a:txBody>
                  <a:tcPr marL="0" marR="0" marT="0" marB="0" anchor="ctr" horzOverflow="overflow"/>
                </a:tc>
                <a:tc>
                  <a:txBody>
                    <a:bodyPr/>
                    <a:lstStyle/>
                    <a:p>
                      <a:endParaRPr lang="fr-FR"/>
                    </a:p>
                  </a:txBody>
                  <a:tcPr marL="0" marR="0" marT="0" marB="0" anchor="ctr" horzOverflow="overflow"/>
                </a:tc>
                <a:tc>
                  <a:txBody>
                    <a:bodyPr/>
                    <a:lstStyle>
                      <a:lvl1pPr eaLnBrk="0" hangingPunct="0">
                        <a:lnSpc>
                          <a:spcPct val="90000"/>
                        </a:lnSpc>
                        <a:spcBef>
                          <a:spcPts val="1800"/>
                        </a:spcBef>
                        <a:buClr>
                          <a:schemeClr val="accent1"/>
                        </a:buClr>
                        <a:buSzPct val="100000"/>
                        <a:buFont typeface="Arial" pitchFamily="34" charset="0"/>
                        <a:defRPr sz="2000">
                          <a:solidFill>
                            <a:schemeClr val="tx1"/>
                          </a:solidFill>
                          <a:latin typeface="Arial" pitchFamily="34" charset="0"/>
                        </a:defRPr>
                      </a:lvl1pPr>
                      <a:lvl2pPr marL="742950" indent="-285750" eaLnBrk="0" hangingPunct="0">
                        <a:lnSpc>
                          <a:spcPct val="90000"/>
                        </a:lnSpc>
                        <a:spcBef>
                          <a:spcPts val="1200"/>
                        </a:spcBef>
                        <a:buClr>
                          <a:schemeClr val="accent1"/>
                        </a:buClr>
                        <a:buSzPct val="100000"/>
                        <a:buFont typeface="Arial" pitchFamily="34" charset="0"/>
                        <a:defRPr>
                          <a:solidFill>
                            <a:schemeClr val="tx1"/>
                          </a:solidFill>
                          <a:latin typeface="Arial" pitchFamily="34" charset="0"/>
                        </a:defRPr>
                      </a:lvl2pPr>
                      <a:lvl3pPr marL="1143000" indent="-228600" eaLnBrk="0" hangingPunct="0">
                        <a:lnSpc>
                          <a:spcPct val="90000"/>
                        </a:lnSpc>
                        <a:spcBef>
                          <a:spcPts val="800"/>
                        </a:spcBef>
                        <a:buClr>
                          <a:schemeClr val="accent1"/>
                        </a:buClr>
                        <a:buSzPct val="100000"/>
                        <a:buFont typeface="Arial" pitchFamily="34" charset="0"/>
                        <a:defRPr sz="1600">
                          <a:solidFill>
                            <a:schemeClr val="tx1"/>
                          </a:solidFill>
                          <a:latin typeface="Arial" pitchFamily="34" charset="0"/>
                        </a:defRPr>
                      </a:lvl3pPr>
                      <a:lvl4pPr marL="1600200" indent="-228600" eaLnBrk="0" hangingPunct="0">
                        <a:lnSpc>
                          <a:spcPct val="90000"/>
                        </a:lnSpc>
                        <a:spcBef>
                          <a:spcPts val="600"/>
                        </a:spcBef>
                        <a:buClr>
                          <a:schemeClr val="accent1"/>
                        </a:buClr>
                        <a:buSzPct val="100000"/>
                        <a:buFont typeface="Arial" pitchFamily="34" charset="0"/>
                        <a:defRPr sz="1400">
                          <a:solidFill>
                            <a:schemeClr val="tx1"/>
                          </a:solidFill>
                          <a:latin typeface="Arial" pitchFamily="34" charset="0"/>
                        </a:defRPr>
                      </a:lvl4pPr>
                      <a:lvl5pPr marL="2057400" indent="-228600" eaLnBrk="0" hangingPunct="0">
                        <a:lnSpc>
                          <a:spcPct val="90000"/>
                        </a:lnSpc>
                        <a:spcBef>
                          <a:spcPts val="600"/>
                        </a:spcBef>
                        <a:buClr>
                          <a:schemeClr val="accent1"/>
                        </a:buClr>
                        <a:buFont typeface="Arial" pitchFamily="34" charset="0"/>
                        <a:defRPr sz="1200">
                          <a:solidFill>
                            <a:schemeClr val="tx1"/>
                          </a:solidFill>
                          <a:latin typeface="Arial" pitchFamily="34" charset="0"/>
                        </a:defRPr>
                      </a:lvl5pPr>
                      <a:lvl6pPr marL="25146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6pPr>
                      <a:lvl7pPr marL="29718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7pPr>
                      <a:lvl8pPr marL="34290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8pPr>
                      <a:lvl9pPr marL="38862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GB" altLang="fr-FR" sz="1800" b="1" i="0" u="none" strike="noStrike" cap="none" normalizeH="0" baseline="0" dirty="0" smtClean="0">
                        <a:ln>
                          <a:noFill/>
                        </a:ln>
                        <a:solidFill>
                          <a:srgbClr val="000000"/>
                        </a:solidFill>
                        <a:effectLst/>
                        <a:latin typeface="Arial" pitchFamily="34" charset="0"/>
                        <a:ea typeface="Calibri" pitchFamily="34" charset="0"/>
                        <a:cs typeface="Calibri" pitchFamily="34" charset="0"/>
                      </a:endParaRPr>
                    </a:p>
                  </a:txBody>
                  <a:tcPr marL="0" marR="0" marT="0" marB="0" anchor="ctr" horzOverflow="overflow"/>
                </a:tc>
                <a:tc>
                  <a:txBody>
                    <a:bodyPr/>
                    <a:lstStyle>
                      <a:lvl1pPr eaLnBrk="0" hangingPunct="0">
                        <a:lnSpc>
                          <a:spcPct val="90000"/>
                        </a:lnSpc>
                        <a:spcBef>
                          <a:spcPts val="1800"/>
                        </a:spcBef>
                        <a:buClr>
                          <a:schemeClr val="accent1"/>
                        </a:buClr>
                        <a:buSzPct val="100000"/>
                        <a:buFont typeface="Arial" pitchFamily="34" charset="0"/>
                        <a:defRPr sz="2000">
                          <a:solidFill>
                            <a:schemeClr val="tx1"/>
                          </a:solidFill>
                          <a:latin typeface="Arial" pitchFamily="34" charset="0"/>
                        </a:defRPr>
                      </a:lvl1pPr>
                      <a:lvl2pPr marL="742950" indent="-285750" eaLnBrk="0" hangingPunct="0">
                        <a:lnSpc>
                          <a:spcPct val="90000"/>
                        </a:lnSpc>
                        <a:spcBef>
                          <a:spcPts val="1200"/>
                        </a:spcBef>
                        <a:buClr>
                          <a:schemeClr val="accent1"/>
                        </a:buClr>
                        <a:buSzPct val="100000"/>
                        <a:buFont typeface="Arial" pitchFamily="34" charset="0"/>
                        <a:defRPr>
                          <a:solidFill>
                            <a:schemeClr val="tx1"/>
                          </a:solidFill>
                          <a:latin typeface="Arial" pitchFamily="34" charset="0"/>
                        </a:defRPr>
                      </a:lvl2pPr>
                      <a:lvl3pPr marL="1143000" indent="-228600" eaLnBrk="0" hangingPunct="0">
                        <a:lnSpc>
                          <a:spcPct val="90000"/>
                        </a:lnSpc>
                        <a:spcBef>
                          <a:spcPts val="800"/>
                        </a:spcBef>
                        <a:buClr>
                          <a:schemeClr val="accent1"/>
                        </a:buClr>
                        <a:buSzPct val="100000"/>
                        <a:buFont typeface="Arial" pitchFamily="34" charset="0"/>
                        <a:defRPr sz="1600">
                          <a:solidFill>
                            <a:schemeClr val="tx1"/>
                          </a:solidFill>
                          <a:latin typeface="Arial" pitchFamily="34" charset="0"/>
                        </a:defRPr>
                      </a:lvl3pPr>
                      <a:lvl4pPr marL="1600200" indent="-228600" eaLnBrk="0" hangingPunct="0">
                        <a:lnSpc>
                          <a:spcPct val="90000"/>
                        </a:lnSpc>
                        <a:spcBef>
                          <a:spcPts val="600"/>
                        </a:spcBef>
                        <a:buClr>
                          <a:schemeClr val="accent1"/>
                        </a:buClr>
                        <a:buSzPct val="100000"/>
                        <a:buFont typeface="Arial" pitchFamily="34" charset="0"/>
                        <a:defRPr sz="1400">
                          <a:solidFill>
                            <a:schemeClr val="tx1"/>
                          </a:solidFill>
                          <a:latin typeface="Arial" pitchFamily="34" charset="0"/>
                        </a:defRPr>
                      </a:lvl4pPr>
                      <a:lvl5pPr marL="2057400" indent="-228600" eaLnBrk="0" hangingPunct="0">
                        <a:lnSpc>
                          <a:spcPct val="90000"/>
                        </a:lnSpc>
                        <a:spcBef>
                          <a:spcPts val="600"/>
                        </a:spcBef>
                        <a:buClr>
                          <a:schemeClr val="accent1"/>
                        </a:buClr>
                        <a:buFont typeface="Arial" pitchFamily="34" charset="0"/>
                        <a:defRPr sz="1200">
                          <a:solidFill>
                            <a:schemeClr val="tx1"/>
                          </a:solidFill>
                          <a:latin typeface="Arial" pitchFamily="34" charset="0"/>
                        </a:defRPr>
                      </a:lvl5pPr>
                      <a:lvl6pPr marL="25146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6pPr>
                      <a:lvl7pPr marL="29718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7pPr>
                      <a:lvl8pPr marL="34290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8pPr>
                      <a:lvl9pPr marL="38862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GB" altLang="fr-FR" sz="1800" b="0" i="0" u="none" strike="noStrike" cap="none" normalizeH="0" baseline="0" smtClean="0">
                        <a:ln>
                          <a:noFill/>
                        </a:ln>
                        <a:solidFill>
                          <a:srgbClr val="000000"/>
                        </a:solidFill>
                        <a:effectLst/>
                        <a:latin typeface="Arial" pitchFamily="34" charset="0"/>
                        <a:ea typeface="Calibri" pitchFamily="34" charset="0"/>
                        <a:cs typeface="Calibri" pitchFamily="34" charset="0"/>
                      </a:endParaRPr>
                    </a:p>
                  </a:txBody>
                  <a:tcPr marL="0" marR="0" marT="0" marB="0" anchor="ctr" horzOverflow="overflow"/>
                </a:tc>
                <a:tc>
                  <a:txBody>
                    <a:bodyPr/>
                    <a:lstStyle>
                      <a:lvl1pPr eaLnBrk="0" hangingPunct="0">
                        <a:lnSpc>
                          <a:spcPct val="90000"/>
                        </a:lnSpc>
                        <a:spcBef>
                          <a:spcPts val="1800"/>
                        </a:spcBef>
                        <a:buClr>
                          <a:schemeClr val="accent1"/>
                        </a:buClr>
                        <a:buSzPct val="100000"/>
                        <a:buFont typeface="Arial" pitchFamily="34" charset="0"/>
                        <a:defRPr sz="2000">
                          <a:solidFill>
                            <a:schemeClr val="tx1"/>
                          </a:solidFill>
                          <a:latin typeface="Arial" pitchFamily="34" charset="0"/>
                        </a:defRPr>
                      </a:lvl1pPr>
                      <a:lvl2pPr marL="742950" indent="-285750" eaLnBrk="0" hangingPunct="0">
                        <a:lnSpc>
                          <a:spcPct val="90000"/>
                        </a:lnSpc>
                        <a:spcBef>
                          <a:spcPts val="1200"/>
                        </a:spcBef>
                        <a:buClr>
                          <a:schemeClr val="accent1"/>
                        </a:buClr>
                        <a:buSzPct val="100000"/>
                        <a:buFont typeface="Arial" pitchFamily="34" charset="0"/>
                        <a:defRPr>
                          <a:solidFill>
                            <a:schemeClr val="tx1"/>
                          </a:solidFill>
                          <a:latin typeface="Arial" pitchFamily="34" charset="0"/>
                        </a:defRPr>
                      </a:lvl2pPr>
                      <a:lvl3pPr marL="1143000" indent="-228600" eaLnBrk="0" hangingPunct="0">
                        <a:lnSpc>
                          <a:spcPct val="90000"/>
                        </a:lnSpc>
                        <a:spcBef>
                          <a:spcPts val="800"/>
                        </a:spcBef>
                        <a:buClr>
                          <a:schemeClr val="accent1"/>
                        </a:buClr>
                        <a:buSzPct val="100000"/>
                        <a:buFont typeface="Arial" pitchFamily="34" charset="0"/>
                        <a:defRPr sz="1600">
                          <a:solidFill>
                            <a:schemeClr val="tx1"/>
                          </a:solidFill>
                          <a:latin typeface="Arial" pitchFamily="34" charset="0"/>
                        </a:defRPr>
                      </a:lvl3pPr>
                      <a:lvl4pPr marL="1600200" indent="-228600" eaLnBrk="0" hangingPunct="0">
                        <a:lnSpc>
                          <a:spcPct val="90000"/>
                        </a:lnSpc>
                        <a:spcBef>
                          <a:spcPts val="600"/>
                        </a:spcBef>
                        <a:buClr>
                          <a:schemeClr val="accent1"/>
                        </a:buClr>
                        <a:buSzPct val="100000"/>
                        <a:buFont typeface="Arial" pitchFamily="34" charset="0"/>
                        <a:defRPr sz="1400">
                          <a:solidFill>
                            <a:schemeClr val="tx1"/>
                          </a:solidFill>
                          <a:latin typeface="Arial" pitchFamily="34" charset="0"/>
                        </a:defRPr>
                      </a:lvl4pPr>
                      <a:lvl5pPr marL="2057400" indent="-228600" eaLnBrk="0" hangingPunct="0">
                        <a:lnSpc>
                          <a:spcPct val="90000"/>
                        </a:lnSpc>
                        <a:spcBef>
                          <a:spcPts val="600"/>
                        </a:spcBef>
                        <a:buClr>
                          <a:schemeClr val="accent1"/>
                        </a:buClr>
                        <a:buFont typeface="Arial" pitchFamily="34" charset="0"/>
                        <a:defRPr sz="1200">
                          <a:solidFill>
                            <a:schemeClr val="tx1"/>
                          </a:solidFill>
                          <a:latin typeface="Arial" pitchFamily="34" charset="0"/>
                        </a:defRPr>
                      </a:lvl5pPr>
                      <a:lvl6pPr marL="25146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6pPr>
                      <a:lvl7pPr marL="29718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7pPr>
                      <a:lvl8pPr marL="34290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8pPr>
                      <a:lvl9pPr marL="38862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GB" altLang="fr-FR" sz="1800" b="0" i="0" u="none" strike="noStrike" cap="none" normalizeH="0" baseline="0" smtClean="0">
                        <a:ln>
                          <a:noFill/>
                        </a:ln>
                        <a:solidFill>
                          <a:srgbClr val="000000"/>
                        </a:solidFill>
                        <a:effectLst/>
                        <a:latin typeface="Arial" pitchFamily="34" charset="0"/>
                        <a:ea typeface="Calibri" pitchFamily="34" charset="0"/>
                        <a:cs typeface="Calibri" pitchFamily="34" charset="0"/>
                      </a:endParaRPr>
                    </a:p>
                  </a:txBody>
                  <a:tcPr marL="0" marR="0" marT="0" marB="0" anchor="ctr" horzOverflow="overflow"/>
                </a:tc>
              </a:tr>
              <a:tr h="371475">
                <a:tc>
                  <a:txBody>
                    <a:bodyPr/>
                    <a:lstStyle>
                      <a:lvl1pPr marL="115888" eaLnBrk="0" hangingPunct="0">
                        <a:lnSpc>
                          <a:spcPct val="90000"/>
                        </a:lnSpc>
                        <a:spcBef>
                          <a:spcPts val="1800"/>
                        </a:spcBef>
                        <a:buClr>
                          <a:schemeClr val="accent1"/>
                        </a:buClr>
                        <a:buSzPct val="100000"/>
                        <a:buFont typeface="Arial" pitchFamily="34" charset="0"/>
                        <a:defRPr sz="2000">
                          <a:solidFill>
                            <a:schemeClr val="tx1"/>
                          </a:solidFill>
                          <a:latin typeface="Arial" pitchFamily="34" charset="0"/>
                        </a:defRPr>
                      </a:lvl1pPr>
                      <a:lvl2pPr marL="742950" indent="-285750" eaLnBrk="0" hangingPunct="0">
                        <a:lnSpc>
                          <a:spcPct val="90000"/>
                        </a:lnSpc>
                        <a:spcBef>
                          <a:spcPts val="1200"/>
                        </a:spcBef>
                        <a:buClr>
                          <a:schemeClr val="accent1"/>
                        </a:buClr>
                        <a:buSzPct val="100000"/>
                        <a:buFont typeface="Arial" pitchFamily="34" charset="0"/>
                        <a:defRPr>
                          <a:solidFill>
                            <a:schemeClr val="tx1"/>
                          </a:solidFill>
                          <a:latin typeface="Arial" pitchFamily="34" charset="0"/>
                        </a:defRPr>
                      </a:lvl2pPr>
                      <a:lvl3pPr marL="1143000" indent="-228600" eaLnBrk="0" hangingPunct="0">
                        <a:lnSpc>
                          <a:spcPct val="90000"/>
                        </a:lnSpc>
                        <a:spcBef>
                          <a:spcPts val="800"/>
                        </a:spcBef>
                        <a:buClr>
                          <a:schemeClr val="accent1"/>
                        </a:buClr>
                        <a:buSzPct val="100000"/>
                        <a:buFont typeface="Arial" pitchFamily="34" charset="0"/>
                        <a:defRPr sz="1600">
                          <a:solidFill>
                            <a:schemeClr val="tx1"/>
                          </a:solidFill>
                          <a:latin typeface="Arial" pitchFamily="34" charset="0"/>
                        </a:defRPr>
                      </a:lvl3pPr>
                      <a:lvl4pPr marL="1600200" indent="-228600" eaLnBrk="0" hangingPunct="0">
                        <a:lnSpc>
                          <a:spcPct val="90000"/>
                        </a:lnSpc>
                        <a:spcBef>
                          <a:spcPts val="600"/>
                        </a:spcBef>
                        <a:buClr>
                          <a:schemeClr val="accent1"/>
                        </a:buClr>
                        <a:buSzPct val="100000"/>
                        <a:buFont typeface="Arial" pitchFamily="34" charset="0"/>
                        <a:defRPr sz="1400">
                          <a:solidFill>
                            <a:schemeClr val="tx1"/>
                          </a:solidFill>
                          <a:latin typeface="Arial" pitchFamily="34" charset="0"/>
                        </a:defRPr>
                      </a:lvl4pPr>
                      <a:lvl5pPr marL="2057400" indent="-228600" eaLnBrk="0" hangingPunct="0">
                        <a:lnSpc>
                          <a:spcPct val="90000"/>
                        </a:lnSpc>
                        <a:spcBef>
                          <a:spcPts val="600"/>
                        </a:spcBef>
                        <a:buClr>
                          <a:schemeClr val="accent1"/>
                        </a:buClr>
                        <a:buFont typeface="Arial" pitchFamily="34" charset="0"/>
                        <a:defRPr sz="1200">
                          <a:solidFill>
                            <a:schemeClr val="tx1"/>
                          </a:solidFill>
                          <a:latin typeface="Arial" pitchFamily="34" charset="0"/>
                        </a:defRPr>
                      </a:lvl5pPr>
                      <a:lvl6pPr marL="25146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6pPr>
                      <a:lvl7pPr marL="29718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7pPr>
                      <a:lvl8pPr marL="34290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8pPr>
                      <a:lvl9pPr marL="38862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9pPr>
                    </a:lstStyle>
                    <a:p>
                      <a:pPr marL="115888" marR="0" lvl="0" indent="0" algn="l" defTabSz="914400" rtl="0" eaLnBrk="1" fontAlgn="base" latinLnBrk="0" hangingPunct="1">
                        <a:lnSpc>
                          <a:spcPct val="115000"/>
                        </a:lnSpc>
                        <a:spcBef>
                          <a:spcPct val="0"/>
                        </a:spcBef>
                        <a:spcAft>
                          <a:spcPct val="0"/>
                        </a:spcAft>
                        <a:buClrTx/>
                        <a:buSzTx/>
                        <a:buFontTx/>
                        <a:buNone/>
                        <a:tabLst/>
                      </a:pPr>
                      <a:r>
                        <a:rPr kumimoji="0" lang="en-GB" altLang="fr-FR" sz="1800" u="none" strike="noStrike" cap="none" normalizeH="0" baseline="0" dirty="0" smtClean="0">
                          <a:ln>
                            <a:noFill/>
                          </a:ln>
                          <a:effectLst/>
                        </a:rPr>
                        <a:t>Premier </a:t>
                      </a:r>
                      <a:r>
                        <a:rPr kumimoji="0" lang="en-GB" altLang="fr-FR" sz="1800" u="none" strike="noStrike" cap="none" normalizeH="0" baseline="0" dirty="0" err="1" smtClean="0">
                          <a:ln>
                            <a:noFill/>
                          </a:ln>
                          <a:effectLst/>
                        </a:rPr>
                        <a:t>épisode</a:t>
                      </a:r>
                      <a:r>
                        <a:rPr kumimoji="0" lang="en-GB" altLang="fr-FR" sz="1800" u="none" strike="noStrike" cap="none" normalizeH="0" baseline="0" dirty="0" smtClean="0">
                          <a:ln>
                            <a:noFill/>
                          </a:ln>
                          <a:effectLst/>
                        </a:rPr>
                        <a:t> </a:t>
                      </a:r>
                      <a:r>
                        <a:rPr kumimoji="0" lang="en-GB" altLang="fr-FR" sz="1800" u="none" strike="noStrike" cap="none" normalizeH="0" baseline="0" dirty="0" err="1" smtClean="0">
                          <a:ln>
                            <a:noFill/>
                          </a:ln>
                          <a:effectLst/>
                        </a:rPr>
                        <a:t>d’IIP</a:t>
                      </a:r>
                      <a:r>
                        <a:rPr kumimoji="0" lang="en-GB" altLang="fr-FR" sz="1800" u="none" strike="noStrike" cap="none" normalizeH="0" baseline="0" dirty="0" smtClean="0">
                          <a:ln>
                            <a:noFill/>
                          </a:ln>
                          <a:effectLst/>
                        </a:rPr>
                        <a:t> </a:t>
                      </a:r>
                      <a:endParaRPr kumimoji="0" lang="en-GB" altLang="fr-FR" sz="1800" b="0" i="0" u="none" strike="noStrike" cap="none" normalizeH="0" baseline="0" dirty="0" smtClean="0">
                        <a:ln>
                          <a:noFill/>
                        </a:ln>
                        <a:solidFill>
                          <a:srgbClr val="000000"/>
                        </a:solidFill>
                        <a:effectLst/>
                        <a:latin typeface="Arial" pitchFamily="34" charset="0"/>
                        <a:ea typeface="Calibri" pitchFamily="34" charset="0"/>
                        <a:cs typeface="Calibri" pitchFamily="34" charset="0"/>
                      </a:endParaRPr>
                    </a:p>
                  </a:txBody>
                  <a:tcPr marL="0" marR="0"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fr-FR" sz="1800" u="none" strike="noStrike" cap="none" normalizeH="0" baseline="0" smtClean="0">
                          <a:ln>
                            <a:noFill/>
                          </a:ln>
                          <a:effectLst/>
                        </a:rPr>
                        <a:t>27</a:t>
                      </a:r>
                      <a:endParaRPr kumimoji="0" lang="en-GB" altLang="fr-FR" sz="1800" b="0" i="0" u="none" strike="noStrike" cap="none" normalizeH="0" baseline="0" smtClean="0">
                        <a:ln>
                          <a:noFill/>
                        </a:ln>
                        <a:solidFill>
                          <a:srgbClr val="000000"/>
                        </a:solidFill>
                        <a:effectLst/>
                        <a:latin typeface="Arial" pitchFamily="34" charset="0"/>
                        <a:ea typeface="Calibri" pitchFamily="34" charset="0"/>
                        <a:cs typeface="Calibri" pitchFamily="34" charset="0"/>
                      </a:endParaRPr>
                    </a:p>
                  </a:txBody>
                  <a:tcPr marL="0" marR="0"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fr-FR" sz="1800" u="none" strike="noStrike" cap="none" normalizeH="0" baseline="0" smtClean="0">
                          <a:ln>
                            <a:noFill/>
                          </a:ln>
                          <a:effectLst/>
                        </a:rPr>
                        <a:t>56</a:t>
                      </a:r>
                      <a:endParaRPr kumimoji="0" lang="en-GB" altLang="fr-FR" sz="1800" b="0" i="0" u="none" strike="noStrike" cap="none" normalizeH="0" baseline="0" smtClean="0">
                        <a:ln>
                          <a:noFill/>
                        </a:ln>
                        <a:solidFill>
                          <a:srgbClr val="000000"/>
                        </a:solidFill>
                        <a:effectLst/>
                        <a:latin typeface="Arial" pitchFamily="34" charset="0"/>
                        <a:ea typeface="Calibri" pitchFamily="34" charset="0"/>
                        <a:cs typeface="Calibri" pitchFamily="34" charset="0"/>
                      </a:endParaRPr>
                    </a:p>
                  </a:txBody>
                  <a:tcPr marL="0" marR="0" marT="0" marB="0" anchor="ctr" horzOverflow="overflow"/>
                </a:tc>
                <a:tc>
                  <a:txBody>
                    <a:bodyPr/>
                    <a:lstStyle>
                      <a:lvl1pPr eaLnBrk="0" hangingPunct="0">
                        <a:lnSpc>
                          <a:spcPct val="90000"/>
                        </a:lnSpc>
                        <a:spcBef>
                          <a:spcPts val="1800"/>
                        </a:spcBef>
                        <a:buClr>
                          <a:schemeClr val="accent1"/>
                        </a:buClr>
                        <a:buSzPct val="100000"/>
                        <a:buFont typeface="Arial" pitchFamily="34" charset="0"/>
                        <a:defRPr sz="2000">
                          <a:solidFill>
                            <a:schemeClr val="tx1"/>
                          </a:solidFill>
                          <a:latin typeface="Arial" pitchFamily="34" charset="0"/>
                        </a:defRPr>
                      </a:lvl1pPr>
                      <a:lvl2pPr marL="742950" indent="-285750" eaLnBrk="0" hangingPunct="0">
                        <a:lnSpc>
                          <a:spcPct val="90000"/>
                        </a:lnSpc>
                        <a:spcBef>
                          <a:spcPts val="1200"/>
                        </a:spcBef>
                        <a:buClr>
                          <a:schemeClr val="accent1"/>
                        </a:buClr>
                        <a:buSzPct val="100000"/>
                        <a:buFont typeface="Arial" pitchFamily="34" charset="0"/>
                        <a:defRPr>
                          <a:solidFill>
                            <a:schemeClr val="tx1"/>
                          </a:solidFill>
                          <a:latin typeface="Arial" pitchFamily="34" charset="0"/>
                        </a:defRPr>
                      </a:lvl2pPr>
                      <a:lvl3pPr marL="1143000" indent="-228600" eaLnBrk="0" hangingPunct="0">
                        <a:lnSpc>
                          <a:spcPct val="90000"/>
                        </a:lnSpc>
                        <a:spcBef>
                          <a:spcPts val="800"/>
                        </a:spcBef>
                        <a:buClr>
                          <a:schemeClr val="accent1"/>
                        </a:buClr>
                        <a:buSzPct val="100000"/>
                        <a:buFont typeface="Arial" pitchFamily="34" charset="0"/>
                        <a:defRPr sz="1600">
                          <a:solidFill>
                            <a:schemeClr val="tx1"/>
                          </a:solidFill>
                          <a:latin typeface="Arial" pitchFamily="34" charset="0"/>
                        </a:defRPr>
                      </a:lvl3pPr>
                      <a:lvl4pPr marL="1600200" indent="-228600" eaLnBrk="0" hangingPunct="0">
                        <a:lnSpc>
                          <a:spcPct val="90000"/>
                        </a:lnSpc>
                        <a:spcBef>
                          <a:spcPts val="600"/>
                        </a:spcBef>
                        <a:buClr>
                          <a:schemeClr val="accent1"/>
                        </a:buClr>
                        <a:buSzPct val="100000"/>
                        <a:buFont typeface="Arial" pitchFamily="34" charset="0"/>
                        <a:defRPr sz="1400">
                          <a:solidFill>
                            <a:schemeClr val="tx1"/>
                          </a:solidFill>
                          <a:latin typeface="Arial" pitchFamily="34" charset="0"/>
                        </a:defRPr>
                      </a:lvl4pPr>
                      <a:lvl5pPr marL="2057400" indent="-228600" eaLnBrk="0" hangingPunct="0">
                        <a:lnSpc>
                          <a:spcPct val="90000"/>
                        </a:lnSpc>
                        <a:spcBef>
                          <a:spcPts val="600"/>
                        </a:spcBef>
                        <a:buClr>
                          <a:schemeClr val="accent1"/>
                        </a:buClr>
                        <a:buFont typeface="Arial" pitchFamily="34" charset="0"/>
                        <a:defRPr sz="1200">
                          <a:solidFill>
                            <a:schemeClr val="tx1"/>
                          </a:solidFill>
                          <a:latin typeface="Arial" pitchFamily="34" charset="0"/>
                        </a:defRPr>
                      </a:lvl5pPr>
                      <a:lvl6pPr marL="25146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6pPr>
                      <a:lvl7pPr marL="29718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7pPr>
                      <a:lvl8pPr marL="34290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8pPr>
                      <a:lvl9pPr marL="38862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fr-FR" sz="1800" b="1" u="none" strike="noStrike" cap="none" normalizeH="0" baseline="0" dirty="0" smtClean="0">
                          <a:ln>
                            <a:noFill/>
                          </a:ln>
                          <a:effectLst/>
                        </a:rPr>
                        <a:t>51.79</a:t>
                      </a:r>
                      <a:endParaRPr kumimoji="0" lang="en-GB" altLang="fr-FR" sz="1800" b="1" i="0" u="none" strike="noStrike" cap="none" normalizeH="0" baseline="0" dirty="0" smtClean="0">
                        <a:ln>
                          <a:noFill/>
                        </a:ln>
                        <a:solidFill>
                          <a:srgbClr val="000000"/>
                        </a:solidFill>
                        <a:effectLst/>
                        <a:latin typeface="Arial" pitchFamily="34" charset="0"/>
                        <a:ea typeface="Calibri" pitchFamily="34" charset="0"/>
                        <a:cs typeface="Calibri" pitchFamily="34" charset="0"/>
                      </a:endParaRPr>
                    </a:p>
                  </a:txBody>
                  <a:tcPr marL="0" marR="0" marT="0" marB="0" anchor="ctr" horzOverflow="overflow"/>
                </a:tc>
                <a:tc>
                  <a:txBody>
                    <a:bodyPr/>
                    <a:lstStyle>
                      <a:lvl1pPr eaLnBrk="0" hangingPunct="0">
                        <a:lnSpc>
                          <a:spcPct val="90000"/>
                        </a:lnSpc>
                        <a:spcBef>
                          <a:spcPts val="1800"/>
                        </a:spcBef>
                        <a:buClr>
                          <a:schemeClr val="accent1"/>
                        </a:buClr>
                        <a:buSzPct val="100000"/>
                        <a:buFont typeface="Arial" pitchFamily="34" charset="0"/>
                        <a:defRPr sz="2000">
                          <a:solidFill>
                            <a:schemeClr val="tx1"/>
                          </a:solidFill>
                          <a:latin typeface="Arial" pitchFamily="34" charset="0"/>
                        </a:defRPr>
                      </a:lvl1pPr>
                      <a:lvl2pPr marL="742950" indent="-285750" eaLnBrk="0" hangingPunct="0">
                        <a:lnSpc>
                          <a:spcPct val="90000"/>
                        </a:lnSpc>
                        <a:spcBef>
                          <a:spcPts val="1200"/>
                        </a:spcBef>
                        <a:buClr>
                          <a:schemeClr val="accent1"/>
                        </a:buClr>
                        <a:buSzPct val="100000"/>
                        <a:buFont typeface="Arial" pitchFamily="34" charset="0"/>
                        <a:defRPr>
                          <a:solidFill>
                            <a:schemeClr val="tx1"/>
                          </a:solidFill>
                          <a:latin typeface="Arial" pitchFamily="34" charset="0"/>
                        </a:defRPr>
                      </a:lvl2pPr>
                      <a:lvl3pPr marL="1143000" indent="-228600" eaLnBrk="0" hangingPunct="0">
                        <a:lnSpc>
                          <a:spcPct val="90000"/>
                        </a:lnSpc>
                        <a:spcBef>
                          <a:spcPts val="800"/>
                        </a:spcBef>
                        <a:buClr>
                          <a:schemeClr val="accent1"/>
                        </a:buClr>
                        <a:buSzPct val="100000"/>
                        <a:buFont typeface="Arial" pitchFamily="34" charset="0"/>
                        <a:defRPr sz="1600">
                          <a:solidFill>
                            <a:schemeClr val="tx1"/>
                          </a:solidFill>
                          <a:latin typeface="Arial" pitchFamily="34" charset="0"/>
                        </a:defRPr>
                      </a:lvl3pPr>
                      <a:lvl4pPr marL="1600200" indent="-228600" eaLnBrk="0" hangingPunct="0">
                        <a:lnSpc>
                          <a:spcPct val="90000"/>
                        </a:lnSpc>
                        <a:spcBef>
                          <a:spcPts val="600"/>
                        </a:spcBef>
                        <a:buClr>
                          <a:schemeClr val="accent1"/>
                        </a:buClr>
                        <a:buSzPct val="100000"/>
                        <a:buFont typeface="Arial" pitchFamily="34" charset="0"/>
                        <a:defRPr sz="1400">
                          <a:solidFill>
                            <a:schemeClr val="tx1"/>
                          </a:solidFill>
                          <a:latin typeface="Arial" pitchFamily="34" charset="0"/>
                        </a:defRPr>
                      </a:lvl4pPr>
                      <a:lvl5pPr marL="2057400" indent="-228600" eaLnBrk="0" hangingPunct="0">
                        <a:lnSpc>
                          <a:spcPct val="90000"/>
                        </a:lnSpc>
                        <a:spcBef>
                          <a:spcPts val="600"/>
                        </a:spcBef>
                        <a:buClr>
                          <a:schemeClr val="accent1"/>
                        </a:buClr>
                        <a:buFont typeface="Arial" pitchFamily="34" charset="0"/>
                        <a:defRPr sz="1200">
                          <a:solidFill>
                            <a:schemeClr val="tx1"/>
                          </a:solidFill>
                          <a:latin typeface="Arial" pitchFamily="34" charset="0"/>
                        </a:defRPr>
                      </a:lvl5pPr>
                      <a:lvl6pPr marL="25146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6pPr>
                      <a:lvl7pPr marL="29718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7pPr>
                      <a:lvl8pPr marL="34290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8pPr>
                      <a:lvl9pPr marL="38862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fr-FR" sz="1800" u="none" strike="noStrike" cap="none" normalizeH="0" baseline="0" smtClean="0">
                          <a:ln>
                            <a:noFill/>
                          </a:ln>
                          <a:effectLst/>
                        </a:rPr>
                        <a:t>(22.38, 70.72)</a:t>
                      </a:r>
                      <a:endParaRPr kumimoji="0" lang="en-GB" altLang="fr-FR" sz="1800" b="0" i="0" u="none" strike="noStrike" cap="none" normalizeH="0" baseline="0" smtClean="0">
                        <a:ln>
                          <a:noFill/>
                        </a:ln>
                        <a:solidFill>
                          <a:srgbClr val="000000"/>
                        </a:solidFill>
                        <a:effectLst/>
                        <a:latin typeface="Arial" pitchFamily="34" charset="0"/>
                        <a:ea typeface="Calibri" pitchFamily="34" charset="0"/>
                        <a:cs typeface="Calibri" pitchFamily="34" charset="0"/>
                      </a:endParaRPr>
                    </a:p>
                  </a:txBody>
                  <a:tcPr marL="0" marR="0" marT="0" marB="0" anchor="ctr" horzOverflow="overflow"/>
                </a:tc>
                <a:tc>
                  <a:txBody>
                    <a:bodyPr/>
                    <a:lstStyle>
                      <a:lvl1pPr eaLnBrk="0" hangingPunct="0">
                        <a:lnSpc>
                          <a:spcPct val="90000"/>
                        </a:lnSpc>
                        <a:spcBef>
                          <a:spcPts val="1800"/>
                        </a:spcBef>
                        <a:buClr>
                          <a:schemeClr val="accent1"/>
                        </a:buClr>
                        <a:buSzPct val="100000"/>
                        <a:buFont typeface="Arial" pitchFamily="34" charset="0"/>
                        <a:defRPr sz="2000">
                          <a:solidFill>
                            <a:schemeClr val="tx1"/>
                          </a:solidFill>
                          <a:latin typeface="Arial" pitchFamily="34" charset="0"/>
                        </a:defRPr>
                      </a:lvl1pPr>
                      <a:lvl2pPr marL="742950" indent="-285750" eaLnBrk="0" hangingPunct="0">
                        <a:lnSpc>
                          <a:spcPct val="90000"/>
                        </a:lnSpc>
                        <a:spcBef>
                          <a:spcPts val="1200"/>
                        </a:spcBef>
                        <a:buClr>
                          <a:schemeClr val="accent1"/>
                        </a:buClr>
                        <a:buSzPct val="100000"/>
                        <a:buFont typeface="Arial" pitchFamily="34" charset="0"/>
                        <a:defRPr>
                          <a:solidFill>
                            <a:schemeClr val="tx1"/>
                          </a:solidFill>
                          <a:latin typeface="Arial" pitchFamily="34" charset="0"/>
                        </a:defRPr>
                      </a:lvl2pPr>
                      <a:lvl3pPr marL="1143000" indent="-228600" eaLnBrk="0" hangingPunct="0">
                        <a:lnSpc>
                          <a:spcPct val="90000"/>
                        </a:lnSpc>
                        <a:spcBef>
                          <a:spcPts val="800"/>
                        </a:spcBef>
                        <a:buClr>
                          <a:schemeClr val="accent1"/>
                        </a:buClr>
                        <a:buSzPct val="100000"/>
                        <a:buFont typeface="Arial" pitchFamily="34" charset="0"/>
                        <a:defRPr sz="1600">
                          <a:solidFill>
                            <a:schemeClr val="tx1"/>
                          </a:solidFill>
                          <a:latin typeface="Arial" pitchFamily="34" charset="0"/>
                        </a:defRPr>
                      </a:lvl3pPr>
                      <a:lvl4pPr marL="1600200" indent="-228600" eaLnBrk="0" hangingPunct="0">
                        <a:lnSpc>
                          <a:spcPct val="90000"/>
                        </a:lnSpc>
                        <a:spcBef>
                          <a:spcPts val="600"/>
                        </a:spcBef>
                        <a:buClr>
                          <a:schemeClr val="accent1"/>
                        </a:buClr>
                        <a:buSzPct val="100000"/>
                        <a:buFont typeface="Arial" pitchFamily="34" charset="0"/>
                        <a:defRPr sz="1400">
                          <a:solidFill>
                            <a:schemeClr val="tx1"/>
                          </a:solidFill>
                          <a:latin typeface="Arial" pitchFamily="34" charset="0"/>
                        </a:defRPr>
                      </a:lvl4pPr>
                      <a:lvl5pPr marL="2057400" indent="-228600" eaLnBrk="0" hangingPunct="0">
                        <a:lnSpc>
                          <a:spcPct val="90000"/>
                        </a:lnSpc>
                        <a:spcBef>
                          <a:spcPts val="600"/>
                        </a:spcBef>
                        <a:buClr>
                          <a:schemeClr val="accent1"/>
                        </a:buClr>
                        <a:buFont typeface="Arial" pitchFamily="34" charset="0"/>
                        <a:defRPr sz="1200">
                          <a:solidFill>
                            <a:schemeClr val="tx1"/>
                          </a:solidFill>
                          <a:latin typeface="Arial" pitchFamily="34" charset="0"/>
                        </a:defRPr>
                      </a:lvl5pPr>
                      <a:lvl6pPr marL="25146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6pPr>
                      <a:lvl7pPr marL="29718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7pPr>
                      <a:lvl8pPr marL="34290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8pPr>
                      <a:lvl9pPr marL="38862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fr-FR" sz="1800" u="none" strike="noStrike" cap="none" normalizeH="0" baseline="0" dirty="0" smtClean="0">
                          <a:ln>
                            <a:noFill/>
                          </a:ln>
                          <a:effectLst/>
                        </a:rPr>
                        <a:t>0.0039</a:t>
                      </a:r>
                      <a:endParaRPr kumimoji="0" lang="en-GB" altLang="fr-FR" sz="1800" b="0" i="0" u="none" strike="noStrike" cap="none" normalizeH="0" baseline="0" dirty="0" smtClean="0">
                        <a:ln>
                          <a:noFill/>
                        </a:ln>
                        <a:solidFill>
                          <a:srgbClr val="000000"/>
                        </a:solidFill>
                        <a:effectLst/>
                        <a:latin typeface="Arial" pitchFamily="34" charset="0"/>
                        <a:ea typeface="Calibri" pitchFamily="34" charset="0"/>
                        <a:cs typeface="Calibri" pitchFamily="34" charset="0"/>
                      </a:endParaRPr>
                    </a:p>
                  </a:txBody>
                  <a:tcPr marL="0" marR="0" marT="0" marB="0" anchor="ctr" horzOverflow="overflow"/>
                </a:tc>
              </a:tr>
            </a:tbl>
          </a:graphicData>
        </a:graphic>
      </p:graphicFrame>
      <p:sp>
        <p:nvSpPr>
          <p:cNvPr id="70728" name="TextBox 8"/>
          <p:cNvSpPr txBox="1">
            <a:spLocks noChangeArrowheads="1"/>
          </p:cNvSpPr>
          <p:nvPr/>
        </p:nvSpPr>
        <p:spPr bwMode="auto">
          <a:xfrm>
            <a:off x="6403153" y="5770004"/>
            <a:ext cx="2503479" cy="854075"/>
          </a:xfrm>
          <a:prstGeom prst="rect">
            <a:avLst/>
          </a:prstGeom>
          <a:noFill/>
          <a:ln w="9525">
            <a:noFill/>
            <a:miter lim="800000"/>
            <a:headEnd/>
            <a:tailEnd/>
          </a:ln>
        </p:spPr>
        <p:txBody>
          <a:bodyPr wrap="square">
            <a:spAutoFit/>
          </a:bodyPr>
          <a:lstStyle/>
          <a:p>
            <a:pPr algn="r"/>
            <a:r>
              <a:rPr lang="fr-FR" altLang="fr-FR" sz="1000" dirty="0"/>
              <a:t>VT = </a:t>
            </a:r>
            <a:r>
              <a:rPr lang="fr-FR" altLang="fr-FR" sz="1000" dirty="0" err="1"/>
              <a:t>sérotype</a:t>
            </a:r>
            <a:r>
              <a:rPr lang="fr-FR" altLang="fr-FR" sz="1000" dirty="0"/>
              <a:t> vaccinal</a:t>
            </a:r>
          </a:p>
          <a:p>
            <a:pPr algn="r"/>
            <a:r>
              <a:rPr lang="fr-FR" altLang="fr-FR" sz="1000" dirty="0"/>
              <a:t>NVT = </a:t>
            </a:r>
            <a:r>
              <a:rPr lang="fr-FR" altLang="fr-FR" sz="1000" dirty="0" err="1"/>
              <a:t>sérotype</a:t>
            </a:r>
            <a:r>
              <a:rPr lang="fr-FR" altLang="fr-FR" sz="1000" dirty="0"/>
              <a:t> non-vaccinal</a:t>
            </a:r>
          </a:p>
          <a:p>
            <a:pPr algn="r"/>
            <a:r>
              <a:rPr lang="fr-FR" altLang="fr-FR" sz="1000" dirty="0"/>
              <a:t>NB/NI = non-</a:t>
            </a:r>
            <a:r>
              <a:rPr lang="fr-FR" altLang="fr-FR" sz="1000" dirty="0" err="1"/>
              <a:t>bactériémique</a:t>
            </a:r>
            <a:r>
              <a:rPr lang="fr-FR" altLang="fr-FR" sz="1000" dirty="0"/>
              <a:t>/non-invasive</a:t>
            </a:r>
          </a:p>
          <a:p>
            <a:pPr algn="r"/>
            <a:r>
              <a:rPr lang="fr-FR" altLang="fr-FR" sz="1000" dirty="0"/>
              <a:t>PAC = pneumonie aigue communautaire</a:t>
            </a:r>
          </a:p>
          <a:p>
            <a:pPr algn="r"/>
            <a:r>
              <a:rPr lang="fr-FR" altLang="fr-FR" sz="1000" dirty="0"/>
              <a:t>IPD = Infection invasive à pneumocoque</a:t>
            </a:r>
          </a:p>
        </p:txBody>
      </p:sp>
      <p:sp>
        <p:nvSpPr>
          <p:cNvPr id="8" name="ZoneTexte 7"/>
          <p:cNvSpPr txBox="1"/>
          <p:nvPr/>
        </p:nvSpPr>
        <p:spPr>
          <a:xfrm>
            <a:off x="2036307" y="6472902"/>
            <a:ext cx="4865672" cy="369332"/>
          </a:xfrm>
          <a:prstGeom prst="rect">
            <a:avLst/>
          </a:prstGeom>
          <a:solidFill>
            <a:schemeClr val="bg1"/>
          </a:solidFill>
        </p:spPr>
        <p:txBody>
          <a:bodyPr wrap="none" rtlCol="0">
            <a:spAutoFit/>
          </a:bodyPr>
          <a:lstStyle/>
          <a:p>
            <a:r>
              <a:rPr lang="fr-FR" sz="1800" b="1" dirty="0" err="1" smtClean="0">
                <a:solidFill>
                  <a:schemeClr val="accent2"/>
                </a:solidFill>
                <a:latin typeface="Calibri" panose="020F0502020204030204" pitchFamily="34" charset="0"/>
              </a:rPr>
              <a:t>Bonten</a:t>
            </a:r>
            <a:r>
              <a:rPr lang="fr-FR" sz="1800" b="1" dirty="0" smtClean="0">
                <a:solidFill>
                  <a:schemeClr val="accent2"/>
                </a:solidFill>
                <a:latin typeface="Calibri" panose="020F0502020204030204" pitchFamily="34" charset="0"/>
              </a:rPr>
              <a:t> et al., N </a:t>
            </a:r>
            <a:r>
              <a:rPr lang="fr-FR" sz="1800" b="1" dirty="0" err="1" smtClean="0">
                <a:solidFill>
                  <a:schemeClr val="accent2"/>
                </a:solidFill>
                <a:latin typeface="Calibri" panose="020F0502020204030204" pitchFamily="34" charset="0"/>
              </a:rPr>
              <a:t>Engl</a:t>
            </a:r>
            <a:r>
              <a:rPr lang="fr-FR" sz="1800" b="1" dirty="0" smtClean="0">
                <a:solidFill>
                  <a:schemeClr val="accent2"/>
                </a:solidFill>
                <a:latin typeface="Calibri" panose="020F0502020204030204" pitchFamily="34" charset="0"/>
              </a:rPr>
              <a:t> J Med 2015; 372: 1114-1125</a:t>
            </a:r>
          </a:p>
        </p:txBody>
      </p:sp>
    </p:spTree>
    <p:extLst>
      <p:ext uri="{BB962C8B-B14F-4D97-AF65-F5344CB8AC3E}">
        <p14:creationId xmlns:p14="http://schemas.microsoft.com/office/powerpoint/2010/main" val="1063615515"/>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el 3"/>
          <p:cNvSpPr>
            <a:spLocks noGrp="1"/>
          </p:cNvSpPr>
          <p:nvPr>
            <p:ph type="title"/>
          </p:nvPr>
        </p:nvSpPr>
        <p:spPr>
          <a:xfrm>
            <a:off x="96762" y="122411"/>
            <a:ext cx="9010952" cy="815975"/>
          </a:xfrm>
        </p:spPr>
        <p:txBody>
          <a:bodyPr>
            <a:noAutofit/>
          </a:bodyPr>
          <a:lstStyle/>
          <a:p>
            <a:pPr lvl="0"/>
            <a:r>
              <a:rPr lang="fr-FR" altLang="fr-FR" sz="2000" dirty="0" smtClean="0">
                <a:latin typeface="Arial" pitchFamily="34" charset="0"/>
              </a:rPr>
              <a:t>Critères exploratoires d'efficacité </a:t>
            </a:r>
            <a:r>
              <a:rPr lang="fr-FR" altLang="fr-FR" sz="2000" dirty="0">
                <a:latin typeface="Arial" pitchFamily="34" charset="0"/>
              </a:rPr>
              <a:t/>
            </a:r>
            <a:br>
              <a:rPr lang="fr-FR" altLang="fr-FR" sz="2000" dirty="0">
                <a:latin typeface="Arial" pitchFamily="34" charset="0"/>
              </a:rPr>
            </a:br>
            <a:r>
              <a:rPr lang="fr-FR" altLang="fr-FR" sz="2000" dirty="0" smtClean="0">
                <a:latin typeface="Arial" pitchFamily="34" charset="0"/>
              </a:rPr>
              <a:t>Population   </a:t>
            </a:r>
            <a:r>
              <a:rPr lang="fr-FR" altLang="fr-FR" sz="2000" dirty="0" err="1" smtClean="0">
                <a:latin typeface="Arial" pitchFamily="34" charset="0"/>
              </a:rPr>
              <a:t>ITTm</a:t>
            </a:r>
            <a:r>
              <a:rPr lang="fr-FR" altLang="fr-FR" sz="2000" dirty="0" smtClean="0">
                <a:latin typeface="Arial" pitchFamily="34" charset="0"/>
              </a:rPr>
              <a:t> </a:t>
            </a:r>
            <a:r>
              <a:rPr lang="en-GB" altLang="fr-FR" sz="2000" dirty="0" smtClean="0"/>
              <a:t>tout sérotype  </a:t>
            </a:r>
            <a:r>
              <a:rPr lang="en-GB" altLang="fr-FR" sz="2000" dirty="0"/>
              <a:t>(VT, NVT, non </a:t>
            </a:r>
            <a:r>
              <a:rPr lang="en-GB" altLang="fr-FR" sz="2000" dirty="0" err="1"/>
              <a:t>sérotypables</a:t>
            </a:r>
            <a:r>
              <a:rPr lang="en-GB" altLang="fr-FR" sz="2000" dirty="0"/>
              <a:t>)*</a:t>
            </a:r>
            <a:r>
              <a:rPr lang="en-GB" altLang="fr-FR" sz="2000" dirty="0">
                <a:solidFill>
                  <a:srgbClr val="000000"/>
                </a:solidFill>
                <a:latin typeface="Arial" pitchFamily="34" charset="0"/>
                <a:ea typeface="Calibri" pitchFamily="34" charset="0"/>
                <a:cs typeface="Calibri" pitchFamily="34" charset="0"/>
              </a:rPr>
              <a:t/>
            </a:r>
            <a:br>
              <a:rPr lang="en-GB" altLang="fr-FR" sz="2000" dirty="0">
                <a:solidFill>
                  <a:srgbClr val="000000"/>
                </a:solidFill>
                <a:latin typeface="Arial" pitchFamily="34" charset="0"/>
                <a:ea typeface="Calibri" pitchFamily="34" charset="0"/>
                <a:cs typeface="Calibri" pitchFamily="34" charset="0"/>
              </a:rPr>
            </a:br>
            <a:endParaRPr lang="fr-FR" altLang="fr-FR" sz="2000" dirty="0" smtClean="0">
              <a:latin typeface="Arial" pitchFamily="34" charset="0"/>
            </a:endParaRPr>
          </a:p>
        </p:txBody>
      </p:sp>
      <p:graphicFrame>
        <p:nvGraphicFramePr>
          <p:cNvPr id="55380" name="Group 84"/>
          <p:cNvGraphicFramePr>
            <a:graphicFrameLocks noGrp="1"/>
          </p:cNvGraphicFramePr>
          <p:nvPr>
            <p:extLst/>
          </p:nvPr>
        </p:nvGraphicFramePr>
        <p:xfrm>
          <a:off x="210207" y="1157187"/>
          <a:ext cx="8696425" cy="5334381"/>
        </p:xfrm>
        <a:graphic>
          <a:graphicData uri="http://schemas.openxmlformats.org/drawingml/2006/table">
            <a:tbl>
              <a:tblPr>
                <a:tableStyleId>{3C2FFA5D-87B4-456A-9821-1D502468CF0F}</a:tableStyleId>
              </a:tblPr>
              <a:tblGrid>
                <a:gridCol w="3046832"/>
                <a:gridCol w="1293670"/>
                <a:gridCol w="1120976"/>
                <a:gridCol w="875810"/>
                <a:gridCol w="1438610"/>
                <a:gridCol w="920527"/>
              </a:tblGrid>
              <a:tr h="371475">
                <a:tc rowSpan="2">
                  <a:txBody>
                    <a:bodyPr/>
                    <a:lstStyle>
                      <a:lvl1pPr defTabSz="457200" eaLnBrk="0" hangingPunct="0">
                        <a:lnSpc>
                          <a:spcPct val="90000"/>
                        </a:lnSpc>
                        <a:spcBef>
                          <a:spcPts val="1800"/>
                        </a:spcBef>
                        <a:buClr>
                          <a:schemeClr val="accent1"/>
                        </a:buClr>
                        <a:buSzPct val="100000"/>
                        <a:buFont typeface="Arial" pitchFamily="34" charset="0"/>
                        <a:defRPr sz="2000">
                          <a:solidFill>
                            <a:schemeClr val="tx1"/>
                          </a:solidFill>
                          <a:latin typeface="Arial" pitchFamily="34" charset="0"/>
                        </a:defRPr>
                      </a:lvl1pPr>
                      <a:lvl2pPr marL="742950" indent="-285750" defTabSz="457200" eaLnBrk="0" hangingPunct="0">
                        <a:lnSpc>
                          <a:spcPct val="90000"/>
                        </a:lnSpc>
                        <a:spcBef>
                          <a:spcPts val="1200"/>
                        </a:spcBef>
                        <a:buClr>
                          <a:schemeClr val="accent1"/>
                        </a:buClr>
                        <a:buSzPct val="100000"/>
                        <a:buFont typeface="Arial" pitchFamily="34" charset="0"/>
                        <a:defRPr>
                          <a:solidFill>
                            <a:schemeClr val="tx1"/>
                          </a:solidFill>
                          <a:latin typeface="Arial" pitchFamily="34" charset="0"/>
                        </a:defRPr>
                      </a:lvl2pPr>
                      <a:lvl3pPr marL="1143000" indent="-228600" defTabSz="457200" eaLnBrk="0" hangingPunct="0">
                        <a:lnSpc>
                          <a:spcPct val="90000"/>
                        </a:lnSpc>
                        <a:spcBef>
                          <a:spcPts val="800"/>
                        </a:spcBef>
                        <a:buClr>
                          <a:schemeClr val="accent1"/>
                        </a:buClr>
                        <a:buSzPct val="100000"/>
                        <a:buFont typeface="Arial" pitchFamily="34" charset="0"/>
                        <a:defRPr sz="1600">
                          <a:solidFill>
                            <a:schemeClr val="tx1"/>
                          </a:solidFill>
                          <a:latin typeface="Arial" pitchFamily="34" charset="0"/>
                        </a:defRPr>
                      </a:lvl3pPr>
                      <a:lvl4pPr marL="1600200" indent="-228600" defTabSz="457200" eaLnBrk="0" hangingPunct="0">
                        <a:lnSpc>
                          <a:spcPct val="90000"/>
                        </a:lnSpc>
                        <a:spcBef>
                          <a:spcPts val="600"/>
                        </a:spcBef>
                        <a:buClr>
                          <a:schemeClr val="accent1"/>
                        </a:buClr>
                        <a:buSzPct val="100000"/>
                        <a:buFont typeface="Arial" pitchFamily="34" charset="0"/>
                        <a:defRPr sz="1400">
                          <a:solidFill>
                            <a:schemeClr val="tx1"/>
                          </a:solidFill>
                          <a:latin typeface="Arial" pitchFamily="34" charset="0"/>
                        </a:defRPr>
                      </a:lvl4pPr>
                      <a:lvl5pPr marL="2057400" indent="-228600" defTabSz="457200" eaLnBrk="0" hangingPunct="0">
                        <a:lnSpc>
                          <a:spcPct val="90000"/>
                        </a:lnSpc>
                        <a:spcBef>
                          <a:spcPts val="600"/>
                        </a:spcBef>
                        <a:buClr>
                          <a:schemeClr val="accent1"/>
                        </a:buClr>
                        <a:buFont typeface="Arial" pitchFamily="34" charset="0"/>
                        <a:defRPr sz="1200">
                          <a:solidFill>
                            <a:schemeClr val="tx1"/>
                          </a:solidFill>
                          <a:latin typeface="Arial" pitchFamily="34" charset="0"/>
                        </a:defRPr>
                      </a:lvl5pPr>
                      <a:lvl6pPr marL="2514600" indent="-228600" defTabSz="4572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6pPr>
                      <a:lvl7pPr marL="2971800" indent="-228600" defTabSz="4572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7pPr>
                      <a:lvl8pPr marL="3429000" indent="-228600" defTabSz="4572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8pPr>
                      <a:lvl9pPr marL="3886200" indent="-228600" defTabSz="4572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nl-NL" altLang="fr-FR" sz="1800" u="none" strike="noStrike" cap="none" normalizeH="0" baseline="0" dirty="0" err="1" smtClean="0">
                          <a:ln>
                            <a:noFill/>
                          </a:ln>
                          <a:effectLst/>
                        </a:rPr>
                        <a:t>Critère</a:t>
                      </a:r>
                      <a:r>
                        <a:rPr kumimoji="0" lang="nl-NL" altLang="fr-FR" sz="1800" u="none" strike="noStrike" cap="none" normalizeH="0" baseline="0" dirty="0" smtClean="0">
                          <a:ln>
                            <a:noFill/>
                          </a:ln>
                          <a:effectLst/>
                        </a:rPr>
                        <a:t> </a:t>
                      </a:r>
                      <a:r>
                        <a:rPr kumimoji="0" lang="nl-NL" altLang="fr-FR" sz="1800" u="none" strike="noStrike" cap="none" normalizeH="0" baseline="0" dirty="0" err="1" smtClean="0">
                          <a:ln>
                            <a:noFill/>
                          </a:ln>
                          <a:effectLst/>
                        </a:rPr>
                        <a:t>d'efficacité</a:t>
                      </a:r>
                      <a:endParaRPr kumimoji="0" lang="nl-NL" altLang="fr-FR" sz="1800" b="1" i="0" u="none" strike="noStrike" cap="none" normalizeH="0" baseline="0" dirty="0" smtClean="0">
                        <a:ln>
                          <a:noFill/>
                        </a:ln>
                        <a:solidFill>
                          <a:srgbClr val="FFFFFF"/>
                        </a:solidFill>
                        <a:effectLst/>
                        <a:latin typeface="Arial" pitchFamily="34" charset="0"/>
                        <a:cs typeface="Arial" pitchFamily="34" charset="0"/>
                      </a:endParaRPr>
                    </a:p>
                  </a:txBody>
                  <a:tcPr anchor="ctr" horzOverflow="overflow"/>
                </a:tc>
                <a:tc gridSpan="2">
                  <a:txBody>
                    <a:bodyPr/>
                    <a:lstStyle>
                      <a:lvl1pPr eaLnBrk="0" hangingPunct="0">
                        <a:lnSpc>
                          <a:spcPct val="90000"/>
                        </a:lnSpc>
                        <a:spcBef>
                          <a:spcPts val="1800"/>
                        </a:spcBef>
                        <a:buClr>
                          <a:schemeClr val="accent1"/>
                        </a:buClr>
                        <a:buSzPct val="100000"/>
                        <a:buFont typeface="Arial" pitchFamily="34" charset="0"/>
                        <a:defRPr sz="2000">
                          <a:solidFill>
                            <a:schemeClr val="tx1"/>
                          </a:solidFill>
                          <a:latin typeface="Arial" pitchFamily="34" charset="0"/>
                        </a:defRPr>
                      </a:lvl1pPr>
                      <a:lvl2pPr marL="742950" indent="-285750" eaLnBrk="0" hangingPunct="0">
                        <a:lnSpc>
                          <a:spcPct val="90000"/>
                        </a:lnSpc>
                        <a:spcBef>
                          <a:spcPts val="1200"/>
                        </a:spcBef>
                        <a:buClr>
                          <a:schemeClr val="accent1"/>
                        </a:buClr>
                        <a:buSzPct val="100000"/>
                        <a:buFont typeface="Arial" pitchFamily="34" charset="0"/>
                        <a:defRPr>
                          <a:solidFill>
                            <a:schemeClr val="tx1"/>
                          </a:solidFill>
                          <a:latin typeface="Arial" pitchFamily="34" charset="0"/>
                        </a:defRPr>
                      </a:lvl2pPr>
                      <a:lvl3pPr marL="1143000" indent="-228600" eaLnBrk="0" hangingPunct="0">
                        <a:lnSpc>
                          <a:spcPct val="90000"/>
                        </a:lnSpc>
                        <a:spcBef>
                          <a:spcPts val="800"/>
                        </a:spcBef>
                        <a:buClr>
                          <a:schemeClr val="accent1"/>
                        </a:buClr>
                        <a:buSzPct val="100000"/>
                        <a:buFont typeface="Arial" pitchFamily="34" charset="0"/>
                        <a:defRPr sz="1600">
                          <a:solidFill>
                            <a:schemeClr val="tx1"/>
                          </a:solidFill>
                          <a:latin typeface="Arial" pitchFamily="34" charset="0"/>
                        </a:defRPr>
                      </a:lvl3pPr>
                      <a:lvl4pPr marL="1600200" indent="-228600" eaLnBrk="0" hangingPunct="0">
                        <a:lnSpc>
                          <a:spcPct val="90000"/>
                        </a:lnSpc>
                        <a:spcBef>
                          <a:spcPts val="600"/>
                        </a:spcBef>
                        <a:buClr>
                          <a:schemeClr val="accent1"/>
                        </a:buClr>
                        <a:buSzPct val="100000"/>
                        <a:buFont typeface="Arial" pitchFamily="34" charset="0"/>
                        <a:defRPr sz="1400">
                          <a:solidFill>
                            <a:schemeClr val="tx1"/>
                          </a:solidFill>
                          <a:latin typeface="Arial" pitchFamily="34" charset="0"/>
                        </a:defRPr>
                      </a:lvl4pPr>
                      <a:lvl5pPr marL="2057400" indent="-228600" eaLnBrk="0" hangingPunct="0">
                        <a:lnSpc>
                          <a:spcPct val="90000"/>
                        </a:lnSpc>
                        <a:spcBef>
                          <a:spcPts val="600"/>
                        </a:spcBef>
                        <a:buClr>
                          <a:schemeClr val="accent1"/>
                        </a:buClr>
                        <a:buFont typeface="Arial" pitchFamily="34" charset="0"/>
                        <a:defRPr sz="1200">
                          <a:solidFill>
                            <a:schemeClr val="tx1"/>
                          </a:solidFill>
                          <a:latin typeface="Arial" pitchFamily="34" charset="0"/>
                        </a:defRPr>
                      </a:lvl5pPr>
                      <a:lvl6pPr marL="25146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6pPr>
                      <a:lvl7pPr marL="29718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7pPr>
                      <a:lvl8pPr marL="34290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8pPr>
                      <a:lvl9pPr marL="38862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altLang="fr-FR" sz="1800" u="none" strike="noStrike" cap="none" normalizeH="0" baseline="0" dirty="0" smtClean="0">
                          <a:ln>
                            <a:noFill/>
                          </a:ln>
                          <a:effectLst/>
                        </a:rPr>
                        <a:t>Groupe de </a:t>
                      </a:r>
                      <a:r>
                        <a:rPr kumimoji="0" lang="nl-NL" altLang="fr-FR" sz="1800" u="none" strike="noStrike" cap="none" normalizeH="0" baseline="0" dirty="0" err="1" smtClean="0">
                          <a:ln>
                            <a:noFill/>
                          </a:ln>
                          <a:effectLst/>
                        </a:rPr>
                        <a:t>vaccination</a:t>
                      </a:r>
                      <a:endParaRPr kumimoji="0" lang="nl-NL" altLang="fr-FR" sz="1800" b="1" i="0" u="none" strike="noStrike" cap="none" normalizeH="0" baseline="0" dirty="0" smtClean="0">
                        <a:ln>
                          <a:noFill/>
                        </a:ln>
                        <a:solidFill>
                          <a:srgbClr val="FFFFFF"/>
                        </a:solidFill>
                        <a:effectLst/>
                        <a:latin typeface="Arial" pitchFamily="34" charset="0"/>
                        <a:cs typeface="Arial" pitchFamily="34" charset="0"/>
                      </a:endParaRPr>
                    </a:p>
                  </a:txBody>
                  <a:tcPr horzOverflow="overflow"/>
                </a:tc>
                <a:tc hMerge="1">
                  <a:txBody>
                    <a:bodyPr/>
                    <a:lstStyle/>
                    <a:p>
                      <a:endParaRPr lang="fr-FR"/>
                    </a:p>
                  </a:txBody>
                  <a:tcPr/>
                </a:tc>
                <a:tc rowSpan="2">
                  <a:txBody>
                    <a:bodyPr/>
                    <a:lstStyle>
                      <a:lvl1pPr eaLnBrk="0" hangingPunct="0">
                        <a:lnSpc>
                          <a:spcPct val="90000"/>
                        </a:lnSpc>
                        <a:spcBef>
                          <a:spcPts val="1800"/>
                        </a:spcBef>
                        <a:buClr>
                          <a:schemeClr val="accent1"/>
                        </a:buClr>
                        <a:buSzPct val="100000"/>
                        <a:buFont typeface="Arial" pitchFamily="34" charset="0"/>
                        <a:defRPr sz="2000">
                          <a:solidFill>
                            <a:schemeClr val="tx1"/>
                          </a:solidFill>
                          <a:latin typeface="Arial" pitchFamily="34" charset="0"/>
                        </a:defRPr>
                      </a:lvl1pPr>
                      <a:lvl2pPr marL="742950" indent="-285750" eaLnBrk="0" hangingPunct="0">
                        <a:lnSpc>
                          <a:spcPct val="90000"/>
                        </a:lnSpc>
                        <a:spcBef>
                          <a:spcPts val="1200"/>
                        </a:spcBef>
                        <a:buClr>
                          <a:schemeClr val="accent1"/>
                        </a:buClr>
                        <a:buSzPct val="100000"/>
                        <a:buFont typeface="Arial" pitchFamily="34" charset="0"/>
                        <a:defRPr>
                          <a:solidFill>
                            <a:schemeClr val="tx1"/>
                          </a:solidFill>
                          <a:latin typeface="Arial" pitchFamily="34" charset="0"/>
                        </a:defRPr>
                      </a:lvl2pPr>
                      <a:lvl3pPr marL="1143000" indent="-228600" eaLnBrk="0" hangingPunct="0">
                        <a:lnSpc>
                          <a:spcPct val="90000"/>
                        </a:lnSpc>
                        <a:spcBef>
                          <a:spcPts val="800"/>
                        </a:spcBef>
                        <a:buClr>
                          <a:schemeClr val="accent1"/>
                        </a:buClr>
                        <a:buSzPct val="100000"/>
                        <a:buFont typeface="Arial" pitchFamily="34" charset="0"/>
                        <a:defRPr sz="1600">
                          <a:solidFill>
                            <a:schemeClr val="tx1"/>
                          </a:solidFill>
                          <a:latin typeface="Arial" pitchFamily="34" charset="0"/>
                        </a:defRPr>
                      </a:lvl3pPr>
                      <a:lvl4pPr marL="1600200" indent="-228600" eaLnBrk="0" hangingPunct="0">
                        <a:lnSpc>
                          <a:spcPct val="90000"/>
                        </a:lnSpc>
                        <a:spcBef>
                          <a:spcPts val="600"/>
                        </a:spcBef>
                        <a:buClr>
                          <a:schemeClr val="accent1"/>
                        </a:buClr>
                        <a:buSzPct val="100000"/>
                        <a:buFont typeface="Arial" pitchFamily="34" charset="0"/>
                        <a:defRPr sz="1400">
                          <a:solidFill>
                            <a:schemeClr val="tx1"/>
                          </a:solidFill>
                          <a:latin typeface="Arial" pitchFamily="34" charset="0"/>
                        </a:defRPr>
                      </a:lvl4pPr>
                      <a:lvl5pPr marL="2057400" indent="-228600" eaLnBrk="0" hangingPunct="0">
                        <a:lnSpc>
                          <a:spcPct val="90000"/>
                        </a:lnSpc>
                        <a:spcBef>
                          <a:spcPts val="600"/>
                        </a:spcBef>
                        <a:buClr>
                          <a:schemeClr val="accent1"/>
                        </a:buClr>
                        <a:buFont typeface="Arial" pitchFamily="34" charset="0"/>
                        <a:defRPr sz="1200">
                          <a:solidFill>
                            <a:schemeClr val="tx1"/>
                          </a:solidFill>
                          <a:latin typeface="Arial" pitchFamily="34" charset="0"/>
                        </a:defRPr>
                      </a:lvl5pPr>
                      <a:lvl6pPr marL="25146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6pPr>
                      <a:lvl7pPr marL="29718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7pPr>
                      <a:lvl8pPr marL="34290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8pPr>
                      <a:lvl9pPr marL="38862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altLang="fr-FR" sz="1800" u="none" strike="noStrike" cap="none" normalizeH="0" baseline="0" dirty="0" smtClean="0">
                          <a:ln>
                            <a:noFill/>
                          </a:ln>
                          <a:effectLst/>
                        </a:rPr>
                        <a:t>EV (%)</a:t>
                      </a:r>
                      <a:endParaRPr kumimoji="0" lang="nl-NL" altLang="fr-FR" sz="1800" b="1" i="0" u="none" strike="noStrike" cap="none" normalizeH="0" baseline="0" dirty="0" smtClean="0">
                        <a:ln>
                          <a:noFill/>
                        </a:ln>
                        <a:solidFill>
                          <a:srgbClr val="FFFFFF"/>
                        </a:solidFill>
                        <a:effectLst/>
                        <a:latin typeface="Arial" pitchFamily="34" charset="0"/>
                        <a:cs typeface="Arial" pitchFamily="34" charset="0"/>
                      </a:endParaRPr>
                    </a:p>
                  </a:txBody>
                  <a:tcPr anchor="ctr" horzOverflow="overflow"/>
                </a:tc>
                <a:tc rowSpan="2">
                  <a:txBody>
                    <a:bodyPr/>
                    <a:lstStyle>
                      <a:lvl1pPr eaLnBrk="0" hangingPunct="0">
                        <a:lnSpc>
                          <a:spcPct val="90000"/>
                        </a:lnSpc>
                        <a:spcBef>
                          <a:spcPts val="1800"/>
                        </a:spcBef>
                        <a:buClr>
                          <a:schemeClr val="accent1"/>
                        </a:buClr>
                        <a:buSzPct val="100000"/>
                        <a:buFont typeface="Arial" pitchFamily="34" charset="0"/>
                        <a:defRPr sz="2000">
                          <a:solidFill>
                            <a:schemeClr val="tx1"/>
                          </a:solidFill>
                          <a:latin typeface="Arial" pitchFamily="34" charset="0"/>
                        </a:defRPr>
                      </a:lvl1pPr>
                      <a:lvl2pPr marL="742950" indent="-285750" eaLnBrk="0" hangingPunct="0">
                        <a:lnSpc>
                          <a:spcPct val="90000"/>
                        </a:lnSpc>
                        <a:spcBef>
                          <a:spcPts val="1200"/>
                        </a:spcBef>
                        <a:buClr>
                          <a:schemeClr val="accent1"/>
                        </a:buClr>
                        <a:buSzPct val="100000"/>
                        <a:buFont typeface="Arial" pitchFamily="34" charset="0"/>
                        <a:defRPr>
                          <a:solidFill>
                            <a:schemeClr val="tx1"/>
                          </a:solidFill>
                          <a:latin typeface="Arial" pitchFamily="34" charset="0"/>
                        </a:defRPr>
                      </a:lvl2pPr>
                      <a:lvl3pPr marL="1143000" indent="-228600" eaLnBrk="0" hangingPunct="0">
                        <a:lnSpc>
                          <a:spcPct val="90000"/>
                        </a:lnSpc>
                        <a:spcBef>
                          <a:spcPts val="800"/>
                        </a:spcBef>
                        <a:buClr>
                          <a:schemeClr val="accent1"/>
                        </a:buClr>
                        <a:buSzPct val="100000"/>
                        <a:buFont typeface="Arial" pitchFamily="34" charset="0"/>
                        <a:defRPr sz="1600">
                          <a:solidFill>
                            <a:schemeClr val="tx1"/>
                          </a:solidFill>
                          <a:latin typeface="Arial" pitchFamily="34" charset="0"/>
                        </a:defRPr>
                      </a:lvl3pPr>
                      <a:lvl4pPr marL="1600200" indent="-228600" eaLnBrk="0" hangingPunct="0">
                        <a:lnSpc>
                          <a:spcPct val="90000"/>
                        </a:lnSpc>
                        <a:spcBef>
                          <a:spcPts val="600"/>
                        </a:spcBef>
                        <a:buClr>
                          <a:schemeClr val="accent1"/>
                        </a:buClr>
                        <a:buSzPct val="100000"/>
                        <a:buFont typeface="Arial" pitchFamily="34" charset="0"/>
                        <a:defRPr sz="1400">
                          <a:solidFill>
                            <a:schemeClr val="tx1"/>
                          </a:solidFill>
                          <a:latin typeface="Arial" pitchFamily="34" charset="0"/>
                        </a:defRPr>
                      </a:lvl4pPr>
                      <a:lvl5pPr marL="2057400" indent="-228600" eaLnBrk="0" hangingPunct="0">
                        <a:lnSpc>
                          <a:spcPct val="90000"/>
                        </a:lnSpc>
                        <a:spcBef>
                          <a:spcPts val="600"/>
                        </a:spcBef>
                        <a:buClr>
                          <a:schemeClr val="accent1"/>
                        </a:buClr>
                        <a:buFont typeface="Arial" pitchFamily="34" charset="0"/>
                        <a:defRPr sz="1200">
                          <a:solidFill>
                            <a:schemeClr val="tx1"/>
                          </a:solidFill>
                          <a:latin typeface="Arial" pitchFamily="34" charset="0"/>
                        </a:defRPr>
                      </a:lvl5pPr>
                      <a:lvl6pPr marL="25146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6pPr>
                      <a:lvl7pPr marL="29718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7pPr>
                      <a:lvl8pPr marL="34290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8pPr>
                      <a:lvl9pPr marL="38862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altLang="fr-FR" sz="1800" u="none" strike="noStrike" cap="none" normalizeH="0" baseline="0" dirty="0" smtClean="0">
                          <a:ln>
                            <a:noFill/>
                          </a:ln>
                          <a:effectLst/>
                        </a:rPr>
                        <a:t>IC 95,2%</a:t>
                      </a:r>
                      <a:endParaRPr kumimoji="0" lang="nl-NL" altLang="fr-FR" sz="1800" b="1" i="0" u="none" strike="noStrike" cap="none" normalizeH="0" baseline="0" dirty="0" smtClean="0">
                        <a:ln>
                          <a:noFill/>
                        </a:ln>
                        <a:solidFill>
                          <a:srgbClr val="FFFFFF"/>
                        </a:solidFill>
                        <a:effectLst/>
                        <a:latin typeface="Arial" pitchFamily="34" charset="0"/>
                        <a:cs typeface="Arial" pitchFamily="34" charset="0"/>
                      </a:endParaRPr>
                    </a:p>
                  </a:txBody>
                  <a:tcPr anchor="ctr" horzOverflow="overflow"/>
                </a:tc>
                <a:tc rowSpan="2">
                  <a:txBody>
                    <a:bodyPr/>
                    <a:lstStyle>
                      <a:lvl1pPr eaLnBrk="0" hangingPunct="0">
                        <a:lnSpc>
                          <a:spcPct val="90000"/>
                        </a:lnSpc>
                        <a:spcBef>
                          <a:spcPts val="1800"/>
                        </a:spcBef>
                        <a:buClr>
                          <a:schemeClr val="accent1"/>
                        </a:buClr>
                        <a:buSzPct val="100000"/>
                        <a:buFont typeface="Arial" pitchFamily="34" charset="0"/>
                        <a:defRPr sz="2000">
                          <a:solidFill>
                            <a:schemeClr val="tx1"/>
                          </a:solidFill>
                          <a:latin typeface="Arial" pitchFamily="34" charset="0"/>
                        </a:defRPr>
                      </a:lvl1pPr>
                      <a:lvl2pPr marL="742950" indent="-285750" eaLnBrk="0" hangingPunct="0">
                        <a:lnSpc>
                          <a:spcPct val="90000"/>
                        </a:lnSpc>
                        <a:spcBef>
                          <a:spcPts val="1200"/>
                        </a:spcBef>
                        <a:buClr>
                          <a:schemeClr val="accent1"/>
                        </a:buClr>
                        <a:buSzPct val="100000"/>
                        <a:buFont typeface="Arial" pitchFamily="34" charset="0"/>
                        <a:defRPr>
                          <a:solidFill>
                            <a:schemeClr val="tx1"/>
                          </a:solidFill>
                          <a:latin typeface="Arial" pitchFamily="34" charset="0"/>
                        </a:defRPr>
                      </a:lvl2pPr>
                      <a:lvl3pPr marL="1143000" indent="-228600" eaLnBrk="0" hangingPunct="0">
                        <a:lnSpc>
                          <a:spcPct val="90000"/>
                        </a:lnSpc>
                        <a:spcBef>
                          <a:spcPts val="800"/>
                        </a:spcBef>
                        <a:buClr>
                          <a:schemeClr val="accent1"/>
                        </a:buClr>
                        <a:buSzPct val="100000"/>
                        <a:buFont typeface="Arial" pitchFamily="34" charset="0"/>
                        <a:defRPr sz="1600">
                          <a:solidFill>
                            <a:schemeClr val="tx1"/>
                          </a:solidFill>
                          <a:latin typeface="Arial" pitchFamily="34" charset="0"/>
                        </a:defRPr>
                      </a:lvl3pPr>
                      <a:lvl4pPr marL="1600200" indent="-228600" eaLnBrk="0" hangingPunct="0">
                        <a:lnSpc>
                          <a:spcPct val="90000"/>
                        </a:lnSpc>
                        <a:spcBef>
                          <a:spcPts val="600"/>
                        </a:spcBef>
                        <a:buClr>
                          <a:schemeClr val="accent1"/>
                        </a:buClr>
                        <a:buSzPct val="100000"/>
                        <a:buFont typeface="Arial" pitchFamily="34" charset="0"/>
                        <a:defRPr sz="1400">
                          <a:solidFill>
                            <a:schemeClr val="tx1"/>
                          </a:solidFill>
                          <a:latin typeface="Arial" pitchFamily="34" charset="0"/>
                        </a:defRPr>
                      </a:lvl4pPr>
                      <a:lvl5pPr marL="2057400" indent="-228600" eaLnBrk="0" hangingPunct="0">
                        <a:lnSpc>
                          <a:spcPct val="90000"/>
                        </a:lnSpc>
                        <a:spcBef>
                          <a:spcPts val="600"/>
                        </a:spcBef>
                        <a:buClr>
                          <a:schemeClr val="accent1"/>
                        </a:buClr>
                        <a:buFont typeface="Arial" pitchFamily="34" charset="0"/>
                        <a:defRPr sz="1200">
                          <a:solidFill>
                            <a:schemeClr val="tx1"/>
                          </a:solidFill>
                          <a:latin typeface="Arial" pitchFamily="34" charset="0"/>
                        </a:defRPr>
                      </a:lvl5pPr>
                      <a:lvl6pPr marL="25146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6pPr>
                      <a:lvl7pPr marL="29718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7pPr>
                      <a:lvl8pPr marL="34290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8pPr>
                      <a:lvl9pPr marL="38862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altLang="fr-FR" sz="1800" u="none" strike="noStrike" cap="none" normalizeH="0" baseline="0" dirty="0" smtClean="0">
                          <a:ln>
                            <a:noFill/>
                          </a:ln>
                          <a:effectLst/>
                        </a:rPr>
                        <a:t>P</a:t>
                      </a:r>
                      <a:endParaRPr kumimoji="0" lang="nl-NL" altLang="fr-FR" sz="1800" b="1" i="0" u="none" strike="noStrike" cap="none" normalizeH="0" baseline="0" dirty="0" smtClean="0">
                        <a:ln>
                          <a:noFill/>
                        </a:ln>
                        <a:solidFill>
                          <a:srgbClr val="FFFFFF"/>
                        </a:solidFill>
                        <a:effectLst/>
                        <a:latin typeface="Arial" pitchFamily="34" charset="0"/>
                        <a:cs typeface="Arial" pitchFamily="34" charset="0"/>
                      </a:endParaRPr>
                    </a:p>
                  </a:txBody>
                  <a:tcPr anchor="ctr" horzOverflow="overflow"/>
                </a:tc>
              </a:tr>
              <a:tr h="371475">
                <a:tc vMerge="1">
                  <a:txBody>
                    <a:bodyPr/>
                    <a:lstStyle>
                      <a:lvl1pPr eaLnBrk="0" hangingPunct="0">
                        <a:lnSpc>
                          <a:spcPct val="90000"/>
                        </a:lnSpc>
                        <a:spcBef>
                          <a:spcPts val="1800"/>
                        </a:spcBef>
                        <a:buClr>
                          <a:schemeClr val="accent1"/>
                        </a:buClr>
                        <a:buSzPct val="100000"/>
                        <a:buFont typeface="Arial" pitchFamily="34" charset="0"/>
                        <a:defRPr sz="2000">
                          <a:solidFill>
                            <a:schemeClr val="tx1"/>
                          </a:solidFill>
                          <a:latin typeface="Arial" pitchFamily="34" charset="0"/>
                        </a:defRPr>
                      </a:lvl1pPr>
                      <a:lvl2pPr marL="742950" indent="-285750" eaLnBrk="0" hangingPunct="0">
                        <a:lnSpc>
                          <a:spcPct val="90000"/>
                        </a:lnSpc>
                        <a:spcBef>
                          <a:spcPts val="1200"/>
                        </a:spcBef>
                        <a:buClr>
                          <a:schemeClr val="accent1"/>
                        </a:buClr>
                        <a:buSzPct val="100000"/>
                        <a:buFont typeface="Arial" pitchFamily="34" charset="0"/>
                        <a:defRPr>
                          <a:solidFill>
                            <a:schemeClr val="tx1"/>
                          </a:solidFill>
                          <a:latin typeface="Arial" pitchFamily="34" charset="0"/>
                        </a:defRPr>
                      </a:lvl2pPr>
                      <a:lvl3pPr marL="1143000" indent="-228600" eaLnBrk="0" hangingPunct="0">
                        <a:lnSpc>
                          <a:spcPct val="90000"/>
                        </a:lnSpc>
                        <a:spcBef>
                          <a:spcPts val="800"/>
                        </a:spcBef>
                        <a:buClr>
                          <a:schemeClr val="accent1"/>
                        </a:buClr>
                        <a:buSzPct val="100000"/>
                        <a:buFont typeface="Arial" pitchFamily="34" charset="0"/>
                        <a:defRPr sz="1600">
                          <a:solidFill>
                            <a:schemeClr val="tx1"/>
                          </a:solidFill>
                          <a:latin typeface="Arial" pitchFamily="34" charset="0"/>
                        </a:defRPr>
                      </a:lvl3pPr>
                      <a:lvl4pPr marL="1600200" indent="-228600" eaLnBrk="0" hangingPunct="0">
                        <a:lnSpc>
                          <a:spcPct val="90000"/>
                        </a:lnSpc>
                        <a:spcBef>
                          <a:spcPts val="600"/>
                        </a:spcBef>
                        <a:buClr>
                          <a:schemeClr val="accent1"/>
                        </a:buClr>
                        <a:buSzPct val="100000"/>
                        <a:buFont typeface="Arial" pitchFamily="34" charset="0"/>
                        <a:defRPr sz="1400">
                          <a:solidFill>
                            <a:schemeClr val="tx1"/>
                          </a:solidFill>
                          <a:latin typeface="Arial" pitchFamily="34" charset="0"/>
                        </a:defRPr>
                      </a:lvl4pPr>
                      <a:lvl5pPr marL="2057400" indent="-228600" eaLnBrk="0" hangingPunct="0">
                        <a:lnSpc>
                          <a:spcPct val="90000"/>
                        </a:lnSpc>
                        <a:spcBef>
                          <a:spcPts val="600"/>
                        </a:spcBef>
                        <a:buClr>
                          <a:schemeClr val="accent1"/>
                        </a:buClr>
                        <a:buFont typeface="Arial" pitchFamily="34" charset="0"/>
                        <a:defRPr sz="1200">
                          <a:solidFill>
                            <a:schemeClr val="tx1"/>
                          </a:solidFill>
                          <a:latin typeface="Arial" pitchFamily="34" charset="0"/>
                        </a:defRPr>
                      </a:lvl5pPr>
                      <a:lvl6pPr marL="25146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6pPr>
                      <a:lvl7pPr marL="29718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7pPr>
                      <a:lvl8pPr marL="34290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8pPr>
                      <a:lvl9pPr marL="38862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NL" altLang="fr-FR" sz="1200" b="0" i="0" u="none" strike="noStrike" cap="none" normalizeH="0" baseline="0" dirty="0" smtClean="0">
                        <a:ln>
                          <a:noFill/>
                        </a:ln>
                        <a:solidFill>
                          <a:srgbClr val="000000"/>
                        </a:solidFill>
                        <a:effectLst/>
                        <a:latin typeface="Arial" pitchFamily="34" charset="0"/>
                        <a:cs typeface="Arial" pitchFamily="34" charset="0"/>
                      </a:endParaRPr>
                    </a:p>
                  </a:txBody>
                  <a:tcPr marL="96012" marR="960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C"/>
                    </a:solidFill>
                  </a:tcPr>
                </a:tc>
                <a:tc>
                  <a:txBody>
                    <a:bodyPr/>
                    <a:lstStyle>
                      <a:lvl1pPr eaLnBrk="0" hangingPunct="0">
                        <a:lnSpc>
                          <a:spcPct val="90000"/>
                        </a:lnSpc>
                        <a:spcBef>
                          <a:spcPts val="1800"/>
                        </a:spcBef>
                        <a:buClr>
                          <a:schemeClr val="accent1"/>
                        </a:buClr>
                        <a:buSzPct val="100000"/>
                        <a:buFont typeface="Arial" pitchFamily="34" charset="0"/>
                        <a:defRPr sz="2000">
                          <a:solidFill>
                            <a:schemeClr val="tx1"/>
                          </a:solidFill>
                          <a:latin typeface="Arial" pitchFamily="34" charset="0"/>
                        </a:defRPr>
                      </a:lvl1pPr>
                      <a:lvl2pPr marL="742950" indent="-285750" eaLnBrk="0" hangingPunct="0">
                        <a:lnSpc>
                          <a:spcPct val="90000"/>
                        </a:lnSpc>
                        <a:spcBef>
                          <a:spcPts val="1200"/>
                        </a:spcBef>
                        <a:buClr>
                          <a:schemeClr val="accent1"/>
                        </a:buClr>
                        <a:buSzPct val="100000"/>
                        <a:buFont typeface="Arial" pitchFamily="34" charset="0"/>
                        <a:defRPr>
                          <a:solidFill>
                            <a:schemeClr val="tx1"/>
                          </a:solidFill>
                          <a:latin typeface="Arial" pitchFamily="34" charset="0"/>
                        </a:defRPr>
                      </a:lvl2pPr>
                      <a:lvl3pPr marL="1143000" indent="-228600" eaLnBrk="0" hangingPunct="0">
                        <a:lnSpc>
                          <a:spcPct val="90000"/>
                        </a:lnSpc>
                        <a:spcBef>
                          <a:spcPts val="800"/>
                        </a:spcBef>
                        <a:buClr>
                          <a:schemeClr val="accent1"/>
                        </a:buClr>
                        <a:buSzPct val="100000"/>
                        <a:buFont typeface="Arial" pitchFamily="34" charset="0"/>
                        <a:defRPr sz="1600">
                          <a:solidFill>
                            <a:schemeClr val="tx1"/>
                          </a:solidFill>
                          <a:latin typeface="Arial" pitchFamily="34" charset="0"/>
                        </a:defRPr>
                      </a:lvl3pPr>
                      <a:lvl4pPr marL="1600200" indent="-228600" eaLnBrk="0" hangingPunct="0">
                        <a:lnSpc>
                          <a:spcPct val="90000"/>
                        </a:lnSpc>
                        <a:spcBef>
                          <a:spcPts val="600"/>
                        </a:spcBef>
                        <a:buClr>
                          <a:schemeClr val="accent1"/>
                        </a:buClr>
                        <a:buSzPct val="100000"/>
                        <a:buFont typeface="Arial" pitchFamily="34" charset="0"/>
                        <a:defRPr sz="1400">
                          <a:solidFill>
                            <a:schemeClr val="tx1"/>
                          </a:solidFill>
                          <a:latin typeface="Arial" pitchFamily="34" charset="0"/>
                        </a:defRPr>
                      </a:lvl4pPr>
                      <a:lvl5pPr marL="2057400" indent="-228600" eaLnBrk="0" hangingPunct="0">
                        <a:lnSpc>
                          <a:spcPct val="90000"/>
                        </a:lnSpc>
                        <a:spcBef>
                          <a:spcPts val="600"/>
                        </a:spcBef>
                        <a:buClr>
                          <a:schemeClr val="accent1"/>
                        </a:buClr>
                        <a:buFont typeface="Arial" pitchFamily="34" charset="0"/>
                        <a:defRPr sz="1200">
                          <a:solidFill>
                            <a:schemeClr val="tx1"/>
                          </a:solidFill>
                          <a:latin typeface="Arial" pitchFamily="34" charset="0"/>
                        </a:defRPr>
                      </a:lvl5pPr>
                      <a:lvl6pPr marL="25146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6pPr>
                      <a:lvl7pPr marL="29718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7pPr>
                      <a:lvl8pPr marL="34290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8pPr>
                      <a:lvl9pPr marL="38862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altLang="fr-FR" sz="1800" u="none" strike="noStrike" cap="none" normalizeH="0" baseline="0" dirty="0" smtClean="0">
                          <a:ln>
                            <a:noFill/>
                          </a:ln>
                          <a:effectLst/>
                        </a:rPr>
                        <a:t>Prevenar 13</a:t>
                      </a:r>
                    </a:p>
                    <a:p>
                      <a:pPr marL="0" marR="0" lvl="0" indent="0" algn="ctr" defTabSz="914400" rtl="0" eaLnBrk="1" fontAlgn="base" latinLnBrk="0" hangingPunct="1">
                        <a:lnSpc>
                          <a:spcPct val="100000"/>
                        </a:lnSpc>
                        <a:spcBef>
                          <a:spcPct val="0"/>
                        </a:spcBef>
                        <a:spcAft>
                          <a:spcPct val="0"/>
                        </a:spcAft>
                        <a:buClrTx/>
                        <a:buSzTx/>
                        <a:buFontTx/>
                        <a:buNone/>
                        <a:tabLst/>
                      </a:pPr>
                      <a:r>
                        <a:rPr kumimoji="0" lang="nl-NL" altLang="fr-FR" sz="1800" u="none" strike="noStrike" cap="none" normalizeH="0" baseline="0" dirty="0" smtClean="0">
                          <a:ln>
                            <a:noFill/>
                          </a:ln>
                          <a:effectLst/>
                        </a:rPr>
                        <a:t>(n=</a:t>
                      </a:r>
                      <a:r>
                        <a:rPr kumimoji="0" lang="en-GB" altLang="fr-FR" sz="1800" u="none" strike="noStrike" cap="none" normalizeH="0" baseline="0" dirty="0" smtClean="0">
                          <a:ln>
                            <a:noFill/>
                          </a:ln>
                          <a:effectLst/>
                        </a:rPr>
                        <a:t>42,240</a:t>
                      </a:r>
                      <a:r>
                        <a:rPr kumimoji="0" lang="nl-NL" altLang="fr-FR" sz="1800" u="none" strike="noStrike" cap="none" normalizeH="0" baseline="0" dirty="0" smtClean="0">
                          <a:ln>
                            <a:noFill/>
                          </a:ln>
                          <a:effectLst/>
                        </a:rPr>
                        <a:t>)</a:t>
                      </a:r>
                      <a:endParaRPr kumimoji="0" lang="en-GB" altLang="fr-FR" sz="1800" b="0" i="0" u="none" strike="noStrike" cap="none" normalizeH="0" baseline="0" dirty="0" smtClean="0">
                        <a:ln>
                          <a:noFill/>
                        </a:ln>
                        <a:solidFill>
                          <a:schemeClr val="bg1"/>
                        </a:solidFill>
                        <a:effectLst/>
                        <a:latin typeface="Arial" pitchFamily="34" charset="0"/>
                        <a:ea typeface="Calibri" pitchFamily="34" charset="0"/>
                        <a:cs typeface="Calibri" pitchFamily="34" charset="0"/>
                      </a:endParaRPr>
                    </a:p>
                  </a:txBody>
                  <a:tcPr horzOverflow="overflow"/>
                </a:tc>
                <a:tc>
                  <a:txBody>
                    <a:bodyPr/>
                    <a:lstStyle>
                      <a:lvl1pPr eaLnBrk="0" hangingPunct="0">
                        <a:lnSpc>
                          <a:spcPct val="90000"/>
                        </a:lnSpc>
                        <a:spcBef>
                          <a:spcPts val="1800"/>
                        </a:spcBef>
                        <a:buClr>
                          <a:schemeClr val="accent1"/>
                        </a:buClr>
                        <a:buSzPct val="100000"/>
                        <a:buFont typeface="Arial" pitchFamily="34" charset="0"/>
                        <a:defRPr sz="2000">
                          <a:solidFill>
                            <a:schemeClr val="tx1"/>
                          </a:solidFill>
                          <a:latin typeface="Arial" pitchFamily="34" charset="0"/>
                        </a:defRPr>
                      </a:lvl1pPr>
                      <a:lvl2pPr marL="742950" indent="-285750" eaLnBrk="0" hangingPunct="0">
                        <a:lnSpc>
                          <a:spcPct val="90000"/>
                        </a:lnSpc>
                        <a:spcBef>
                          <a:spcPts val="1200"/>
                        </a:spcBef>
                        <a:buClr>
                          <a:schemeClr val="accent1"/>
                        </a:buClr>
                        <a:buSzPct val="100000"/>
                        <a:buFont typeface="Arial" pitchFamily="34" charset="0"/>
                        <a:defRPr>
                          <a:solidFill>
                            <a:schemeClr val="tx1"/>
                          </a:solidFill>
                          <a:latin typeface="Arial" pitchFamily="34" charset="0"/>
                        </a:defRPr>
                      </a:lvl2pPr>
                      <a:lvl3pPr marL="1143000" indent="-228600" eaLnBrk="0" hangingPunct="0">
                        <a:lnSpc>
                          <a:spcPct val="90000"/>
                        </a:lnSpc>
                        <a:spcBef>
                          <a:spcPts val="800"/>
                        </a:spcBef>
                        <a:buClr>
                          <a:schemeClr val="accent1"/>
                        </a:buClr>
                        <a:buSzPct val="100000"/>
                        <a:buFont typeface="Arial" pitchFamily="34" charset="0"/>
                        <a:defRPr sz="1600">
                          <a:solidFill>
                            <a:schemeClr val="tx1"/>
                          </a:solidFill>
                          <a:latin typeface="Arial" pitchFamily="34" charset="0"/>
                        </a:defRPr>
                      </a:lvl3pPr>
                      <a:lvl4pPr marL="1600200" indent="-228600" eaLnBrk="0" hangingPunct="0">
                        <a:lnSpc>
                          <a:spcPct val="90000"/>
                        </a:lnSpc>
                        <a:spcBef>
                          <a:spcPts val="600"/>
                        </a:spcBef>
                        <a:buClr>
                          <a:schemeClr val="accent1"/>
                        </a:buClr>
                        <a:buSzPct val="100000"/>
                        <a:buFont typeface="Arial" pitchFamily="34" charset="0"/>
                        <a:defRPr sz="1400">
                          <a:solidFill>
                            <a:schemeClr val="tx1"/>
                          </a:solidFill>
                          <a:latin typeface="Arial" pitchFamily="34" charset="0"/>
                        </a:defRPr>
                      </a:lvl4pPr>
                      <a:lvl5pPr marL="2057400" indent="-228600" eaLnBrk="0" hangingPunct="0">
                        <a:lnSpc>
                          <a:spcPct val="90000"/>
                        </a:lnSpc>
                        <a:spcBef>
                          <a:spcPts val="600"/>
                        </a:spcBef>
                        <a:buClr>
                          <a:schemeClr val="accent1"/>
                        </a:buClr>
                        <a:buFont typeface="Arial" pitchFamily="34" charset="0"/>
                        <a:defRPr sz="1200">
                          <a:solidFill>
                            <a:schemeClr val="tx1"/>
                          </a:solidFill>
                          <a:latin typeface="Arial" pitchFamily="34" charset="0"/>
                        </a:defRPr>
                      </a:lvl5pPr>
                      <a:lvl6pPr marL="25146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6pPr>
                      <a:lvl7pPr marL="29718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7pPr>
                      <a:lvl8pPr marL="34290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8pPr>
                      <a:lvl9pPr marL="38862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altLang="fr-FR" sz="1800" u="none" strike="noStrike" cap="none" normalizeH="0" baseline="0" dirty="0" smtClean="0">
                          <a:ln>
                            <a:noFill/>
                          </a:ln>
                          <a:effectLst/>
                        </a:rPr>
                        <a:t>Placebo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fr-FR" sz="1800" u="none" strike="noStrike" cap="none" normalizeH="0" baseline="0" dirty="0" smtClean="0">
                          <a:ln>
                            <a:noFill/>
                          </a:ln>
                          <a:effectLst/>
                        </a:rPr>
                        <a:t>(n=42,256</a:t>
                      </a:r>
                      <a:r>
                        <a:rPr kumimoji="0" lang="nl-NL" altLang="fr-FR" sz="1800" u="none" strike="noStrike" cap="none" normalizeH="0" baseline="0" dirty="0" smtClean="0">
                          <a:ln>
                            <a:noFill/>
                          </a:ln>
                          <a:effectLst/>
                        </a:rPr>
                        <a:t>)</a:t>
                      </a:r>
                      <a:endParaRPr kumimoji="0" lang="en-GB" altLang="fr-FR" sz="1800" b="0" i="0" u="none" strike="noStrike" cap="none" normalizeH="0" baseline="0" dirty="0" smtClean="0">
                        <a:ln>
                          <a:noFill/>
                        </a:ln>
                        <a:solidFill>
                          <a:schemeClr val="bg1"/>
                        </a:solidFill>
                        <a:effectLst/>
                        <a:latin typeface="Arial" pitchFamily="34" charset="0"/>
                        <a:ea typeface="Calibri" pitchFamily="34" charset="0"/>
                        <a:cs typeface="Calibri" pitchFamily="34" charset="0"/>
                      </a:endParaRPr>
                    </a:p>
                  </a:txBody>
                  <a:tcPr horzOverflow="overflow"/>
                </a:tc>
                <a:tc vMerge="1">
                  <a:txBody>
                    <a:bodyPr/>
                    <a:lstStyle>
                      <a:lvl1pPr eaLnBrk="0" hangingPunct="0">
                        <a:lnSpc>
                          <a:spcPct val="90000"/>
                        </a:lnSpc>
                        <a:spcBef>
                          <a:spcPts val="1800"/>
                        </a:spcBef>
                        <a:buClr>
                          <a:schemeClr val="accent1"/>
                        </a:buClr>
                        <a:buSzPct val="100000"/>
                        <a:buFont typeface="Arial" pitchFamily="34" charset="0"/>
                        <a:defRPr sz="2000">
                          <a:solidFill>
                            <a:schemeClr val="tx1"/>
                          </a:solidFill>
                          <a:latin typeface="Arial" pitchFamily="34" charset="0"/>
                        </a:defRPr>
                      </a:lvl1pPr>
                      <a:lvl2pPr marL="742950" indent="-285750" eaLnBrk="0" hangingPunct="0">
                        <a:lnSpc>
                          <a:spcPct val="90000"/>
                        </a:lnSpc>
                        <a:spcBef>
                          <a:spcPts val="1200"/>
                        </a:spcBef>
                        <a:buClr>
                          <a:schemeClr val="accent1"/>
                        </a:buClr>
                        <a:buSzPct val="100000"/>
                        <a:buFont typeface="Arial" pitchFamily="34" charset="0"/>
                        <a:defRPr>
                          <a:solidFill>
                            <a:schemeClr val="tx1"/>
                          </a:solidFill>
                          <a:latin typeface="Arial" pitchFamily="34" charset="0"/>
                        </a:defRPr>
                      </a:lvl2pPr>
                      <a:lvl3pPr marL="1143000" indent="-228600" eaLnBrk="0" hangingPunct="0">
                        <a:lnSpc>
                          <a:spcPct val="90000"/>
                        </a:lnSpc>
                        <a:spcBef>
                          <a:spcPts val="800"/>
                        </a:spcBef>
                        <a:buClr>
                          <a:schemeClr val="accent1"/>
                        </a:buClr>
                        <a:buSzPct val="100000"/>
                        <a:buFont typeface="Arial" pitchFamily="34" charset="0"/>
                        <a:defRPr sz="1600">
                          <a:solidFill>
                            <a:schemeClr val="tx1"/>
                          </a:solidFill>
                          <a:latin typeface="Arial" pitchFamily="34" charset="0"/>
                        </a:defRPr>
                      </a:lvl3pPr>
                      <a:lvl4pPr marL="1600200" indent="-228600" eaLnBrk="0" hangingPunct="0">
                        <a:lnSpc>
                          <a:spcPct val="90000"/>
                        </a:lnSpc>
                        <a:spcBef>
                          <a:spcPts val="600"/>
                        </a:spcBef>
                        <a:buClr>
                          <a:schemeClr val="accent1"/>
                        </a:buClr>
                        <a:buSzPct val="100000"/>
                        <a:buFont typeface="Arial" pitchFamily="34" charset="0"/>
                        <a:defRPr sz="1400">
                          <a:solidFill>
                            <a:schemeClr val="tx1"/>
                          </a:solidFill>
                          <a:latin typeface="Arial" pitchFamily="34" charset="0"/>
                        </a:defRPr>
                      </a:lvl4pPr>
                      <a:lvl5pPr marL="2057400" indent="-228600" eaLnBrk="0" hangingPunct="0">
                        <a:lnSpc>
                          <a:spcPct val="90000"/>
                        </a:lnSpc>
                        <a:spcBef>
                          <a:spcPts val="600"/>
                        </a:spcBef>
                        <a:buClr>
                          <a:schemeClr val="accent1"/>
                        </a:buClr>
                        <a:buFont typeface="Arial" pitchFamily="34" charset="0"/>
                        <a:defRPr sz="1200">
                          <a:solidFill>
                            <a:schemeClr val="tx1"/>
                          </a:solidFill>
                          <a:latin typeface="Arial" pitchFamily="34" charset="0"/>
                        </a:defRPr>
                      </a:lvl5pPr>
                      <a:lvl6pPr marL="25146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6pPr>
                      <a:lvl7pPr marL="29718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7pPr>
                      <a:lvl8pPr marL="34290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8pPr>
                      <a:lvl9pPr marL="38862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NL" altLang="fr-FR" sz="1400" b="0" i="0" u="none" strike="noStrike" cap="none" normalizeH="0" baseline="0" dirty="0" smtClean="0">
                        <a:ln>
                          <a:noFill/>
                        </a:ln>
                        <a:solidFill>
                          <a:srgbClr val="000000"/>
                        </a:solidFill>
                        <a:effectLst/>
                        <a:latin typeface="Arial" pitchFamily="34" charset="0"/>
                        <a:cs typeface="Arial" pitchFamily="34" charset="0"/>
                      </a:endParaRPr>
                    </a:p>
                  </a:txBody>
                  <a:tcPr marL="96012" marR="960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C"/>
                    </a:solidFill>
                  </a:tcPr>
                </a:tc>
                <a:tc vMerge="1">
                  <a:txBody>
                    <a:bodyPr/>
                    <a:lstStyle>
                      <a:lvl1pPr eaLnBrk="0" hangingPunct="0">
                        <a:lnSpc>
                          <a:spcPct val="90000"/>
                        </a:lnSpc>
                        <a:spcBef>
                          <a:spcPts val="1800"/>
                        </a:spcBef>
                        <a:buClr>
                          <a:schemeClr val="accent1"/>
                        </a:buClr>
                        <a:buSzPct val="100000"/>
                        <a:buFont typeface="Arial" pitchFamily="34" charset="0"/>
                        <a:defRPr sz="2000">
                          <a:solidFill>
                            <a:schemeClr val="tx1"/>
                          </a:solidFill>
                          <a:latin typeface="Arial" pitchFamily="34" charset="0"/>
                        </a:defRPr>
                      </a:lvl1pPr>
                      <a:lvl2pPr marL="742950" indent="-285750" eaLnBrk="0" hangingPunct="0">
                        <a:lnSpc>
                          <a:spcPct val="90000"/>
                        </a:lnSpc>
                        <a:spcBef>
                          <a:spcPts val="1200"/>
                        </a:spcBef>
                        <a:buClr>
                          <a:schemeClr val="accent1"/>
                        </a:buClr>
                        <a:buSzPct val="100000"/>
                        <a:buFont typeface="Arial" pitchFamily="34" charset="0"/>
                        <a:defRPr>
                          <a:solidFill>
                            <a:schemeClr val="tx1"/>
                          </a:solidFill>
                          <a:latin typeface="Arial" pitchFamily="34" charset="0"/>
                        </a:defRPr>
                      </a:lvl2pPr>
                      <a:lvl3pPr marL="1143000" indent="-228600" eaLnBrk="0" hangingPunct="0">
                        <a:lnSpc>
                          <a:spcPct val="90000"/>
                        </a:lnSpc>
                        <a:spcBef>
                          <a:spcPts val="800"/>
                        </a:spcBef>
                        <a:buClr>
                          <a:schemeClr val="accent1"/>
                        </a:buClr>
                        <a:buSzPct val="100000"/>
                        <a:buFont typeface="Arial" pitchFamily="34" charset="0"/>
                        <a:defRPr sz="1600">
                          <a:solidFill>
                            <a:schemeClr val="tx1"/>
                          </a:solidFill>
                          <a:latin typeface="Arial" pitchFamily="34" charset="0"/>
                        </a:defRPr>
                      </a:lvl3pPr>
                      <a:lvl4pPr marL="1600200" indent="-228600" eaLnBrk="0" hangingPunct="0">
                        <a:lnSpc>
                          <a:spcPct val="90000"/>
                        </a:lnSpc>
                        <a:spcBef>
                          <a:spcPts val="600"/>
                        </a:spcBef>
                        <a:buClr>
                          <a:schemeClr val="accent1"/>
                        </a:buClr>
                        <a:buSzPct val="100000"/>
                        <a:buFont typeface="Arial" pitchFamily="34" charset="0"/>
                        <a:defRPr sz="1400">
                          <a:solidFill>
                            <a:schemeClr val="tx1"/>
                          </a:solidFill>
                          <a:latin typeface="Arial" pitchFamily="34" charset="0"/>
                        </a:defRPr>
                      </a:lvl4pPr>
                      <a:lvl5pPr marL="2057400" indent="-228600" eaLnBrk="0" hangingPunct="0">
                        <a:lnSpc>
                          <a:spcPct val="90000"/>
                        </a:lnSpc>
                        <a:spcBef>
                          <a:spcPts val="600"/>
                        </a:spcBef>
                        <a:buClr>
                          <a:schemeClr val="accent1"/>
                        </a:buClr>
                        <a:buFont typeface="Arial" pitchFamily="34" charset="0"/>
                        <a:defRPr sz="1200">
                          <a:solidFill>
                            <a:schemeClr val="tx1"/>
                          </a:solidFill>
                          <a:latin typeface="Arial" pitchFamily="34" charset="0"/>
                        </a:defRPr>
                      </a:lvl5pPr>
                      <a:lvl6pPr marL="25146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6pPr>
                      <a:lvl7pPr marL="29718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7pPr>
                      <a:lvl8pPr marL="34290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8pPr>
                      <a:lvl9pPr marL="38862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NL" altLang="fr-FR" sz="1400" b="0" i="0" u="none" strike="noStrike" cap="none" normalizeH="0" baseline="0" dirty="0" smtClean="0">
                        <a:ln>
                          <a:noFill/>
                        </a:ln>
                        <a:solidFill>
                          <a:srgbClr val="000000"/>
                        </a:solidFill>
                        <a:effectLst/>
                        <a:latin typeface="Arial" pitchFamily="34" charset="0"/>
                        <a:cs typeface="Arial" pitchFamily="34" charset="0"/>
                      </a:endParaRPr>
                    </a:p>
                  </a:txBody>
                  <a:tcPr marL="96012" marR="960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C"/>
                    </a:solidFill>
                  </a:tcPr>
                </a:tc>
                <a:tc vMerge="1">
                  <a:txBody>
                    <a:bodyPr/>
                    <a:lstStyle>
                      <a:lvl1pPr eaLnBrk="0" hangingPunct="0">
                        <a:lnSpc>
                          <a:spcPct val="90000"/>
                        </a:lnSpc>
                        <a:spcBef>
                          <a:spcPts val="1800"/>
                        </a:spcBef>
                        <a:buClr>
                          <a:schemeClr val="accent1"/>
                        </a:buClr>
                        <a:buSzPct val="100000"/>
                        <a:buFont typeface="Arial" pitchFamily="34" charset="0"/>
                        <a:defRPr sz="2000">
                          <a:solidFill>
                            <a:schemeClr val="tx1"/>
                          </a:solidFill>
                          <a:latin typeface="Arial" pitchFamily="34" charset="0"/>
                        </a:defRPr>
                      </a:lvl1pPr>
                      <a:lvl2pPr marL="742950" indent="-285750" eaLnBrk="0" hangingPunct="0">
                        <a:lnSpc>
                          <a:spcPct val="90000"/>
                        </a:lnSpc>
                        <a:spcBef>
                          <a:spcPts val="1200"/>
                        </a:spcBef>
                        <a:buClr>
                          <a:schemeClr val="accent1"/>
                        </a:buClr>
                        <a:buSzPct val="100000"/>
                        <a:buFont typeface="Arial" pitchFamily="34" charset="0"/>
                        <a:defRPr>
                          <a:solidFill>
                            <a:schemeClr val="tx1"/>
                          </a:solidFill>
                          <a:latin typeface="Arial" pitchFamily="34" charset="0"/>
                        </a:defRPr>
                      </a:lvl2pPr>
                      <a:lvl3pPr marL="1143000" indent="-228600" eaLnBrk="0" hangingPunct="0">
                        <a:lnSpc>
                          <a:spcPct val="90000"/>
                        </a:lnSpc>
                        <a:spcBef>
                          <a:spcPts val="800"/>
                        </a:spcBef>
                        <a:buClr>
                          <a:schemeClr val="accent1"/>
                        </a:buClr>
                        <a:buSzPct val="100000"/>
                        <a:buFont typeface="Arial" pitchFamily="34" charset="0"/>
                        <a:defRPr sz="1600">
                          <a:solidFill>
                            <a:schemeClr val="tx1"/>
                          </a:solidFill>
                          <a:latin typeface="Arial" pitchFamily="34" charset="0"/>
                        </a:defRPr>
                      </a:lvl3pPr>
                      <a:lvl4pPr marL="1600200" indent="-228600" eaLnBrk="0" hangingPunct="0">
                        <a:lnSpc>
                          <a:spcPct val="90000"/>
                        </a:lnSpc>
                        <a:spcBef>
                          <a:spcPts val="600"/>
                        </a:spcBef>
                        <a:buClr>
                          <a:schemeClr val="accent1"/>
                        </a:buClr>
                        <a:buSzPct val="100000"/>
                        <a:buFont typeface="Arial" pitchFamily="34" charset="0"/>
                        <a:defRPr sz="1400">
                          <a:solidFill>
                            <a:schemeClr val="tx1"/>
                          </a:solidFill>
                          <a:latin typeface="Arial" pitchFamily="34" charset="0"/>
                        </a:defRPr>
                      </a:lvl4pPr>
                      <a:lvl5pPr marL="2057400" indent="-228600" eaLnBrk="0" hangingPunct="0">
                        <a:lnSpc>
                          <a:spcPct val="90000"/>
                        </a:lnSpc>
                        <a:spcBef>
                          <a:spcPts val="600"/>
                        </a:spcBef>
                        <a:buClr>
                          <a:schemeClr val="accent1"/>
                        </a:buClr>
                        <a:buFont typeface="Arial" pitchFamily="34" charset="0"/>
                        <a:defRPr sz="1200">
                          <a:solidFill>
                            <a:schemeClr val="tx1"/>
                          </a:solidFill>
                          <a:latin typeface="Arial" pitchFamily="34" charset="0"/>
                        </a:defRPr>
                      </a:lvl5pPr>
                      <a:lvl6pPr marL="25146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6pPr>
                      <a:lvl7pPr marL="29718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7pPr>
                      <a:lvl8pPr marL="34290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8pPr>
                      <a:lvl9pPr marL="38862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NL" altLang="fr-FR" sz="1400" b="0" i="0" u="none" strike="noStrike" cap="none" normalizeH="0" baseline="0" dirty="0" smtClean="0">
                        <a:ln>
                          <a:noFill/>
                        </a:ln>
                        <a:solidFill>
                          <a:srgbClr val="000000"/>
                        </a:solidFill>
                        <a:effectLst/>
                        <a:latin typeface="Arial" pitchFamily="34" charset="0"/>
                        <a:cs typeface="Arial" pitchFamily="34" charset="0"/>
                      </a:endParaRPr>
                    </a:p>
                  </a:txBody>
                  <a:tcPr marL="96012" marR="960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C"/>
                    </a:solidFill>
                  </a:tcPr>
                </a:tc>
              </a:tr>
              <a:tr h="371475">
                <a:tc gridSpan="6">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fr-FR" sz="1800" b="1" u="none" strike="noStrike" cap="none" normalizeH="0" baseline="0" dirty="0" smtClean="0">
                          <a:ln>
                            <a:noFill/>
                          </a:ln>
                          <a:effectLst/>
                        </a:rPr>
                        <a:t>Infections à </a:t>
                      </a:r>
                      <a:r>
                        <a:rPr kumimoji="0" lang="en-GB" altLang="fr-FR" sz="1800" b="1" u="none" strike="noStrike" cap="none" normalizeH="0" baseline="0" dirty="0" err="1" smtClean="0">
                          <a:ln>
                            <a:noFill/>
                          </a:ln>
                          <a:effectLst/>
                        </a:rPr>
                        <a:t>pneumocoque</a:t>
                      </a:r>
                      <a:r>
                        <a:rPr kumimoji="0" lang="en-GB" altLang="fr-FR" sz="1800" b="1" u="none" strike="noStrike" cap="none" normalizeH="0" baseline="0" dirty="0" smtClean="0">
                          <a:ln>
                            <a:noFill/>
                          </a:ln>
                          <a:effectLst/>
                        </a:rPr>
                        <a:t> </a:t>
                      </a:r>
                      <a:r>
                        <a:rPr kumimoji="0" lang="en-GB" altLang="fr-FR" sz="1800" b="1" u="none" strike="noStrike" cap="none" normalizeH="0" baseline="0" dirty="0" err="1" smtClean="0">
                          <a:ln>
                            <a:noFill/>
                          </a:ln>
                          <a:effectLst/>
                        </a:rPr>
                        <a:t>confirmées</a:t>
                      </a:r>
                      <a:endParaRPr kumimoji="0" lang="en-GB" altLang="fr-FR" sz="1800" b="1" i="0" u="none" strike="noStrike" cap="none" normalizeH="0" baseline="0" dirty="0" smtClean="0">
                        <a:ln>
                          <a:noFill/>
                        </a:ln>
                        <a:solidFill>
                          <a:srgbClr val="000000"/>
                        </a:solidFill>
                        <a:effectLst/>
                        <a:latin typeface="Arial" pitchFamily="34" charset="0"/>
                        <a:ea typeface="Calibri" pitchFamily="34" charset="0"/>
                        <a:cs typeface="Calibri" pitchFamily="34" charset="0"/>
                      </a:endParaRPr>
                    </a:p>
                  </a:txBody>
                  <a:tcPr horzOverflow="overflow"/>
                </a:tc>
                <a:tc hMerge="1">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GB" altLang="fr-FR" sz="1200" b="0" i="0" u="none" strike="noStrike" cap="none" normalizeH="0" baseline="0" dirty="0" smtClean="0">
                        <a:ln>
                          <a:noFill/>
                        </a:ln>
                        <a:solidFill>
                          <a:srgbClr val="000000"/>
                        </a:solidFill>
                        <a:effectLst/>
                        <a:latin typeface="Arial" pitchFamily="34" charset="0"/>
                        <a:ea typeface="Calibri" pitchFamily="34" charset="0"/>
                        <a:cs typeface="Calibri" pitchFamily="34" charset="0"/>
                      </a:endParaRPr>
                    </a:p>
                  </a:txBody>
                  <a:tcPr marL="0" marR="0" marT="0" marB="0" anchor="ctr" horzOverflow="overflow"/>
                </a:tc>
                <a:tc hMerge="1">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GB" altLang="fr-FR" sz="1200" b="0" i="0" u="none" strike="noStrike" cap="none" normalizeH="0" baseline="0" smtClean="0">
                        <a:ln>
                          <a:noFill/>
                        </a:ln>
                        <a:solidFill>
                          <a:srgbClr val="000000"/>
                        </a:solidFill>
                        <a:effectLst/>
                        <a:latin typeface="Arial" pitchFamily="34" charset="0"/>
                        <a:ea typeface="Calibri" pitchFamily="34" charset="0"/>
                        <a:cs typeface="Calibri" pitchFamily="34" charset="0"/>
                      </a:endParaRPr>
                    </a:p>
                  </a:txBody>
                  <a:tcPr marL="0" marR="0" marT="0" marB="0" anchor="ctr" horzOverflow="overflow"/>
                </a:tc>
                <a:tc hMerge="1">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GB" altLang="fr-FR" sz="1200" b="0" i="0" u="none" strike="noStrike" cap="none" normalizeH="0" baseline="0" dirty="0" smtClean="0">
                        <a:ln>
                          <a:noFill/>
                        </a:ln>
                        <a:solidFill>
                          <a:srgbClr val="000000"/>
                        </a:solidFill>
                        <a:effectLst/>
                        <a:latin typeface="Arial" pitchFamily="34" charset="0"/>
                        <a:ea typeface="Calibri" pitchFamily="34" charset="0"/>
                        <a:cs typeface="Calibri" pitchFamily="34" charset="0"/>
                      </a:endParaRPr>
                    </a:p>
                  </a:txBody>
                  <a:tcPr marL="0" marR="0" marT="0" marB="0" anchor="ctr" horzOverflow="overflow"/>
                </a:tc>
                <a:tc hMerge="1">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GB" altLang="fr-FR" sz="1200" b="0" i="0" u="none" strike="noStrike" cap="none" normalizeH="0" baseline="0" dirty="0" smtClean="0">
                        <a:ln>
                          <a:noFill/>
                        </a:ln>
                        <a:solidFill>
                          <a:srgbClr val="000000"/>
                        </a:solidFill>
                        <a:effectLst/>
                        <a:latin typeface="Arial" pitchFamily="34" charset="0"/>
                        <a:ea typeface="Calibri" pitchFamily="34" charset="0"/>
                        <a:cs typeface="Calibri" pitchFamily="34" charset="0"/>
                      </a:endParaRPr>
                    </a:p>
                  </a:txBody>
                  <a:tcPr marL="0" marR="0" marT="0" marB="0" anchor="ctr" horzOverflow="overflow"/>
                </a:tc>
                <a:tc hMerge="1">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GB" altLang="fr-FR" sz="1200" b="0" i="0" u="none" strike="noStrike" cap="none" normalizeH="0" baseline="0" dirty="0" smtClean="0">
                        <a:ln>
                          <a:noFill/>
                        </a:ln>
                        <a:solidFill>
                          <a:srgbClr val="000000"/>
                        </a:solidFill>
                        <a:effectLst/>
                        <a:latin typeface="Arial" pitchFamily="34" charset="0"/>
                        <a:ea typeface="Calibri" pitchFamily="34" charset="0"/>
                        <a:cs typeface="Calibri" pitchFamily="34" charset="0"/>
                      </a:endParaRPr>
                    </a:p>
                  </a:txBody>
                  <a:tcPr marL="0" marR="0" marT="0" marB="0" anchor="ctr" horzOverflow="overflow"/>
                </a:tc>
              </a:tr>
              <a:tr h="371475">
                <a:tc>
                  <a:txBody>
                    <a:bodyPr/>
                    <a:lstStyle>
                      <a:lvl1pPr eaLnBrk="0" hangingPunct="0">
                        <a:lnSpc>
                          <a:spcPct val="90000"/>
                        </a:lnSpc>
                        <a:spcBef>
                          <a:spcPts val="1800"/>
                        </a:spcBef>
                        <a:buClr>
                          <a:schemeClr val="accent1"/>
                        </a:buClr>
                        <a:buSzPct val="100000"/>
                        <a:buFont typeface="Arial" pitchFamily="34" charset="0"/>
                        <a:defRPr sz="2000">
                          <a:solidFill>
                            <a:schemeClr val="tx1"/>
                          </a:solidFill>
                          <a:latin typeface="Arial" pitchFamily="34" charset="0"/>
                        </a:defRPr>
                      </a:lvl1pPr>
                      <a:lvl2pPr marL="742950" indent="-285750" eaLnBrk="0" hangingPunct="0">
                        <a:lnSpc>
                          <a:spcPct val="90000"/>
                        </a:lnSpc>
                        <a:spcBef>
                          <a:spcPts val="1200"/>
                        </a:spcBef>
                        <a:buClr>
                          <a:schemeClr val="accent1"/>
                        </a:buClr>
                        <a:buSzPct val="100000"/>
                        <a:buFont typeface="Arial" pitchFamily="34" charset="0"/>
                        <a:defRPr>
                          <a:solidFill>
                            <a:schemeClr val="tx1"/>
                          </a:solidFill>
                          <a:latin typeface="Arial" pitchFamily="34" charset="0"/>
                        </a:defRPr>
                      </a:lvl2pPr>
                      <a:lvl3pPr marL="1143000" indent="-228600" eaLnBrk="0" hangingPunct="0">
                        <a:lnSpc>
                          <a:spcPct val="90000"/>
                        </a:lnSpc>
                        <a:spcBef>
                          <a:spcPts val="800"/>
                        </a:spcBef>
                        <a:buClr>
                          <a:schemeClr val="accent1"/>
                        </a:buClr>
                        <a:buSzPct val="100000"/>
                        <a:buFont typeface="Arial" pitchFamily="34" charset="0"/>
                        <a:defRPr sz="1600">
                          <a:solidFill>
                            <a:schemeClr val="tx1"/>
                          </a:solidFill>
                          <a:latin typeface="Arial" pitchFamily="34" charset="0"/>
                        </a:defRPr>
                      </a:lvl3pPr>
                      <a:lvl4pPr marL="1600200" indent="-228600" eaLnBrk="0" hangingPunct="0">
                        <a:lnSpc>
                          <a:spcPct val="90000"/>
                        </a:lnSpc>
                        <a:spcBef>
                          <a:spcPts val="600"/>
                        </a:spcBef>
                        <a:buClr>
                          <a:schemeClr val="accent1"/>
                        </a:buClr>
                        <a:buSzPct val="100000"/>
                        <a:buFont typeface="Arial" pitchFamily="34" charset="0"/>
                        <a:defRPr sz="1400">
                          <a:solidFill>
                            <a:schemeClr val="tx1"/>
                          </a:solidFill>
                          <a:latin typeface="Arial" pitchFamily="34" charset="0"/>
                        </a:defRPr>
                      </a:lvl4pPr>
                      <a:lvl5pPr marL="2057400" indent="-228600" eaLnBrk="0" hangingPunct="0">
                        <a:lnSpc>
                          <a:spcPct val="90000"/>
                        </a:lnSpc>
                        <a:spcBef>
                          <a:spcPts val="600"/>
                        </a:spcBef>
                        <a:buClr>
                          <a:schemeClr val="accent1"/>
                        </a:buClr>
                        <a:buFont typeface="Arial" pitchFamily="34" charset="0"/>
                        <a:defRPr sz="1200">
                          <a:solidFill>
                            <a:schemeClr val="tx1"/>
                          </a:solidFill>
                          <a:latin typeface="Arial" pitchFamily="34" charset="0"/>
                        </a:defRPr>
                      </a:lvl5pPr>
                      <a:lvl6pPr marL="25146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6pPr>
                      <a:lvl7pPr marL="29718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7pPr>
                      <a:lvl8pPr marL="34290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8pPr>
                      <a:lvl9pPr marL="38862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fr-FR" sz="1800" u="none" strike="noStrike" cap="none" normalizeH="0" baseline="0" dirty="0" smtClean="0">
                          <a:ln>
                            <a:noFill/>
                          </a:ln>
                          <a:effectLst/>
                        </a:rPr>
                        <a:t>Premier </a:t>
                      </a:r>
                      <a:r>
                        <a:rPr kumimoji="0" lang="en-GB" altLang="fr-FR" sz="1800" u="none" strike="noStrike" cap="none" normalizeH="0" baseline="0" dirty="0" err="1" smtClean="0">
                          <a:ln>
                            <a:noFill/>
                          </a:ln>
                          <a:effectLst/>
                        </a:rPr>
                        <a:t>épisode</a:t>
                      </a:r>
                      <a:r>
                        <a:rPr kumimoji="0" lang="en-GB" altLang="fr-FR" sz="1800" u="none" strike="noStrike" cap="none" normalizeH="0" baseline="0" dirty="0" smtClean="0">
                          <a:ln>
                            <a:noFill/>
                          </a:ln>
                          <a:effectLst/>
                        </a:rPr>
                        <a:t> de PAC-P </a:t>
                      </a:r>
                      <a:r>
                        <a:rPr kumimoji="0" lang="en-GB" altLang="fr-FR" sz="1800" u="none" strike="noStrike" cap="none" normalizeH="0" baseline="0" dirty="0" err="1" smtClean="0">
                          <a:ln>
                            <a:noFill/>
                          </a:ln>
                          <a:effectLst/>
                        </a:rPr>
                        <a:t>confirmée</a:t>
                      </a:r>
                      <a:endParaRPr kumimoji="0" lang="en-GB" altLang="fr-FR" sz="1800" b="0" i="0" u="none" strike="noStrike" cap="none" normalizeH="0" baseline="0" dirty="0" smtClean="0">
                        <a:ln>
                          <a:noFill/>
                        </a:ln>
                        <a:solidFill>
                          <a:srgbClr val="000000"/>
                        </a:solidFill>
                        <a:effectLst/>
                        <a:latin typeface="Arial" pitchFamily="34" charset="0"/>
                        <a:ea typeface="Calibri" pitchFamily="34" charset="0"/>
                        <a:cs typeface="Calibri" pitchFamily="34" charset="0"/>
                      </a:endParaRPr>
                    </a:p>
                  </a:txBody>
                  <a:tcPr horzOverflow="overflow"/>
                </a:tc>
                <a:tc>
                  <a:txBody>
                    <a:bodyPr/>
                    <a:lstStyle>
                      <a:lvl1pPr eaLnBrk="0" hangingPunct="0">
                        <a:lnSpc>
                          <a:spcPct val="90000"/>
                        </a:lnSpc>
                        <a:spcBef>
                          <a:spcPts val="1800"/>
                        </a:spcBef>
                        <a:buClr>
                          <a:schemeClr val="accent1"/>
                        </a:buClr>
                        <a:buSzPct val="100000"/>
                        <a:buFont typeface="Arial" pitchFamily="34" charset="0"/>
                        <a:defRPr sz="2000">
                          <a:solidFill>
                            <a:schemeClr val="tx1"/>
                          </a:solidFill>
                          <a:latin typeface="Arial" pitchFamily="34" charset="0"/>
                        </a:defRPr>
                      </a:lvl1pPr>
                      <a:lvl2pPr marL="742950" indent="-285750" eaLnBrk="0" hangingPunct="0">
                        <a:lnSpc>
                          <a:spcPct val="90000"/>
                        </a:lnSpc>
                        <a:spcBef>
                          <a:spcPts val="1200"/>
                        </a:spcBef>
                        <a:buClr>
                          <a:schemeClr val="accent1"/>
                        </a:buClr>
                        <a:buSzPct val="100000"/>
                        <a:buFont typeface="Arial" pitchFamily="34" charset="0"/>
                        <a:defRPr>
                          <a:solidFill>
                            <a:schemeClr val="tx1"/>
                          </a:solidFill>
                          <a:latin typeface="Arial" pitchFamily="34" charset="0"/>
                        </a:defRPr>
                      </a:lvl2pPr>
                      <a:lvl3pPr marL="1143000" indent="-228600" eaLnBrk="0" hangingPunct="0">
                        <a:lnSpc>
                          <a:spcPct val="90000"/>
                        </a:lnSpc>
                        <a:spcBef>
                          <a:spcPts val="800"/>
                        </a:spcBef>
                        <a:buClr>
                          <a:schemeClr val="accent1"/>
                        </a:buClr>
                        <a:buSzPct val="100000"/>
                        <a:buFont typeface="Arial" pitchFamily="34" charset="0"/>
                        <a:defRPr sz="1600">
                          <a:solidFill>
                            <a:schemeClr val="tx1"/>
                          </a:solidFill>
                          <a:latin typeface="Arial" pitchFamily="34" charset="0"/>
                        </a:defRPr>
                      </a:lvl3pPr>
                      <a:lvl4pPr marL="1600200" indent="-228600" eaLnBrk="0" hangingPunct="0">
                        <a:lnSpc>
                          <a:spcPct val="90000"/>
                        </a:lnSpc>
                        <a:spcBef>
                          <a:spcPts val="600"/>
                        </a:spcBef>
                        <a:buClr>
                          <a:schemeClr val="accent1"/>
                        </a:buClr>
                        <a:buSzPct val="100000"/>
                        <a:buFont typeface="Arial" pitchFamily="34" charset="0"/>
                        <a:defRPr sz="1400">
                          <a:solidFill>
                            <a:schemeClr val="tx1"/>
                          </a:solidFill>
                          <a:latin typeface="Arial" pitchFamily="34" charset="0"/>
                        </a:defRPr>
                      </a:lvl4pPr>
                      <a:lvl5pPr marL="2057400" indent="-228600" eaLnBrk="0" hangingPunct="0">
                        <a:lnSpc>
                          <a:spcPct val="90000"/>
                        </a:lnSpc>
                        <a:spcBef>
                          <a:spcPts val="600"/>
                        </a:spcBef>
                        <a:buClr>
                          <a:schemeClr val="accent1"/>
                        </a:buClr>
                        <a:buFont typeface="Arial" pitchFamily="34" charset="0"/>
                        <a:defRPr sz="1200">
                          <a:solidFill>
                            <a:schemeClr val="tx1"/>
                          </a:solidFill>
                          <a:latin typeface="Arial" pitchFamily="34" charset="0"/>
                        </a:defRPr>
                      </a:lvl5pPr>
                      <a:lvl6pPr marL="25146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6pPr>
                      <a:lvl7pPr marL="29718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7pPr>
                      <a:lvl8pPr marL="34290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8pPr>
                      <a:lvl9pPr marL="38862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fr-FR" sz="1800" u="none" strike="noStrike" cap="none" normalizeH="0" baseline="0" dirty="0" smtClean="0">
                          <a:ln>
                            <a:noFill/>
                          </a:ln>
                          <a:effectLst/>
                        </a:rPr>
                        <a:t>135</a:t>
                      </a:r>
                      <a:endParaRPr kumimoji="0" lang="en-GB" altLang="fr-FR" sz="1800" b="0" i="0" u="none" strike="noStrike" cap="none" normalizeH="0" baseline="0" dirty="0" smtClean="0">
                        <a:ln>
                          <a:noFill/>
                        </a:ln>
                        <a:solidFill>
                          <a:srgbClr val="000000"/>
                        </a:solidFill>
                        <a:effectLst/>
                        <a:latin typeface="Arial" pitchFamily="34" charset="0"/>
                        <a:ea typeface="Calibri" pitchFamily="34" charset="0"/>
                        <a:cs typeface="Calibri" pitchFamily="34" charset="0"/>
                      </a:endParaRPr>
                    </a:p>
                  </a:txBody>
                  <a:tcPr marL="0" marR="0" marT="0" marB="0" anchor="ctr" horzOverflow="overflow"/>
                </a:tc>
                <a:tc>
                  <a:txBody>
                    <a:bodyPr/>
                    <a:lstStyle>
                      <a:lvl1pPr eaLnBrk="0" hangingPunct="0">
                        <a:lnSpc>
                          <a:spcPct val="90000"/>
                        </a:lnSpc>
                        <a:spcBef>
                          <a:spcPts val="1800"/>
                        </a:spcBef>
                        <a:buClr>
                          <a:schemeClr val="accent1"/>
                        </a:buClr>
                        <a:buSzPct val="100000"/>
                        <a:buFont typeface="Arial" pitchFamily="34" charset="0"/>
                        <a:defRPr sz="2000">
                          <a:solidFill>
                            <a:schemeClr val="tx1"/>
                          </a:solidFill>
                          <a:latin typeface="Arial" pitchFamily="34" charset="0"/>
                        </a:defRPr>
                      </a:lvl1pPr>
                      <a:lvl2pPr marL="742950" indent="-285750" eaLnBrk="0" hangingPunct="0">
                        <a:lnSpc>
                          <a:spcPct val="90000"/>
                        </a:lnSpc>
                        <a:spcBef>
                          <a:spcPts val="1200"/>
                        </a:spcBef>
                        <a:buClr>
                          <a:schemeClr val="accent1"/>
                        </a:buClr>
                        <a:buSzPct val="100000"/>
                        <a:buFont typeface="Arial" pitchFamily="34" charset="0"/>
                        <a:defRPr>
                          <a:solidFill>
                            <a:schemeClr val="tx1"/>
                          </a:solidFill>
                          <a:latin typeface="Arial" pitchFamily="34" charset="0"/>
                        </a:defRPr>
                      </a:lvl2pPr>
                      <a:lvl3pPr marL="1143000" indent="-228600" eaLnBrk="0" hangingPunct="0">
                        <a:lnSpc>
                          <a:spcPct val="90000"/>
                        </a:lnSpc>
                        <a:spcBef>
                          <a:spcPts val="800"/>
                        </a:spcBef>
                        <a:buClr>
                          <a:schemeClr val="accent1"/>
                        </a:buClr>
                        <a:buSzPct val="100000"/>
                        <a:buFont typeface="Arial" pitchFamily="34" charset="0"/>
                        <a:defRPr sz="1600">
                          <a:solidFill>
                            <a:schemeClr val="tx1"/>
                          </a:solidFill>
                          <a:latin typeface="Arial" pitchFamily="34" charset="0"/>
                        </a:defRPr>
                      </a:lvl3pPr>
                      <a:lvl4pPr marL="1600200" indent="-228600" eaLnBrk="0" hangingPunct="0">
                        <a:lnSpc>
                          <a:spcPct val="90000"/>
                        </a:lnSpc>
                        <a:spcBef>
                          <a:spcPts val="600"/>
                        </a:spcBef>
                        <a:buClr>
                          <a:schemeClr val="accent1"/>
                        </a:buClr>
                        <a:buSzPct val="100000"/>
                        <a:buFont typeface="Arial" pitchFamily="34" charset="0"/>
                        <a:defRPr sz="1400">
                          <a:solidFill>
                            <a:schemeClr val="tx1"/>
                          </a:solidFill>
                          <a:latin typeface="Arial" pitchFamily="34" charset="0"/>
                        </a:defRPr>
                      </a:lvl4pPr>
                      <a:lvl5pPr marL="2057400" indent="-228600" eaLnBrk="0" hangingPunct="0">
                        <a:lnSpc>
                          <a:spcPct val="90000"/>
                        </a:lnSpc>
                        <a:spcBef>
                          <a:spcPts val="600"/>
                        </a:spcBef>
                        <a:buClr>
                          <a:schemeClr val="accent1"/>
                        </a:buClr>
                        <a:buFont typeface="Arial" pitchFamily="34" charset="0"/>
                        <a:defRPr sz="1200">
                          <a:solidFill>
                            <a:schemeClr val="tx1"/>
                          </a:solidFill>
                          <a:latin typeface="Arial" pitchFamily="34" charset="0"/>
                        </a:defRPr>
                      </a:lvl5pPr>
                      <a:lvl6pPr marL="25146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6pPr>
                      <a:lvl7pPr marL="29718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7pPr>
                      <a:lvl8pPr marL="34290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8pPr>
                      <a:lvl9pPr marL="38862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fr-FR" sz="1800" u="none" strike="noStrike" cap="none" normalizeH="0" baseline="0" dirty="0" smtClean="0">
                          <a:ln>
                            <a:noFill/>
                          </a:ln>
                          <a:effectLst/>
                        </a:rPr>
                        <a:t>174</a:t>
                      </a:r>
                      <a:endParaRPr kumimoji="0" lang="en-GB" altLang="fr-FR" sz="1800" b="0" i="0" u="none" strike="noStrike" cap="none" normalizeH="0" baseline="0" dirty="0" smtClean="0">
                        <a:ln>
                          <a:noFill/>
                        </a:ln>
                        <a:solidFill>
                          <a:srgbClr val="000000"/>
                        </a:solidFill>
                        <a:effectLst/>
                        <a:latin typeface="Arial" pitchFamily="34" charset="0"/>
                        <a:ea typeface="Calibri" pitchFamily="34" charset="0"/>
                        <a:cs typeface="Calibri" pitchFamily="34" charset="0"/>
                      </a:endParaRPr>
                    </a:p>
                  </a:txBody>
                  <a:tcPr marL="0" marR="0" marT="0" marB="0" anchor="ctr" horzOverflow="overflow"/>
                </a:tc>
                <a:tc>
                  <a:txBody>
                    <a:bodyPr/>
                    <a:lstStyle>
                      <a:lvl1pPr eaLnBrk="0" hangingPunct="0">
                        <a:lnSpc>
                          <a:spcPct val="90000"/>
                        </a:lnSpc>
                        <a:spcBef>
                          <a:spcPts val="1800"/>
                        </a:spcBef>
                        <a:buClr>
                          <a:schemeClr val="accent1"/>
                        </a:buClr>
                        <a:buSzPct val="100000"/>
                        <a:buFont typeface="Arial" pitchFamily="34" charset="0"/>
                        <a:defRPr sz="2000">
                          <a:solidFill>
                            <a:schemeClr val="tx1"/>
                          </a:solidFill>
                          <a:latin typeface="Arial" pitchFamily="34" charset="0"/>
                        </a:defRPr>
                      </a:lvl1pPr>
                      <a:lvl2pPr marL="742950" indent="-285750" eaLnBrk="0" hangingPunct="0">
                        <a:lnSpc>
                          <a:spcPct val="90000"/>
                        </a:lnSpc>
                        <a:spcBef>
                          <a:spcPts val="1200"/>
                        </a:spcBef>
                        <a:buClr>
                          <a:schemeClr val="accent1"/>
                        </a:buClr>
                        <a:buSzPct val="100000"/>
                        <a:buFont typeface="Arial" pitchFamily="34" charset="0"/>
                        <a:defRPr>
                          <a:solidFill>
                            <a:schemeClr val="tx1"/>
                          </a:solidFill>
                          <a:latin typeface="Arial" pitchFamily="34" charset="0"/>
                        </a:defRPr>
                      </a:lvl2pPr>
                      <a:lvl3pPr marL="1143000" indent="-228600" eaLnBrk="0" hangingPunct="0">
                        <a:lnSpc>
                          <a:spcPct val="90000"/>
                        </a:lnSpc>
                        <a:spcBef>
                          <a:spcPts val="800"/>
                        </a:spcBef>
                        <a:buClr>
                          <a:schemeClr val="accent1"/>
                        </a:buClr>
                        <a:buSzPct val="100000"/>
                        <a:buFont typeface="Arial" pitchFamily="34" charset="0"/>
                        <a:defRPr sz="1600">
                          <a:solidFill>
                            <a:schemeClr val="tx1"/>
                          </a:solidFill>
                          <a:latin typeface="Arial" pitchFamily="34" charset="0"/>
                        </a:defRPr>
                      </a:lvl3pPr>
                      <a:lvl4pPr marL="1600200" indent="-228600" eaLnBrk="0" hangingPunct="0">
                        <a:lnSpc>
                          <a:spcPct val="90000"/>
                        </a:lnSpc>
                        <a:spcBef>
                          <a:spcPts val="600"/>
                        </a:spcBef>
                        <a:buClr>
                          <a:schemeClr val="accent1"/>
                        </a:buClr>
                        <a:buSzPct val="100000"/>
                        <a:buFont typeface="Arial" pitchFamily="34" charset="0"/>
                        <a:defRPr sz="1400">
                          <a:solidFill>
                            <a:schemeClr val="tx1"/>
                          </a:solidFill>
                          <a:latin typeface="Arial" pitchFamily="34" charset="0"/>
                        </a:defRPr>
                      </a:lvl4pPr>
                      <a:lvl5pPr marL="2057400" indent="-228600" eaLnBrk="0" hangingPunct="0">
                        <a:lnSpc>
                          <a:spcPct val="90000"/>
                        </a:lnSpc>
                        <a:spcBef>
                          <a:spcPts val="600"/>
                        </a:spcBef>
                        <a:buClr>
                          <a:schemeClr val="accent1"/>
                        </a:buClr>
                        <a:buFont typeface="Arial" pitchFamily="34" charset="0"/>
                        <a:defRPr sz="1200">
                          <a:solidFill>
                            <a:schemeClr val="tx1"/>
                          </a:solidFill>
                          <a:latin typeface="Arial" pitchFamily="34" charset="0"/>
                        </a:defRPr>
                      </a:lvl5pPr>
                      <a:lvl6pPr marL="25146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6pPr>
                      <a:lvl7pPr marL="29718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7pPr>
                      <a:lvl8pPr marL="34290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8pPr>
                      <a:lvl9pPr marL="38862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fr-FR" sz="1800" u="none" strike="noStrike" cap="none" normalizeH="0" baseline="0" dirty="0" smtClean="0">
                          <a:ln>
                            <a:noFill/>
                          </a:ln>
                          <a:effectLst/>
                        </a:rPr>
                        <a:t>22.4</a:t>
                      </a:r>
                      <a:endParaRPr kumimoji="0" lang="en-GB" altLang="fr-FR" sz="1800" b="1" i="0" u="none" strike="noStrike" cap="none" normalizeH="0" baseline="0" dirty="0" smtClean="0">
                        <a:ln>
                          <a:noFill/>
                        </a:ln>
                        <a:solidFill>
                          <a:srgbClr val="000000"/>
                        </a:solidFill>
                        <a:effectLst/>
                        <a:latin typeface="Arial" pitchFamily="34" charset="0"/>
                        <a:ea typeface="Calibri" pitchFamily="34" charset="0"/>
                        <a:cs typeface="Calibri" pitchFamily="34" charset="0"/>
                      </a:endParaRPr>
                    </a:p>
                  </a:txBody>
                  <a:tcPr marL="0" marR="0" marT="0" marB="0" anchor="ctr" horzOverflow="overflow"/>
                </a:tc>
                <a:tc>
                  <a:txBody>
                    <a:bodyPr/>
                    <a:lstStyle>
                      <a:lvl1pPr eaLnBrk="0" hangingPunct="0">
                        <a:lnSpc>
                          <a:spcPct val="90000"/>
                        </a:lnSpc>
                        <a:spcBef>
                          <a:spcPts val="1800"/>
                        </a:spcBef>
                        <a:buClr>
                          <a:schemeClr val="accent1"/>
                        </a:buClr>
                        <a:buSzPct val="100000"/>
                        <a:buFont typeface="Arial" pitchFamily="34" charset="0"/>
                        <a:defRPr sz="2000">
                          <a:solidFill>
                            <a:schemeClr val="tx1"/>
                          </a:solidFill>
                          <a:latin typeface="Arial" pitchFamily="34" charset="0"/>
                        </a:defRPr>
                      </a:lvl1pPr>
                      <a:lvl2pPr marL="742950" indent="-285750" eaLnBrk="0" hangingPunct="0">
                        <a:lnSpc>
                          <a:spcPct val="90000"/>
                        </a:lnSpc>
                        <a:spcBef>
                          <a:spcPts val="1200"/>
                        </a:spcBef>
                        <a:buClr>
                          <a:schemeClr val="accent1"/>
                        </a:buClr>
                        <a:buSzPct val="100000"/>
                        <a:buFont typeface="Arial" pitchFamily="34" charset="0"/>
                        <a:defRPr>
                          <a:solidFill>
                            <a:schemeClr val="tx1"/>
                          </a:solidFill>
                          <a:latin typeface="Arial" pitchFamily="34" charset="0"/>
                        </a:defRPr>
                      </a:lvl2pPr>
                      <a:lvl3pPr marL="1143000" indent="-228600" eaLnBrk="0" hangingPunct="0">
                        <a:lnSpc>
                          <a:spcPct val="90000"/>
                        </a:lnSpc>
                        <a:spcBef>
                          <a:spcPts val="800"/>
                        </a:spcBef>
                        <a:buClr>
                          <a:schemeClr val="accent1"/>
                        </a:buClr>
                        <a:buSzPct val="100000"/>
                        <a:buFont typeface="Arial" pitchFamily="34" charset="0"/>
                        <a:defRPr sz="1600">
                          <a:solidFill>
                            <a:schemeClr val="tx1"/>
                          </a:solidFill>
                          <a:latin typeface="Arial" pitchFamily="34" charset="0"/>
                        </a:defRPr>
                      </a:lvl3pPr>
                      <a:lvl4pPr marL="1600200" indent="-228600" eaLnBrk="0" hangingPunct="0">
                        <a:lnSpc>
                          <a:spcPct val="90000"/>
                        </a:lnSpc>
                        <a:spcBef>
                          <a:spcPts val="600"/>
                        </a:spcBef>
                        <a:buClr>
                          <a:schemeClr val="accent1"/>
                        </a:buClr>
                        <a:buSzPct val="100000"/>
                        <a:buFont typeface="Arial" pitchFamily="34" charset="0"/>
                        <a:defRPr sz="1400">
                          <a:solidFill>
                            <a:schemeClr val="tx1"/>
                          </a:solidFill>
                          <a:latin typeface="Arial" pitchFamily="34" charset="0"/>
                        </a:defRPr>
                      </a:lvl4pPr>
                      <a:lvl5pPr marL="2057400" indent="-228600" eaLnBrk="0" hangingPunct="0">
                        <a:lnSpc>
                          <a:spcPct val="90000"/>
                        </a:lnSpc>
                        <a:spcBef>
                          <a:spcPts val="600"/>
                        </a:spcBef>
                        <a:buClr>
                          <a:schemeClr val="accent1"/>
                        </a:buClr>
                        <a:buFont typeface="Arial" pitchFamily="34" charset="0"/>
                        <a:defRPr sz="1200">
                          <a:solidFill>
                            <a:schemeClr val="tx1"/>
                          </a:solidFill>
                          <a:latin typeface="Arial" pitchFamily="34" charset="0"/>
                        </a:defRPr>
                      </a:lvl5pPr>
                      <a:lvl6pPr marL="25146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6pPr>
                      <a:lvl7pPr marL="29718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7pPr>
                      <a:lvl8pPr marL="34290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8pPr>
                      <a:lvl9pPr marL="38862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fr-FR" sz="1800" u="none" strike="noStrike" cap="none" normalizeH="0" baseline="0" dirty="0" smtClean="0">
                          <a:ln>
                            <a:noFill/>
                          </a:ln>
                          <a:effectLst/>
                        </a:rPr>
                        <a:t>(2.3-38.5)</a:t>
                      </a:r>
                      <a:endParaRPr kumimoji="0" lang="en-GB" altLang="fr-FR" sz="1800" b="0" i="0" u="none" strike="noStrike" cap="none" normalizeH="0" baseline="0" dirty="0" smtClean="0">
                        <a:ln>
                          <a:noFill/>
                        </a:ln>
                        <a:solidFill>
                          <a:srgbClr val="000000"/>
                        </a:solidFill>
                        <a:effectLst/>
                        <a:latin typeface="Arial" pitchFamily="34" charset="0"/>
                        <a:ea typeface="Calibri" pitchFamily="34" charset="0"/>
                        <a:cs typeface="Calibri" pitchFamily="34" charset="0"/>
                      </a:endParaRPr>
                    </a:p>
                  </a:txBody>
                  <a:tcPr marL="0" marR="0" marT="0" marB="0" anchor="ctr" horzOverflow="overflow"/>
                </a:tc>
                <a:tc>
                  <a:txBody>
                    <a:bodyPr/>
                    <a:lstStyle>
                      <a:lvl1pPr eaLnBrk="0" hangingPunct="0">
                        <a:lnSpc>
                          <a:spcPct val="90000"/>
                        </a:lnSpc>
                        <a:spcBef>
                          <a:spcPts val="1800"/>
                        </a:spcBef>
                        <a:buClr>
                          <a:schemeClr val="accent1"/>
                        </a:buClr>
                        <a:buSzPct val="100000"/>
                        <a:buFont typeface="Arial" pitchFamily="34" charset="0"/>
                        <a:defRPr sz="2000">
                          <a:solidFill>
                            <a:schemeClr val="tx1"/>
                          </a:solidFill>
                          <a:latin typeface="Arial" pitchFamily="34" charset="0"/>
                        </a:defRPr>
                      </a:lvl1pPr>
                      <a:lvl2pPr marL="742950" indent="-285750" eaLnBrk="0" hangingPunct="0">
                        <a:lnSpc>
                          <a:spcPct val="90000"/>
                        </a:lnSpc>
                        <a:spcBef>
                          <a:spcPts val="1200"/>
                        </a:spcBef>
                        <a:buClr>
                          <a:schemeClr val="accent1"/>
                        </a:buClr>
                        <a:buSzPct val="100000"/>
                        <a:buFont typeface="Arial" pitchFamily="34" charset="0"/>
                        <a:defRPr>
                          <a:solidFill>
                            <a:schemeClr val="tx1"/>
                          </a:solidFill>
                          <a:latin typeface="Arial" pitchFamily="34" charset="0"/>
                        </a:defRPr>
                      </a:lvl2pPr>
                      <a:lvl3pPr marL="1143000" indent="-228600" eaLnBrk="0" hangingPunct="0">
                        <a:lnSpc>
                          <a:spcPct val="90000"/>
                        </a:lnSpc>
                        <a:spcBef>
                          <a:spcPts val="800"/>
                        </a:spcBef>
                        <a:buClr>
                          <a:schemeClr val="accent1"/>
                        </a:buClr>
                        <a:buSzPct val="100000"/>
                        <a:buFont typeface="Arial" pitchFamily="34" charset="0"/>
                        <a:defRPr sz="1600">
                          <a:solidFill>
                            <a:schemeClr val="tx1"/>
                          </a:solidFill>
                          <a:latin typeface="Arial" pitchFamily="34" charset="0"/>
                        </a:defRPr>
                      </a:lvl3pPr>
                      <a:lvl4pPr marL="1600200" indent="-228600" eaLnBrk="0" hangingPunct="0">
                        <a:lnSpc>
                          <a:spcPct val="90000"/>
                        </a:lnSpc>
                        <a:spcBef>
                          <a:spcPts val="600"/>
                        </a:spcBef>
                        <a:buClr>
                          <a:schemeClr val="accent1"/>
                        </a:buClr>
                        <a:buSzPct val="100000"/>
                        <a:buFont typeface="Arial" pitchFamily="34" charset="0"/>
                        <a:defRPr sz="1400">
                          <a:solidFill>
                            <a:schemeClr val="tx1"/>
                          </a:solidFill>
                          <a:latin typeface="Arial" pitchFamily="34" charset="0"/>
                        </a:defRPr>
                      </a:lvl4pPr>
                      <a:lvl5pPr marL="2057400" indent="-228600" eaLnBrk="0" hangingPunct="0">
                        <a:lnSpc>
                          <a:spcPct val="90000"/>
                        </a:lnSpc>
                        <a:spcBef>
                          <a:spcPts val="600"/>
                        </a:spcBef>
                        <a:buClr>
                          <a:schemeClr val="accent1"/>
                        </a:buClr>
                        <a:buFont typeface="Arial" pitchFamily="34" charset="0"/>
                        <a:defRPr sz="1200">
                          <a:solidFill>
                            <a:schemeClr val="tx1"/>
                          </a:solidFill>
                          <a:latin typeface="Arial" pitchFamily="34" charset="0"/>
                        </a:defRPr>
                      </a:lvl5pPr>
                      <a:lvl6pPr marL="25146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6pPr>
                      <a:lvl7pPr marL="29718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7pPr>
                      <a:lvl8pPr marL="34290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8pPr>
                      <a:lvl9pPr marL="38862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fr-FR" sz="1800" u="none" strike="noStrike" cap="none" normalizeH="0" baseline="0" dirty="0" smtClean="0">
                          <a:ln>
                            <a:noFill/>
                          </a:ln>
                          <a:effectLst/>
                        </a:rPr>
                        <a:t>0.05</a:t>
                      </a:r>
                      <a:endParaRPr kumimoji="0" lang="en-GB" altLang="fr-FR" sz="1800" b="0" i="0" u="none" strike="noStrike" cap="none" normalizeH="0" baseline="0" dirty="0" smtClean="0">
                        <a:ln>
                          <a:noFill/>
                        </a:ln>
                        <a:solidFill>
                          <a:srgbClr val="000000"/>
                        </a:solidFill>
                        <a:effectLst/>
                        <a:latin typeface="Arial" pitchFamily="34" charset="0"/>
                        <a:ea typeface="Calibri" pitchFamily="34" charset="0"/>
                        <a:cs typeface="Calibri" pitchFamily="34" charset="0"/>
                      </a:endParaRPr>
                    </a:p>
                  </a:txBody>
                  <a:tcPr marL="0" marR="0" marT="0" marB="0" anchor="ctr" horzOverflow="overflow"/>
                </a:tc>
              </a:tr>
              <a:tr h="371475">
                <a:tc>
                  <a:txBody>
                    <a:bodyPr/>
                    <a:lstStyle>
                      <a:lvl1pPr marL="115888" eaLnBrk="0" hangingPunct="0">
                        <a:lnSpc>
                          <a:spcPct val="90000"/>
                        </a:lnSpc>
                        <a:spcBef>
                          <a:spcPts val="1800"/>
                        </a:spcBef>
                        <a:buClr>
                          <a:schemeClr val="accent1"/>
                        </a:buClr>
                        <a:buSzPct val="100000"/>
                        <a:buFont typeface="Arial" pitchFamily="34" charset="0"/>
                        <a:defRPr sz="2000">
                          <a:solidFill>
                            <a:schemeClr val="tx1"/>
                          </a:solidFill>
                          <a:latin typeface="Arial" pitchFamily="34" charset="0"/>
                        </a:defRPr>
                      </a:lvl1pPr>
                      <a:lvl2pPr marL="742950" indent="-285750" eaLnBrk="0" hangingPunct="0">
                        <a:lnSpc>
                          <a:spcPct val="90000"/>
                        </a:lnSpc>
                        <a:spcBef>
                          <a:spcPts val="1200"/>
                        </a:spcBef>
                        <a:buClr>
                          <a:schemeClr val="accent1"/>
                        </a:buClr>
                        <a:buSzPct val="100000"/>
                        <a:buFont typeface="Arial" pitchFamily="34" charset="0"/>
                        <a:defRPr>
                          <a:solidFill>
                            <a:schemeClr val="tx1"/>
                          </a:solidFill>
                          <a:latin typeface="Arial" pitchFamily="34" charset="0"/>
                        </a:defRPr>
                      </a:lvl2pPr>
                      <a:lvl3pPr marL="1143000" indent="-228600" eaLnBrk="0" hangingPunct="0">
                        <a:lnSpc>
                          <a:spcPct val="90000"/>
                        </a:lnSpc>
                        <a:spcBef>
                          <a:spcPts val="800"/>
                        </a:spcBef>
                        <a:buClr>
                          <a:schemeClr val="accent1"/>
                        </a:buClr>
                        <a:buSzPct val="100000"/>
                        <a:buFont typeface="Arial" pitchFamily="34" charset="0"/>
                        <a:defRPr sz="1600">
                          <a:solidFill>
                            <a:schemeClr val="tx1"/>
                          </a:solidFill>
                          <a:latin typeface="Arial" pitchFamily="34" charset="0"/>
                        </a:defRPr>
                      </a:lvl3pPr>
                      <a:lvl4pPr marL="1600200" indent="-228600" eaLnBrk="0" hangingPunct="0">
                        <a:lnSpc>
                          <a:spcPct val="90000"/>
                        </a:lnSpc>
                        <a:spcBef>
                          <a:spcPts val="600"/>
                        </a:spcBef>
                        <a:buClr>
                          <a:schemeClr val="accent1"/>
                        </a:buClr>
                        <a:buSzPct val="100000"/>
                        <a:buFont typeface="Arial" pitchFamily="34" charset="0"/>
                        <a:defRPr sz="1400">
                          <a:solidFill>
                            <a:schemeClr val="tx1"/>
                          </a:solidFill>
                          <a:latin typeface="Arial" pitchFamily="34" charset="0"/>
                        </a:defRPr>
                      </a:lvl4pPr>
                      <a:lvl5pPr marL="2057400" indent="-228600" eaLnBrk="0" hangingPunct="0">
                        <a:lnSpc>
                          <a:spcPct val="90000"/>
                        </a:lnSpc>
                        <a:spcBef>
                          <a:spcPts val="600"/>
                        </a:spcBef>
                        <a:buClr>
                          <a:schemeClr val="accent1"/>
                        </a:buClr>
                        <a:buFont typeface="Arial" pitchFamily="34" charset="0"/>
                        <a:defRPr sz="1200">
                          <a:solidFill>
                            <a:schemeClr val="tx1"/>
                          </a:solidFill>
                          <a:latin typeface="Arial" pitchFamily="34" charset="0"/>
                        </a:defRPr>
                      </a:lvl5pPr>
                      <a:lvl6pPr marL="25146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6pPr>
                      <a:lvl7pPr marL="29718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7pPr>
                      <a:lvl8pPr marL="34290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8pPr>
                      <a:lvl9pPr marL="38862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9pPr>
                    </a:lstStyle>
                    <a:p>
                      <a:pPr marL="115888" marR="0" lvl="0" indent="0" algn="l" defTabSz="914400" rtl="0" eaLnBrk="1" fontAlgn="base" latinLnBrk="0" hangingPunct="1">
                        <a:lnSpc>
                          <a:spcPct val="115000"/>
                        </a:lnSpc>
                        <a:spcBef>
                          <a:spcPct val="0"/>
                        </a:spcBef>
                        <a:spcAft>
                          <a:spcPct val="0"/>
                        </a:spcAft>
                        <a:buClrTx/>
                        <a:buSzTx/>
                        <a:buFontTx/>
                        <a:buNone/>
                        <a:tabLst/>
                      </a:pPr>
                      <a:r>
                        <a:rPr kumimoji="0" lang="en-GB" altLang="fr-FR" sz="1800" u="none" strike="noStrike" cap="none" normalizeH="0" baseline="0" dirty="0" smtClean="0">
                          <a:ln>
                            <a:noFill/>
                          </a:ln>
                          <a:effectLst/>
                        </a:rPr>
                        <a:t>Premier </a:t>
                      </a:r>
                      <a:r>
                        <a:rPr kumimoji="0" lang="en-GB" altLang="fr-FR" sz="1800" u="none" strike="noStrike" cap="none" normalizeH="0" baseline="0" dirty="0" err="1" smtClean="0">
                          <a:ln>
                            <a:noFill/>
                          </a:ln>
                          <a:effectLst/>
                        </a:rPr>
                        <a:t>épisode</a:t>
                      </a:r>
                      <a:r>
                        <a:rPr kumimoji="0" lang="en-GB" altLang="fr-FR" sz="1800" u="none" strike="noStrike" cap="none" normalizeH="0" baseline="0" dirty="0" smtClean="0">
                          <a:ln>
                            <a:noFill/>
                          </a:ln>
                          <a:effectLst/>
                        </a:rPr>
                        <a:t> de PAC-P NB/NI </a:t>
                      </a:r>
                      <a:r>
                        <a:rPr kumimoji="0" lang="en-GB" altLang="fr-FR" sz="1800" u="none" strike="noStrike" cap="none" normalizeH="0" baseline="0" dirty="0" err="1" smtClean="0">
                          <a:ln>
                            <a:noFill/>
                          </a:ln>
                          <a:effectLst/>
                        </a:rPr>
                        <a:t>confirmée</a:t>
                      </a:r>
                      <a:endParaRPr kumimoji="0" lang="en-GB" altLang="fr-FR" sz="1800" b="0" i="0" u="none" strike="noStrike" cap="none" normalizeH="0" baseline="0" dirty="0" smtClean="0">
                        <a:ln>
                          <a:noFill/>
                        </a:ln>
                        <a:solidFill>
                          <a:srgbClr val="000000"/>
                        </a:solidFill>
                        <a:effectLst/>
                        <a:latin typeface="Arial" pitchFamily="34" charset="0"/>
                        <a:ea typeface="Calibri" pitchFamily="34" charset="0"/>
                        <a:cs typeface="Calibri" pitchFamily="34" charset="0"/>
                      </a:endParaRPr>
                    </a:p>
                  </a:txBody>
                  <a:tcPr marL="0" marR="0" marT="0" marB="0" anchor="ctr" horzOverflow="overflow"/>
                </a:tc>
                <a:tc>
                  <a:txBody>
                    <a:bodyPr/>
                    <a:lstStyle>
                      <a:lvl1pPr eaLnBrk="0" hangingPunct="0">
                        <a:lnSpc>
                          <a:spcPct val="90000"/>
                        </a:lnSpc>
                        <a:spcBef>
                          <a:spcPts val="1800"/>
                        </a:spcBef>
                        <a:buClr>
                          <a:schemeClr val="accent1"/>
                        </a:buClr>
                        <a:buSzPct val="100000"/>
                        <a:buFont typeface="Arial" pitchFamily="34" charset="0"/>
                        <a:defRPr sz="2000">
                          <a:solidFill>
                            <a:schemeClr val="tx1"/>
                          </a:solidFill>
                          <a:latin typeface="Arial" pitchFamily="34" charset="0"/>
                        </a:defRPr>
                      </a:lvl1pPr>
                      <a:lvl2pPr marL="742950" indent="-285750" eaLnBrk="0" hangingPunct="0">
                        <a:lnSpc>
                          <a:spcPct val="90000"/>
                        </a:lnSpc>
                        <a:spcBef>
                          <a:spcPts val="1200"/>
                        </a:spcBef>
                        <a:buClr>
                          <a:schemeClr val="accent1"/>
                        </a:buClr>
                        <a:buSzPct val="100000"/>
                        <a:buFont typeface="Arial" pitchFamily="34" charset="0"/>
                        <a:defRPr>
                          <a:solidFill>
                            <a:schemeClr val="tx1"/>
                          </a:solidFill>
                          <a:latin typeface="Arial" pitchFamily="34" charset="0"/>
                        </a:defRPr>
                      </a:lvl2pPr>
                      <a:lvl3pPr marL="1143000" indent="-228600" eaLnBrk="0" hangingPunct="0">
                        <a:lnSpc>
                          <a:spcPct val="90000"/>
                        </a:lnSpc>
                        <a:spcBef>
                          <a:spcPts val="800"/>
                        </a:spcBef>
                        <a:buClr>
                          <a:schemeClr val="accent1"/>
                        </a:buClr>
                        <a:buSzPct val="100000"/>
                        <a:buFont typeface="Arial" pitchFamily="34" charset="0"/>
                        <a:defRPr sz="1600">
                          <a:solidFill>
                            <a:schemeClr val="tx1"/>
                          </a:solidFill>
                          <a:latin typeface="Arial" pitchFamily="34" charset="0"/>
                        </a:defRPr>
                      </a:lvl3pPr>
                      <a:lvl4pPr marL="1600200" indent="-228600" eaLnBrk="0" hangingPunct="0">
                        <a:lnSpc>
                          <a:spcPct val="90000"/>
                        </a:lnSpc>
                        <a:spcBef>
                          <a:spcPts val="600"/>
                        </a:spcBef>
                        <a:buClr>
                          <a:schemeClr val="accent1"/>
                        </a:buClr>
                        <a:buSzPct val="100000"/>
                        <a:buFont typeface="Arial" pitchFamily="34" charset="0"/>
                        <a:defRPr sz="1400">
                          <a:solidFill>
                            <a:schemeClr val="tx1"/>
                          </a:solidFill>
                          <a:latin typeface="Arial" pitchFamily="34" charset="0"/>
                        </a:defRPr>
                      </a:lvl4pPr>
                      <a:lvl5pPr marL="2057400" indent="-228600" eaLnBrk="0" hangingPunct="0">
                        <a:lnSpc>
                          <a:spcPct val="90000"/>
                        </a:lnSpc>
                        <a:spcBef>
                          <a:spcPts val="600"/>
                        </a:spcBef>
                        <a:buClr>
                          <a:schemeClr val="accent1"/>
                        </a:buClr>
                        <a:buFont typeface="Arial" pitchFamily="34" charset="0"/>
                        <a:defRPr sz="1200">
                          <a:solidFill>
                            <a:schemeClr val="tx1"/>
                          </a:solidFill>
                          <a:latin typeface="Arial" pitchFamily="34" charset="0"/>
                        </a:defRPr>
                      </a:lvl5pPr>
                      <a:lvl6pPr marL="25146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6pPr>
                      <a:lvl7pPr marL="29718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7pPr>
                      <a:lvl8pPr marL="34290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8pPr>
                      <a:lvl9pPr marL="38862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fr-FR" sz="1800" u="none" strike="noStrike" cap="none" normalizeH="0" baseline="0" dirty="0" smtClean="0">
                          <a:ln>
                            <a:noFill/>
                          </a:ln>
                          <a:effectLst/>
                        </a:rPr>
                        <a:t>90</a:t>
                      </a:r>
                      <a:endParaRPr kumimoji="0" lang="en-GB" altLang="fr-FR" sz="1800" b="0" i="0" u="none" strike="noStrike" cap="none" normalizeH="0" baseline="0" dirty="0" smtClean="0">
                        <a:ln>
                          <a:noFill/>
                        </a:ln>
                        <a:solidFill>
                          <a:srgbClr val="000000"/>
                        </a:solidFill>
                        <a:effectLst/>
                        <a:latin typeface="Arial" pitchFamily="34" charset="0"/>
                        <a:ea typeface="Calibri" pitchFamily="34" charset="0"/>
                        <a:cs typeface="Calibri" pitchFamily="34" charset="0"/>
                      </a:endParaRPr>
                    </a:p>
                  </a:txBody>
                  <a:tcPr marL="0" marR="0" marT="0" marB="0" anchor="ctr" horzOverflow="overflow"/>
                </a:tc>
                <a:tc>
                  <a:txBody>
                    <a:bodyPr/>
                    <a:lstStyle>
                      <a:lvl1pPr eaLnBrk="0" hangingPunct="0">
                        <a:lnSpc>
                          <a:spcPct val="90000"/>
                        </a:lnSpc>
                        <a:spcBef>
                          <a:spcPts val="1800"/>
                        </a:spcBef>
                        <a:buClr>
                          <a:schemeClr val="accent1"/>
                        </a:buClr>
                        <a:buSzPct val="100000"/>
                        <a:buFont typeface="Arial" pitchFamily="34" charset="0"/>
                        <a:defRPr sz="2000">
                          <a:solidFill>
                            <a:schemeClr val="tx1"/>
                          </a:solidFill>
                          <a:latin typeface="Arial" pitchFamily="34" charset="0"/>
                        </a:defRPr>
                      </a:lvl1pPr>
                      <a:lvl2pPr marL="742950" indent="-285750" eaLnBrk="0" hangingPunct="0">
                        <a:lnSpc>
                          <a:spcPct val="90000"/>
                        </a:lnSpc>
                        <a:spcBef>
                          <a:spcPts val="1200"/>
                        </a:spcBef>
                        <a:buClr>
                          <a:schemeClr val="accent1"/>
                        </a:buClr>
                        <a:buSzPct val="100000"/>
                        <a:buFont typeface="Arial" pitchFamily="34" charset="0"/>
                        <a:defRPr>
                          <a:solidFill>
                            <a:schemeClr val="tx1"/>
                          </a:solidFill>
                          <a:latin typeface="Arial" pitchFamily="34" charset="0"/>
                        </a:defRPr>
                      </a:lvl2pPr>
                      <a:lvl3pPr marL="1143000" indent="-228600" eaLnBrk="0" hangingPunct="0">
                        <a:lnSpc>
                          <a:spcPct val="90000"/>
                        </a:lnSpc>
                        <a:spcBef>
                          <a:spcPts val="800"/>
                        </a:spcBef>
                        <a:buClr>
                          <a:schemeClr val="accent1"/>
                        </a:buClr>
                        <a:buSzPct val="100000"/>
                        <a:buFont typeface="Arial" pitchFamily="34" charset="0"/>
                        <a:defRPr sz="1600">
                          <a:solidFill>
                            <a:schemeClr val="tx1"/>
                          </a:solidFill>
                          <a:latin typeface="Arial" pitchFamily="34" charset="0"/>
                        </a:defRPr>
                      </a:lvl3pPr>
                      <a:lvl4pPr marL="1600200" indent="-228600" eaLnBrk="0" hangingPunct="0">
                        <a:lnSpc>
                          <a:spcPct val="90000"/>
                        </a:lnSpc>
                        <a:spcBef>
                          <a:spcPts val="600"/>
                        </a:spcBef>
                        <a:buClr>
                          <a:schemeClr val="accent1"/>
                        </a:buClr>
                        <a:buSzPct val="100000"/>
                        <a:buFont typeface="Arial" pitchFamily="34" charset="0"/>
                        <a:defRPr sz="1400">
                          <a:solidFill>
                            <a:schemeClr val="tx1"/>
                          </a:solidFill>
                          <a:latin typeface="Arial" pitchFamily="34" charset="0"/>
                        </a:defRPr>
                      </a:lvl4pPr>
                      <a:lvl5pPr marL="2057400" indent="-228600" eaLnBrk="0" hangingPunct="0">
                        <a:lnSpc>
                          <a:spcPct val="90000"/>
                        </a:lnSpc>
                        <a:spcBef>
                          <a:spcPts val="600"/>
                        </a:spcBef>
                        <a:buClr>
                          <a:schemeClr val="accent1"/>
                        </a:buClr>
                        <a:buFont typeface="Arial" pitchFamily="34" charset="0"/>
                        <a:defRPr sz="1200">
                          <a:solidFill>
                            <a:schemeClr val="tx1"/>
                          </a:solidFill>
                          <a:latin typeface="Arial" pitchFamily="34" charset="0"/>
                        </a:defRPr>
                      </a:lvl5pPr>
                      <a:lvl6pPr marL="25146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6pPr>
                      <a:lvl7pPr marL="29718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7pPr>
                      <a:lvl8pPr marL="34290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8pPr>
                      <a:lvl9pPr marL="38862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fr-FR" sz="1800" u="none" strike="noStrike" cap="none" normalizeH="0" baseline="0" dirty="0" smtClean="0">
                          <a:ln>
                            <a:noFill/>
                          </a:ln>
                          <a:effectLst/>
                        </a:rPr>
                        <a:t>109</a:t>
                      </a:r>
                      <a:endParaRPr kumimoji="0" lang="en-GB" altLang="fr-FR" sz="1800" b="0" i="0" u="none" strike="noStrike" cap="none" normalizeH="0" baseline="0" dirty="0" smtClean="0">
                        <a:ln>
                          <a:noFill/>
                        </a:ln>
                        <a:solidFill>
                          <a:srgbClr val="000000"/>
                        </a:solidFill>
                        <a:effectLst/>
                        <a:latin typeface="Arial" pitchFamily="34" charset="0"/>
                        <a:ea typeface="Calibri" pitchFamily="34" charset="0"/>
                        <a:cs typeface="Calibri" pitchFamily="34" charset="0"/>
                      </a:endParaRPr>
                    </a:p>
                  </a:txBody>
                  <a:tcPr marL="0" marR="0" marT="0" marB="0" anchor="ctr" horzOverflow="overflow"/>
                </a:tc>
                <a:tc>
                  <a:txBody>
                    <a:bodyPr/>
                    <a:lstStyle>
                      <a:lvl1pPr eaLnBrk="0" hangingPunct="0">
                        <a:lnSpc>
                          <a:spcPct val="90000"/>
                        </a:lnSpc>
                        <a:spcBef>
                          <a:spcPts val="1800"/>
                        </a:spcBef>
                        <a:buClr>
                          <a:schemeClr val="accent1"/>
                        </a:buClr>
                        <a:buSzPct val="100000"/>
                        <a:buFont typeface="Arial" pitchFamily="34" charset="0"/>
                        <a:defRPr sz="2000">
                          <a:solidFill>
                            <a:schemeClr val="tx1"/>
                          </a:solidFill>
                          <a:latin typeface="Arial" pitchFamily="34" charset="0"/>
                        </a:defRPr>
                      </a:lvl1pPr>
                      <a:lvl2pPr marL="742950" indent="-285750" eaLnBrk="0" hangingPunct="0">
                        <a:lnSpc>
                          <a:spcPct val="90000"/>
                        </a:lnSpc>
                        <a:spcBef>
                          <a:spcPts val="1200"/>
                        </a:spcBef>
                        <a:buClr>
                          <a:schemeClr val="accent1"/>
                        </a:buClr>
                        <a:buSzPct val="100000"/>
                        <a:buFont typeface="Arial" pitchFamily="34" charset="0"/>
                        <a:defRPr>
                          <a:solidFill>
                            <a:schemeClr val="tx1"/>
                          </a:solidFill>
                          <a:latin typeface="Arial" pitchFamily="34" charset="0"/>
                        </a:defRPr>
                      </a:lvl2pPr>
                      <a:lvl3pPr marL="1143000" indent="-228600" eaLnBrk="0" hangingPunct="0">
                        <a:lnSpc>
                          <a:spcPct val="90000"/>
                        </a:lnSpc>
                        <a:spcBef>
                          <a:spcPts val="800"/>
                        </a:spcBef>
                        <a:buClr>
                          <a:schemeClr val="accent1"/>
                        </a:buClr>
                        <a:buSzPct val="100000"/>
                        <a:buFont typeface="Arial" pitchFamily="34" charset="0"/>
                        <a:defRPr sz="1600">
                          <a:solidFill>
                            <a:schemeClr val="tx1"/>
                          </a:solidFill>
                          <a:latin typeface="Arial" pitchFamily="34" charset="0"/>
                        </a:defRPr>
                      </a:lvl3pPr>
                      <a:lvl4pPr marL="1600200" indent="-228600" eaLnBrk="0" hangingPunct="0">
                        <a:lnSpc>
                          <a:spcPct val="90000"/>
                        </a:lnSpc>
                        <a:spcBef>
                          <a:spcPts val="600"/>
                        </a:spcBef>
                        <a:buClr>
                          <a:schemeClr val="accent1"/>
                        </a:buClr>
                        <a:buSzPct val="100000"/>
                        <a:buFont typeface="Arial" pitchFamily="34" charset="0"/>
                        <a:defRPr sz="1400">
                          <a:solidFill>
                            <a:schemeClr val="tx1"/>
                          </a:solidFill>
                          <a:latin typeface="Arial" pitchFamily="34" charset="0"/>
                        </a:defRPr>
                      </a:lvl4pPr>
                      <a:lvl5pPr marL="2057400" indent="-228600" eaLnBrk="0" hangingPunct="0">
                        <a:lnSpc>
                          <a:spcPct val="90000"/>
                        </a:lnSpc>
                        <a:spcBef>
                          <a:spcPts val="600"/>
                        </a:spcBef>
                        <a:buClr>
                          <a:schemeClr val="accent1"/>
                        </a:buClr>
                        <a:buFont typeface="Arial" pitchFamily="34" charset="0"/>
                        <a:defRPr sz="1200">
                          <a:solidFill>
                            <a:schemeClr val="tx1"/>
                          </a:solidFill>
                          <a:latin typeface="Arial" pitchFamily="34" charset="0"/>
                        </a:defRPr>
                      </a:lvl5pPr>
                      <a:lvl6pPr marL="25146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6pPr>
                      <a:lvl7pPr marL="29718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7pPr>
                      <a:lvl8pPr marL="34290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8pPr>
                      <a:lvl9pPr marL="38862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fr-FR" sz="1800" u="none" strike="noStrike" cap="none" normalizeH="0" baseline="0" dirty="0" smtClean="0">
                          <a:ln>
                            <a:noFill/>
                          </a:ln>
                          <a:effectLst/>
                        </a:rPr>
                        <a:t>17.4</a:t>
                      </a:r>
                      <a:endParaRPr kumimoji="0" lang="en-GB" altLang="fr-FR" sz="1800" b="1" i="0" u="none" strike="noStrike" cap="none" normalizeH="0" baseline="0" dirty="0" smtClean="0">
                        <a:ln>
                          <a:noFill/>
                        </a:ln>
                        <a:solidFill>
                          <a:srgbClr val="000000"/>
                        </a:solidFill>
                        <a:effectLst/>
                        <a:latin typeface="Arial" pitchFamily="34" charset="0"/>
                        <a:ea typeface="Calibri" pitchFamily="34" charset="0"/>
                        <a:cs typeface="Calibri" pitchFamily="34" charset="0"/>
                      </a:endParaRPr>
                    </a:p>
                  </a:txBody>
                  <a:tcPr marL="0" marR="0" marT="0" marB="0" anchor="ctr" horzOverflow="overflow"/>
                </a:tc>
                <a:tc>
                  <a:txBody>
                    <a:bodyPr/>
                    <a:lstStyle>
                      <a:lvl1pPr eaLnBrk="0" hangingPunct="0">
                        <a:lnSpc>
                          <a:spcPct val="90000"/>
                        </a:lnSpc>
                        <a:spcBef>
                          <a:spcPts val="1800"/>
                        </a:spcBef>
                        <a:buClr>
                          <a:schemeClr val="accent1"/>
                        </a:buClr>
                        <a:buSzPct val="100000"/>
                        <a:buFont typeface="Arial" pitchFamily="34" charset="0"/>
                        <a:defRPr sz="2000">
                          <a:solidFill>
                            <a:schemeClr val="tx1"/>
                          </a:solidFill>
                          <a:latin typeface="Arial" pitchFamily="34" charset="0"/>
                        </a:defRPr>
                      </a:lvl1pPr>
                      <a:lvl2pPr marL="742950" indent="-285750" eaLnBrk="0" hangingPunct="0">
                        <a:lnSpc>
                          <a:spcPct val="90000"/>
                        </a:lnSpc>
                        <a:spcBef>
                          <a:spcPts val="1200"/>
                        </a:spcBef>
                        <a:buClr>
                          <a:schemeClr val="accent1"/>
                        </a:buClr>
                        <a:buSzPct val="100000"/>
                        <a:buFont typeface="Arial" pitchFamily="34" charset="0"/>
                        <a:defRPr>
                          <a:solidFill>
                            <a:schemeClr val="tx1"/>
                          </a:solidFill>
                          <a:latin typeface="Arial" pitchFamily="34" charset="0"/>
                        </a:defRPr>
                      </a:lvl2pPr>
                      <a:lvl3pPr marL="1143000" indent="-228600" eaLnBrk="0" hangingPunct="0">
                        <a:lnSpc>
                          <a:spcPct val="90000"/>
                        </a:lnSpc>
                        <a:spcBef>
                          <a:spcPts val="800"/>
                        </a:spcBef>
                        <a:buClr>
                          <a:schemeClr val="accent1"/>
                        </a:buClr>
                        <a:buSzPct val="100000"/>
                        <a:buFont typeface="Arial" pitchFamily="34" charset="0"/>
                        <a:defRPr sz="1600">
                          <a:solidFill>
                            <a:schemeClr val="tx1"/>
                          </a:solidFill>
                          <a:latin typeface="Arial" pitchFamily="34" charset="0"/>
                        </a:defRPr>
                      </a:lvl3pPr>
                      <a:lvl4pPr marL="1600200" indent="-228600" eaLnBrk="0" hangingPunct="0">
                        <a:lnSpc>
                          <a:spcPct val="90000"/>
                        </a:lnSpc>
                        <a:spcBef>
                          <a:spcPts val="600"/>
                        </a:spcBef>
                        <a:buClr>
                          <a:schemeClr val="accent1"/>
                        </a:buClr>
                        <a:buSzPct val="100000"/>
                        <a:buFont typeface="Arial" pitchFamily="34" charset="0"/>
                        <a:defRPr sz="1400">
                          <a:solidFill>
                            <a:schemeClr val="tx1"/>
                          </a:solidFill>
                          <a:latin typeface="Arial" pitchFamily="34" charset="0"/>
                        </a:defRPr>
                      </a:lvl4pPr>
                      <a:lvl5pPr marL="2057400" indent="-228600" eaLnBrk="0" hangingPunct="0">
                        <a:lnSpc>
                          <a:spcPct val="90000"/>
                        </a:lnSpc>
                        <a:spcBef>
                          <a:spcPts val="600"/>
                        </a:spcBef>
                        <a:buClr>
                          <a:schemeClr val="accent1"/>
                        </a:buClr>
                        <a:buFont typeface="Arial" pitchFamily="34" charset="0"/>
                        <a:defRPr sz="1200">
                          <a:solidFill>
                            <a:schemeClr val="tx1"/>
                          </a:solidFill>
                          <a:latin typeface="Arial" pitchFamily="34" charset="0"/>
                        </a:defRPr>
                      </a:lvl5pPr>
                      <a:lvl6pPr marL="25146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6pPr>
                      <a:lvl7pPr marL="29718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7pPr>
                      <a:lvl8pPr marL="34290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8pPr>
                      <a:lvl9pPr marL="38862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fr-FR" sz="1800" u="none" strike="noStrike" cap="none" normalizeH="0" baseline="0" dirty="0" smtClean="0">
                          <a:ln>
                            <a:noFill/>
                          </a:ln>
                          <a:effectLst/>
                        </a:rPr>
                        <a:t>(-10.2-38.2)</a:t>
                      </a:r>
                      <a:endParaRPr kumimoji="0" lang="en-GB" altLang="fr-FR" sz="1800" b="0" i="0" u="none" strike="noStrike" cap="none" normalizeH="0" baseline="0" dirty="0" smtClean="0">
                        <a:ln>
                          <a:noFill/>
                        </a:ln>
                        <a:solidFill>
                          <a:srgbClr val="000000"/>
                        </a:solidFill>
                        <a:effectLst/>
                        <a:latin typeface="Arial" pitchFamily="34" charset="0"/>
                        <a:ea typeface="Calibri" pitchFamily="34" charset="0"/>
                        <a:cs typeface="Calibri" pitchFamily="34" charset="0"/>
                      </a:endParaRPr>
                    </a:p>
                  </a:txBody>
                  <a:tcPr marL="0" marR="0" marT="0" marB="0" anchor="ctr" horzOverflow="overflow"/>
                </a:tc>
                <a:tc>
                  <a:txBody>
                    <a:bodyPr/>
                    <a:lstStyle>
                      <a:lvl1pPr eaLnBrk="0" hangingPunct="0">
                        <a:lnSpc>
                          <a:spcPct val="90000"/>
                        </a:lnSpc>
                        <a:spcBef>
                          <a:spcPts val="1800"/>
                        </a:spcBef>
                        <a:buClr>
                          <a:schemeClr val="accent1"/>
                        </a:buClr>
                        <a:buSzPct val="100000"/>
                        <a:buFont typeface="Arial" pitchFamily="34" charset="0"/>
                        <a:defRPr sz="2000">
                          <a:solidFill>
                            <a:schemeClr val="tx1"/>
                          </a:solidFill>
                          <a:latin typeface="Arial" pitchFamily="34" charset="0"/>
                        </a:defRPr>
                      </a:lvl1pPr>
                      <a:lvl2pPr marL="742950" indent="-285750" eaLnBrk="0" hangingPunct="0">
                        <a:lnSpc>
                          <a:spcPct val="90000"/>
                        </a:lnSpc>
                        <a:spcBef>
                          <a:spcPts val="1200"/>
                        </a:spcBef>
                        <a:buClr>
                          <a:schemeClr val="accent1"/>
                        </a:buClr>
                        <a:buSzPct val="100000"/>
                        <a:buFont typeface="Arial" pitchFamily="34" charset="0"/>
                        <a:defRPr>
                          <a:solidFill>
                            <a:schemeClr val="tx1"/>
                          </a:solidFill>
                          <a:latin typeface="Arial" pitchFamily="34" charset="0"/>
                        </a:defRPr>
                      </a:lvl2pPr>
                      <a:lvl3pPr marL="1143000" indent="-228600" eaLnBrk="0" hangingPunct="0">
                        <a:lnSpc>
                          <a:spcPct val="90000"/>
                        </a:lnSpc>
                        <a:spcBef>
                          <a:spcPts val="800"/>
                        </a:spcBef>
                        <a:buClr>
                          <a:schemeClr val="accent1"/>
                        </a:buClr>
                        <a:buSzPct val="100000"/>
                        <a:buFont typeface="Arial" pitchFamily="34" charset="0"/>
                        <a:defRPr sz="1600">
                          <a:solidFill>
                            <a:schemeClr val="tx1"/>
                          </a:solidFill>
                          <a:latin typeface="Arial" pitchFamily="34" charset="0"/>
                        </a:defRPr>
                      </a:lvl3pPr>
                      <a:lvl4pPr marL="1600200" indent="-228600" eaLnBrk="0" hangingPunct="0">
                        <a:lnSpc>
                          <a:spcPct val="90000"/>
                        </a:lnSpc>
                        <a:spcBef>
                          <a:spcPts val="600"/>
                        </a:spcBef>
                        <a:buClr>
                          <a:schemeClr val="accent1"/>
                        </a:buClr>
                        <a:buSzPct val="100000"/>
                        <a:buFont typeface="Arial" pitchFamily="34" charset="0"/>
                        <a:defRPr sz="1400">
                          <a:solidFill>
                            <a:schemeClr val="tx1"/>
                          </a:solidFill>
                          <a:latin typeface="Arial" pitchFamily="34" charset="0"/>
                        </a:defRPr>
                      </a:lvl4pPr>
                      <a:lvl5pPr marL="2057400" indent="-228600" eaLnBrk="0" hangingPunct="0">
                        <a:lnSpc>
                          <a:spcPct val="90000"/>
                        </a:lnSpc>
                        <a:spcBef>
                          <a:spcPts val="600"/>
                        </a:spcBef>
                        <a:buClr>
                          <a:schemeClr val="accent1"/>
                        </a:buClr>
                        <a:buFont typeface="Arial" pitchFamily="34" charset="0"/>
                        <a:defRPr sz="1200">
                          <a:solidFill>
                            <a:schemeClr val="tx1"/>
                          </a:solidFill>
                          <a:latin typeface="Arial" pitchFamily="34" charset="0"/>
                        </a:defRPr>
                      </a:lvl5pPr>
                      <a:lvl6pPr marL="25146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6pPr>
                      <a:lvl7pPr marL="29718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7pPr>
                      <a:lvl8pPr marL="34290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8pPr>
                      <a:lvl9pPr marL="38862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fr-FR" sz="1800" u="none" strike="noStrike" cap="none" normalizeH="0" baseline="0" dirty="0" smtClean="0">
                          <a:ln>
                            <a:noFill/>
                          </a:ln>
                          <a:effectLst/>
                        </a:rPr>
                        <a:t>0.25</a:t>
                      </a:r>
                      <a:endParaRPr kumimoji="0" lang="en-GB" altLang="fr-FR" sz="1800" b="0" i="0" u="none" strike="noStrike" cap="none" normalizeH="0" baseline="0" dirty="0" smtClean="0">
                        <a:ln>
                          <a:noFill/>
                        </a:ln>
                        <a:solidFill>
                          <a:srgbClr val="000000"/>
                        </a:solidFill>
                        <a:effectLst/>
                        <a:latin typeface="Arial" pitchFamily="34" charset="0"/>
                        <a:ea typeface="Calibri" pitchFamily="34" charset="0"/>
                        <a:cs typeface="Calibri" pitchFamily="34" charset="0"/>
                      </a:endParaRPr>
                    </a:p>
                  </a:txBody>
                  <a:tcPr marL="0" marR="0" marT="0" marB="0" anchor="ctr" horzOverflow="overflow"/>
                </a:tc>
              </a:tr>
              <a:tr h="371475">
                <a:tc>
                  <a:txBody>
                    <a:bodyPr/>
                    <a:lstStyle>
                      <a:lvl1pPr marL="115888" eaLnBrk="0" hangingPunct="0">
                        <a:lnSpc>
                          <a:spcPct val="90000"/>
                        </a:lnSpc>
                        <a:spcBef>
                          <a:spcPts val="1800"/>
                        </a:spcBef>
                        <a:buClr>
                          <a:schemeClr val="accent1"/>
                        </a:buClr>
                        <a:buSzPct val="100000"/>
                        <a:buFont typeface="Arial" pitchFamily="34" charset="0"/>
                        <a:defRPr sz="2000">
                          <a:solidFill>
                            <a:schemeClr val="tx1"/>
                          </a:solidFill>
                          <a:latin typeface="Arial" pitchFamily="34" charset="0"/>
                        </a:defRPr>
                      </a:lvl1pPr>
                      <a:lvl2pPr marL="742950" indent="-285750" eaLnBrk="0" hangingPunct="0">
                        <a:lnSpc>
                          <a:spcPct val="90000"/>
                        </a:lnSpc>
                        <a:spcBef>
                          <a:spcPts val="1200"/>
                        </a:spcBef>
                        <a:buClr>
                          <a:schemeClr val="accent1"/>
                        </a:buClr>
                        <a:buSzPct val="100000"/>
                        <a:buFont typeface="Arial" pitchFamily="34" charset="0"/>
                        <a:defRPr>
                          <a:solidFill>
                            <a:schemeClr val="tx1"/>
                          </a:solidFill>
                          <a:latin typeface="Arial" pitchFamily="34" charset="0"/>
                        </a:defRPr>
                      </a:lvl2pPr>
                      <a:lvl3pPr marL="1143000" indent="-228600" eaLnBrk="0" hangingPunct="0">
                        <a:lnSpc>
                          <a:spcPct val="90000"/>
                        </a:lnSpc>
                        <a:spcBef>
                          <a:spcPts val="800"/>
                        </a:spcBef>
                        <a:buClr>
                          <a:schemeClr val="accent1"/>
                        </a:buClr>
                        <a:buSzPct val="100000"/>
                        <a:buFont typeface="Arial" pitchFamily="34" charset="0"/>
                        <a:defRPr sz="1600">
                          <a:solidFill>
                            <a:schemeClr val="tx1"/>
                          </a:solidFill>
                          <a:latin typeface="Arial" pitchFamily="34" charset="0"/>
                        </a:defRPr>
                      </a:lvl3pPr>
                      <a:lvl4pPr marL="1600200" indent="-228600" eaLnBrk="0" hangingPunct="0">
                        <a:lnSpc>
                          <a:spcPct val="90000"/>
                        </a:lnSpc>
                        <a:spcBef>
                          <a:spcPts val="600"/>
                        </a:spcBef>
                        <a:buClr>
                          <a:schemeClr val="accent1"/>
                        </a:buClr>
                        <a:buSzPct val="100000"/>
                        <a:buFont typeface="Arial" pitchFamily="34" charset="0"/>
                        <a:defRPr sz="1400">
                          <a:solidFill>
                            <a:schemeClr val="tx1"/>
                          </a:solidFill>
                          <a:latin typeface="Arial" pitchFamily="34" charset="0"/>
                        </a:defRPr>
                      </a:lvl4pPr>
                      <a:lvl5pPr marL="2057400" indent="-228600" eaLnBrk="0" hangingPunct="0">
                        <a:lnSpc>
                          <a:spcPct val="90000"/>
                        </a:lnSpc>
                        <a:spcBef>
                          <a:spcPts val="600"/>
                        </a:spcBef>
                        <a:buClr>
                          <a:schemeClr val="accent1"/>
                        </a:buClr>
                        <a:buFont typeface="Arial" pitchFamily="34" charset="0"/>
                        <a:defRPr sz="1200">
                          <a:solidFill>
                            <a:schemeClr val="tx1"/>
                          </a:solidFill>
                          <a:latin typeface="Arial" pitchFamily="34" charset="0"/>
                        </a:defRPr>
                      </a:lvl5pPr>
                      <a:lvl6pPr marL="25146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6pPr>
                      <a:lvl7pPr marL="29718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7pPr>
                      <a:lvl8pPr marL="34290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8pPr>
                      <a:lvl9pPr marL="38862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9pPr>
                    </a:lstStyle>
                    <a:p>
                      <a:pPr marL="115888" marR="0" lvl="0" indent="0" algn="l" defTabSz="914400" rtl="0" eaLnBrk="1" fontAlgn="base" latinLnBrk="0" hangingPunct="1">
                        <a:lnSpc>
                          <a:spcPct val="115000"/>
                        </a:lnSpc>
                        <a:spcBef>
                          <a:spcPct val="0"/>
                        </a:spcBef>
                        <a:spcAft>
                          <a:spcPct val="0"/>
                        </a:spcAft>
                        <a:buClrTx/>
                        <a:buSzTx/>
                        <a:buFontTx/>
                        <a:buNone/>
                        <a:tabLst/>
                      </a:pPr>
                      <a:r>
                        <a:rPr kumimoji="0" lang="en-GB" altLang="fr-FR" sz="1800" u="none" strike="noStrike" cap="none" normalizeH="0" baseline="0" dirty="0" smtClean="0">
                          <a:ln>
                            <a:noFill/>
                          </a:ln>
                          <a:effectLst/>
                        </a:rPr>
                        <a:t>Premier </a:t>
                      </a:r>
                      <a:r>
                        <a:rPr kumimoji="0" lang="en-GB" altLang="fr-FR" sz="1800" u="none" strike="noStrike" cap="none" normalizeH="0" baseline="0" dirty="0" err="1" smtClean="0">
                          <a:ln>
                            <a:noFill/>
                          </a:ln>
                          <a:effectLst/>
                        </a:rPr>
                        <a:t>épisode</a:t>
                      </a:r>
                      <a:r>
                        <a:rPr kumimoji="0" lang="en-GB" altLang="fr-FR" sz="1800" u="none" strike="noStrike" cap="none" normalizeH="0" baseline="0" dirty="0" smtClean="0">
                          <a:ln>
                            <a:noFill/>
                          </a:ln>
                          <a:effectLst/>
                        </a:rPr>
                        <a:t> </a:t>
                      </a:r>
                      <a:r>
                        <a:rPr kumimoji="0" lang="en-GB" altLang="fr-FR" sz="1800" u="none" strike="noStrike" cap="none" normalizeH="0" baseline="0" dirty="0" err="1" smtClean="0">
                          <a:ln>
                            <a:noFill/>
                          </a:ln>
                          <a:effectLst/>
                        </a:rPr>
                        <a:t>d’IIP</a:t>
                      </a:r>
                      <a:endParaRPr kumimoji="0" lang="en-GB" altLang="fr-FR" sz="1800" b="0" i="0" u="none" strike="noStrike" cap="none" normalizeH="0" baseline="0" dirty="0" smtClean="0">
                        <a:ln>
                          <a:noFill/>
                        </a:ln>
                        <a:solidFill>
                          <a:srgbClr val="000000"/>
                        </a:solidFill>
                        <a:effectLst/>
                        <a:latin typeface="Arial" pitchFamily="34" charset="0"/>
                        <a:ea typeface="Calibri" pitchFamily="34" charset="0"/>
                        <a:cs typeface="Calibri" pitchFamily="34" charset="0"/>
                      </a:endParaRPr>
                    </a:p>
                  </a:txBody>
                  <a:tcPr marL="0" marR="0" marT="0" marB="0" anchor="ctr" horzOverflow="overflow"/>
                </a:tc>
                <a:tc>
                  <a:txBody>
                    <a:bodyPr/>
                    <a:lstStyle>
                      <a:lvl1pPr eaLnBrk="0" hangingPunct="0">
                        <a:lnSpc>
                          <a:spcPct val="90000"/>
                        </a:lnSpc>
                        <a:spcBef>
                          <a:spcPts val="1800"/>
                        </a:spcBef>
                        <a:buClr>
                          <a:schemeClr val="accent1"/>
                        </a:buClr>
                        <a:buSzPct val="100000"/>
                        <a:buFont typeface="Arial" pitchFamily="34" charset="0"/>
                        <a:defRPr sz="2000">
                          <a:solidFill>
                            <a:schemeClr val="tx1"/>
                          </a:solidFill>
                          <a:latin typeface="Arial" pitchFamily="34" charset="0"/>
                        </a:defRPr>
                      </a:lvl1pPr>
                      <a:lvl2pPr marL="742950" indent="-285750" eaLnBrk="0" hangingPunct="0">
                        <a:lnSpc>
                          <a:spcPct val="90000"/>
                        </a:lnSpc>
                        <a:spcBef>
                          <a:spcPts val="1200"/>
                        </a:spcBef>
                        <a:buClr>
                          <a:schemeClr val="accent1"/>
                        </a:buClr>
                        <a:buSzPct val="100000"/>
                        <a:buFont typeface="Arial" pitchFamily="34" charset="0"/>
                        <a:defRPr>
                          <a:solidFill>
                            <a:schemeClr val="tx1"/>
                          </a:solidFill>
                          <a:latin typeface="Arial" pitchFamily="34" charset="0"/>
                        </a:defRPr>
                      </a:lvl2pPr>
                      <a:lvl3pPr marL="1143000" indent="-228600" eaLnBrk="0" hangingPunct="0">
                        <a:lnSpc>
                          <a:spcPct val="90000"/>
                        </a:lnSpc>
                        <a:spcBef>
                          <a:spcPts val="800"/>
                        </a:spcBef>
                        <a:buClr>
                          <a:schemeClr val="accent1"/>
                        </a:buClr>
                        <a:buSzPct val="100000"/>
                        <a:buFont typeface="Arial" pitchFamily="34" charset="0"/>
                        <a:defRPr sz="1600">
                          <a:solidFill>
                            <a:schemeClr val="tx1"/>
                          </a:solidFill>
                          <a:latin typeface="Arial" pitchFamily="34" charset="0"/>
                        </a:defRPr>
                      </a:lvl3pPr>
                      <a:lvl4pPr marL="1600200" indent="-228600" eaLnBrk="0" hangingPunct="0">
                        <a:lnSpc>
                          <a:spcPct val="90000"/>
                        </a:lnSpc>
                        <a:spcBef>
                          <a:spcPts val="600"/>
                        </a:spcBef>
                        <a:buClr>
                          <a:schemeClr val="accent1"/>
                        </a:buClr>
                        <a:buSzPct val="100000"/>
                        <a:buFont typeface="Arial" pitchFamily="34" charset="0"/>
                        <a:defRPr sz="1400">
                          <a:solidFill>
                            <a:schemeClr val="tx1"/>
                          </a:solidFill>
                          <a:latin typeface="Arial" pitchFamily="34" charset="0"/>
                        </a:defRPr>
                      </a:lvl4pPr>
                      <a:lvl5pPr marL="2057400" indent="-228600" eaLnBrk="0" hangingPunct="0">
                        <a:lnSpc>
                          <a:spcPct val="90000"/>
                        </a:lnSpc>
                        <a:spcBef>
                          <a:spcPts val="600"/>
                        </a:spcBef>
                        <a:buClr>
                          <a:schemeClr val="accent1"/>
                        </a:buClr>
                        <a:buFont typeface="Arial" pitchFamily="34" charset="0"/>
                        <a:defRPr sz="1200">
                          <a:solidFill>
                            <a:schemeClr val="tx1"/>
                          </a:solidFill>
                          <a:latin typeface="Arial" pitchFamily="34" charset="0"/>
                        </a:defRPr>
                      </a:lvl5pPr>
                      <a:lvl6pPr marL="25146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6pPr>
                      <a:lvl7pPr marL="29718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7pPr>
                      <a:lvl8pPr marL="34290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8pPr>
                      <a:lvl9pPr marL="38862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fr-FR" sz="1800" u="none" strike="noStrike" cap="none" normalizeH="0" baseline="0" dirty="0" smtClean="0">
                          <a:ln>
                            <a:noFill/>
                          </a:ln>
                          <a:effectLst/>
                        </a:rPr>
                        <a:t>34</a:t>
                      </a:r>
                      <a:endParaRPr kumimoji="0" lang="en-GB" altLang="fr-FR" sz="1800" b="0" i="0" u="none" strike="noStrike" cap="none" normalizeH="0" baseline="0" dirty="0" smtClean="0">
                        <a:ln>
                          <a:noFill/>
                        </a:ln>
                        <a:solidFill>
                          <a:srgbClr val="000000"/>
                        </a:solidFill>
                        <a:effectLst/>
                        <a:latin typeface="Arial" pitchFamily="34" charset="0"/>
                        <a:ea typeface="Calibri" pitchFamily="34" charset="0"/>
                        <a:cs typeface="Calibri" pitchFamily="34" charset="0"/>
                      </a:endParaRPr>
                    </a:p>
                  </a:txBody>
                  <a:tcPr marL="0" marR="0" marT="0" marB="0" anchor="ctr" horzOverflow="overflow"/>
                </a:tc>
                <a:tc>
                  <a:txBody>
                    <a:bodyPr/>
                    <a:lstStyle>
                      <a:lvl1pPr eaLnBrk="0" hangingPunct="0">
                        <a:lnSpc>
                          <a:spcPct val="90000"/>
                        </a:lnSpc>
                        <a:spcBef>
                          <a:spcPts val="1800"/>
                        </a:spcBef>
                        <a:buClr>
                          <a:schemeClr val="accent1"/>
                        </a:buClr>
                        <a:buSzPct val="100000"/>
                        <a:buFont typeface="Arial" pitchFamily="34" charset="0"/>
                        <a:defRPr sz="2000">
                          <a:solidFill>
                            <a:schemeClr val="tx1"/>
                          </a:solidFill>
                          <a:latin typeface="Arial" pitchFamily="34" charset="0"/>
                        </a:defRPr>
                      </a:lvl1pPr>
                      <a:lvl2pPr marL="742950" indent="-285750" eaLnBrk="0" hangingPunct="0">
                        <a:lnSpc>
                          <a:spcPct val="90000"/>
                        </a:lnSpc>
                        <a:spcBef>
                          <a:spcPts val="1200"/>
                        </a:spcBef>
                        <a:buClr>
                          <a:schemeClr val="accent1"/>
                        </a:buClr>
                        <a:buSzPct val="100000"/>
                        <a:buFont typeface="Arial" pitchFamily="34" charset="0"/>
                        <a:defRPr>
                          <a:solidFill>
                            <a:schemeClr val="tx1"/>
                          </a:solidFill>
                          <a:latin typeface="Arial" pitchFamily="34" charset="0"/>
                        </a:defRPr>
                      </a:lvl2pPr>
                      <a:lvl3pPr marL="1143000" indent="-228600" eaLnBrk="0" hangingPunct="0">
                        <a:lnSpc>
                          <a:spcPct val="90000"/>
                        </a:lnSpc>
                        <a:spcBef>
                          <a:spcPts val="800"/>
                        </a:spcBef>
                        <a:buClr>
                          <a:schemeClr val="accent1"/>
                        </a:buClr>
                        <a:buSzPct val="100000"/>
                        <a:buFont typeface="Arial" pitchFamily="34" charset="0"/>
                        <a:defRPr sz="1600">
                          <a:solidFill>
                            <a:schemeClr val="tx1"/>
                          </a:solidFill>
                          <a:latin typeface="Arial" pitchFamily="34" charset="0"/>
                        </a:defRPr>
                      </a:lvl3pPr>
                      <a:lvl4pPr marL="1600200" indent="-228600" eaLnBrk="0" hangingPunct="0">
                        <a:lnSpc>
                          <a:spcPct val="90000"/>
                        </a:lnSpc>
                        <a:spcBef>
                          <a:spcPts val="600"/>
                        </a:spcBef>
                        <a:buClr>
                          <a:schemeClr val="accent1"/>
                        </a:buClr>
                        <a:buSzPct val="100000"/>
                        <a:buFont typeface="Arial" pitchFamily="34" charset="0"/>
                        <a:defRPr sz="1400">
                          <a:solidFill>
                            <a:schemeClr val="tx1"/>
                          </a:solidFill>
                          <a:latin typeface="Arial" pitchFamily="34" charset="0"/>
                        </a:defRPr>
                      </a:lvl4pPr>
                      <a:lvl5pPr marL="2057400" indent="-228600" eaLnBrk="0" hangingPunct="0">
                        <a:lnSpc>
                          <a:spcPct val="90000"/>
                        </a:lnSpc>
                        <a:spcBef>
                          <a:spcPts val="600"/>
                        </a:spcBef>
                        <a:buClr>
                          <a:schemeClr val="accent1"/>
                        </a:buClr>
                        <a:buFont typeface="Arial" pitchFamily="34" charset="0"/>
                        <a:defRPr sz="1200">
                          <a:solidFill>
                            <a:schemeClr val="tx1"/>
                          </a:solidFill>
                          <a:latin typeface="Arial" pitchFamily="34" charset="0"/>
                        </a:defRPr>
                      </a:lvl5pPr>
                      <a:lvl6pPr marL="25146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6pPr>
                      <a:lvl7pPr marL="29718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7pPr>
                      <a:lvl8pPr marL="34290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8pPr>
                      <a:lvl9pPr marL="38862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fr-FR" sz="1800" u="none" strike="noStrike" cap="none" normalizeH="0" baseline="0" dirty="0" smtClean="0">
                          <a:ln>
                            <a:noFill/>
                          </a:ln>
                          <a:effectLst/>
                        </a:rPr>
                        <a:t>66</a:t>
                      </a:r>
                      <a:endParaRPr kumimoji="0" lang="en-GB" altLang="fr-FR" sz="1800" b="0" i="0" u="none" strike="noStrike" cap="none" normalizeH="0" baseline="0" dirty="0" smtClean="0">
                        <a:ln>
                          <a:noFill/>
                        </a:ln>
                        <a:solidFill>
                          <a:srgbClr val="000000"/>
                        </a:solidFill>
                        <a:effectLst/>
                        <a:latin typeface="Arial" pitchFamily="34" charset="0"/>
                        <a:ea typeface="Calibri" pitchFamily="34" charset="0"/>
                        <a:cs typeface="Calibri" pitchFamily="34" charset="0"/>
                      </a:endParaRPr>
                    </a:p>
                  </a:txBody>
                  <a:tcPr marL="0" marR="0" marT="0" marB="0" anchor="ctr" horzOverflow="overflow"/>
                </a:tc>
                <a:tc>
                  <a:txBody>
                    <a:bodyPr/>
                    <a:lstStyle>
                      <a:lvl1pPr eaLnBrk="0" hangingPunct="0">
                        <a:lnSpc>
                          <a:spcPct val="90000"/>
                        </a:lnSpc>
                        <a:spcBef>
                          <a:spcPts val="1800"/>
                        </a:spcBef>
                        <a:buClr>
                          <a:schemeClr val="accent1"/>
                        </a:buClr>
                        <a:buSzPct val="100000"/>
                        <a:buFont typeface="Arial" pitchFamily="34" charset="0"/>
                        <a:defRPr sz="2000">
                          <a:solidFill>
                            <a:schemeClr val="tx1"/>
                          </a:solidFill>
                          <a:latin typeface="Arial" pitchFamily="34" charset="0"/>
                        </a:defRPr>
                      </a:lvl1pPr>
                      <a:lvl2pPr marL="742950" indent="-285750" eaLnBrk="0" hangingPunct="0">
                        <a:lnSpc>
                          <a:spcPct val="90000"/>
                        </a:lnSpc>
                        <a:spcBef>
                          <a:spcPts val="1200"/>
                        </a:spcBef>
                        <a:buClr>
                          <a:schemeClr val="accent1"/>
                        </a:buClr>
                        <a:buSzPct val="100000"/>
                        <a:buFont typeface="Arial" pitchFamily="34" charset="0"/>
                        <a:defRPr>
                          <a:solidFill>
                            <a:schemeClr val="tx1"/>
                          </a:solidFill>
                          <a:latin typeface="Arial" pitchFamily="34" charset="0"/>
                        </a:defRPr>
                      </a:lvl2pPr>
                      <a:lvl3pPr marL="1143000" indent="-228600" eaLnBrk="0" hangingPunct="0">
                        <a:lnSpc>
                          <a:spcPct val="90000"/>
                        </a:lnSpc>
                        <a:spcBef>
                          <a:spcPts val="800"/>
                        </a:spcBef>
                        <a:buClr>
                          <a:schemeClr val="accent1"/>
                        </a:buClr>
                        <a:buSzPct val="100000"/>
                        <a:buFont typeface="Arial" pitchFamily="34" charset="0"/>
                        <a:defRPr sz="1600">
                          <a:solidFill>
                            <a:schemeClr val="tx1"/>
                          </a:solidFill>
                          <a:latin typeface="Arial" pitchFamily="34" charset="0"/>
                        </a:defRPr>
                      </a:lvl3pPr>
                      <a:lvl4pPr marL="1600200" indent="-228600" eaLnBrk="0" hangingPunct="0">
                        <a:lnSpc>
                          <a:spcPct val="90000"/>
                        </a:lnSpc>
                        <a:spcBef>
                          <a:spcPts val="600"/>
                        </a:spcBef>
                        <a:buClr>
                          <a:schemeClr val="accent1"/>
                        </a:buClr>
                        <a:buSzPct val="100000"/>
                        <a:buFont typeface="Arial" pitchFamily="34" charset="0"/>
                        <a:defRPr sz="1400">
                          <a:solidFill>
                            <a:schemeClr val="tx1"/>
                          </a:solidFill>
                          <a:latin typeface="Arial" pitchFamily="34" charset="0"/>
                        </a:defRPr>
                      </a:lvl4pPr>
                      <a:lvl5pPr marL="2057400" indent="-228600" eaLnBrk="0" hangingPunct="0">
                        <a:lnSpc>
                          <a:spcPct val="90000"/>
                        </a:lnSpc>
                        <a:spcBef>
                          <a:spcPts val="600"/>
                        </a:spcBef>
                        <a:buClr>
                          <a:schemeClr val="accent1"/>
                        </a:buClr>
                        <a:buFont typeface="Arial" pitchFamily="34" charset="0"/>
                        <a:defRPr sz="1200">
                          <a:solidFill>
                            <a:schemeClr val="tx1"/>
                          </a:solidFill>
                          <a:latin typeface="Arial" pitchFamily="34" charset="0"/>
                        </a:defRPr>
                      </a:lvl5pPr>
                      <a:lvl6pPr marL="25146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6pPr>
                      <a:lvl7pPr marL="29718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7pPr>
                      <a:lvl8pPr marL="34290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8pPr>
                      <a:lvl9pPr marL="38862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fr-FR" sz="1800" u="none" strike="noStrike" cap="none" normalizeH="0" baseline="0" dirty="0" smtClean="0">
                          <a:ln>
                            <a:noFill/>
                          </a:ln>
                          <a:effectLst/>
                        </a:rPr>
                        <a:t>48.5</a:t>
                      </a:r>
                      <a:endParaRPr kumimoji="0" lang="en-GB" altLang="fr-FR" sz="1800" b="1" i="0" u="none" strike="noStrike" cap="none" normalizeH="0" baseline="0" dirty="0" smtClean="0">
                        <a:ln>
                          <a:noFill/>
                        </a:ln>
                        <a:solidFill>
                          <a:srgbClr val="000000"/>
                        </a:solidFill>
                        <a:effectLst/>
                        <a:latin typeface="Arial" pitchFamily="34" charset="0"/>
                        <a:ea typeface="Calibri" pitchFamily="34" charset="0"/>
                        <a:cs typeface="Calibri" pitchFamily="34" charset="0"/>
                      </a:endParaRPr>
                    </a:p>
                  </a:txBody>
                  <a:tcPr marL="0" marR="0" marT="0" marB="0" anchor="ctr" horzOverflow="overflow"/>
                </a:tc>
                <a:tc>
                  <a:txBody>
                    <a:bodyPr/>
                    <a:lstStyle>
                      <a:lvl1pPr eaLnBrk="0" hangingPunct="0">
                        <a:lnSpc>
                          <a:spcPct val="90000"/>
                        </a:lnSpc>
                        <a:spcBef>
                          <a:spcPts val="1800"/>
                        </a:spcBef>
                        <a:buClr>
                          <a:schemeClr val="accent1"/>
                        </a:buClr>
                        <a:buSzPct val="100000"/>
                        <a:buFont typeface="Arial" pitchFamily="34" charset="0"/>
                        <a:defRPr sz="2000">
                          <a:solidFill>
                            <a:schemeClr val="tx1"/>
                          </a:solidFill>
                          <a:latin typeface="Arial" pitchFamily="34" charset="0"/>
                        </a:defRPr>
                      </a:lvl1pPr>
                      <a:lvl2pPr marL="742950" indent="-285750" eaLnBrk="0" hangingPunct="0">
                        <a:lnSpc>
                          <a:spcPct val="90000"/>
                        </a:lnSpc>
                        <a:spcBef>
                          <a:spcPts val="1200"/>
                        </a:spcBef>
                        <a:buClr>
                          <a:schemeClr val="accent1"/>
                        </a:buClr>
                        <a:buSzPct val="100000"/>
                        <a:buFont typeface="Arial" pitchFamily="34" charset="0"/>
                        <a:defRPr>
                          <a:solidFill>
                            <a:schemeClr val="tx1"/>
                          </a:solidFill>
                          <a:latin typeface="Arial" pitchFamily="34" charset="0"/>
                        </a:defRPr>
                      </a:lvl2pPr>
                      <a:lvl3pPr marL="1143000" indent="-228600" eaLnBrk="0" hangingPunct="0">
                        <a:lnSpc>
                          <a:spcPct val="90000"/>
                        </a:lnSpc>
                        <a:spcBef>
                          <a:spcPts val="800"/>
                        </a:spcBef>
                        <a:buClr>
                          <a:schemeClr val="accent1"/>
                        </a:buClr>
                        <a:buSzPct val="100000"/>
                        <a:buFont typeface="Arial" pitchFamily="34" charset="0"/>
                        <a:defRPr sz="1600">
                          <a:solidFill>
                            <a:schemeClr val="tx1"/>
                          </a:solidFill>
                          <a:latin typeface="Arial" pitchFamily="34" charset="0"/>
                        </a:defRPr>
                      </a:lvl3pPr>
                      <a:lvl4pPr marL="1600200" indent="-228600" eaLnBrk="0" hangingPunct="0">
                        <a:lnSpc>
                          <a:spcPct val="90000"/>
                        </a:lnSpc>
                        <a:spcBef>
                          <a:spcPts val="600"/>
                        </a:spcBef>
                        <a:buClr>
                          <a:schemeClr val="accent1"/>
                        </a:buClr>
                        <a:buSzPct val="100000"/>
                        <a:buFont typeface="Arial" pitchFamily="34" charset="0"/>
                        <a:defRPr sz="1400">
                          <a:solidFill>
                            <a:schemeClr val="tx1"/>
                          </a:solidFill>
                          <a:latin typeface="Arial" pitchFamily="34" charset="0"/>
                        </a:defRPr>
                      </a:lvl4pPr>
                      <a:lvl5pPr marL="2057400" indent="-228600" eaLnBrk="0" hangingPunct="0">
                        <a:lnSpc>
                          <a:spcPct val="90000"/>
                        </a:lnSpc>
                        <a:spcBef>
                          <a:spcPts val="600"/>
                        </a:spcBef>
                        <a:buClr>
                          <a:schemeClr val="accent1"/>
                        </a:buClr>
                        <a:buFont typeface="Arial" pitchFamily="34" charset="0"/>
                        <a:defRPr sz="1200">
                          <a:solidFill>
                            <a:schemeClr val="tx1"/>
                          </a:solidFill>
                          <a:latin typeface="Arial" pitchFamily="34" charset="0"/>
                        </a:defRPr>
                      </a:lvl5pPr>
                      <a:lvl6pPr marL="25146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6pPr>
                      <a:lvl7pPr marL="29718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7pPr>
                      <a:lvl8pPr marL="34290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8pPr>
                      <a:lvl9pPr marL="38862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fr-FR" sz="1800" u="none" strike="noStrike" cap="none" normalizeH="0" baseline="0" dirty="0" smtClean="0">
                          <a:ln>
                            <a:noFill/>
                          </a:ln>
                          <a:effectLst/>
                        </a:rPr>
                        <a:t>(20.9-67)</a:t>
                      </a:r>
                      <a:endParaRPr kumimoji="0" lang="en-GB" altLang="fr-FR" sz="1800" b="0" i="0" u="none" strike="noStrike" cap="none" normalizeH="0" baseline="0" dirty="0" smtClean="0">
                        <a:ln>
                          <a:noFill/>
                        </a:ln>
                        <a:solidFill>
                          <a:srgbClr val="000000"/>
                        </a:solidFill>
                        <a:effectLst/>
                        <a:latin typeface="Arial" pitchFamily="34" charset="0"/>
                        <a:ea typeface="Calibri" pitchFamily="34" charset="0"/>
                        <a:cs typeface="Calibri" pitchFamily="34" charset="0"/>
                      </a:endParaRPr>
                    </a:p>
                  </a:txBody>
                  <a:tcPr marL="0" marR="0" marT="0" marB="0" anchor="ctr" horzOverflow="overflow"/>
                </a:tc>
                <a:tc>
                  <a:txBody>
                    <a:bodyPr/>
                    <a:lstStyle>
                      <a:lvl1pPr eaLnBrk="0" hangingPunct="0">
                        <a:lnSpc>
                          <a:spcPct val="90000"/>
                        </a:lnSpc>
                        <a:spcBef>
                          <a:spcPts val="1800"/>
                        </a:spcBef>
                        <a:buClr>
                          <a:schemeClr val="accent1"/>
                        </a:buClr>
                        <a:buSzPct val="100000"/>
                        <a:buFont typeface="Arial" pitchFamily="34" charset="0"/>
                        <a:defRPr sz="2000">
                          <a:solidFill>
                            <a:schemeClr val="tx1"/>
                          </a:solidFill>
                          <a:latin typeface="Arial" pitchFamily="34" charset="0"/>
                        </a:defRPr>
                      </a:lvl1pPr>
                      <a:lvl2pPr marL="742950" indent="-285750" eaLnBrk="0" hangingPunct="0">
                        <a:lnSpc>
                          <a:spcPct val="90000"/>
                        </a:lnSpc>
                        <a:spcBef>
                          <a:spcPts val="1200"/>
                        </a:spcBef>
                        <a:buClr>
                          <a:schemeClr val="accent1"/>
                        </a:buClr>
                        <a:buSzPct val="100000"/>
                        <a:buFont typeface="Arial" pitchFamily="34" charset="0"/>
                        <a:defRPr>
                          <a:solidFill>
                            <a:schemeClr val="tx1"/>
                          </a:solidFill>
                          <a:latin typeface="Arial" pitchFamily="34" charset="0"/>
                        </a:defRPr>
                      </a:lvl2pPr>
                      <a:lvl3pPr marL="1143000" indent="-228600" eaLnBrk="0" hangingPunct="0">
                        <a:lnSpc>
                          <a:spcPct val="90000"/>
                        </a:lnSpc>
                        <a:spcBef>
                          <a:spcPts val="800"/>
                        </a:spcBef>
                        <a:buClr>
                          <a:schemeClr val="accent1"/>
                        </a:buClr>
                        <a:buSzPct val="100000"/>
                        <a:buFont typeface="Arial" pitchFamily="34" charset="0"/>
                        <a:defRPr sz="1600">
                          <a:solidFill>
                            <a:schemeClr val="tx1"/>
                          </a:solidFill>
                          <a:latin typeface="Arial" pitchFamily="34" charset="0"/>
                        </a:defRPr>
                      </a:lvl3pPr>
                      <a:lvl4pPr marL="1600200" indent="-228600" eaLnBrk="0" hangingPunct="0">
                        <a:lnSpc>
                          <a:spcPct val="90000"/>
                        </a:lnSpc>
                        <a:spcBef>
                          <a:spcPts val="600"/>
                        </a:spcBef>
                        <a:buClr>
                          <a:schemeClr val="accent1"/>
                        </a:buClr>
                        <a:buSzPct val="100000"/>
                        <a:buFont typeface="Arial" pitchFamily="34" charset="0"/>
                        <a:defRPr sz="1400">
                          <a:solidFill>
                            <a:schemeClr val="tx1"/>
                          </a:solidFill>
                          <a:latin typeface="Arial" pitchFamily="34" charset="0"/>
                        </a:defRPr>
                      </a:lvl4pPr>
                      <a:lvl5pPr marL="2057400" indent="-228600" eaLnBrk="0" hangingPunct="0">
                        <a:lnSpc>
                          <a:spcPct val="90000"/>
                        </a:lnSpc>
                        <a:spcBef>
                          <a:spcPts val="600"/>
                        </a:spcBef>
                        <a:buClr>
                          <a:schemeClr val="accent1"/>
                        </a:buClr>
                        <a:buFont typeface="Arial" pitchFamily="34" charset="0"/>
                        <a:defRPr sz="1200">
                          <a:solidFill>
                            <a:schemeClr val="tx1"/>
                          </a:solidFill>
                          <a:latin typeface="Arial" pitchFamily="34" charset="0"/>
                        </a:defRPr>
                      </a:lvl5pPr>
                      <a:lvl6pPr marL="25146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6pPr>
                      <a:lvl7pPr marL="29718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7pPr>
                      <a:lvl8pPr marL="34290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8pPr>
                      <a:lvl9pPr marL="3886200" indent="-228600" eaLnBrk="0" fontAlgn="base" hangingPunct="0">
                        <a:lnSpc>
                          <a:spcPct val="90000"/>
                        </a:lnSpc>
                        <a:spcBef>
                          <a:spcPts val="600"/>
                        </a:spcBef>
                        <a:spcAft>
                          <a:spcPct val="0"/>
                        </a:spcAft>
                        <a:buClr>
                          <a:schemeClr val="accent1"/>
                        </a:buClr>
                        <a:buFont typeface="Arial" pitchFamily="34" charset="0"/>
                        <a:defRPr sz="1200">
                          <a:solidFill>
                            <a:schemeClr val="tx1"/>
                          </a:solidFill>
                          <a:latin typeface="Arial"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fr-FR" sz="1800" u="none" strike="noStrike" cap="none" normalizeH="0" baseline="0" dirty="0" smtClean="0">
                          <a:ln>
                            <a:noFill/>
                          </a:ln>
                          <a:effectLst/>
                        </a:rPr>
                        <a:t>0.006</a:t>
                      </a:r>
                      <a:endParaRPr kumimoji="0" lang="en-GB" altLang="fr-FR" sz="1800" b="0" i="0" u="none" strike="noStrike" cap="none" normalizeH="0" baseline="0" dirty="0" smtClean="0">
                        <a:ln>
                          <a:noFill/>
                        </a:ln>
                        <a:solidFill>
                          <a:srgbClr val="000000"/>
                        </a:solidFill>
                        <a:effectLst/>
                        <a:latin typeface="Arial" pitchFamily="34" charset="0"/>
                        <a:ea typeface="Calibri" pitchFamily="34" charset="0"/>
                        <a:cs typeface="Calibri" pitchFamily="34" charset="0"/>
                      </a:endParaRPr>
                    </a:p>
                  </a:txBody>
                  <a:tcPr marL="0" marR="0" marT="0" marB="0" anchor="ctr" horzOverflow="overflow"/>
                </a:tc>
              </a:tr>
              <a:tr h="371475">
                <a:tc>
                  <a:txBody>
                    <a:bodyPr/>
                    <a:lstStyle/>
                    <a:p>
                      <a:pPr marL="115888" marR="0" lvl="0" indent="0" algn="l" defTabSz="914400" rtl="0" eaLnBrk="1" fontAlgn="base" latinLnBrk="0" hangingPunct="1">
                        <a:lnSpc>
                          <a:spcPct val="115000"/>
                        </a:lnSpc>
                        <a:spcBef>
                          <a:spcPct val="0"/>
                        </a:spcBef>
                        <a:spcAft>
                          <a:spcPct val="0"/>
                        </a:spcAft>
                        <a:buClrTx/>
                        <a:buSzTx/>
                        <a:buFontTx/>
                        <a:buNone/>
                        <a:tabLst/>
                      </a:pPr>
                      <a:endParaRPr kumimoji="0" lang="en-GB" altLang="fr-FR" sz="1800" b="0" i="0" u="none" strike="noStrike" cap="none" normalizeH="0" baseline="0" dirty="0" smtClean="0">
                        <a:ln>
                          <a:noFill/>
                        </a:ln>
                        <a:solidFill>
                          <a:srgbClr val="000000"/>
                        </a:solidFill>
                        <a:effectLst/>
                        <a:latin typeface="Arial" pitchFamily="34" charset="0"/>
                        <a:ea typeface="Calibri" pitchFamily="34" charset="0"/>
                        <a:cs typeface="Calibri" pitchFamily="34" charset="0"/>
                      </a:endParaRPr>
                    </a:p>
                  </a:txBody>
                  <a:tcPr marL="0" marR="0"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GB" altLang="fr-FR" sz="1800" b="0" i="0" u="none" strike="noStrike" cap="none" normalizeH="0" baseline="0" dirty="0" smtClean="0">
                        <a:ln>
                          <a:noFill/>
                        </a:ln>
                        <a:solidFill>
                          <a:srgbClr val="000000"/>
                        </a:solidFill>
                        <a:effectLst/>
                        <a:latin typeface="Arial" pitchFamily="34" charset="0"/>
                        <a:ea typeface="Calibri" pitchFamily="34" charset="0"/>
                        <a:cs typeface="Calibri" pitchFamily="34" charset="0"/>
                      </a:endParaRPr>
                    </a:p>
                  </a:txBody>
                  <a:tcPr marL="0" marR="0"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GB" altLang="fr-FR" sz="1800" b="0" i="0" u="none" strike="noStrike" cap="none" normalizeH="0" baseline="0" dirty="0" smtClean="0">
                        <a:ln>
                          <a:noFill/>
                        </a:ln>
                        <a:solidFill>
                          <a:srgbClr val="000000"/>
                        </a:solidFill>
                        <a:effectLst/>
                        <a:latin typeface="Arial" pitchFamily="34" charset="0"/>
                        <a:ea typeface="Calibri" pitchFamily="34" charset="0"/>
                        <a:cs typeface="Calibri" pitchFamily="34" charset="0"/>
                      </a:endParaRPr>
                    </a:p>
                  </a:txBody>
                  <a:tcPr marL="0" marR="0"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GB" altLang="fr-FR" sz="1800" b="1" i="0" u="none" strike="noStrike" cap="none" normalizeH="0" baseline="0" dirty="0" smtClean="0">
                        <a:ln>
                          <a:noFill/>
                        </a:ln>
                        <a:solidFill>
                          <a:srgbClr val="000000"/>
                        </a:solidFill>
                        <a:effectLst/>
                        <a:latin typeface="Arial" pitchFamily="34" charset="0"/>
                        <a:ea typeface="Calibri" pitchFamily="34" charset="0"/>
                        <a:cs typeface="Calibri" pitchFamily="34" charset="0"/>
                      </a:endParaRPr>
                    </a:p>
                  </a:txBody>
                  <a:tcPr marL="0" marR="0"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GB" altLang="fr-FR" sz="1800" b="0" i="0" u="none" strike="noStrike" cap="none" normalizeH="0" baseline="0" dirty="0" smtClean="0">
                        <a:ln>
                          <a:noFill/>
                        </a:ln>
                        <a:solidFill>
                          <a:srgbClr val="000000"/>
                        </a:solidFill>
                        <a:effectLst/>
                        <a:latin typeface="Arial" pitchFamily="34" charset="0"/>
                        <a:ea typeface="Calibri" pitchFamily="34" charset="0"/>
                        <a:cs typeface="Calibri" pitchFamily="34" charset="0"/>
                      </a:endParaRPr>
                    </a:p>
                  </a:txBody>
                  <a:tcPr marL="0" marR="0"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GB" altLang="fr-FR" sz="1800" b="0" i="0" u="none" strike="noStrike" cap="none" normalizeH="0" baseline="0" dirty="0" smtClean="0">
                        <a:ln>
                          <a:noFill/>
                        </a:ln>
                        <a:solidFill>
                          <a:srgbClr val="000000"/>
                        </a:solidFill>
                        <a:effectLst/>
                        <a:latin typeface="Arial" pitchFamily="34" charset="0"/>
                        <a:ea typeface="Calibri" pitchFamily="34" charset="0"/>
                        <a:cs typeface="Calibri" pitchFamily="34" charset="0"/>
                      </a:endParaRPr>
                    </a:p>
                  </a:txBody>
                  <a:tcPr marL="0" marR="0" marT="0" marB="0" anchor="ctr" horzOverflow="overflow"/>
                </a:tc>
              </a:tr>
              <a:tr h="371475">
                <a:tc gridSpan="6">
                  <a:txBody>
                    <a:bodyPr/>
                    <a:lstStyle/>
                    <a:p>
                      <a:pPr marL="115888" marR="0" lvl="0" indent="0" algn="l" defTabSz="914400" rtl="0" eaLnBrk="1" fontAlgn="base" latinLnBrk="0" hangingPunct="1">
                        <a:lnSpc>
                          <a:spcPct val="115000"/>
                        </a:lnSpc>
                        <a:spcBef>
                          <a:spcPct val="0"/>
                        </a:spcBef>
                        <a:spcAft>
                          <a:spcPct val="0"/>
                        </a:spcAft>
                        <a:buClrTx/>
                        <a:buSzTx/>
                        <a:buFontTx/>
                        <a:buNone/>
                        <a:tabLst/>
                      </a:pPr>
                      <a:r>
                        <a:rPr kumimoji="0" lang="en-GB" altLang="fr-FR" sz="1800" b="1" u="none" strike="noStrike" cap="none" normalizeH="0" baseline="0" dirty="0" err="1" smtClean="0">
                          <a:ln>
                            <a:noFill/>
                          </a:ln>
                          <a:effectLst/>
                        </a:rPr>
                        <a:t>Pneumonies</a:t>
                      </a:r>
                      <a:r>
                        <a:rPr kumimoji="0" lang="en-GB" altLang="fr-FR" sz="1800" b="1" u="none" strike="noStrike" cap="none" normalizeH="0" baseline="0" dirty="0" smtClean="0">
                          <a:ln>
                            <a:noFill/>
                          </a:ln>
                          <a:effectLst/>
                        </a:rPr>
                        <a:t> </a:t>
                      </a:r>
                      <a:r>
                        <a:rPr kumimoji="0" lang="en-GB" altLang="fr-FR" sz="1800" b="1" u="none" strike="noStrike" cap="none" normalizeH="0" baseline="0" dirty="0" err="1" smtClean="0">
                          <a:ln>
                            <a:noFill/>
                          </a:ln>
                          <a:effectLst/>
                        </a:rPr>
                        <a:t>aigües</a:t>
                      </a:r>
                      <a:r>
                        <a:rPr kumimoji="0" lang="en-GB" altLang="fr-FR" sz="1800" b="1" u="none" strike="noStrike" cap="none" normalizeH="0" baseline="0" dirty="0" smtClean="0">
                          <a:ln>
                            <a:noFill/>
                          </a:ln>
                          <a:effectLst/>
                        </a:rPr>
                        <a:t> </a:t>
                      </a:r>
                      <a:r>
                        <a:rPr kumimoji="0" lang="en-GB" altLang="fr-FR" sz="1800" b="1" u="none" strike="noStrike" cap="none" normalizeH="0" baseline="0" dirty="0" err="1" smtClean="0">
                          <a:ln>
                            <a:noFill/>
                          </a:ln>
                          <a:effectLst/>
                        </a:rPr>
                        <a:t>communautaires</a:t>
                      </a:r>
                      <a:r>
                        <a:rPr kumimoji="0" lang="en-GB" altLang="fr-FR" sz="1800" b="1" u="none" strike="noStrike" cap="none" normalizeH="0" baseline="0" dirty="0" smtClean="0">
                          <a:ln>
                            <a:noFill/>
                          </a:ln>
                          <a:effectLst/>
                        </a:rPr>
                        <a:t> </a:t>
                      </a:r>
                      <a:r>
                        <a:rPr kumimoji="0" lang="en-GB" altLang="fr-FR" sz="1800" b="1" u="none" strike="noStrike" cap="none" normalizeH="0" baseline="0" dirty="0" err="1" smtClean="0">
                          <a:ln>
                            <a:noFill/>
                          </a:ln>
                          <a:effectLst/>
                        </a:rPr>
                        <a:t>toutes</a:t>
                      </a:r>
                      <a:r>
                        <a:rPr kumimoji="0" lang="en-GB" altLang="fr-FR" sz="1800" b="1" u="none" strike="noStrike" cap="none" normalizeH="0" baseline="0" dirty="0" smtClean="0">
                          <a:ln>
                            <a:noFill/>
                          </a:ln>
                          <a:effectLst/>
                        </a:rPr>
                        <a:t> causes</a:t>
                      </a:r>
                      <a:endParaRPr kumimoji="0" lang="en-GB" altLang="fr-FR" sz="1800" b="1" i="0" u="none" strike="noStrike" cap="none" normalizeH="0" baseline="0" dirty="0" smtClean="0">
                        <a:ln>
                          <a:noFill/>
                        </a:ln>
                        <a:solidFill>
                          <a:srgbClr val="000000"/>
                        </a:solidFill>
                        <a:effectLst/>
                        <a:latin typeface="Arial" pitchFamily="34" charset="0"/>
                        <a:ea typeface="Calibri" pitchFamily="34" charset="0"/>
                        <a:cs typeface="Calibri" pitchFamily="34" charset="0"/>
                      </a:endParaRPr>
                    </a:p>
                  </a:txBody>
                  <a:tcPr marL="0" marR="0" marT="0" marB="0" anchor="ctr" horzOverflow="overflow"/>
                </a:tc>
                <a:tc hMerge="1">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GB" altLang="fr-FR" sz="1400" b="0" i="0" u="none" strike="noStrike" cap="none" normalizeH="0" baseline="0" dirty="0" smtClean="0">
                        <a:ln>
                          <a:noFill/>
                        </a:ln>
                        <a:solidFill>
                          <a:srgbClr val="000000"/>
                        </a:solidFill>
                        <a:effectLst/>
                        <a:latin typeface="Arial" pitchFamily="34" charset="0"/>
                        <a:ea typeface="Calibri" pitchFamily="34" charset="0"/>
                        <a:cs typeface="Calibri" pitchFamily="34" charset="0"/>
                      </a:endParaRPr>
                    </a:p>
                  </a:txBody>
                  <a:tcPr marL="0" marR="0" marT="0" marB="0" anchor="ctr" horzOverflow="overflow"/>
                </a:tc>
                <a:tc hMerge="1">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GB" altLang="fr-FR" sz="1400" b="0" i="0" u="none" strike="noStrike" cap="none" normalizeH="0" baseline="0" dirty="0" smtClean="0">
                        <a:ln>
                          <a:noFill/>
                        </a:ln>
                        <a:solidFill>
                          <a:srgbClr val="000000"/>
                        </a:solidFill>
                        <a:effectLst/>
                        <a:latin typeface="Arial" pitchFamily="34" charset="0"/>
                        <a:ea typeface="Calibri" pitchFamily="34" charset="0"/>
                        <a:cs typeface="Calibri" pitchFamily="34" charset="0"/>
                      </a:endParaRPr>
                    </a:p>
                  </a:txBody>
                  <a:tcPr marL="0" marR="0" marT="0" marB="0" anchor="ctr" horzOverflow="overflow"/>
                </a:tc>
                <a:tc hMerge="1">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GB" altLang="fr-FR" sz="1600" b="1" i="0" u="none" strike="noStrike" cap="none" normalizeH="0" baseline="0" dirty="0" smtClean="0">
                        <a:ln>
                          <a:noFill/>
                        </a:ln>
                        <a:solidFill>
                          <a:srgbClr val="000000"/>
                        </a:solidFill>
                        <a:effectLst/>
                        <a:latin typeface="Arial" pitchFamily="34" charset="0"/>
                        <a:ea typeface="Calibri" pitchFamily="34" charset="0"/>
                        <a:cs typeface="Calibri" pitchFamily="34" charset="0"/>
                      </a:endParaRPr>
                    </a:p>
                  </a:txBody>
                  <a:tcPr marL="0" marR="0" marT="0" marB="0" anchor="ctr" horzOverflow="overflow"/>
                </a:tc>
                <a:tc hMerge="1">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GB" altLang="fr-FR" sz="1400" b="0" i="0" u="none" strike="noStrike" cap="none" normalizeH="0" baseline="0" dirty="0" smtClean="0">
                        <a:ln>
                          <a:noFill/>
                        </a:ln>
                        <a:solidFill>
                          <a:srgbClr val="000000"/>
                        </a:solidFill>
                        <a:effectLst/>
                        <a:latin typeface="Arial" pitchFamily="34" charset="0"/>
                        <a:ea typeface="Calibri" pitchFamily="34" charset="0"/>
                        <a:cs typeface="Calibri" pitchFamily="34" charset="0"/>
                      </a:endParaRPr>
                    </a:p>
                  </a:txBody>
                  <a:tcPr marL="0" marR="0" marT="0" marB="0" anchor="ctr" horzOverflow="overflow"/>
                </a:tc>
                <a:tc hMerge="1">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GB" altLang="fr-FR" sz="1400" b="0" i="0" u="none" strike="noStrike" cap="none" normalizeH="0" baseline="0" dirty="0" smtClean="0">
                        <a:ln>
                          <a:noFill/>
                        </a:ln>
                        <a:solidFill>
                          <a:srgbClr val="000000"/>
                        </a:solidFill>
                        <a:effectLst/>
                        <a:latin typeface="Arial" pitchFamily="34" charset="0"/>
                        <a:ea typeface="Calibri" pitchFamily="34" charset="0"/>
                        <a:cs typeface="Calibri" pitchFamily="34" charset="0"/>
                      </a:endParaRPr>
                    </a:p>
                  </a:txBody>
                  <a:tcPr marL="0" marR="0" marT="0" marB="0" anchor="ctr" horzOverflow="overflow"/>
                </a:tc>
              </a:tr>
              <a:tr h="371475">
                <a:tc>
                  <a:txBody>
                    <a:bodyPr/>
                    <a:lstStyle/>
                    <a:p>
                      <a:pPr marL="115888" marR="0" lvl="0" indent="0" algn="l" defTabSz="914400" rtl="0" eaLnBrk="1" fontAlgn="base" latinLnBrk="0" hangingPunct="1">
                        <a:lnSpc>
                          <a:spcPct val="115000"/>
                        </a:lnSpc>
                        <a:spcBef>
                          <a:spcPct val="0"/>
                        </a:spcBef>
                        <a:spcAft>
                          <a:spcPct val="0"/>
                        </a:spcAft>
                        <a:buClrTx/>
                        <a:buSzTx/>
                        <a:buFontTx/>
                        <a:buNone/>
                        <a:tabLst/>
                      </a:pPr>
                      <a:r>
                        <a:rPr kumimoji="0" lang="en-GB" altLang="fr-FR" sz="1800" u="none" strike="noStrike" cap="none" normalizeH="0" baseline="0" dirty="0" smtClean="0">
                          <a:ln>
                            <a:noFill/>
                          </a:ln>
                          <a:effectLst/>
                        </a:rPr>
                        <a:t>Premier </a:t>
                      </a:r>
                      <a:r>
                        <a:rPr kumimoji="0" lang="en-GB" altLang="fr-FR" sz="1800" u="none" strike="noStrike" cap="none" normalizeH="0" baseline="0" dirty="0" err="1" smtClean="0">
                          <a:ln>
                            <a:noFill/>
                          </a:ln>
                          <a:effectLst/>
                        </a:rPr>
                        <a:t>épisode</a:t>
                      </a:r>
                      <a:r>
                        <a:rPr kumimoji="0" lang="en-GB" altLang="fr-FR" sz="1800" u="none" strike="noStrike" cap="none" normalizeH="0" baseline="0" dirty="0" smtClean="0">
                          <a:ln>
                            <a:noFill/>
                          </a:ln>
                          <a:effectLst/>
                        </a:rPr>
                        <a:t> PAC </a:t>
                      </a:r>
                      <a:r>
                        <a:rPr kumimoji="0" lang="en-GB" altLang="fr-FR" sz="1800" u="none" strike="noStrike" cap="none" normalizeH="0" baseline="0" dirty="0" err="1" smtClean="0">
                          <a:ln>
                            <a:noFill/>
                          </a:ln>
                          <a:effectLst/>
                        </a:rPr>
                        <a:t>toutes</a:t>
                      </a:r>
                      <a:r>
                        <a:rPr kumimoji="0" lang="en-GB" altLang="fr-FR" sz="1800" u="none" strike="noStrike" cap="none" normalizeH="0" baseline="0" dirty="0" smtClean="0">
                          <a:ln>
                            <a:noFill/>
                          </a:ln>
                          <a:effectLst/>
                        </a:rPr>
                        <a:t> causes</a:t>
                      </a:r>
                      <a:endParaRPr kumimoji="0" lang="en-GB" altLang="fr-FR" sz="1800" b="0" i="0" u="none" strike="noStrike" cap="none" normalizeH="0" baseline="0" dirty="0" smtClean="0">
                        <a:ln>
                          <a:noFill/>
                        </a:ln>
                        <a:solidFill>
                          <a:srgbClr val="000000"/>
                        </a:solidFill>
                        <a:effectLst/>
                        <a:latin typeface="Arial" pitchFamily="34" charset="0"/>
                        <a:ea typeface="Calibri" pitchFamily="34" charset="0"/>
                        <a:cs typeface="Calibri" pitchFamily="34" charset="0"/>
                      </a:endParaRPr>
                    </a:p>
                  </a:txBody>
                  <a:tcPr marL="0" marR="0"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fr-FR" sz="1800" u="none" strike="noStrike" cap="none" normalizeH="0" baseline="0" dirty="0" smtClean="0">
                          <a:ln>
                            <a:noFill/>
                          </a:ln>
                          <a:effectLst/>
                        </a:rPr>
                        <a:t>747</a:t>
                      </a:r>
                      <a:endParaRPr kumimoji="0" lang="en-GB" altLang="fr-FR" sz="1800" b="0" i="0" u="none" strike="noStrike" cap="none" normalizeH="0" baseline="0" dirty="0" smtClean="0">
                        <a:ln>
                          <a:noFill/>
                        </a:ln>
                        <a:solidFill>
                          <a:srgbClr val="000000"/>
                        </a:solidFill>
                        <a:effectLst/>
                        <a:latin typeface="Arial" pitchFamily="34" charset="0"/>
                        <a:ea typeface="Calibri" pitchFamily="34" charset="0"/>
                        <a:cs typeface="Calibri" pitchFamily="34" charset="0"/>
                      </a:endParaRPr>
                    </a:p>
                  </a:txBody>
                  <a:tcPr marL="0" marR="0"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fr-FR" sz="1800" u="none" strike="noStrike" cap="none" normalizeH="0" baseline="0" dirty="0" smtClean="0">
                          <a:ln>
                            <a:noFill/>
                          </a:ln>
                          <a:effectLst/>
                        </a:rPr>
                        <a:t>787</a:t>
                      </a:r>
                      <a:endParaRPr kumimoji="0" lang="en-GB" altLang="fr-FR" sz="1800" b="0" i="0" u="none" strike="noStrike" cap="none" normalizeH="0" baseline="0" dirty="0" smtClean="0">
                        <a:ln>
                          <a:noFill/>
                        </a:ln>
                        <a:solidFill>
                          <a:srgbClr val="000000"/>
                        </a:solidFill>
                        <a:effectLst/>
                        <a:latin typeface="Arial" pitchFamily="34" charset="0"/>
                        <a:ea typeface="Calibri" pitchFamily="34" charset="0"/>
                        <a:cs typeface="Calibri" pitchFamily="34" charset="0"/>
                      </a:endParaRPr>
                    </a:p>
                  </a:txBody>
                  <a:tcPr marL="0" marR="0"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fr-FR" sz="1800" u="none" strike="noStrike" cap="none" normalizeH="0" baseline="0" dirty="0" smtClean="0">
                          <a:ln>
                            <a:noFill/>
                          </a:ln>
                          <a:effectLst/>
                        </a:rPr>
                        <a:t>5.1</a:t>
                      </a:r>
                      <a:endParaRPr kumimoji="0" lang="en-GB" altLang="fr-FR" sz="1800" b="1" i="0" u="none" strike="noStrike" cap="none" normalizeH="0" baseline="0" dirty="0" smtClean="0">
                        <a:ln>
                          <a:noFill/>
                        </a:ln>
                        <a:solidFill>
                          <a:srgbClr val="000000"/>
                        </a:solidFill>
                        <a:effectLst/>
                        <a:latin typeface="Arial" pitchFamily="34" charset="0"/>
                        <a:ea typeface="Calibri" pitchFamily="34" charset="0"/>
                        <a:cs typeface="Calibri" pitchFamily="34" charset="0"/>
                      </a:endParaRPr>
                    </a:p>
                  </a:txBody>
                  <a:tcPr marL="0" marR="0"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fr-FR" sz="1800" u="none" strike="noStrike" cap="none" normalizeH="0" baseline="0" dirty="0" smtClean="0">
                          <a:ln>
                            <a:noFill/>
                          </a:ln>
                          <a:effectLst/>
                        </a:rPr>
                        <a:t>(-5.1 – 14.2)</a:t>
                      </a:r>
                      <a:endParaRPr kumimoji="0" lang="en-GB" altLang="fr-FR" sz="1800" b="0" i="0" u="none" strike="noStrike" cap="none" normalizeH="0" baseline="0" dirty="0" smtClean="0">
                        <a:ln>
                          <a:noFill/>
                        </a:ln>
                        <a:solidFill>
                          <a:srgbClr val="000000"/>
                        </a:solidFill>
                        <a:effectLst/>
                        <a:latin typeface="Arial" pitchFamily="34" charset="0"/>
                        <a:ea typeface="Calibri" pitchFamily="34" charset="0"/>
                        <a:cs typeface="Calibri" pitchFamily="34" charset="0"/>
                      </a:endParaRPr>
                    </a:p>
                  </a:txBody>
                  <a:tcPr marL="0" marR="0"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fr-FR" sz="1800" u="none" strike="noStrike" cap="none" normalizeH="0" baseline="0" dirty="0" smtClean="0">
                          <a:ln>
                            <a:noFill/>
                          </a:ln>
                          <a:effectLst/>
                        </a:rPr>
                        <a:t>0.32</a:t>
                      </a:r>
                      <a:endParaRPr kumimoji="0" lang="en-GB" altLang="fr-FR" sz="1800" b="0" i="0" u="none" strike="noStrike" cap="none" normalizeH="0" baseline="0" dirty="0" smtClean="0">
                        <a:ln>
                          <a:noFill/>
                        </a:ln>
                        <a:solidFill>
                          <a:srgbClr val="000000"/>
                        </a:solidFill>
                        <a:effectLst/>
                        <a:latin typeface="Arial" pitchFamily="34" charset="0"/>
                        <a:ea typeface="Calibri" pitchFamily="34" charset="0"/>
                        <a:cs typeface="Calibri" pitchFamily="34" charset="0"/>
                      </a:endParaRPr>
                    </a:p>
                  </a:txBody>
                  <a:tcPr marL="0" marR="0" marT="0" marB="0" anchor="ctr" horzOverflow="overflow"/>
                </a:tc>
              </a:tr>
            </a:tbl>
          </a:graphicData>
        </a:graphic>
      </p:graphicFrame>
      <p:sp>
        <p:nvSpPr>
          <p:cNvPr id="70728" name="TextBox 8"/>
          <p:cNvSpPr txBox="1">
            <a:spLocks noChangeArrowheads="1"/>
          </p:cNvSpPr>
          <p:nvPr/>
        </p:nvSpPr>
        <p:spPr bwMode="auto">
          <a:xfrm>
            <a:off x="6403153" y="5770004"/>
            <a:ext cx="2503479" cy="854075"/>
          </a:xfrm>
          <a:prstGeom prst="rect">
            <a:avLst/>
          </a:prstGeom>
          <a:noFill/>
          <a:ln w="9525">
            <a:noFill/>
            <a:miter lim="800000"/>
            <a:headEnd/>
            <a:tailEnd/>
          </a:ln>
        </p:spPr>
        <p:txBody>
          <a:bodyPr wrap="square">
            <a:spAutoFit/>
          </a:bodyPr>
          <a:lstStyle/>
          <a:p>
            <a:pPr algn="r"/>
            <a:r>
              <a:rPr lang="fr-FR" altLang="fr-FR" sz="1000" dirty="0"/>
              <a:t>VT = </a:t>
            </a:r>
            <a:r>
              <a:rPr lang="fr-FR" altLang="fr-FR" sz="1000" dirty="0" err="1"/>
              <a:t>sérotype</a:t>
            </a:r>
            <a:r>
              <a:rPr lang="fr-FR" altLang="fr-FR" sz="1000" dirty="0"/>
              <a:t> vaccinal</a:t>
            </a:r>
          </a:p>
          <a:p>
            <a:pPr algn="r"/>
            <a:r>
              <a:rPr lang="fr-FR" altLang="fr-FR" sz="1000" dirty="0"/>
              <a:t>NVT = </a:t>
            </a:r>
            <a:r>
              <a:rPr lang="fr-FR" altLang="fr-FR" sz="1000" dirty="0" err="1"/>
              <a:t>sérotype</a:t>
            </a:r>
            <a:r>
              <a:rPr lang="fr-FR" altLang="fr-FR" sz="1000" dirty="0"/>
              <a:t> non-vaccinal</a:t>
            </a:r>
          </a:p>
          <a:p>
            <a:pPr algn="r"/>
            <a:r>
              <a:rPr lang="fr-FR" altLang="fr-FR" sz="1000" dirty="0"/>
              <a:t>NB/NI = non-</a:t>
            </a:r>
            <a:r>
              <a:rPr lang="fr-FR" altLang="fr-FR" sz="1000" dirty="0" err="1"/>
              <a:t>bactériémique</a:t>
            </a:r>
            <a:r>
              <a:rPr lang="fr-FR" altLang="fr-FR" sz="1000" dirty="0"/>
              <a:t>/non-invasive</a:t>
            </a:r>
          </a:p>
          <a:p>
            <a:pPr algn="r"/>
            <a:r>
              <a:rPr lang="fr-FR" altLang="fr-FR" sz="1000" dirty="0"/>
              <a:t>PAC = pneumonie aigue communautaire</a:t>
            </a:r>
          </a:p>
          <a:p>
            <a:pPr algn="r"/>
            <a:r>
              <a:rPr lang="fr-FR" altLang="fr-FR" sz="1000" dirty="0"/>
              <a:t>IPD = Infection invasive à pneumocoque</a:t>
            </a:r>
          </a:p>
        </p:txBody>
      </p:sp>
      <p:sp>
        <p:nvSpPr>
          <p:cNvPr id="6" name="ZoneTexte 5"/>
          <p:cNvSpPr txBox="1"/>
          <p:nvPr/>
        </p:nvSpPr>
        <p:spPr>
          <a:xfrm>
            <a:off x="1961230" y="6472902"/>
            <a:ext cx="4865672" cy="369332"/>
          </a:xfrm>
          <a:prstGeom prst="rect">
            <a:avLst/>
          </a:prstGeom>
          <a:solidFill>
            <a:schemeClr val="bg1"/>
          </a:solidFill>
        </p:spPr>
        <p:txBody>
          <a:bodyPr wrap="none" rtlCol="0">
            <a:spAutoFit/>
          </a:bodyPr>
          <a:lstStyle/>
          <a:p>
            <a:r>
              <a:rPr lang="fr-FR" sz="1800" b="1" dirty="0" err="1" smtClean="0">
                <a:solidFill>
                  <a:schemeClr val="accent2"/>
                </a:solidFill>
                <a:latin typeface="Calibri" panose="020F0502020204030204" pitchFamily="34" charset="0"/>
              </a:rPr>
              <a:t>Bonten</a:t>
            </a:r>
            <a:r>
              <a:rPr lang="fr-FR" sz="1800" b="1" dirty="0" smtClean="0">
                <a:solidFill>
                  <a:schemeClr val="accent2"/>
                </a:solidFill>
                <a:latin typeface="Calibri" panose="020F0502020204030204" pitchFamily="34" charset="0"/>
              </a:rPr>
              <a:t> et al., N </a:t>
            </a:r>
            <a:r>
              <a:rPr lang="fr-FR" sz="1800" b="1" dirty="0" err="1" smtClean="0">
                <a:solidFill>
                  <a:schemeClr val="accent2"/>
                </a:solidFill>
                <a:latin typeface="Calibri" panose="020F0502020204030204" pitchFamily="34" charset="0"/>
              </a:rPr>
              <a:t>Engl</a:t>
            </a:r>
            <a:r>
              <a:rPr lang="fr-FR" sz="1800" b="1" dirty="0" smtClean="0">
                <a:solidFill>
                  <a:schemeClr val="accent2"/>
                </a:solidFill>
                <a:latin typeface="Calibri" panose="020F0502020204030204" pitchFamily="34" charset="0"/>
              </a:rPr>
              <a:t> J Med 2015; 372: 1114-1125</a:t>
            </a:r>
          </a:p>
        </p:txBody>
      </p:sp>
      <p:sp>
        <p:nvSpPr>
          <p:cNvPr id="2" name="ZoneTexte 1"/>
          <p:cNvSpPr txBox="1"/>
          <p:nvPr/>
        </p:nvSpPr>
        <p:spPr>
          <a:xfrm>
            <a:off x="335760" y="6087889"/>
            <a:ext cx="3698448" cy="369332"/>
          </a:xfrm>
          <a:prstGeom prst="rect">
            <a:avLst/>
          </a:prstGeom>
          <a:noFill/>
        </p:spPr>
        <p:txBody>
          <a:bodyPr wrap="none" rtlCol="0">
            <a:spAutoFit/>
          </a:bodyPr>
          <a:lstStyle/>
          <a:p>
            <a:r>
              <a:rPr lang="fr-FR" dirty="0" smtClean="0"/>
              <a:t>* 20 % d’étiologies pneumococciques</a:t>
            </a:r>
            <a:endParaRPr lang="fr-FR" dirty="0"/>
          </a:p>
        </p:txBody>
      </p:sp>
    </p:spTree>
    <p:extLst>
      <p:ext uri="{BB962C8B-B14F-4D97-AF65-F5344CB8AC3E}">
        <p14:creationId xmlns:p14="http://schemas.microsoft.com/office/powerpoint/2010/main" val="1101710903"/>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0" y="90488"/>
            <a:ext cx="9144000" cy="1087437"/>
          </a:xfrm>
          <a:prstGeom prst="rect">
            <a:avLst/>
          </a:prstGeom>
          <a:solidFill>
            <a:srgbClr val="EEECE1"/>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lnSpc>
                <a:spcPct val="80000"/>
              </a:lnSpc>
              <a:spcBef>
                <a:spcPts val="0"/>
              </a:spcBef>
              <a:spcAft>
                <a:spcPts val="0"/>
              </a:spcAft>
              <a:defRPr/>
            </a:pPr>
            <a:endParaRPr lang="fr-FR" sz="4400" b="1" dirty="0">
              <a:solidFill>
                <a:srgbClr val="000090"/>
              </a:solidFill>
              <a:latin typeface="+mn-lt"/>
              <a:ea typeface="+mn-ea"/>
            </a:endParaRPr>
          </a:p>
        </p:txBody>
      </p:sp>
      <p:sp>
        <p:nvSpPr>
          <p:cNvPr id="36867" name="Freeform 13"/>
          <p:cNvSpPr>
            <a:spLocks/>
          </p:cNvSpPr>
          <p:nvPr/>
        </p:nvSpPr>
        <p:spPr bwMode="auto">
          <a:xfrm>
            <a:off x="173038" y="93663"/>
            <a:ext cx="2413000" cy="1216025"/>
          </a:xfrm>
          <a:custGeom>
            <a:avLst/>
            <a:gdLst>
              <a:gd name="T0" fmla="*/ 2147483647 w 292"/>
              <a:gd name="T1" fmla="*/ 0 h 1011"/>
              <a:gd name="T2" fmla="*/ 0 w 292"/>
              <a:gd name="T3" fmla="*/ 0 h 1011"/>
              <a:gd name="T4" fmla="*/ 0 w 292"/>
              <a:gd name="T5" fmla="*/ 2147483647 h 1011"/>
              <a:gd name="T6" fmla="*/ 0 60000 65536"/>
              <a:gd name="T7" fmla="*/ 0 60000 65536"/>
              <a:gd name="T8" fmla="*/ 0 60000 65536"/>
              <a:gd name="T9" fmla="*/ 0 w 292"/>
              <a:gd name="T10" fmla="*/ 0 h 1011"/>
              <a:gd name="T11" fmla="*/ 292 w 292"/>
              <a:gd name="T12" fmla="*/ 1011 h 1011"/>
            </a:gdLst>
            <a:ahLst/>
            <a:cxnLst>
              <a:cxn ang="T6">
                <a:pos x="T0" y="T1"/>
              </a:cxn>
              <a:cxn ang="T7">
                <a:pos x="T2" y="T3"/>
              </a:cxn>
              <a:cxn ang="T8">
                <a:pos x="T4" y="T5"/>
              </a:cxn>
            </a:cxnLst>
            <a:rect l="T9" t="T10" r="T11" b="T12"/>
            <a:pathLst>
              <a:path w="292" h="1011">
                <a:moveTo>
                  <a:pt x="292" y="0"/>
                </a:moveTo>
                <a:lnTo>
                  <a:pt x="0" y="0"/>
                </a:lnTo>
                <a:lnTo>
                  <a:pt x="0" y="1011"/>
                </a:lnTo>
              </a:path>
            </a:pathLst>
          </a:custGeom>
          <a:noFill/>
          <a:ln w="12700">
            <a:solidFill>
              <a:srgbClr val="F39301"/>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36868" name="ZoneTexte 11"/>
          <p:cNvSpPr txBox="1">
            <a:spLocks noChangeArrowheads="1"/>
          </p:cNvSpPr>
          <p:nvPr/>
        </p:nvSpPr>
        <p:spPr bwMode="auto">
          <a:xfrm>
            <a:off x="-20638" y="125413"/>
            <a:ext cx="8937626"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901700"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273050" defTabSz="90170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defTabSz="9017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defTabSz="9017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defTabSz="9017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9017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9017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9017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9017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lvl="1" eaLnBrk="1" hangingPunct="1">
              <a:spcBef>
                <a:spcPct val="80000"/>
              </a:spcBef>
              <a:buFontTx/>
              <a:buNone/>
            </a:pPr>
            <a:r>
              <a:rPr lang="fr-FR" altLang="fr-FR" sz="2000">
                <a:solidFill>
                  <a:srgbClr val="4D4D4D"/>
                </a:solidFill>
              </a:rPr>
              <a:t>Pour les patients âgés de plus de 5 ans et les adultes appartenant à la liste des malades présentant un risque élevé d’IIP sans immunodépression ni brèche ni implant, le vaccin recommandé reste le vaccin PPV 23. </a:t>
            </a:r>
          </a:p>
        </p:txBody>
      </p:sp>
      <p:sp>
        <p:nvSpPr>
          <p:cNvPr id="14" name="Flèche droite 3"/>
          <p:cNvSpPr/>
          <p:nvPr/>
        </p:nvSpPr>
        <p:spPr bwMode="auto">
          <a:xfrm>
            <a:off x="409575" y="2563813"/>
            <a:ext cx="8447088" cy="627062"/>
          </a:xfrm>
          <a:prstGeom prst="rightArrow">
            <a:avLst/>
          </a:prstGeom>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5" name="ZoneTexte 14"/>
          <p:cNvSpPr txBox="1"/>
          <p:nvPr/>
        </p:nvSpPr>
        <p:spPr>
          <a:xfrm>
            <a:off x="1076325" y="1509713"/>
            <a:ext cx="5108575" cy="646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r>
              <a:rPr lang="fr-FR" sz="1800" smtClean="0">
                <a:solidFill>
                  <a:srgbClr val="FFFFFF"/>
                </a:solidFill>
                <a:latin typeface="Calibri" pitchFamily="34" charset="0"/>
                <a:cs typeface="Arial" pitchFamily="34" charset="0"/>
              </a:rPr>
              <a:t>Enfants âgés de plus de 5 ans et adultes non antérieurement vaccinés</a:t>
            </a:r>
          </a:p>
        </p:txBody>
      </p:sp>
      <p:grpSp>
        <p:nvGrpSpPr>
          <p:cNvPr id="36871" name="Groupe 385"/>
          <p:cNvGrpSpPr>
            <a:grpSpLocks/>
          </p:cNvGrpSpPr>
          <p:nvPr/>
        </p:nvGrpSpPr>
        <p:grpSpPr bwMode="auto">
          <a:xfrm rot="-5400000">
            <a:off x="923131" y="3713957"/>
            <a:ext cx="2424113" cy="419100"/>
            <a:chOff x="2938089" y="4706471"/>
            <a:chExt cx="3879569" cy="642191"/>
          </a:xfrm>
        </p:grpSpPr>
        <p:grpSp>
          <p:nvGrpSpPr>
            <p:cNvPr id="36877" name="Group 52"/>
            <p:cNvGrpSpPr>
              <a:grpSpLocks/>
            </p:cNvGrpSpPr>
            <p:nvPr/>
          </p:nvGrpSpPr>
          <p:grpSpPr bwMode="auto">
            <a:xfrm>
              <a:off x="2938089" y="4706471"/>
              <a:ext cx="3879569" cy="642191"/>
              <a:chOff x="343" y="731"/>
              <a:chExt cx="3288" cy="546"/>
            </a:xfrm>
          </p:grpSpPr>
          <p:sp>
            <p:nvSpPr>
              <p:cNvPr id="36879" name="Freeform 1011"/>
              <p:cNvSpPr>
                <a:spLocks noEditPoints="1"/>
              </p:cNvSpPr>
              <p:nvPr/>
            </p:nvSpPr>
            <p:spPr bwMode="auto">
              <a:xfrm>
                <a:off x="343" y="731"/>
                <a:ext cx="2568" cy="544"/>
              </a:xfrm>
              <a:custGeom>
                <a:avLst/>
                <a:gdLst>
                  <a:gd name="T0" fmla="*/ 2147483647 w 1027"/>
                  <a:gd name="T1" fmla="*/ 1851029675 h 204"/>
                  <a:gd name="T2" fmla="*/ 2147483647 w 1027"/>
                  <a:gd name="T3" fmla="*/ 1883126387 h 204"/>
                  <a:gd name="T4" fmla="*/ 2147483647 w 1027"/>
                  <a:gd name="T5" fmla="*/ 1915420821 h 204"/>
                  <a:gd name="T6" fmla="*/ 2147483647 w 1027"/>
                  <a:gd name="T7" fmla="*/ 1497916053 h 204"/>
                  <a:gd name="T8" fmla="*/ 2147483647 w 1027"/>
                  <a:gd name="T9" fmla="*/ 1497916053 h 204"/>
                  <a:gd name="T10" fmla="*/ 2147483647 w 1027"/>
                  <a:gd name="T11" fmla="*/ 1537573832 h 204"/>
                  <a:gd name="T12" fmla="*/ 2147483647 w 1027"/>
                  <a:gd name="T13" fmla="*/ 470693056 h 204"/>
                  <a:gd name="T14" fmla="*/ 1471011879 w 1027"/>
                  <a:gd name="T15" fmla="*/ 470693056 h 204"/>
                  <a:gd name="T16" fmla="*/ 1319677874 w 1027"/>
                  <a:gd name="T17" fmla="*/ 0 h 204"/>
                  <a:gd name="T18" fmla="*/ 1273084215 w 1027"/>
                  <a:gd name="T19" fmla="*/ 0 h 204"/>
                  <a:gd name="T20" fmla="*/ 1116089327 w 1027"/>
                  <a:gd name="T21" fmla="*/ 541677944 h 204"/>
                  <a:gd name="T22" fmla="*/ 1035117849 w 1027"/>
                  <a:gd name="T23" fmla="*/ 541677944 h 204"/>
                  <a:gd name="T24" fmla="*/ 665968784 w 1027"/>
                  <a:gd name="T25" fmla="*/ 1118235512 h 204"/>
                  <a:gd name="T26" fmla="*/ 326859493 w 1027"/>
                  <a:gd name="T27" fmla="*/ 1118235512 h 204"/>
                  <a:gd name="T28" fmla="*/ 326859493 w 1027"/>
                  <a:gd name="T29" fmla="*/ 1118235512 h 204"/>
                  <a:gd name="T30" fmla="*/ 205411724 w 1027"/>
                  <a:gd name="T31" fmla="*/ 576590187 h 204"/>
                  <a:gd name="T32" fmla="*/ 152339466 w 1027"/>
                  <a:gd name="T33" fmla="*/ 576590187 h 204"/>
                  <a:gd name="T34" fmla="*/ 0 w 1027"/>
                  <a:gd name="T35" fmla="*/ 1746180685 h 204"/>
                  <a:gd name="T36" fmla="*/ 147562426 w 1027"/>
                  <a:gd name="T37" fmla="*/ 2147483647 h 204"/>
                  <a:gd name="T38" fmla="*/ 205411724 w 1027"/>
                  <a:gd name="T39" fmla="*/ 2147483647 h 204"/>
                  <a:gd name="T40" fmla="*/ 322387448 w 1027"/>
                  <a:gd name="T41" fmla="*/ 2147483647 h 204"/>
                  <a:gd name="T42" fmla="*/ 322387448 w 1027"/>
                  <a:gd name="T43" fmla="*/ 2147483647 h 204"/>
                  <a:gd name="T44" fmla="*/ 665968784 w 1027"/>
                  <a:gd name="T45" fmla="*/ 2147483647 h 204"/>
                  <a:gd name="T46" fmla="*/ 665968784 w 1027"/>
                  <a:gd name="T47" fmla="*/ 2147483647 h 204"/>
                  <a:gd name="T48" fmla="*/ 1035117849 w 1027"/>
                  <a:gd name="T49" fmla="*/ 2147483647 h 204"/>
                  <a:gd name="T50" fmla="*/ 1116089327 w 1027"/>
                  <a:gd name="T51" fmla="*/ 2147483647 h 204"/>
                  <a:gd name="T52" fmla="*/ 1273084215 w 1027"/>
                  <a:gd name="T53" fmla="*/ 2147483647 h 204"/>
                  <a:gd name="T54" fmla="*/ 1319677874 w 1027"/>
                  <a:gd name="T55" fmla="*/ 2147483647 h 204"/>
                  <a:gd name="T56" fmla="*/ 1483274700 w 1027"/>
                  <a:gd name="T57" fmla="*/ 2147483647 h 204"/>
                  <a:gd name="T58" fmla="*/ 2147483647 w 1027"/>
                  <a:gd name="T59" fmla="*/ 2147483647 h 204"/>
                  <a:gd name="T60" fmla="*/ 2147483647 w 1027"/>
                  <a:gd name="T61" fmla="*/ 2147483647 h 204"/>
                  <a:gd name="T62" fmla="*/ 2147483647 w 1027"/>
                  <a:gd name="T63" fmla="*/ 2147483647 h 204"/>
                  <a:gd name="T64" fmla="*/ 2147483647 w 1027"/>
                  <a:gd name="T65" fmla="*/ 2147483647 h 204"/>
                  <a:gd name="T66" fmla="*/ 2147483647 w 1027"/>
                  <a:gd name="T67" fmla="*/ 1902381589 h 204"/>
                  <a:gd name="T68" fmla="*/ 2147483647 w 1027"/>
                  <a:gd name="T69" fmla="*/ 1497916053 h 2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27"/>
                  <a:gd name="T106" fmla="*/ 0 h 204"/>
                  <a:gd name="T107" fmla="*/ 1027 w 1027"/>
                  <a:gd name="T108" fmla="*/ 204 h 2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27" h="204">
                    <a:moveTo>
                      <a:pt x="1027" y="106"/>
                    </a:moveTo>
                    <a:cubicBezTo>
                      <a:pt x="1027" y="107"/>
                      <a:pt x="1027" y="107"/>
                      <a:pt x="1027" y="108"/>
                    </a:cubicBezTo>
                    <a:cubicBezTo>
                      <a:pt x="1027" y="109"/>
                      <a:pt x="1027" y="109"/>
                      <a:pt x="1027" y="110"/>
                    </a:cubicBezTo>
                    <a:moveTo>
                      <a:pt x="1018" y="86"/>
                    </a:moveTo>
                    <a:cubicBezTo>
                      <a:pt x="994" y="86"/>
                      <a:pt x="994" y="86"/>
                      <a:pt x="994" y="86"/>
                    </a:cubicBezTo>
                    <a:cubicBezTo>
                      <a:pt x="994" y="87"/>
                      <a:pt x="994" y="87"/>
                      <a:pt x="994" y="88"/>
                    </a:cubicBezTo>
                    <a:cubicBezTo>
                      <a:pt x="987" y="62"/>
                      <a:pt x="973" y="27"/>
                      <a:pt x="962" y="27"/>
                    </a:cubicBezTo>
                    <a:cubicBezTo>
                      <a:pt x="252" y="27"/>
                      <a:pt x="252" y="27"/>
                      <a:pt x="252" y="27"/>
                    </a:cubicBezTo>
                    <a:cubicBezTo>
                      <a:pt x="245" y="10"/>
                      <a:pt x="236" y="0"/>
                      <a:pt x="226" y="0"/>
                    </a:cubicBezTo>
                    <a:cubicBezTo>
                      <a:pt x="218" y="0"/>
                      <a:pt x="218" y="0"/>
                      <a:pt x="218" y="0"/>
                    </a:cubicBezTo>
                    <a:cubicBezTo>
                      <a:pt x="207" y="0"/>
                      <a:pt x="198" y="12"/>
                      <a:pt x="191" y="31"/>
                    </a:cubicBezTo>
                    <a:cubicBezTo>
                      <a:pt x="177" y="31"/>
                      <a:pt x="177" y="31"/>
                      <a:pt x="177" y="31"/>
                    </a:cubicBezTo>
                    <a:cubicBezTo>
                      <a:pt x="177" y="31"/>
                      <a:pt x="132" y="64"/>
                      <a:pt x="114" y="64"/>
                    </a:cubicBezTo>
                    <a:cubicBezTo>
                      <a:pt x="56" y="64"/>
                      <a:pt x="56" y="64"/>
                      <a:pt x="56" y="64"/>
                    </a:cubicBezTo>
                    <a:cubicBezTo>
                      <a:pt x="56" y="64"/>
                      <a:pt x="56" y="64"/>
                      <a:pt x="56" y="64"/>
                    </a:cubicBezTo>
                    <a:cubicBezTo>
                      <a:pt x="52" y="45"/>
                      <a:pt x="44" y="33"/>
                      <a:pt x="35" y="33"/>
                    </a:cubicBezTo>
                    <a:cubicBezTo>
                      <a:pt x="26" y="33"/>
                      <a:pt x="26" y="33"/>
                      <a:pt x="26" y="33"/>
                    </a:cubicBezTo>
                    <a:cubicBezTo>
                      <a:pt x="12" y="33"/>
                      <a:pt x="0" y="63"/>
                      <a:pt x="0" y="100"/>
                    </a:cubicBezTo>
                    <a:cubicBezTo>
                      <a:pt x="0" y="137"/>
                      <a:pt x="12" y="167"/>
                      <a:pt x="25" y="167"/>
                    </a:cubicBezTo>
                    <a:cubicBezTo>
                      <a:pt x="35" y="167"/>
                      <a:pt x="35" y="167"/>
                      <a:pt x="35" y="167"/>
                    </a:cubicBezTo>
                    <a:cubicBezTo>
                      <a:pt x="43" y="167"/>
                      <a:pt x="51" y="156"/>
                      <a:pt x="55" y="140"/>
                    </a:cubicBezTo>
                    <a:cubicBezTo>
                      <a:pt x="55" y="140"/>
                      <a:pt x="55" y="140"/>
                      <a:pt x="55" y="140"/>
                    </a:cubicBezTo>
                    <a:cubicBezTo>
                      <a:pt x="114" y="140"/>
                      <a:pt x="114" y="140"/>
                      <a:pt x="114" y="140"/>
                    </a:cubicBezTo>
                    <a:cubicBezTo>
                      <a:pt x="114" y="140"/>
                      <a:pt x="114" y="140"/>
                      <a:pt x="114" y="140"/>
                    </a:cubicBezTo>
                    <a:cubicBezTo>
                      <a:pt x="132" y="140"/>
                      <a:pt x="177" y="173"/>
                      <a:pt x="177" y="173"/>
                    </a:cubicBezTo>
                    <a:cubicBezTo>
                      <a:pt x="191" y="173"/>
                      <a:pt x="191" y="173"/>
                      <a:pt x="191" y="173"/>
                    </a:cubicBezTo>
                    <a:cubicBezTo>
                      <a:pt x="198" y="192"/>
                      <a:pt x="207" y="204"/>
                      <a:pt x="218" y="204"/>
                    </a:cubicBezTo>
                    <a:cubicBezTo>
                      <a:pt x="226" y="204"/>
                      <a:pt x="226" y="204"/>
                      <a:pt x="226" y="204"/>
                    </a:cubicBezTo>
                    <a:cubicBezTo>
                      <a:pt x="237" y="204"/>
                      <a:pt x="247" y="192"/>
                      <a:pt x="254" y="173"/>
                    </a:cubicBezTo>
                    <a:cubicBezTo>
                      <a:pt x="962" y="173"/>
                      <a:pt x="962" y="173"/>
                      <a:pt x="962" y="173"/>
                    </a:cubicBezTo>
                    <a:cubicBezTo>
                      <a:pt x="973" y="173"/>
                      <a:pt x="987" y="149"/>
                      <a:pt x="994" y="129"/>
                    </a:cubicBezTo>
                    <a:cubicBezTo>
                      <a:pt x="994" y="129"/>
                      <a:pt x="994" y="130"/>
                      <a:pt x="994" y="131"/>
                    </a:cubicBezTo>
                    <a:cubicBezTo>
                      <a:pt x="1018" y="131"/>
                      <a:pt x="1018" y="131"/>
                      <a:pt x="1018" y="131"/>
                    </a:cubicBezTo>
                    <a:cubicBezTo>
                      <a:pt x="1023" y="131"/>
                      <a:pt x="1027" y="121"/>
                      <a:pt x="1027" y="109"/>
                    </a:cubicBezTo>
                    <a:cubicBezTo>
                      <a:pt x="1027" y="96"/>
                      <a:pt x="1023" y="86"/>
                      <a:pt x="1018" y="86"/>
                    </a:cubicBezTo>
                    <a:close/>
                  </a:path>
                </a:pathLst>
              </a:custGeom>
              <a:noFill/>
              <a:ln w="238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36880" name="Freeform 1012"/>
              <p:cNvSpPr>
                <a:spLocks/>
              </p:cNvSpPr>
              <p:nvPr/>
            </p:nvSpPr>
            <p:spPr bwMode="auto">
              <a:xfrm>
                <a:off x="799" y="731"/>
                <a:ext cx="185" cy="544"/>
              </a:xfrm>
              <a:custGeom>
                <a:avLst/>
                <a:gdLst>
                  <a:gd name="T0" fmla="*/ 209331063 w 74"/>
                  <a:gd name="T1" fmla="*/ 0 h 204"/>
                  <a:gd name="T2" fmla="*/ 0 w 74"/>
                  <a:gd name="T3" fmla="*/ 1150332531 h 204"/>
                  <a:gd name="T4" fmla="*/ 151507625 w 74"/>
                  <a:gd name="T5" fmla="*/ 1150332531 h 204"/>
                  <a:gd name="T6" fmla="*/ 232742500 w 74"/>
                  <a:gd name="T7" fmla="*/ 1812371933 h 204"/>
                  <a:gd name="T8" fmla="*/ 151507625 w 74"/>
                  <a:gd name="T9" fmla="*/ 2147483647 h 204"/>
                  <a:gd name="T10" fmla="*/ 6370908 w 74"/>
                  <a:gd name="T11" fmla="*/ 2147483647 h 204"/>
                  <a:gd name="T12" fmla="*/ 209331063 w 74"/>
                  <a:gd name="T13" fmla="*/ 2147483647 h 204"/>
                  <a:gd name="T14" fmla="*/ 430343750 w 74"/>
                  <a:gd name="T15" fmla="*/ 1777602355 h 204"/>
                  <a:gd name="T16" fmla="*/ 209331063 w 74"/>
                  <a:gd name="T17" fmla="*/ 0 h 2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4"/>
                  <a:gd name="T28" fmla="*/ 0 h 204"/>
                  <a:gd name="T29" fmla="*/ 74 w 74"/>
                  <a:gd name="T30" fmla="*/ 204 h 2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4" h="204">
                    <a:moveTo>
                      <a:pt x="36" y="0"/>
                    </a:moveTo>
                    <a:cubicBezTo>
                      <a:pt x="20" y="0"/>
                      <a:pt x="6" y="28"/>
                      <a:pt x="0" y="66"/>
                    </a:cubicBezTo>
                    <a:cubicBezTo>
                      <a:pt x="26" y="66"/>
                      <a:pt x="26" y="66"/>
                      <a:pt x="26" y="66"/>
                    </a:cubicBezTo>
                    <a:cubicBezTo>
                      <a:pt x="34" y="66"/>
                      <a:pt x="40" y="83"/>
                      <a:pt x="40" y="104"/>
                    </a:cubicBezTo>
                    <a:cubicBezTo>
                      <a:pt x="40" y="125"/>
                      <a:pt x="34" y="141"/>
                      <a:pt x="26" y="141"/>
                    </a:cubicBezTo>
                    <a:cubicBezTo>
                      <a:pt x="1" y="141"/>
                      <a:pt x="1" y="141"/>
                      <a:pt x="1" y="141"/>
                    </a:cubicBezTo>
                    <a:cubicBezTo>
                      <a:pt x="7" y="178"/>
                      <a:pt x="20" y="204"/>
                      <a:pt x="36" y="204"/>
                    </a:cubicBezTo>
                    <a:cubicBezTo>
                      <a:pt x="57" y="204"/>
                      <a:pt x="74" y="158"/>
                      <a:pt x="74" y="102"/>
                    </a:cubicBezTo>
                    <a:cubicBezTo>
                      <a:pt x="74" y="46"/>
                      <a:pt x="57" y="0"/>
                      <a:pt x="36" y="0"/>
                    </a:cubicBezTo>
                    <a:close/>
                  </a:path>
                </a:pathLst>
              </a:custGeom>
              <a:solidFill>
                <a:srgbClr val="DEE9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881" name="Freeform 1013"/>
              <p:cNvSpPr>
                <a:spLocks/>
              </p:cNvSpPr>
              <p:nvPr/>
            </p:nvSpPr>
            <p:spPr bwMode="auto">
              <a:xfrm>
                <a:off x="889" y="733"/>
                <a:ext cx="117" cy="544"/>
              </a:xfrm>
              <a:custGeom>
                <a:avLst/>
                <a:gdLst>
                  <a:gd name="T0" fmla="*/ 48069156 w 47"/>
                  <a:gd name="T1" fmla="*/ 2147483647 h 204"/>
                  <a:gd name="T2" fmla="*/ 254045396 w 47"/>
                  <a:gd name="T3" fmla="*/ 1777602355 h 204"/>
                  <a:gd name="T4" fmla="*/ 48069156 w 47"/>
                  <a:gd name="T5" fmla="*/ 0 h 204"/>
                  <a:gd name="T6" fmla="*/ 0 w 47"/>
                  <a:gd name="T7" fmla="*/ 0 h 204"/>
                  <a:gd name="T8" fmla="*/ 205976245 w 47"/>
                  <a:gd name="T9" fmla="*/ 1777602355 h 204"/>
                  <a:gd name="T10" fmla="*/ 0 w 47"/>
                  <a:gd name="T11" fmla="*/ 2147483647 h 204"/>
                  <a:gd name="T12" fmla="*/ 48069156 w 47"/>
                  <a:gd name="T13" fmla="*/ 2147483647 h 204"/>
                  <a:gd name="T14" fmla="*/ 0 60000 65536"/>
                  <a:gd name="T15" fmla="*/ 0 60000 65536"/>
                  <a:gd name="T16" fmla="*/ 0 60000 65536"/>
                  <a:gd name="T17" fmla="*/ 0 60000 65536"/>
                  <a:gd name="T18" fmla="*/ 0 60000 65536"/>
                  <a:gd name="T19" fmla="*/ 0 60000 65536"/>
                  <a:gd name="T20" fmla="*/ 0 60000 65536"/>
                  <a:gd name="T21" fmla="*/ 0 w 47"/>
                  <a:gd name="T22" fmla="*/ 0 h 204"/>
                  <a:gd name="T23" fmla="*/ 47 w 47"/>
                  <a:gd name="T24" fmla="*/ 204 h 2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 h="204">
                    <a:moveTo>
                      <a:pt x="9" y="204"/>
                    </a:moveTo>
                    <a:cubicBezTo>
                      <a:pt x="30" y="204"/>
                      <a:pt x="47" y="158"/>
                      <a:pt x="47" y="102"/>
                    </a:cubicBezTo>
                    <a:cubicBezTo>
                      <a:pt x="47" y="45"/>
                      <a:pt x="30" y="0"/>
                      <a:pt x="9" y="0"/>
                    </a:cubicBezTo>
                    <a:cubicBezTo>
                      <a:pt x="0" y="0"/>
                      <a:pt x="0" y="0"/>
                      <a:pt x="0" y="0"/>
                    </a:cubicBezTo>
                    <a:cubicBezTo>
                      <a:pt x="22" y="0"/>
                      <a:pt x="39" y="45"/>
                      <a:pt x="38" y="102"/>
                    </a:cubicBezTo>
                    <a:cubicBezTo>
                      <a:pt x="38" y="158"/>
                      <a:pt x="21" y="204"/>
                      <a:pt x="0" y="204"/>
                    </a:cubicBezTo>
                    <a:lnTo>
                      <a:pt x="9" y="204"/>
                    </a:lnTo>
                    <a:close/>
                  </a:path>
                </a:pathLst>
              </a:custGeom>
              <a:solidFill>
                <a:srgbClr val="A6C7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882" name="Freeform 1014"/>
              <p:cNvSpPr>
                <a:spLocks/>
              </p:cNvSpPr>
              <p:nvPr/>
            </p:nvSpPr>
            <p:spPr bwMode="auto">
              <a:xfrm>
                <a:off x="974" y="803"/>
                <a:ext cx="1842" cy="389"/>
              </a:xfrm>
              <a:custGeom>
                <a:avLst/>
                <a:gdLst>
                  <a:gd name="T0" fmla="*/ 2147483647 w 737"/>
                  <a:gd name="T1" fmla="*/ 0 h 146"/>
                  <a:gd name="T2" fmla="*/ 0 w 737"/>
                  <a:gd name="T3" fmla="*/ 0 h 146"/>
                  <a:gd name="T4" fmla="*/ 69345687 w 737"/>
                  <a:gd name="T5" fmla="*/ 1289944505 h 146"/>
                  <a:gd name="T6" fmla="*/ 11101334 w 737"/>
                  <a:gd name="T7" fmla="*/ 2147483647 h 146"/>
                  <a:gd name="T8" fmla="*/ 2147483647 w 737"/>
                  <a:gd name="T9" fmla="*/ 2147483647 h 146"/>
                  <a:gd name="T10" fmla="*/ 2147483647 w 737"/>
                  <a:gd name="T11" fmla="*/ 1258338617 h 146"/>
                  <a:gd name="T12" fmla="*/ 2147483647 w 737"/>
                  <a:gd name="T13" fmla="*/ 0 h 146"/>
                  <a:gd name="T14" fmla="*/ 0 60000 65536"/>
                  <a:gd name="T15" fmla="*/ 0 60000 65536"/>
                  <a:gd name="T16" fmla="*/ 0 60000 65536"/>
                  <a:gd name="T17" fmla="*/ 0 60000 65536"/>
                  <a:gd name="T18" fmla="*/ 0 60000 65536"/>
                  <a:gd name="T19" fmla="*/ 0 60000 65536"/>
                  <a:gd name="T20" fmla="*/ 0 60000 65536"/>
                  <a:gd name="T21" fmla="*/ 0 w 737"/>
                  <a:gd name="T22" fmla="*/ 0 h 146"/>
                  <a:gd name="T23" fmla="*/ 737 w 737"/>
                  <a:gd name="T24" fmla="*/ 146 h 1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7" h="146">
                    <a:moveTo>
                      <a:pt x="710" y="0"/>
                    </a:moveTo>
                    <a:cubicBezTo>
                      <a:pt x="0" y="0"/>
                      <a:pt x="0" y="0"/>
                      <a:pt x="0" y="0"/>
                    </a:cubicBezTo>
                    <a:cubicBezTo>
                      <a:pt x="8" y="18"/>
                      <a:pt x="12" y="45"/>
                      <a:pt x="12" y="75"/>
                    </a:cubicBezTo>
                    <a:cubicBezTo>
                      <a:pt x="12" y="103"/>
                      <a:pt x="8" y="128"/>
                      <a:pt x="2" y="146"/>
                    </a:cubicBezTo>
                    <a:cubicBezTo>
                      <a:pt x="710" y="146"/>
                      <a:pt x="710" y="146"/>
                      <a:pt x="710" y="146"/>
                    </a:cubicBezTo>
                    <a:cubicBezTo>
                      <a:pt x="725" y="146"/>
                      <a:pt x="737" y="114"/>
                      <a:pt x="737" y="73"/>
                    </a:cubicBezTo>
                    <a:cubicBezTo>
                      <a:pt x="737" y="33"/>
                      <a:pt x="719" y="0"/>
                      <a:pt x="710" y="0"/>
                    </a:cubicBezTo>
                    <a:close/>
                  </a:path>
                </a:pathLst>
              </a:custGeom>
              <a:solidFill>
                <a:srgbClr val="F4F9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883" name="Freeform 1015"/>
              <p:cNvSpPr>
                <a:spLocks/>
              </p:cNvSpPr>
              <p:nvPr/>
            </p:nvSpPr>
            <p:spPr bwMode="auto">
              <a:xfrm>
                <a:off x="974" y="803"/>
                <a:ext cx="1522" cy="389"/>
              </a:xfrm>
              <a:custGeom>
                <a:avLst/>
                <a:gdLst>
                  <a:gd name="T0" fmla="*/ 69295463 w 609"/>
                  <a:gd name="T1" fmla="*/ 1289944505 h 146"/>
                  <a:gd name="T2" fmla="*/ 11094560 w 609"/>
                  <a:gd name="T3" fmla="*/ 2147483647 h 146"/>
                  <a:gd name="T4" fmla="*/ 2147483647 w 609"/>
                  <a:gd name="T5" fmla="*/ 2147483647 h 146"/>
                  <a:gd name="T6" fmla="*/ 2147483647 w 609"/>
                  <a:gd name="T7" fmla="*/ 1561786079 h 146"/>
                  <a:gd name="T8" fmla="*/ 2147483647 w 609"/>
                  <a:gd name="T9" fmla="*/ 619562679 h 146"/>
                  <a:gd name="T10" fmla="*/ 2147483647 w 609"/>
                  <a:gd name="T11" fmla="*/ 0 h 146"/>
                  <a:gd name="T12" fmla="*/ 0 w 609"/>
                  <a:gd name="T13" fmla="*/ 0 h 146"/>
                  <a:gd name="T14" fmla="*/ 69295463 w 609"/>
                  <a:gd name="T15" fmla="*/ 1289944505 h 146"/>
                  <a:gd name="T16" fmla="*/ 0 60000 65536"/>
                  <a:gd name="T17" fmla="*/ 0 60000 65536"/>
                  <a:gd name="T18" fmla="*/ 0 60000 65536"/>
                  <a:gd name="T19" fmla="*/ 0 60000 65536"/>
                  <a:gd name="T20" fmla="*/ 0 60000 65536"/>
                  <a:gd name="T21" fmla="*/ 0 60000 65536"/>
                  <a:gd name="T22" fmla="*/ 0 60000 65536"/>
                  <a:gd name="T23" fmla="*/ 0 60000 65536"/>
                  <a:gd name="T24" fmla="*/ 0 w 609"/>
                  <a:gd name="T25" fmla="*/ 0 h 146"/>
                  <a:gd name="T26" fmla="*/ 609 w 609"/>
                  <a:gd name="T27" fmla="*/ 146 h 1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09" h="146">
                    <a:moveTo>
                      <a:pt x="12" y="75"/>
                    </a:moveTo>
                    <a:cubicBezTo>
                      <a:pt x="12" y="103"/>
                      <a:pt x="8" y="128"/>
                      <a:pt x="2" y="146"/>
                    </a:cubicBezTo>
                    <a:cubicBezTo>
                      <a:pt x="592" y="146"/>
                      <a:pt x="592" y="146"/>
                      <a:pt x="592" y="146"/>
                    </a:cubicBezTo>
                    <a:cubicBezTo>
                      <a:pt x="607" y="91"/>
                      <a:pt x="607" y="91"/>
                      <a:pt x="607" y="91"/>
                    </a:cubicBezTo>
                    <a:cubicBezTo>
                      <a:pt x="609" y="36"/>
                      <a:pt x="609" y="36"/>
                      <a:pt x="609" y="36"/>
                    </a:cubicBezTo>
                    <a:cubicBezTo>
                      <a:pt x="586" y="0"/>
                      <a:pt x="586" y="0"/>
                      <a:pt x="586" y="0"/>
                    </a:cubicBezTo>
                    <a:cubicBezTo>
                      <a:pt x="0" y="0"/>
                      <a:pt x="0" y="0"/>
                      <a:pt x="0" y="0"/>
                    </a:cubicBezTo>
                    <a:cubicBezTo>
                      <a:pt x="8" y="18"/>
                      <a:pt x="12" y="45"/>
                      <a:pt x="12" y="75"/>
                    </a:cubicBezTo>
                    <a:close/>
                  </a:path>
                </a:pathLst>
              </a:custGeom>
              <a:solidFill>
                <a:srgbClr val="D1E1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884" name="Freeform 1016"/>
              <p:cNvSpPr>
                <a:spLocks/>
              </p:cNvSpPr>
              <p:nvPr/>
            </p:nvSpPr>
            <p:spPr bwMode="auto">
              <a:xfrm>
                <a:off x="2486" y="803"/>
                <a:ext cx="100" cy="384"/>
              </a:xfrm>
              <a:custGeom>
                <a:avLst/>
                <a:gdLst>
                  <a:gd name="T0" fmla="*/ 0 w 40"/>
                  <a:gd name="T1" fmla="*/ 0 h 144"/>
                  <a:gd name="T2" fmla="*/ 232867500 w 40"/>
                  <a:gd name="T3" fmla="*/ 1306533227 h 144"/>
                  <a:gd name="T4" fmla="*/ 15927270 w 40"/>
                  <a:gd name="T5" fmla="*/ 2147483647 h 144"/>
                  <a:gd name="T6" fmla="*/ 0 60000 65536"/>
                  <a:gd name="T7" fmla="*/ 0 60000 65536"/>
                  <a:gd name="T8" fmla="*/ 0 60000 65536"/>
                  <a:gd name="T9" fmla="*/ 0 w 40"/>
                  <a:gd name="T10" fmla="*/ 0 h 144"/>
                  <a:gd name="T11" fmla="*/ 40 w 40"/>
                  <a:gd name="T12" fmla="*/ 144 h 144"/>
                </a:gdLst>
                <a:ahLst/>
                <a:cxnLst>
                  <a:cxn ang="T6">
                    <a:pos x="T0" y="T1"/>
                  </a:cxn>
                  <a:cxn ang="T7">
                    <a:pos x="T2" y="T3"/>
                  </a:cxn>
                  <a:cxn ang="T8">
                    <a:pos x="T4" y="T5"/>
                  </a:cxn>
                </a:cxnLst>
                <a:rect l="T9" t="T10" r="T11" b="T12"/>
                <a:pathLst>
                  <a:path w="40" h="144">
                    <a:moveTo>
                      <a:pt x="0" y="0"/>
                    </a:moveTo>
                    <a:cubicBezTo>
                      <a:pt x="14" y="21"/>
                      <a:pt x="40" y="56"/>
                      <a:pt x="40" y="75"/>
                    </a:cubicBezTo>
                    <a:cubicBezTo>
                      <a:pt x="40" y="94"/>
                      <a:pt x="3" y="144"/>
                      <a:pt x="3" y="144"/>
                    </a:cubicBezTo>
                  </a:path>
                </a:pathLst>
              </a:custGeom>
              <a:solidFill>
                <a:srgbClr val="8283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885" name="Freeform 1017"/>
              <p:cNvSpPr>
                <a:spLocks/>
              </p:cNvSpPr>
              <p:nvPr/>
            </p:nvSpPr>
            <p:spPr bwMode="auto">
              <a:xfrm>
                <a:off x="481" y="901"/>
                <a:ext cx="182" cy="203"/>
              </a:xfrm>
              <a:custGeom>
                <a:avLst/>
                <a:gdLst>
                  <a:gd name="T0" fmla="*/ 326962255 w 73"/>
                  <a:gd name="T1" fmla="*/ 0 h 76"/>
                  <a:gd name="T2" fmla="*/ 4324741 w 73"/>
                  <a:gd name="T3" fmla="*/ 0 h 76"/>
                  <a:gd name="T4" fmla="*/ 26881727 w 73"/>
                  <a:gd name="T5" fmla="*/ 643599929 h 76"/>
                  <a:gd name="T6" fmla="*/ 0 w 73"/>
                  <a:gd name="T7" fmla="*/ 1362598179 h 76"/>
                  <a:gd name="T8" fmla="*/ 326962255 w 73"/>
                  <a:gd name="T9" fmla="*/ 1362598179 h 76"/>
                  <a:gd name="T10" fmla="*/ 405802216 w 73"/>
                  <a:gd name="T11" fmla="*/ 684084312 h 76"/>
                  <a:gd name="T12" fmla="*/ 326962255 w 73"/>
                  <a:gd name="T13" fmla="*/ 0 h 76"/>
                  <a:gd name="T14" fmla="*/ 0 60000 65536"/>
                  <a:gd name="T15" fmla="*/ 0 60000 65536"/>
                  <a:gd name="T16" fmla="*/ 0 60000 65536"/>
                  <a:gd name="T17" fmla="*/ 0 60000 65536"/>
                  <a:gd name="T18" fmla="*/ 0 60000 65536"/>
                  <a:gd name="T19" fmla="*/ 0 60000 65536"/>
                  <a:gd name="T20" fmla="*/ 0 60000 65536"/>
                  <a:gd name="T21" fmla="*/ 0 w 73"/>
                  <a:gd name="T22" fmla="*/ 0 h 76"/>
                  <a:gd name="T23" fmla="*/ 73 w 73"/>
                  <a:gd name="T24" fmla="*/ 76 h 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 h="76">
                    <a:moveTo>
                      <a:pt x="59" y="0"/>
                    </a:moveTo>
                    <a:cubicBezTo>
                      <a:pt x="1" y="0"/>
                      <a:pt x="1" y="0"/>
                      <a:pt x="1" y="0"/>
                    </a:cubicBezTo>
                    <a:cubicBezTo>
                      <a:pt x="4" y="10"/>
                      <a:pt x="5" y="23"/>
                      <a:pt x="5" y="36"/>
                    </a:cubicBezTo>
                    <a:cubicBezTo>
                      <a:pt x="5" y="51"/>
                      <a:pt x="3" y="65"/>
                      <a:pt x="0" y="76"/>
                    </a:cubicBezTo>
                    <a:cubicBezTo>
                      <a:pt x="59" y="76"/>
                      <a:pt x="59" y="76"/>
                      <a:pt x="59" y="76"/>
                    </a:cubicBezTo>
                    <a:cubicBezTo>
                      <a:pt x="67" y="76"/>
                      <a:pt x="73" y="59"/>
                      <a:pt x="73" y="38"/>
                    </a:cubicBezTo>
                    <a:cubicBezTo>
                      <a:pt x="73" y="17"/>
                      <a:pt x="67" y="0"/>
                      <a:pt x="59" y="0"/>
                    </a:cubicBezTo>
                    <a:close/>
                  </a:path>
                </a:pathLst>
              </a:custGeom>
              <a:solidFill>
                <a:srgbClr val="DFE0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886" name="Freeform 1018"/>
              <p:cNvSpPr>
                <a:spLocks/>
              </p:cNvSpPr>
              <p:nvPr/>
            </p:nvSpPr>
            <p:spPr bwMode="auto">
              <a:xfrm>
                <a:off x="343" y="819"/>
                <a:ext cx="128" cy="357"/>
              </a:xfrm>
              <a:custGeom>
                <a:avLst/>
                <a:gdLst>
                  <a:gd name="T0" fmla="*/ 0 w 51"/>
                  <a:gd name="T1" fmla="*/ 1153516618 h 134"/>
                  <a:gd name="T2" fmla="*/ 161038482 w 51"/>
                  <a:gd name="T3" fmla="*/ 0 h 134"/>
                  <a:gd name="T4" fmla="*/ 317160300 w 51"/>
                  <a:gd name="T5" fmla="*/ 1153516618 h 134"/>
                  <a:gd name="T6" fmla="*/ 156189643 w 51"/>
                  <a:gd name="T7" fmla="*/ 2147483647 h 134"/>
                  <a:gd name="T8" fmla="*/ 0 w 51"/>
                  <a:gd name="T9" fmla="*/ 1153516618 h 134"/>
                  <a:gd name="T10" fmla="*/ 0 60000 65536"/>
                  <a:gd name="T11" fmla="*/ 0 60000 65536"/>
                  <a:gd name="T12" fmla="*/ 0 60000 65536"/>
                  <a:gd name="T13" fmla="*/ 0 60000 65536"/>
                  <a:gd name="T14" fmla="*/ 0 60000 65536"/>
                  <a:gd name="T15" fmla="*/ 0 w 51"/>
                  <a:gd name="T16" fmla="*/ 0 h 134"/>
                  <a:gd name="T17" fmla="*/ 51 w 51"/>
                  <a:gd name="T18" fmla="*/ 134 h 134"/>
                </a:gdLst>
                <a:ahLst/>
                <a:cxnLst>
                  <a:cxn ang="T10">
                    <a:pos x="T0" y="T1"/>
                  </a:cxn>
                  <a:cxn ang="T11">
                    <a:pos x="T2" y="T3"/>
                  </a:cxn>
                  <a:cxn ang="T12">
                    <a:pos x="T4" y="T5"/>
                  </a:cxn>
                  <a:cxn ang="T13">
                    <a:pos x="T6" y="T7"/>
                  </a:cxn>
                  <a:cxn ang="T14">
                    <a:pos x="T8" y="T9"/>
                  </a:cxn>
                </a:cxnLst>
                <a:rect l="T15" t="T16" r="T17" b="T18"/>
                <a:pathLst>
                  <a:path w="51" h="134">
                    <a:moveTo>
                      <a:pt x="0" y="67"/>
                    </a:moveTo>
                    <a:cubicBezTo>
                      <a:pt x="0" y="30"/>
                      <a:pt x="12" y="0"/>
                      <a:pt x="26" y="0"/>
                    </a:cubicBezTo>
                    <a:cubicBezTo>
                      <a:pt x="39" y="0"/>
                      <a:pt x="51" y="30"/>
                      <a:pt x="51" y="67"/>
                    </a:cubicBezTo>
                    <a:cubicBezTo>
                      <a:pt x="50" y="104"/>
                      <a:pt x="39" y="134"/>
                      <a:pt x="25" y="134"/>
                    </a:cubicBezTo>
                    <a:cubicBezTo>
                      <a:pt x="12" y="134"/>
                      <a:pt x="0" y="104"/>
                      <a:pt x="0" y="67"/>
                    </a:cubicBezTo>
                    <a:close/>
                  </a:path>
                </a:pathLst>
              </a:custGeom>
              <a:solidFill>
                <a:srgbClr val="DEE9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887" name="Freeform 1019"/>
              <p:cNvSpPr>
                <a:spLocks/>
              </p:cNvSpPr>
              <p:nvPr/>
            </p:nvSpPr>
            <p:spPr bwMode="auto">
              <a:xfrm>
                <a:off x="348" y="829"/>
                <a:ext cx="108" cy="182"/>
              </a:xfrm>
              <a:custGeom>
                <a:avLst/>
                <a:gdLst>
                  <a:gd name="T0" fmla="*/ 107759936 w 43"/>
                  <a:gd name="T1" fmla="*/ 34027210 h 68"/>
                  <a:gd name="T2" fmla="*/ 32897659 w 43"/>
                  <a:gd name="T3" fmla="*/ 575111933 h 68"/>
                  <a:gd name="T4" fmla="*/ 25014523 w 43"/>
                  <a:gd name="T5" fmla="*/ 1261143247 h 68"/>
                  <a:gd name="T6" fmla="*/ 87839698 w 43"/>
                  <a:gd name="T7" fmla="*/ 818871155 h 68"/>
                  <a:gd name="T8" fmla="*/ 157798484 w 43"/>
                  <a:gd name="T9" fmla="*/ 777254403 h 68"/>
                  <a:gd name="T10" fmla="*/ 200723151 w 43"/>
                  <a:gd name="T11" fmla="*/ 930235410 h 68"/>
                  <a:gd name="T12" fmla="*/ 170462036 w 43"/>
                  <a:gd name="T13" fmla="*/ 145005532 h 68"/>
                  <a:gd name="T14" fmla="*/ 107759936 w 43"/>
                  <a:gd name="T15" fmla="*/ 34027210 h 68"/>
                  <a:gd name="T16" fmla="*/ 0 60000 65536"/>
                  <a:gd name="T17" fmla="*/ 0 60000 65536"/>
                  <a:gd name="T18" fmla="*/ 0 60000 65536"/>
                  <a:gd name="T19" fmla="*/ 0 60000 65536"/>
                  <a:gd name="T20" fmla="*/ 0 60000 65536"/>
                  <a:gd name="T21" fmla="*/ 0 60000 65536"/>
                  <a:gd name="T22" fmla="*/ 0 60000 65536"/>
                  <a:gd name="T23" fmla="*/ 0 60000 65536"/>
                  <a:gd name="T24" fmla="*/ 0 w 43"/>
                  <a:gd name="T25" fmla="*/ 0 h 68"/>
                  <a:gd name="T26" fmla="*/ 43 w 43"/>
                  <a:gd name="T27" fmla="*/ 68 h 6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3" h="68">
                    <a:moveTo>
                      <a:pt x="17" y="2"/>
                    </a:moveTo>
                    <a:cubicBezTo>
                      <a:pt x="10" y="9"/>
                      <a:pt x="7" y="22"/>
                      <a:pt x="5" y="31"/>
                    </a:cubicBezTo>
                    <a:cubicBezTo>
                      <a:pt x="3" y="42"/>
                      <a:pt x="0" y="57"/>
                      <a:pt x="4" y="68"/>
                    </a:cubicBezTo>
                    <a:cubicBezTo>
                      <a:pt x="8" y="60"/>
                      <a:pt x="5" y="50"/>
                      <a:pt x="14" y="44"/>
                    </a:cubicBezTo>
                    <a:cubicBezTo>
                      <a:pt x="17" y="42"/>
                      <a:pt x="22" y="41"/>
                      <a:pt x="25" y="42"/>
                    </a:cubicBezTo>
                    <a:cubicBezTo>
                      <a:pt x="30" y="43"/>
                      <a:pt x="29" y="47"/>
                      <a:pt x="32" y="50"/>
                    </a:cubicBezTo>
                    <a:cubicBezTo>
                      <a:pt x="43" y="47"/>
                      <a:pt x="32" y="14"/>
                      <a:pt x="27" y="8"/>
                    </a:cubicBezTo>
                    <a:cubicBezTo>
                      <a:pt x="24" y="4"/>
                      <a:pt x="20" y="0"/>
                      <a:pt x="17" y="2"/>
                    </a:cubicBezTo>
                    <a:close/>
                  </a:path>
                </a:pathLst>
              </a:custGeom>
              <a:solidFill>
                <a:srgbClr val="D1E1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888" name="Freeform 1020"/>
              <p:cNvSpPr>
                <a:spLocks/>
              </p:cNvSpPr>
              <p:nvPr/>
            </p:nvSpPr>
            <p:spPr bwMode="auto">
              <a:xfrm>
                <a:off x="366" y="824"/>
                <a:ext cx="55" cy="117"/>
              </a:xfrm>
              <a:custGeom>
                <a:avLst/>
                <a:gdLst>
                  <a:gd name="T0" fmla="*/ 0 w 22"/>
                  <a:gd name="T1" fmla="*/ 730704402 h 44"/>
                  <a:gd name="T2" fmla="*/ 40244925 w 22"/>
                  <a:gd name="T3" fmla="*/ 181066405 h 44"/>
                  <a:gd name="T4" fmla="*/ 127868675 w 22"/>
                  <a:gd name="T5" fmla="*/ 430393727 h 44"/>
                  <a:gd name="T6" fmla="*/ 34568675 w 22"/>
                  <a:gd name="T7" fmla="*/ 368554271 h 44"/>
                  <a:gd name="T8" fmla="*/ 0 60000 65536"/>
                  <a:gd name="T9" fmla="*/ 0 60000 65536"/>
                  <a:gd name="T10" fmla="*/ 0 60000 65536"/>
                  <a:gd name="T11" fmla="*/ 0 60000 65536"/>
                  <a:gd name="T12" fmla="*/ 0 w 22"/>
                  <a:gd name="T13" fmla="*/ 0 h 44"/>
                  <a:gd name="T14" fmla="*/ 22 w 22"/>
                  <a:gd name="T15" fmla="*/ 44 h 44"/>
                </a:gdLst>
                <a:ahLst/>
                <a:cxnLst>
                  <a:cxn ang="T8">
                    <a:pos x="T0" y="T1"/>
                  </a:cxn>
                  <a:cxn ang="T9">
                    <a:pos x="T2" y="T3"/>
                  </a:cxn>
                  <a:cxn ang="T10">
                    <a:pos x="T4" y="T5"/>
                  </a:cxn>
                  <a:cxn ang="T11">
                    <a:pos x="T6" y="T7"/>
                  </a:cxn>
                </a:cxnLst>
                <a:rect l="T12" t="T13" r="T14" b="T15"/>
                <a:pathLst>
                  <a:path w="22" h="44">
                    <a:moveTo>
                      <a:pt x="0" y="44"/>
                    </a:moveTo>
                    <a:cubicBezTo>
                      <a:pt x="0" y="34"/>
                      <a:pt x="1" y="19"/>
                      <a:pt x="7" y="11"/>
                    </a:cubicBezTo>
                    <a:cubicBezTo>
                      <a:pt x="16" y="0"/>
                      <a:pt x="21" y="19"/>
                      <a:pt x="22" y="26"/>
                    </a:cubicBezTo>
                    <a:cubicBezTo>
                      <a:pt x="19" y="22"/>
                      <a:pt x="9" y="10"/>
                      <a:pt x="6" y="22"/>
                    </a:cubicBezTo>
                  </a:path>
                </a:pathLst>
              </a:custGeom>
              <a:solidFill>
                <a:srgbClr val="A4C6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889" name="Freeform 1021"/>
              <p:cNvSpPr>
                <a:spLocks/>
              </p:cNvSpPr>
              <p:nvPr/>
            </p:nvSpPr>
            <p:spPr bwMode="auto">
              <a:xfrm>
                <a:off x="2679" y="803"/>
                <a:ext cx="160" cy="389"/>
              </a:xfrm>
              <a:custGeom>
                <a:avLst/>
                <a:gdLst>
                  <a:gd name="T0" fmla="*/ 372523250 w 64"/>
                  <a:gd name="T1" fmla="*/ 1425358456 h 146"/>
                  <a:gd name="T2" fmla="*/ 162714845 w 64"/>
                  <a:gd name="T3" fmla="*/ 0 h 146"/>
                  <a:gd name="T4" fmla="*/ 0 w 64"/>
                  <a:gd name="T5" fmla="*/ 1258338617 h 146"/>
                  <a:gd name="T6" fmla="*/ 162714845 w 64"/>
                  <a:gd name="T7" fmla="*/ 2147483647 h 146"/>
                  <a:gd name="T8" fmla="*/ 167605783 w 64"/>
                  <a:gd name="T9" fmla="*/ 2147483647 h 146"/>
                  <a:gd name="T10" fmla="*/ 372523250 w 64"/>
                  <a:gd name="T11" fmla="*/ 1425358456 h 146"/>
                  <a:gd name="T12" fmla="*/ 0 60000 65536"/>
                  <a:gd name="T13" fmla="*/ 0 60000 65536"/>
                  <a:gd name="T14" fmla="*/ 0 60000 65536"/>
                  <a:gd name="T15" fmla="*/ 0 60000 65536"/>
                  <a:gd name="T16" fmla="*/ 0 60000 65536"/>
                  <a:gd name="T17" fmla="*/ 0 60000 65536"/>
                  <a:gd name="T18" fmla="*/ 0 w 64"/>
                  <a:gd name="T19" fmla="*/ 0 h 146"/>
                  <a:gd name="T20" fmla="*/ 64 w 64"/>
                  <a:gd name="T21" fmla="*/ 146 h 146"/>
                </a:gdLst>
                <a:ahLst/>
                <a:cxnLst>
                  <a:cxn ang="T12">
                    <a:pos x="T0" y="T1"/>
                  </a:cxn>
                  <a:cxn ang="T13">
                    <a:pos x="T2" y="T3"/>
                  </a:cxn>
                  <a:cxn ang="T14">
                    <a:pos x="T4" y="T5"/>
                  </a:cxn>
                  <a:cxn ang="T15">
                    <a:pos x="T6" y="T7"/>
                  </a:cxn>
                  <a:cxn ang="T16">
                    <a:pos x="T8" y="T9"/>
                  </a:cxn>
                  <a:cxn ang="T17">
                    <a:pos x="T10" y="T11"/>
                  </a:cxn>
                </a:cxnLst>
                <a:rect l="T18" t="T19" r="T20" b="T21"/>
                <a:pathLst>
                  <a:path w="64" h="146">
                    <a:moveTo>
                      <a:pt x="64" y="83"/>
                    </a:moveTo>
                    <a:cubicBezTo>
                      <a:pt x="64" y="65"/>
                      <a:pt x="43" y="0"/>
                      <a:pt x="28" y="0"/>
                    </a:cubicBezTo>
                    <a:cubicBezTo>
                      <a:pt x="13" y="0"/>
                      <a:pt x="0" y="33"/>
                      <a:pt x="0" y="73"/>
                    </a:cubicBezTo>
                    <a:cubicBezTo>
                      <a:pt x="0" y="114"/>
                      <a:pt x="12" y="146"/>
                      <a:pt x="28" y="146"/>
                    </a:cubicBezTo>
                    <a:cubicBezTo>
                      <a:pt x="28" y="146"/>
                      <a:pt x="29" y="146"/>
                      <a:pt x="29" y="146"/>
                    </a:cubicBezTo>
                    <a:cubicBezTo>
                      <a:pt x="44" y="143"/>
                      <a:pt x="64" y="100"/>
                      <a:pt x="64" y="83"/>
                    </a:cubicBezTo>
                    <a:close/>
                  </a:path>
                </a:pathLst>
              </a:custGeom>
              <a:solidFill>
                <a:srgbClr val="D1E1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890" name="Freeform 1022"/>
              <p:cNvSpPr>
                <a:spLocks/>
              </p:cNvSpPr>
              <p:nvPr/>
            </p:nvSpPr>
            <p:spPr bwMode="auto">
              <a:xfrm>
                <a:off x="2381" y="805"/>
                <a:ext cx="163" cy="392"/>
              </a:xfrm>
              <a:custGeom>
                <a:avLst/>
                <a:gdLst>
                  <a:gd name="T0" fmla="*/ 0 w 65"/>
                  <a:gd name="T1" fmla="*/ 2147483647 h 147"/>
                  <a:gd name="T2" fmla="*/ 171547712 w 65"/>
                  <a:gd name="T3" fmla="*/ 1275495219 h 147"/>
                  <a:gd name="T4" fmla="*/ 7722328 w 65"/>
                  <a:gd name="T5" fmla="*/ 0 h 147"/>
                  <a:gd name="T6" fmla="*/ 232157462 w 65"/>
                  <a:gd name="T7" fmla="*/ 0 h 147"/>
                  <a:gd name="T8" fmla="*/ 399015562 w 65"/>
                  <a:gd name="T9" fmla="*/ 1275495219 h 147"/>
                  <a:gd name="T10" fmla="*/ 232157462 w 65"/>
                  <a:gd name="T11" fmla="*/ 2147483647 h 147"/>
                  <a:gd name="T12" fmla="*/ 0 60000 65536"/>
                  <a:gd name="T13" fmla="*/ 0 60000 65536"/>
                  <a:gd name="T14" fmla="*/ 0 60000 65536"/>
                  <a:gd name="T15" fmla="*/ 0 60000 65536"/>
                  <a:gd name="T16" fmla="*/ 0 60000 65536"/>
                  <a:gd name="T17" fmla="*/ 0 60000 65536"/>
                  <a:gd name="T18" fmla="*/ 0 w 65"/>
                  <a:gd name="T19" fmla="*/ 0 h 147"/>
                  <a:gd name="T20" fmla="*/ 65 w 65"/>
                  <a:gd name="T21" fmla="*/ 147 h 147"/>
                </a:gdLst>
                <a:ahLst/>
                <a:cxnLst>
                  <a:cxn ang="T12">
                    <a:pos x="T0" y="T1"/>
                  </a:cxn>
                  <a:cxn ang="T13">
                    <a:pos x="T2" y="T3"/>
                  </a:cxn>
                  <a:cxn ang="T14">
                    <a:pos x="T4" y="T5"/>
                  </a:cxn>
                  <a:cxn ang="T15">
                    <a:pos x="T6" y="T7"/>
                  </a:cxn>
                  <a:cxn ang="T16">
                    <a:pos x="T8" y="T9"/>
                  </a:cxn>
                  <a:cxn ang="T17">
                    <a:pos x="T10" y="T11"/>
                  </a:cxn>
                </a:cxnLst>
                <a:rect l="T18" t="T19" r="T20" b="T21"/>
                <a:pathLst>
                  <a:path w="65" h="147">
                    <a:moveTo>
                      <a:pt x="0" y="147"/>
                    </a:moveTo>
                    <a:cubicBezTo>
                      <a:pt x="16" y="147"/>
                      <a:pt x="28" y="114"/>
                      <a:pt x="28" y="73"/>
                    </a:cubicBezTo>
                    <a:cubicBezTo>
                      <a:pt x="28" y="33"/>
                      <a:pt x="16" y="0"/>
                      <a:pt x="1" y="0"/>
                    </a:cubicBezTo>
                    <a:cubicBezTo>
                      <a:pt x="38" y="0"/>
                      <a:pt x="38" y="0"/>
                      <a:pt x="38" y="0"/>
                    </a:cubicBezTo>
                    <a:cubicBezTo>
                      <a:pt x="53" y="0"/>
                      <a:pt x="65" y="33"/>
                      <a:pt x="65" y="73"/>
                    </a:cubicBezTo>
                    <a:cubicBezTo>
                      <a:pt x="65" y="114"/>
                      <a:pt x="53" y="147"/>
                      <a:pt x="38" y="147"/>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891" name="Freeform 1023"/>
              <p:cNvSpPr>
                <a:spLocks/>
              </p:cNvSpPr>
              <p:nvPr/>
            </p:nvSpPr>
            <p:spPr bwMode="auto">
              <a:xfrm>
                <a:off x="481" y="976"/>
                <a:ext cx="135" cy="123"/>
              </a:xfrm>
              <a:custGeom>
                <a:avLst/>
                <a:gdLst>
                  <a:gd name="T0" fmla="*/ 23434583 w 54"/>
                  <a:gd name="T1" fmla="*/ 0 h 46"/>
                  <a:gd name="T2" fmla="*/ 0 w 54"/>
                  <a:gd name="T3" fmla="*/ 819444418 h 46"/>
                  <a:gd name="T4" fmla="*/ 314903645 w 54"/>
                  <a:gd name="T5" fmla="*/ 840525808 h 46"/>
                  <a:gd name="T6" fmla="*/ 77484188 w 54"/>
                  <a:gd name="T7" fmla="*/ 492965382 h 46"/>
                  <a:gd name="T8" fmla="*/ 23434583 w 54"/>
                  <a:gd name="T9" fmla="*/ 0 h 46"/>
                  <a:gd name="T10" fmla="*/ 0 60000 65536"/>
                  <a:gd name="T11" fmla="*/ 0 60000 65536"/>
                  <a:gd name="T12" fmla="*/ 0 60000 65536"/>
                  <a:gd name="T13" fmla="*/ 0 60000 65536"/>
                  <a:gd name="T14" fmla="*/ 0 60000 65536"/>
                  <a:gd name="T15" fmla="*/ 0 w 54"/>
                  <a:gd name="T16" fmla="*/ 0 h 46"/>
                  <a:gd name="T17" fmla="*/ 54 w 54"/>
                  <a:gd name="T18" fmla="*/ 46 h 46"/>
                </a:gdLst>
                <a:ahLst/>
                <a:cxnLst>
                  <a:cxn ang="T10">
                    <a:pos x="T0" y="T1"/>
                  </a:cxn>
                  <a:cxn ang="T11">
                    <a:pos x="T2" y="T3"/>
                  </a:cxn>
                  <a:cxn ang="T12">
                    <a:pos x="T4" y="T5"/>
                  </a:cxn>
                  <a:cxn ang="T13">
                    <a:pos x="T6" y="T7"/>
                  </a:cxn>
                  <a:cxn ang="T14">
                    <a:pos x="T8" y="T9"/>
                  </a:cxn>
                </a:cxnLst>
                <a:rect l="T15" t="T16" r="T17" b="T18"/>
                <a:pathLst>
                  <a:path w="54" h="46">
                    <a:moveTo>
                      <a:pt x="4" y="0"/>
                    </a:moveTo>
                    <a:cubicBezTo>
                      <a:pt x="4" y="6"/>
                      <a:pt x="7" y="33"/>
                      <a:pt x="0" y="45"/>
                    </a:cubicBezTo>
                    <a:cubicBezTo>
                      <a:pt x="54" y="46"/>
                      <a:pt x="54" y="46"/>
                      <a:pt x="54" y="46"/>
                    </a:cubicBezTo>
                    <a:cubicBezTo>
                      <a:pt x="28" y="45"/>
                      <a:pt x="21" y="42"/>
                      <a:pt x="13" y="27"/>
                    </a:cubicBezTo>
                    <a:cubicBezTo>
                      <a:pt x="8" y="18"/>
                      <a:pt x="4" y="0"/>
                      <a:pt x="4" y="0"/>
                    </a:cubicBezTo>
                    <a:close/>
                  </a:path>
                </a:pathLst>
              </a:custGeom>
              <a:solidFill>
                <a:srgbClr val="CACD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892" name="Freeform 0"/>
              <p:cNvSpPr>
                <a:spLocks/>
              </p:cNvSpPr>
              <p:nvPr/>
            </p:nvSpPr>
            <p:spPr bwMode="auto">
              <a:xfrm>
                <a:off x="406" y="819"/>
                <a:ext cx="87" cy="357"/>
              </a:xfrm>
              <a:custGeom>
                <a:avLst/>
                <a:gdLst>
                  <a:gd name="T0" fmla="*/ 52959890 w 35"/>
                  <a:gd name="T1" fmla="*/ 2147483647 h 134"/>
                  <a:gd name="T2" fmla="*/ 184632248 w 35"/>
                  <a:gd name="T3" fmla="*/ 1153516618 h 134"/>
                  <a:gd name="T4" fmla="*/ 52959890 w 35"/>
                  <a:gd name="T5" fmla="*/ 0 h 134"/>
                  <a:gd name="T6" fmla="*/ 4159632 w 35"/>
                  <a:gd name="T7" fmla="*/ 0 h 134"/>
                  <a:gd name="T8" fmla="*/ 138612907 w 35"/>
                  <a:gd name="T9" fmla="*/ 1153516618 h 134"/>
                  <a:gd name="T10" fmla="*/ 0 w 35"/>
                  <a:gd name="T11" fmla="*/ 2147483647 h 134"/>
                  <a:gd name="T12" fmla="*/ 52959890 w 35"/>
                  <a:gd name="T13" fmla="*/ 2147483647 h 134"/>
                  <a:gd name="T14" fmla="*/ 0 60000 65536"/>
                  <a:gd name="T15" fmla="*/ 0 60000 65536"/>
                  <a:gd name="T16" fmla="*/ 0 60000 65536"/>
                  <a:gd name="T17" fmla="*/ 0 60000 65536"/>
                  <a:gd name="T18" fmla="*/ 0 60000 65536"/>
                  <a:gd name="T19" fmla="*/ 0 60000 65536"/>
                  <a:gd name="T20" fmla="*/ 0 60000 65536"/>
                  <a:gd name="T21" fmla="*/ 0 w 35"/>
                  <a:gd name="T22" fmla="*/ 0 h 134"/>
                  <a:gd name="T23" fmla="*/ 35 w 35"/>
                  <a:gd name="T24" fmla="*/ 134 h 1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134">
                    <a:moveTo>
                      <a:pt x="10" y="134"/>
                    </a:moveTo>
                    <a:cubicBezTo>
                      <a:pt x="24" y="134"/>
                      <a:pt x="35" y="104"/>
                      <a:pt x="35" y="67"/>
                    </a:cubicBezTo>
                    <a:cubicBezTo>
                      <a:pt x="35" y="30"/>
                      <a:pt x="24" y="0"/>
                      <a:pt x="10" y="0"/>
                    </a:cubicBezTo>
                    <a:cubicBezTo>
                      <a:pt x="1" y="0"/>
                      <a:pt x="1" y="0"/>
                      <a:pt x="1" y="0"/>
                    </a:cubicBezTo>
                    <a:cubicBezTo>
                      <a:pt x="14" y="0"/>
                      <a:pt x="26" y="30"/>
                      <a:pt x="26" y="67"/>
                    </a:cubicBezTo>
                    <a:cubicBezTo>
                      <a:pt x="25" y="104"/>
                      <a:pt x="14" y="134"/>
                      <a:pt x="0" y="134"/>
                    </a:cubicBezTo>
                    <a:lnTo>
                      <a:pt x="10" y="134"/>
                    </a:lnTo>
                    <a:close/>
                  </a:path>
                </a:pathLst>
              </a:custGeom>
              <a:solidFill>
                <a:srgbClr val="A6C7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893" name="Freeform 1"/>
              <p:cNvSpPr>
                <a:spLocks/>
              </p:cNvSpPr>
              <p:nvPr/>
            </p:nvSpPr>
            <p:spPr bwMode="auto">
              <a:xfrm>
                <a:off x="461" y="904"/>
                <a:ext cx="32" cy="64"/>
              </a:xfrm>
              <a:custGeom>
                <a:avLst/>
                <a:gdLst>
                  <a:gd name="T0" fmla="*/ 58238134 w 13"/>
                  <a:gd name="T1" fmla="*/ 399953011 h 24"/>
                  <a:gd name="T2" fmla="*/ 45915591 w 13"/>
                  <a:gd name="T3" fmla="*/ 0 h 24"/>
                  <a:gd name="T4" fmla="*/ 0 w 13"/>
                  <a:gd name="T5" fmla="*/ 0 h 24"/>
                  <a:gd name="T6" fmla="*/ 12560881 w 13"/>
                  <a:gd name="T7" fmla="*/ 419338317 h 24"/>
                  <a:gd name="T8" fmla="*/ 58238134 w 13"/>
                  <a:gd name="T9" fmla="*/ 399953011 h 24"/>
                  <a:gd name="T10" fmla="*/ 0 60000 65536"/>
                  <a:gd name="T11" fmla="*/ 0 60000 65536"/>
                  <a:gd name="T12" fmla="*/ 0 60000 65536"/>
                  <a:gd name="T13" fmla="*/ 0 60000 65536"/>
                  <a:gd name="T14" fmla="*/ 0 60000 65536"/>
                  <a:gd name="T15" fmla="*/ 0 w 13"/>
                  <a:gd name="T16" fmla="*/ 0 h 24"/>
                  <a:gd name="T17" fmla="*/ 13 w 13"/>
                  <a:gd name="T18" fmla="*/ 24 h 24"/>
                </a:gdLst>
                <a:ahLst/>
                <a:cxnLst>
                  <a:cxn ang="T10">
                    <a:pos x="T0" y="T1"/>
                  </a:cxn>
                  <a:cxn ang="T11">
                    <a:pos x="T2" y="T3"/>
                  </a:cxn>
                  <a:cxn ang="T12">
                    <a:pos x="T4" y="T5"/>
                  </a:cxn>
                  <a:cxn ang="T13">
                    <a:pos x="T6" y="T7"/>
                  </a:cxn>
                  <a:cxn ang="T14">
                    <a:pos x="T8" y="T9"/>
                  </a:cxn>
                </a:cxnLst>
                <a:rect l="T15" t="T16" r="T17" b="T18"/>
                <a:pathLst>
                  <a:path w="13" h="24">
                    <a:moveTo>
                      <a:pt x="13" y="23"/>
                    </a:moveTo>
                    <a:cubicBezTo>
                      <a:pt x="12" y="15"/>
                      <a:pt x="11" y="7"/>
                      <a:pt x="10" y="0"/>
                    </a:cubicBezTo>
                    <a:cubicBezTo>
                      <a:pt x="0" y="0"/>
                      <a:pt x="0" y="0"/>
                      <a:pt x="0" y="0"/>
                    </a:cubicBezTo>
                    <a:cubicBezTo>
                      <a:pt x="2" y="7"/>
                      <a:pt x="3" y="15"/>
                      <a:pt x="3" y="24"/>
                    </a:cubicBezTo>
                    <a:lnTo>
                      <a:pt x="13"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894" name="Freeform 2"/>
              <p:cNvSpPr>
                <a:spLocks/>
              </p:cNvSpPr>
              <p:nvPr/>
            </p:nvSpPr>
            <p:spPr bwMode="auto">
              <a:xfrm>
                <a:off x="456" y="885"/>
                <a:ext cx="27" cy="11"/>
              </a:xfrm>
              <a:custGeom>
                <a:avLst/>
                <a:gdLst>
                  <a:gd name="T0" fmla="*/ 43173940 w 11"/>
                  <a:gd name="T1" fmla="*/ 0 h 4"/>
                  <a:gd name="T2" fmla="*/ 0 w 11"/>
                  <a:gd name="T3" fmla="*/ 0 h 4"/>
                  <a:gd name="T4" fmla="*/ 3388831 w 11"/>
                  <a:gd name="T5" fmla="*/ 115762169 h 4"/>
                  <a:gd name="T6" fmla="*/ 46721983 w 11"/>
                  <a:gd name="T7" fmla="*/ 115762169 h 4"/>
                  <a:gd name="T8" fmla="*/ 43173940 w 11"/>
                  <a:gd name="T9" fmla="*/ 0 h 4"/>
                  <a:gd name="T10" fmla="*/ 0 60000 65536"/>
                  <a:gd name="T11" fmla="*/ 0 60000 65536"/>
                  <a:gd name="T12" fmla="*/ 0 60000 65536"/>
                  <a:gd name="T13" fmla="*/ 0 60000 65536"/>
                  <a:gd name="T14" fmla="*/ 0 60000 65536"/>
                  <a:gd name="T15" fmla="*/ 0 w 11"/>
                  <a:gd name="T16" fmla="*/ 0 h 4"/>
                  <a:gd name="T17" fmla="*/ 11 w 11"/>
                  <a:gd name="T18" fmla="*/ 4 h 4"/>
                </a:gdLst>
                <a:ahLst/>
                <a:cxnLst>
                  <a:cxn ang="T10">
                    <a:pos x="T0" y="T1"/>
                  </a:cxn>
                  <a:cxn ang="T11">
                    <a:pos x="T2" y="T3"/>
                  </a:cxn>
                  <a:cxn ang="T12">
                    <a:pos x="T4" y="T5"/>
                  </a:cxn>
                  <a:cxn ang="T13">
                    <a:pos x="T6" y="T7"/>
                  </a:cxn>
                  <a:cxn ang="T14">
                    <a:pos x="T8" y="T9"/>
                  </a:cxn>
                </a:cxnLst>
                <a:rect l="T15" t="T16" r="T17" b="T18"/>
                <a:pathLst>
                  <a:path w="11" h="4">
                    <a:moveTo>
                      <a:pt x="10" y="0"/>
                    </a:moveTo>
                    <a:cubicBezTo>
                      <a:pt x="0" y="0"/>
                      <a:pt x="0" y="0"/>
                      <a:pt x="0" y="0"/>
                    </a:cubicBezTo>
                    <a:cubicBezTo>
                      <a:pt x="1" y="2"/>
                      <a:pt x="1" y="3"/>
                      <a:pt x="1" y="4"/>
                    </a:cubicBezTo>
                    <a:cubicBezTo>
                      <a:pt x="11" y="4"/>
                      <a:pt x="11" y="4"/>
                      <a:pt x="11" y="4"/>
                    </a:cubicBezTo>
                    <a:cubicBezTo>
                      <a:pt x="10" y="2"/>
                      <a:pt x="10" y="1"/>
                      <a:pt x="10" y="0"/>
                    </a:cubicBezTo>
                    <a:close/>
                  </a:path>
                </a:pathLst>
              </a:custGeom>
              <a:solidFill>
                <a:srgbClr val="0075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895" name="Freeform 3"/>
              <p:cNvSpPr>
                <a:spLocks/>
              </p:cNvSpPr>
              <p:nvPr/>
            </p:nvSpPr>
            <p:spPr bwMode="auto">
              <a:xfrm>
                <a:off x="468" y="981"/>
                <a:ext cx="25" cy="30"/>
              </a:xfrm>
              <a:custGeom>
                <a:avLst/>
                <a:gdLst>
                  <a:gd name="T0" fmla="*/ 0 w 10"/>
                  <a:gd name="T1" fmla="*/ 0 h 11"/>
                  <a:gd name="T2" fmla="*/ 6370908 w 10"/>
                  <a:gd name="T3" fmla="*/ 151048205 h 11"/>
                  <a:gd name="T4" fmla="*/ 0 w 10"/>
                  <a:gd name="T5" fmla="*/ 282137035 h 11"/>
                  <a:gd name="T6" fmla="*/ 57818675 w 10"/>
                  <a:gd name="T7" fmla="*/ 254498839 h 11"/>
                  <a:gd name="T8" fmla="*/ 57818675 w 10"/>
                  <a:gd name="T9" fmla="*/ 151048205 h 11"/>
                  <a:gd name="T10" fmla="*/ 57818675 w 10"/>
                  <a:gd name="T11" fmla="*/ 48124265 h 11"/>
                  <a:gd name="T12" fmla="*/ 57818675 w 10"/>
                  <a:gd name="T13" fmla="*/ 0 h 11"/>
                  <a:gd name="T14" fmla="*/ 0 w 10"/>
                  <a:gd name="T15" fmla="*/ 0 h 11"/>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11"/>
                  <a:gd name="T26" fmla="*/ 10 w 10"/>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11">
                    <a:moveTo>
                      <a:pt x="0" y="0"/>
                    </a:moveTo>
                    <a:cubicBezTo>
                      <a:pt x="0" y="2"/>
                      <a:pt x="1" y="4"/>
                      <a:pt x="1" y="6"/>
                    </a:cubicBezTo>
                    <a:cubicBezTo>
                      <a:pt x="1" y="8"/>
                      <a:pt x="0" y="9"/>
                      <a:pt x="0" y="11"/>
                    </a:cubicBezTo>
                    <a:cubicBezTo>
                      <a:pt x="10" y="10"/>
                      <a:pt x="10" y="10"/>
                      <a:pt x="10" y="10"/>
                    </a:cubicBezTo>
                    <a:cubicBezTo>
                      <a:pt x="10" y="9"/>
                      <a:pt x="10" y="7"/>
                      <a:pt x="10" y="6"/>
                    </a:cubicBezTo>
                    <a:cubicBezTo>
                      <a:pt x="10" y="5"/>
                      <a:pt x="10" y="3"/>
                      <a:pt x="10" y="2"/>
                    </a:cubicBezTo>
                    <a:cubicBezTo>
                      <a:pt x="10" y="2"/>
                      <a:pt x="10" y="1"/>
                      <a:pt x="10" y="0"/>
                    </a:cubicBezTo>
                    <a:lnTo>
                      <a:pt x="0" y="0"/>
                    </a:lnTo>
                    <a:close/>
                  </a:path>
                </a:pathLst>
              </a:custGeom>
              <a:solidFill>
                <a:srgbClr val="2994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896" name="Freeform 4"/>
              <p:cNvSpPr>
                <a:spLocks/>
              </p:cNvSpPr>
              <p:nvPr/>
            </p:nvSpPr>
            <p:spPr bwMode="auto">
              <a:xfrm>
                <a:off x="976" y="891"/>
                <a:ext cx="25" cy="61"/>
              </a:xfrm>
              <a:custGeom>
                <a:avLst/>
                <a:gdLst>
                  <a:gd name="T0" fmla="*/ 39817708 w 10"/>
                  <a:gd name="T1" fmla="*/ 0 h 23"/>
                  <a:gd name="T2" fmla="*/ 0 w 10"/>
                  <a:gd name="T3" fmla="*/ 0 h 23"/>
                  <a:gd name="T4" fmla="*/ 11920238 w 10"/>
                  <a:gd name="T5" fmla="*/ 366168092 h 23"/>
                  <a:gd name="T6" fmla="*/ 57818675 w 10"/>
                  <a:gd name="T7" fmla="*/ 336588739 h 23"/>
                  <a:gd name="T8" fmla="*/ 39817708 w 10"/>
                  <a:gd name="T9" fmla="*/ 0 h 23"/>
                  <a:gd name="T10" fmla="*/ 0 60000 65536"/>
                  <a:gd name="T11" fmla="*/ 0 60000 65536"/>
                  <a:gd name="T12" fmla="*/ 0 60000 65536"/>
                  <a:gd name="T13" fmla="*/ 0 60000 65536"/>
                  <a:gd name="T14" fmla="*/ 0 60000 65536"/>
                  <a:gd name="T15" fmla="*/ 0 w 10"/>
                  <a:gd name="T16" fmla="*/ 0 h 23"/>
                  <a:gd name="T17" fmla="*/ 10 w 10"/>
                  <a:gd name="T18" fmla="*/ 23 h 23"/>
                </a:gdLst>
                <a:ahLst/>
                <a:cxnLst>
                  <a:cxn ang="T10">
                    <a:pos x="T0" y="T1"/>
                  </a:cxn>
                  <a:cxn ang="T11">
                    <a:pos x="T2" y="T3"/>
                  </a:cxn>
                  <a:cxn ang="T12">
                    <a:pos x="T4" y="T5"/>
                  </a:cxn>
                  <a:cxn ang="T13">
                    <a:pos x="T6" y="T7"/>
                  </a:cxn>
                  <a:cxn ang="T14">
                    <a:pos x="T8" y="T9"/>
                  </a:cxn>
                </a:cxnLst>
                <a:rect l="T15" t="T16" r="T17" b="T18"/>
                <a:pathLst>
                  <a:path w="10" h="23">
                    <a:moveTo>
                      <a:pt x="7" y="0"/>
                    </a:moveTo>
                    <a:cubicBezTo>
                      <a:pt x="0" y="0"/>
                      <a:pt x="0" y="0"/>
                      <a:pt x="0" y="0"/>
                    </a:cubicBezTo>
                    <a:cubicBezTo>
                      <a:pt x="1" y="7"/>
                      <a:pt x="2" y="14"/>
                      <a:pt x="2" y="23"/>
                    </a:cubicBezTo>
                    <a:cubicBezTo>
                      <a:pt x="10" y="21"/>
                      <a:pt x="10" y="21"/>
                      <a:pt x="10" y="21"/>
                    </a:cubicBezTo>
                    <a:cubicBezTo>
                      <a:pt x="10" y="14"/>
                      <a:pt x="9" y="6"/>
                      <a:pt x="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897" name="Freeform 5"/>
              <p:cNvSpPr>
                <a:spLocks/>
              </p:cNvSpPr>
              <p:nvPr/>
            </p:nvSpPr>
            <p:spPr bwMode="auto">
              <a:xfrm>
                <a:off x="971" y="869"/>
                <a:ext cx="20" cy="14"/>
              </a:xfrm>
              <a:custGeom>
                <a:avLst/>
                <a:gdLst>
                  <a:gd name="T0" fmla="*/ 39024220 w 8"/>
                  <a:gd name="T1" fmla="*/ 0 h 5"/>
                  <a:gd name="T2" fmla="*/ 0 w 8"/>
                  <a:gd name="T3" fmla="*/ 40397890 h 5"/>
                  <a:gd name="T4" fmla="*/ 6243958 w 8"/>
                  <a:gd name="T5" fmla="*/ 198304075 h 5"/>
                  <a:gd name="T6" fmla="*/ 46488800 w 8"/>
                  <a:gd name="T7" fmla="*/ 158582346 h 5"/>
                  <a:gd name="T8" fmla="*/ 39024220 w 8"/>
                  <a:gd name="T9" fmla="*/ 0 h 5"/>
                  <a:gd name="T10" fmla="*/ 0 60000 65536"/>
                  <a:gd name="T11" fmla="*/ 0 60000 65536"/>
                  <a:gd name="T12" fmla="*/ 0 60000 65536"/>
                  <a:gd name="T13" fmla="*/ 0 60000 65536"/>
                  <a:gd name="T14" fmla="*/ 0 60000 65536"/>
                  <a:gd name="T15" fmla="*/ 0 w 8"/>
                  <a:gd name="T16" fmla="*/ 0 h 5"/>
                  <a:gd name="T17" fmla="*/ 8 w 8"/>
                  <a:gd name="T18" fmla="*/ 5 h 5"/>
                </a:gdLst>
                <a:ahLst/>
                <a:cxnLst>
                  <a:cxn ang="T10">
                    <a:pos x="T0" y="T1"/>
                  </a:cxn>
                  <a:cxn ang="T11">
                    <a:pos x="T2" y="T3"/>
                  </a:cxn>
                  <a:cxn ang="T12">
                    <a:pos x="T4" y="T5"/>
                  </a:cxn>
                  <a:cxn ang="T13">
                    <a:pos x="T6" y="T7"/>
                  </a:cxn>
                  <a:cxn ang="T14">
                    <a:pos x="T8" y="T9"/>
                  </a:cxn>
                </a:cxnLst>
                <a:rect l="T15" t="T16" r="T17" b="T18"/>
                <a:pathLst>
                  <a:path w="8" h="5">
                    <a:moveTo>
                      <a:pt x="7" y="0"/>
                    </a:moveTo>
                    <a:cubicBezTo>
                      <a:pt x="0" y="1"/>
                      <a:pt x="0" y="1"/>
                      <a:pt x="0" y="1"/>
                    </a:cubicBezTo>
                    <a:cubicBezTo>
                      <a:pt x="1" y="2"/>
                      <a:pt x="1" y="3"/>
                      <a:pt x="1" y="5"/>
                    </a:cubicBezTo>
                    <a:cubicBezTo>
                      <a:pt x="8" y="4"/>
                      <a:pt x="8" y="4"/>
                      <a:pt x="8" y="4"/>
                    </a:cubicBezTo>
                    <a:cubicBezTo>
                      <a:pt x="8" y="3"/>
                      <a:pt x="8" y="1"/>
                      <a:pt x="7" y="0"/>
                    </a:cubicBezTo>
                    <a:close/>
                  </a:path>
                </a:pathLst>
              </a:custGeom>
              <a:solidFill>
                <a:srgbClr val="0075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898" name="Freeform 6"/>
              <p:cNvSpPr>
                <a:spLocks/>
              </p:cNvSpPr>
              <p:nvPr/>
            </p:nvSpPr>
            <p:spPr bwMode="auto">
              <a:xfrm>
                <a:off x="984" y="963"/>
                <a:ext cx="20" cy="29"/>
              </a:xfrm>
              <a:custGeom>
                <a:avLst/>
                <a:gdLst>
                  <a:gd name="T0" fmla="*/ 46488800 w 8"/>
                  <a:gd name="T1" fmla="*/ 142606952 h 11"/>
                  <a:gd name="T2" fmla="*/ 46488800 w 8"/>
                  <a:gd name="T3" fmla="*/ 97191409 h 11"/>
                  <a:gd name="T4" fmla="*/ 46488800 w 8"/>
                  <a:gd name="T5" fmla="*/ 43068208 h 11"/>
                  <a:gd name="T6" fmla="*/ 39024220 w 8"/>
                  <a:gd name="T7" fmla="*/ 0 h 11"/>
                  <a:gd name="T8" fmla="*/ 0 w 8"/>
                  <a:gd name="T9" fmla="*/ 16336217 h 11"/>
                  <a:gd name="T10" fmla="*/ 0 w 8"/>
                  <a:gd name="T11" fmla="*/ 156586159 h 11"/>
                  <a:gd name="T12" fmla="*/ 46488800 w 8"/>
                  <a:gd name="T13" fmla="*/ 142606952 h 11"/>
                  <a:gd name="T14" fmla="*/ 0 60000 65536"/>
                  <a:gd name="T15" fmla="*/ 0 60000 65536"/>
                  <a:gd name="T16" fmla="*/ 0 60000 65536"/>
                  <a:gd name="T17" fmla="*/ 0 60000 65536"/>
                  <a:gd name="T18" fmla="*/ 0 60000 65536"/>
                  <a:gd name="T19" fmla="*/ 0 60000 65536"/>
                  <a:gd name="T20" fmla="*/ 0 60000 65536"/>
                  <a:gd name="T21" fmla="*/ 0 w 8"/>
                  <a:gd name="T22" fmla="*/ 0 h 11"/>
                  <a:gd name="T23" fmla="*/ 8 w 8"/>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11">
                    <a:moveTo>
                      <a:pt x="8" y="10"/>
                    </a:moveTo>
                    <a:cubicBezTo>
                      <a:pt x="8" y="9"/>
                      <a:pt x="8" y="8"/>
                      <a:pt x="8" y="7"/>
                    </a:cubicBezTo>
                    <a:cubicBezTo>
                      <a:pt x="8" y="5"/>
                      <a:pt x="8" y="4"/>
                      <a:pt x="8" y="3"/>
                    </a:cubicBezTo>
                    <a:cubicBezTo>
                      <a:pt x="7" y="2"/>
                      <a:pt x="7" y="2"/>
                      <a:pt x="7" y="0"/>
                    </a:cubicBezTo>
                    <a:cubicBezTo>
                      <a:pt x="0" y="1"/>
                      <a:pt x="0" y="1"/>
                      <a:pt x="0" y="1"/>
                    </a:cubicBezTo>
                    <a:cubicBezTo>
                      <a:pt x="0" y="4"/>
                      <a:pt x="0" y="8"/>
                      <a:pt x="0" y="11"/>
                    </a:cubicBezTo>
                    <a:lnTo>
                      <a:pt x="8" y="10"/>
                    </a:lnTo>
                    <a:close/>
                  </a:path>
                </a:pathLst>
              </a:custGeom>
              <a:solidFill>
                <a:srgbClr val="2994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899" name="Freeform 7"/>
              <p:cNvSpPr>
                <a:spLocks/>
              </p:cNvSpPr>
              <p:nvPr/>
            </p:nvSpPr>
            <p:spPr bwMode="auto">
              <a:xfrm>
                <a:off x="2431" y="853"/>
                <a:ext cx="110" cy="112"/>
              </a:xfrm>
              <a:custGeom>
                <a:avLst/>
                <a:gdLst>
                  <a:gd name="T0" fmla="*/ 209381175 w 44"/>
                  <a:gd name="T1" fmla="*/ 0 h 42"/>
                  <a:gd name="T2" fmla="*/ 0 w 44"/>
                  <a:gd name="T3" fmla="*/ 0 h 42"/>
                  <a:gd name="T4" fmla="*/ 6439270 w 44"/>
                  <a:gd name="T5" fmla="*/ 85481608 h 42"/>
                  <a:gd name="T6" fmla="*/ 40244925 w 44"/>
                  <a:gd name="T7" fmla="*/ 732793877 h 42"/>
                  <a:gd name="T8" fmla="*/ 256298833 w 44"/>
                  <a:gd name="T9" fmla="*/ 698897088 h 42"/>
                  <a:gd name="T10" fmla="*/ 209381175 w 44"/>
                  <a:gd name="T11" fmla="*/ 0 h 42"/>
                  <a:gd name="T12" fmla="*/ 0 60000 65536"/>
                  <a:gd name="T13" fmla="*/ 0 60000 65536"/>
                  <a:gd name="T14" fmla="*/ 0 60000 65536"/>
                  <a:gd name="T15" fmla="*/ 0 60000 65536"/>
                  <a:gd name="T16" fmla="*/ 0 60000 65536"/>
                  <a:gd name="T17" fmla="*/ 0 60000 65536"/>
                  <a:gd name="T18" fmla="*/ 0 w 44"/>
                  <a:gd name="T19" fmla="*/ 0 h 42"/>
                  <a:gd name="T20" fmla="*/ 44 w 44"/>
                  <a:gd name="T21" fmla="*/ 42 h 42"/>
                </a:gdLst>
                <a:ahLst/>
                <a:cxnLst>
                  <a:cxn ang="T12">
                    <a:pos x="T0" y="T1"/>
                  </a:cxn>
                  <a:cxn ang="T13">
                    <a:pos x="T2" y="T3"/>
                  </a:cxn>
                  <a:cxn ang="T14">
                    <a:pos x="T4" y="T5"/>
                  </a:cxn>
                  <a:cxn ang="T15">
                    <a:pos x="T6" y="T7"/>
                  </a:cxn>
                  <a:cxn ang="T16">
                    <a:pos x="T8" y="T9"/>
                  </a:cxn>
                  <a:cxn ang="T17">
                    <a:pos x="T10" y="T11"/>
                  </a:cxn>
                </a:cxnLst>
                <a:rect l="T18" t="T19" r="T20" b="T21"/>
                <a:pathLst>
                  <a:path w="44" h="42">
                    <a:moveTo>
                      <a:pt x="36" y="0"/>
                    </a:moveTo>
                    <a:cubicBezTo>
                      <a:pt x="0" y="0"/>
                      <a:pt x="0" y="0"/>
                      <a:pt x="0" y="0"/>
                    </a:cubicBezTo>
                    <a:cubicBezTo>
                      <a:pt x="0" y="2"/>
                      <a:pt x="0" y="4"/>
                      <a:pt x="1" y="5"/>
                    </a:cubicBezTo>
                    <a:cubicBezTo>
                      <a:pt x="4" y="15"/>
                      <a:pt x="6" y="28"/>
                      <a:pt x="7" y="42"/>
                    </a:cubicBezTo>
                    <a:cubicBezTo>
                      <a:pt x="44" y="40"/>
                      <a:pt x="44" y="40"/>
                      <a:pt x="44" y="40"/>
                    </a:cubicBezTo>
                    <a:cubicBezTo>
                      <a:pt x="43" y="24"/>
                      <a:pt x="40" y="11"/>
                      <a:pt x="36" y="0"/>
                    </a:cubicBezTo>
                    <a:close/>
                  </a:path>
                </a:pathLst>
              </a:custGeom>
              <a:solidFill>
                <a:srgbClr val="9EA0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900" name="Freeform 8"/>
              <p:cNvSpPr>
                <a:spLocks/>
              </p:cNvSpPr>
              <p:nvPr/>
            </p:nvSpPr>
            <p:spPr bwMode="auto">
              <a:xfrm>
                <a:off x="2416" y="827"/>
                <a:ext cx="103" cy="24"/>
              </a:xfrm>
              <a:custGeom>
                <a:avLst/>
                <a:gdLst>
                  <a:gd name="T0" fmla="*/ 226526139 w 41"/>
                  <a:gd name="T1" fmla="*/ 0 h 9"/>
                  <a:gd name="T2" fmla="*/ 0 w 41"/>
                  <a:gd name="T3" fmla="*/ 19258027 h 9"/>
                  <a:gd name="T4" fmla="*/ 25080098 w 41"/>
                  <a:gd name="T5" fmla="*/ 157251869 h 9"/>
                  <a:gd name="T6" fmla="*/ 259530705 w 41"/>
                  <a:gd name="T7" fmla="*/ 136945971 h 9"/>
                  <a:gd name="T8" fmla="*/ 226526139 w 41"/>
                  <a:gd name="T9" fmla="*/ 0 h 9"/>
                  <a:gd name="T10" fmla="*/ 0 60000 65536"/>
                  <a:gd name="T11" fmla="*/ 0 60000 65536"/>
                  <a:gd name="T12" fmla="*/ 0 60000 65536"/>
                  <a:gd name="T13" fmla="*/ 0 60000 65536"/>
                  <a:gd name="T14" fmla="*/ 0 60000 65536"/>
                  <a:gd name="T15" fmla="*/ 0 w 41"/>
                  <a:gd name="T16" fmla="*/ 0 h 9"/>
                  <a:gd name="T17" fmla="*/ 41 w 41"/>
                  <a:gd name="T18" fmla="*/ 9 h 9"/>
                </a:gdLst>
                <a:ahLst/>
                <a:cxnLst>
                  <a:cxn ang="T10">
                    <a:pos x="T0" y="T1"/>
                  </a:cxn>
                  <a:cxn ang="T11">
                    <a:pos x="T2" y="T3"/>
                  </a:cxn>
                  <a:cxn ang="T12">
                    <a:pos x="T4" y="T5"/>
                  </a:cxn>
                  <a:cxn ang="T13">
                    <a:pos x="T6" y="T7"/>
                  </a:cxn>
                  <a:cxn ang="T14">
                    <a:pos x="T8" y="T9"/>
                  </a:cxn>
                </a:cxnLst>
                <a:rect l="T15" t="T16" r="T17" b="T18"/>
                <a:pathLst>
                  <a:path w="41" h="9">
                    <a:moveTo>
                      <a:pt x="36" y="0"/>
                    </a:moveTo>
                    <a:cubicBezTo>
                      <a:pt x="0" y="1"/>
                      <a:pt x="0" y="1"/>
                      <a:pt x="0" y="1"/>
                    </a:cubicBezTo>
                    <a:cubicBezTo>
                      <a:pt x="1" y="3"/>
                      <a:pt x="3" y="6"/>
                      <a:pt x="4" y="9"/>
                    </a:cubicBezTo>
                    <a:cubicBezTo>
                      <a:pt x="41" y="8"/>
                      <a:pt x="41" y="8"/>
                      <a:pt x="41" y="8"/>
                    </a:cubicBezTo>
                    <a:cubicBezTo>
                      <a:pt x="39" y="5"/>
                      <a:pt x="38" y="2"/>
                      <a:pt x="3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901" name="Freeform 9"/>
              <p:cNvSpPr>
                <a:spLocks/>
              </p:cNvSpPr>
              <p:nvPr/>
            </p:nvSpPr>
            <p:spPr bwMode="auto">
              <a:xfrm>
                <a:off x="2449" y="981"/>
                <a:ext cx="95" cy="54"/>
              </a:xfrm>
              <a:custGeom>
                <a:avLst/>
                <a:gdLst>
                  <a:gd name="T0" fmla="*/ 220535470 w 38"/>
                  <a:gd name="T1" fmla="*/ 389461754 h 20"/>
                  <a:gd name="T2" fmla="*/ 220535470 w 38"/>
                  <a:gd name="T3" fmla="*/ 151147828 h 20"/>
                  <a:gd name="T4" fmla="*/ 220535470 w 38"/>
                  <a:gd name="T5" fmla="*/ 0 h 20"/>
                  <a:gd name="T6" fmla="*/ 6370908 w 38"/>
                  <a:gd name="T7" fmla="*/ 0 h 20"/>
                  <a:gd name="T8" fmla="*/ 6370908 w 38"/>
                  <a:gd name="T9" fmla="*/ 151147828 h 20"/>
                  <a:gd name="T10" fmla="*/ 0 w 38"/>
                  <a:gd name="T11" fmla="*/ 431218823 h 20"/>
                  <a:gd name="T12" fmla="*/ 220535470 w 38"/>
                  <a:gd name="T13" fmla="*/ 389461754 h 20"/>
                  <a:gd name="T14" fmla="*/ 0 60000 65536"/>
                  <a:gd name="T15" fmla="*/ 0 60000 65536"/>
                  <a:gd name="T16" fmla="*/ 0 60000 65536"/>
                  <a:gd name="T17" fmla="*/ 0 60000 65536"/>
                  <a:gd name="T18" fmla="*/ 0 60000 65536"/>
                  <a:gd name="T19" fmla="*/ 0 60000 65536"/>
                  <a:gd name="T20" fmla="*/ 0 60000 65536"/>
                  <a:gd name="T21" fmla="*/ 0 w 38"/>
                  <a:gd name="T22" fmla="*/ 0 h 20"/>
                  <a:gd name="T23" fmla="*/ 38 w 38"/>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20">
                    <a:moveTo>
                      <a:pt x="38" y="18"/>
                    </a:moveTo>
                    <a:cubicBezTo>
                      <a:pt x="38" y="15"/>
                      <a:pt x="38" y="11"/>
                      <a:pt x="38" y="7"/>
                    </a:cubicBezTo>
                    <a:cubicBezTo>
                      <a:pt x="38" y="5"/>
                      <a:pt x="38" y="2"/>
                      <a:pt x="38" y="0"/>
                    </a:cubicBezTo>
                    <a:cubicBezTo>
                      <a:pt x="1" y="0"/>
                      <a:pt x="1" y="0"/>
                      <a:pt x="1" y="0"/>
                    </a:cubicBezTo>
                    <a:cubicBezTo>
                      <a:pt x="1" y="3"/>
                      <a:pt x="1" y="5"/>
                      <a:pt x="1" y="7"/>
                    </a:cubicBezTo>
                    <a:cubicBezTo>
                      <a:pt x="1" y="12"/>
                      <a:pt x="1" y="16"/>
                      <a:pt x="0" y="20"/>
                    </a:cubicBezTo>
                    <a:lnTo>
                      <a:pt x="38" y="18"/>
                    </a:lnTo>
                    <a:close/>
                  </a:path>
                </a:pathLst>
              </a:custGeom>
              <a:solidFill>
                <a:srgbClr val="DDDE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902" name="Freeform 10"/>
              <p:cNvSpPr>
                <a:spLocks/>
              </p:cNvSpPr>
              <p:nvPr/>
            </p:nvSpPr>
            <p:spPr bwMode="auto">
              <a:xfrm>
                <a:off x="498" y="912"/>
                <a:ext cx="160" cy="109"/>
              </a:xfrm>
              <a:custGeom>
                <a:avLst/>
                <a:gdLst>
                  <a:gd name="T0" fmla="*/ 214099145 w 64"/>
                  <a:gd name="T1" fmla="*/ 49363888 h 41"/>
                  <a:gd name="T2" fmla="*/ 307243175 w 64"/>
                  <a:gd name="T3" fmla="*/ 119951374 h 41"/>
                  <a:gd name="T4" fmla="*/ 337046688 w 64"/>
                  <a:gd name="T5" fmla="*/ 280955074 h 41"/>
                  <a:gd name="T6" fmla="*/ 360125783 w 64"/>
                  <a:gd name="T7" fmla="*/ 679381857 h 41"/>
                  <a:gd name="T8" fmla="*/ 295036145 w 64"/>
                  <a:gd name="T9" fmla="*/ 0 h 41"/>
                  <a:gd name="T10" fmla="*/ 0 w 64"/>
                  <a:gd name="T11" fmla="*/ 18568068 h 41"/>
                  <a:gd name="T12" fmla="*/ 214099145 w 64"/>
                  <a:gd name="T13" fmla="*/ 49363888 h 41"/>
                  <a:gd name="T14" fmla="*/ 0 60000 65536"/>
                  <a:gd name="T15" fmla="*/ 0 60000 65536"/>
                  <a:gd name="T16" fmla="*/ 0 60000 65536"/>
                  <a:gd name="T17" fmla="*/ 0 60000 65536"/>
                  <a:gd name="T18" fmla="*/ 0 60000 65536"/>
                  <a:gd name="T19" fmla="*/ 0 60000 65536"/>
                  <a:gd name="T20" fmla="*/ 0 60000 65536"/>
                  <a:gd name="T21" fmla="*/ 0 w 64"/>
                  <a:gd name="T22" fmla="*/ 0 h 41"/>
                  <a:gd name="T23" fmla="*/ 64 w 64"/>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41">
                    <a:moveTo>
                      <a:pt x="37" y="3"/>
                    </a:moveTo>
                    <a:cubicBezTo>
                      <a:pt x="42" y="4"/>
                      <a:pt x="50" y="3"/>
                      <a:pt x="53" y="7"/>
                    </a:cubicBezTo>
                    <a:cubicBezTo>
                      <a:pt x="55" y="8"/>
                      <a:pt x="56" y="12"/>
                      <a:pt x="58" y="17"/>
                    </a:cubicBezTo>
                    <a:cubicBezTo>
                      <a:pt x="60" y="24"/>
                      <a:pt x="62" y="35"/>
                      <a:pt x="62" y="41"/>
                    </a:cubicBezTo>
                    <a:cubicBezTo>
                      <a:pt x="64" y="23"/>
                      <a:pt x="59" y="1"/>
                      <a:pt x="51" y="0"/>
                    </a:cubicBezTo>
                    <a:cubicBezTo>
                      <a:pt x="0" y="1"/>
                      <a:pt x="0" y="1"/>
                      <a:pt x="0" y="1"/>
                    </a:cubicBezTo>
                    <a:cubicBezTo>
                      <a:pt x="0" y="1"/>
                      <a:pt x="14" y="2"/>
                      <a:pt x="37"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903" name="Freeform 11"/>
              <p:cNvSpPr>
                <a:spLocks/>
              </p:cNvSpPr>
              <p:nvPr/>
            </p:nvSpPr>
            <p:spPr bwMode="auto">
              <a:xfrm>
                <a:off x="398" y="827"/>
                <a:ext cx="65" cy="338"/>
              </a:xfrm>
              <a:custGeom>
                <a:avLst/>
                <a:gdLst>
                  <a:gd name="T0" fmla="*/ 18597470 w 26"/>
                  <a:gd name="T1" fmla="*/ 0 h 127"/>
                  <a:gd name="T2" fmla="*/ 12397470 w 26"/>
                  <a:gd name="T3" fmla="*/ 0 h 127"/>
                  <a:gd name="T4" fmla="*/ 135307625 w 26"/>
                  <a:gd name="T5" fmla="*/ 1064466823 h 127"/>
                  <a:gd name="T6" fmla="*/ 0 w 26"/>
                  <a:gd name="T7" fmla="*/ 2123518132 h 127"/>
                  <a:gd name="T8" fmla="*/ 18597470 w 26"/>
                  <a:gd name="T9" fmla="*/ 2142312547 h 127"/>
                  <a:gd name="T10" fmla="*/ 151997863 w 26"/>
                  <a:gd name="T11" fmla="*/ 1064466823 h 127"/>
                  <a:gd name="T12" fmla="*/ 18597470 w 26"/>
                  <a:gd name="T13" fmla="*/ 0 h 127"/>
                  <a:gd name="T14" fmla="*/ 0 60000 65536"/>
                  <a:gd name="T15" fmla="*/ 0 60000 65536"/>
                  <a:gd name="T16" fmla="*/ 0 60000 65536"/>
                  <a:gd name="T17" fmla="*/ 0 60000 65536"/>
                  <a:gd name="T18" fmla="*/ 0 60000 65536"/>
                  <a:gd name="T19" fmla="*/ 0 60000 65536"/>
                  <a:gd name="T20" fmla="*/ 0 60000 65536"/>
                  <a:gd name="T21" fmla="*/ 0 w 26"/>
                  <a:gd name="T22" fmla="*/ 0 h 127"/>
                  <a:gd name="T23" fmla="*/ 26 w 26"/>
                  <a:gd name="T24" fmla="*/ 127 h 1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 h="127">
                    <a:moveTo>
                      <a:pt x="3" y="0"/>
                    </a:moveTo>
                    <a:cubicBezTo>
                      <a:pt x="2" y="0"/>
                      <a:pt x="2" y="0"/>
                      <a:pt x="2" y="0"/>
                    </a:cubicBezTo>
                    <a:cubicBezTo>
                      <a:pt x="13" y="4"/>
                      <a:pt x="23" y="31"/>
                      <a:pt x="23" y="63"/>
                    </a:cubicBezTo>
                    <a:cubicBezTo>
                      <a:pt x="23" y="96"/>
                      <a:pt x="12" y="126"/>
                      <a:pt x="0" y="126"/>
                    </a:cubicBezTo>
                    <a:cubicBezTo>
                      <a:pt x="1" y="127"/>
                      <a:pt x="2" y="127"/>
                      <a:pt x="3" y="127"/>
                    </a:cubicBezTo>
                    <a:cubicBezTo>
                      <a:pt x="16" y="127"/>
                      <a:pt x="26" y="97"/>
                      <a:pt x="26" y="63"/>
                    </a:cubicBezTo>
                    <a:cubicBezTo>
                      <a:pt x="26" y="29"/>
                      <a:pt x="15" y="0"/>
                      <a:pt x="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904" name="Freeform 12"/>
              <p:cNvSpPr>
                <a:spLocks/>
              </p:cNvSpPr>
              <p:nvPr/>
            </p:nvSpPr>
            <p:spPr bwMode="auto">
              <a:xfrm>
                <a:off x="876" y="741"/>
                <a:ext cx="103" cy="523"/>
              </a:xfrm>
              <a:custGeom>
                <a:avLst/>
                <a:gdLst>
                  <a:gd name="T0" fmla="*/ 25080098 w 41"/>
                  <a:gd name="T1" fmla="*/ 0 h 196"/>
                  <a:gd name="T2" fmla="*/ 20022409 w 41"/>
                  <a:gd name="T3" fmla="*/ 0 h 196"/>
                  <a:gd name="T4" fmla="*/ 221294033 w 41"/>
                  <a:gd name="T5" fmla="*/ 1710573474 h 196"/>
                  <a:gd name="T6" fmla="*/ 0 w 41"/>
                  <a:gd name="T7" fmla="*/ 2147483647 h 196"/>
                  <a:gd name="T8" fmla="*/ 33179071 w 41"/>
                  <a:gd name="T9" fmla="*/ 2147483647 h 196"/>
                  <a:gd name="T10" fmla="*/ 259530705 w 41"/>
                  <a:gd name="T11" fmla="*/ 1730394446 h 196"/>
                  <a:gd name="T12" fmla="*/ 25080098 w 41"/>
                  <a:gd name="T13" fmla="*/ 0 h 196"/>
                  <a:gd name="T14" fmla="*/ 0 60000 65536"/>
                  <a:gd name="T15" fmla="*/ 0 60000 65536"/>
                  <a:gd name="T16" fmla="*/ 0 60000 65536"/>
                  <a:gd name="T17" fmla="*/ 0 60000 65536"/>
                  <a:gd name="T18" fmla="*/ 0 60000 65536"/>
                  <a:gd name="T19" fmla="*/ 0 60000 65536"/>
                  <a:gd name="T20" fmla="*/ 0 60000 65536"/>
                  <a:gd name="T21" fmla="*/ 0 w 41"/>
                  <a:gd name="T22" fmla="*/ 0 h 196"/>
                  <a:gd name="T23" fmla="*/ 41 w 41"/>
                  <a:gd name="T24" fmla="*/ 196 h 1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196">
                    <a:moveTo>
                      <a:pt x="4" y="0"/>
                    </a:moveTo>
                    <a:cubicBezTo>
                      <a:pt x="4" y="0"/>
                      <a:pt x="4" y="0"/>
                      <a:pt x="3" y="0"/>
                    </a:cubicBezTo>
                    <a:cubicBezTo>
                      <a:pt x="21" y="6"/>
                      <a:pt x="35" y="49"/>
                      <a:pt x="35" y="97"/>
                    </a:cubicBezTo>
                    <a:cubicBezTo>
                      <a:pt x="35" y="149"/>
                      <a:pt x="19" y="194"/>
                      <a:pt x="0" y="195"/>
                    </a:cubicBezTo>
                    <a:cubicBezTo>
                      <a:pt x="2" y="196"/>
                      <a:pt x="3" y="196"/>
                      <a:pt x="5" y="196"/>
                    </a:cubicBezTo>
                    <a:cubicBezTo>
                      <a:pt x="24" y="196"/>
                      <a:pt x="40" y="150"/>
                      <a:pt x="41" y="98"/>
                    </a:cubicBezTo>
                    <a:cubicBezTo>
                      <a:pt x="41" y="46"/>
                      <a:pt x="23"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905" name="Freeform 13"/>
              <p:cNvSpPr>
                <a:spLocks/>
              </p:cNvSpPr>
              <p:nvPr/>
            </p:nvSpPr>
            <p:spPr bwMode="auto">
              <a:xfrm>
                <a:off x="2679" y="803"/>
                <a:ext cx="70" cy="389"/>
              </a:xfrm>
              <a:custGeom>
                <a:avLst/>
                <a:gdLst>
                  <a:gd name="T0" fmla="*/ 163205083 w 28"/>
                  <a:gd name="T1" fmla="*/ 2147483647 h 146"/>
                  <a:gd name="T2" fmla="*/ 0 w 28"/>
                  <a:gd name="T3" fmla="*/ 1258338617 h 146"/>
                  <a:gd name="T4" fmla="*/ 163205083 w 28"/>
                  <a:gd name="T5" fmla="*/ 0 h 146"/>
                  <a:gd name="T6" fmla="*/ 0 60000 65536"/>
                  <a:gd name="T7" fmla="*/ 0 60000 65536"/>
                  <a:gd name="T8" fmla="*/ 0 60000 65536"/>
                  <a:gd name="T9" fmla="*/ 0 w 28"/>
                  <a:gd name="T10" fmla="*/ 0 h 146"/>
                  <a:gd name="T11" fmla="*/ 28 w 28"/>
                  <a:gd name="T12" fmla="*/ 146 h 146"/>
                </a:gdLst>
                <a:ahLst/>
                <a:cxnLst>
                  <a:cxn ang="T6">
                    <a:pos x="T0" y="T1"/>
                  </a:cxn>
                  <a:cxn ang="T7">
                    <a:pos x="T2" y="T3"/>
                  </a:cxn>
                  <a:cxn ang="T8">
                    <a:pos x="T4" y="T5"/>
                  </a:cxn>
                </a:cxnLst>
                <a:rect l="T9" t="T10" r="T11" b="T12"/>
                <a:pathLst>
                  <a:path w="28" h="146">
                    <a:moveTo>
                      <a:pt x="28" y="146"/>
                    </a:moveTo>
                    <a:cubicBezTo>
                      <a:pt x="12" y="146"/>
                      <a:pt x="0" y="114"/>
                      <a:pt x="0" y="73"/>
                    </a:cubicBezTo>
                    <a:cubicBezTo>
                      <a:pt x="0" y="33"/>
                      <a:pt x="13" y="0"/>
                      <a:pt x="28" y="0"/>
                    </a:cubicBezTo>
                  </a:path>
                </a:pathLst>
              </a:custGeom>
              <a:noFill/>
              <a:ln w="7938"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36906" name="Freeform 14"/>
              <p:cNvSpPr>
                <a:spLocks/>
              </p:cNvSpPr>
              <p:nvPr/>
            </p:nvSpPr>
            <p:spPr bwMode="auto">
              <a:xfrm>
                <a:off x="994" y="899"/>
                <a:ext cx="1385" cy="285"/>
              </a:xfrm>
              <a:custGeom>
                <a:avLst/>
                <a:gdLst>
                  <a:gd name="T0" fmla="*/ 34256175 w 554"/>
                  <a:gd name="T1" fmla="*/ 0 h 107"/>
                  <a:gd name="T2" fmla="*/ 11126770 w 554"/>
                  <a:gd name="T3" fmla="*/ 1693291382 h 107"/>
                  <a:gd name="T4" fmla="*/ 104312313 w 554"/>
                  <a:gd name="T5" fmla="*/ 1778602590 h 107"/>
                  <a:gd name="T6" fmla="*/ 2147483647 w 554"/>
                  <a:gd name="T7" fmla="*/ 1778602590 h 107"/>
                  <a:gd name="T8" fmla="*/ 866050595 w 554"/>
                  <a:gd name="T9" fmla="*/ 1400283407 h 107"/>
                  <a:gd name="T10" fmla="*/ 156451488 w 554"/>
                  <a:gd name="T11" fmla="*/ 905420525 h 107"/>
                  <a:gd name="T12" fmla="*/ 34256175 w 554"/>
                  <a:gd name="T13" fmla="*/ 0 h 107"/>
                  <a:gd name="T14" fmla="*/ 0 60000 65536"/>
                  <a:gd name="T15" fmla="*/ 0 60000 65536"/>
                  <a:gd name="T16" fmla="*/ 0 60000 65536"/>
                  <a:gd name="T17" fmla="*/ 0 60000 65536"/>
                  <a:gd name="T18" fmla="*/ 0 60000 65536"/>
                  <a:gd name="T19" fmla="*/ 0 60000 65536"/>
                  <a:gd name="T20" fmla="*/ 0 60000 65536"/>
                  <a:gd name="T21" fmla="*/ 0 w 554"/>
                  <a:gd name="T22" fmla="*/ 0 h 107"/>
                  <a:gd name="T23" fmla="*/ 554 w 554"/>
                  <a:gd name="T24" fmla="*/ 107 h 1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107">
                    <a:moveTo>
                      <a:pt x="6" y="0"/>
                    </a:moveTo>
                    <a:cubicBezTo>
                      <a:pt x="11" y="23"/>
                      <a:pt x="13" y="61"/>
                      <a:pt x="2" y="99"/>
                    </a:cubicBezTo>
                    <a:cubicBezTo>
                      <a:pt x="0" y="107"/>
                      <a:pt x="7" y="104"/>
                      <a:pt x="18" y="104"/>
                    </a:cubicBezTo>
                    <a:cubicBezTo>
                      <a:pt x="29" y="104"/>
                      <a:pt x="554" y="104"/>
                      <a:pt x="554" y="104"/>
                    </a:cubicBezTo>
                    <a:cubicBezTo>
                      <a:pt x="502" y="104"/>
                      <a:pt x="225" y="85"/>
                      <a:pt x="149" y="82"/>
                    </a:cubicBezTo>
                    <a:cubicBezTo>
                      <a:pt x="67" y="79"/>
                      <a:pt x="41" y="81"/>
                      <a:pt x="27" y="53"/>
                    </a:cubicBezTo>
                    <a:cubicBezTo>
                      <a:pt x="16" y="31"/>
                      <a:pt x="11" y="4"/>
                      <a:pt x="6" y="0"/>
                    </a:cubicBezTo>
                    <a:close/>
                  </a:path>
                </a:pathLst>
              </a:custGeom>
              <a:solidFill>
                <a:srgbClr val="A4C6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907" name="Freeform 15"/>
              <p:cNvSpPr>
                <a:spLocks/>
              </p:cNvSpPr>
              <p:nvPr/>
            </p:nvSpPr>
            <p:spPr bwMode="auto">
              <a:xfrm>
                <a:off x="1011" y="821"/>
                <a:ext cx="1368" cy="54"/>
              </a:xfrm>
              <a:custGeom>
                <a:avLst/>
                <a:gdLst>
                  <a:gd name="T0" fmla="*/ 0 w 547"/>
                  <a:gd name="T1" fmla="*/ 0 h 20"/>
                  <a:gd name="T2" fmla="*/ 2147483647 w 547"/>
                  <a:gd name="T3" fmla="*/ 0 h 20"/>
                  <a:gd name="T4" fmla="*/ 0 w 547"/>
                  <a:gd name="T5" fmla="*/ 0 h 20"/>
                  <a:gd name="T6" fmla="*/ 0 60000 65536"/>
                  <a:gd name="T7" fmla="*/ 0 60000 65536"/>
                  <a:gd name="T8" fmla="*/ 0 60000 65536"/>
                  <a:gd name="T9" fmla="*/ 0 w 547"/>
                  <a:gd name="T10" fmla="*/ 0 h 20"/>
                  <a:gd name="T11" fmla="*/ 547 w 547"/>
                  <a:gd name="T12" fmla="*/ 20 h 20"/>
                </a:gdLst>
                <a:ahLst/>
                <a:cxnLst>
                  <a:cxn ang="T6">
                    <a:pos x="T0" y="T1"/>
                  </a:cxn>
                  <a:cxn ang="T7">
                    <a:pos x="T2" y="T3"/>
                  </a:cxn>
                  <a:cxn ang="T8">
                    <a:pos x="T4" y="T5"/>
                  </a:cxn>
                </a:cxnLst>
                <a:rect l="T9" t="T10" r="T11" b="T12"/>
                <a:pathLst>
                  <a:path w="547" h="20">
                    <a:moveTo>
                      <a:pt x="0" y="0"/>
                    </a:moveTo>
                    <a:cubicBezTo>
                      <a:pt x="547" y="0"/>
                      <a:pt x="547" y="0"/>
                      <a:pt x="547" y="0"/>
                    </a:cubicBezTo>
                    <a:cubicBezTo>
                      <a:pt x="523" y="10"/>
                      <a:pt x="36" y="2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908" name="Oval 16"/>
              <p:cNvSpPr>
                <a:spLocks noChangeArrowheads="1"/>
              </p:cNvSpPr>
              <p:nvPr/>
            </p:nvSpPr>
            <p:spPr bwMode="auto">
              <a:xfrm>
                <a:off x="2766" y="952"/>
                <a:ext cx="35" cy="139"/>
              </a:xfrm>
              <a:prstGeom prst="ellipse">
                <a:avLst/>
              </a:prstGeom>
              <a:solidFill>
                <a:srgbClr val="A4C6E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fr-FR" altLang="fr-FR" sz="1800"/>
              </a:p>
            </p:txBody>
          </p:sp>
          <p:sp>
            <p:nvSpPr>
              <p:cNvPr id="36909" name="Freeform 17"/>
              <p:cNvSpPr>
                <a:spLocks/>
              </p:cNvSpPr>
              <p:nvPr/>
            </p:nvSpPr>
            <p:spPr bwMode="auto">
              <a:xfrm>
                <a:off x="889" y="731"/>
                <a:ext cx="115" cy="544"/>
              </a:xfrm>
              <a:custGeom>
                <a:avLst/>
                <a:gdLst>
                  <a:gd name="T0" fmla="*/ 46493675 w 46"/>
                  <a:gd name="T1" fmla="*/ 2147483647 h 204"/>
                  <a:gd name="T2" fmla="*/ 267456063 w 46"/>
                  <a:gd name="T3" fmla="*/ 1777602355 h 204"/>
                  <a:gd name="T4" fmla="*/ 46493675 w 46"/>
                  <a:gd name="T5" fmla="*/ 0 h 204"/>
                  <a:gd name="T6" fmla="*/ 0 w 46"/>
                  <a:gd name="T7" fmla="*/ 0 h 204"/>
                  <a:gd name="T8" fmla="*/ 220538408 w 46"/>
                  <a:gd name="T9" fmla="*/ 1777602355 h 204"/>
                  <a:gd name="T10" fmla="*/ 0 w 46"/>
                  <a:gd name="T11" fmla="*/ 2147483647 h 204"/>
                  <a:gd name="T12" fmla="*/ 46493675 w 46"/>
                  <a:gd name="T13" fmla="*/ 2147483647 h 204"/>
                  <a:gd name="T14" fmla="*/ 0 60000 65536"/>
                  <a:gd name="T15" fmla="*/ 0 60000 65536"/>
                  <a:gd name="T16" fmla="*/ 0 60000 65536"/>
                  <a:gd name="T17" fmla="*/ 0 60000 65536"/>
                  <a:gd name="T18" fmla="*/ 0 60000 65536"/>
                  <a:gd name="T19" fmla="*/ 0 60000 65536"/>
                  <a:gd name="T20" fmla="*/ 0 60000 65536"/>
                  <a:gd name="T21" fmla="*/ 0 w 46"/>
                  <a:gd name="T22" fmla="*/ 0 h 204"/>
                  <a:gd name="T23" fmla="*/ 46 w 46"/>
                  <a:gd name="T24" fmla="*/ 204 h 2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 h="204">
                    <a:moveTo>
                      <a:pt x="8" y="204"/>
                    </a:moveTo>
                    <a:cubicBezTo>
                      <a:pt x="29" y="204"/>
                      <a:pt x="46" y="158"/>
                      <a:pt x="46" y="102"/>
                    </a:cubicBezTo>
                    <a:cubicBezTo>
                      <a:pt x="46" y="46"/>
                      <a:pt x="29" y="0"/>
                      <a:pt x="8" y="0"/>
                    </a:cubicBezTo>
                    <a:cubicBezTo>
                      <a:pt x="0" y="0"/>
                      <a:pt x="0" y="0"/>
                      <a:pt x="0" y="0"/>
                    </a:cubicBezTo>
                    <a:cubicBezTo>
                      <a:pt x="21" y="0"/>
                      <a:pt x="38" y="46"/>
                      <a:pt x="38" y="102"/>
                    </a:cubicBezTo>
                    <a:cubicBezTo>
                      <a:pt x="38" y="158"/>
                      <a:pt x="21" y="204"/>
                      <a:pt x="0" y="204"/>
                    </a:cubicBezTo>
                    <a:lnTo>
                      <a:pt x="8" y="204"/>
                    </a:lnTo>
                    <a:close/>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36910" name="Freeform 18"/>
              <p:cNvSpPr>
                <a:spLocks/>
              </p:cNvSpPr>
              <p:nvPr/>
            </p:nvSpPr>
            <p:spPr bwMode="auto">
              <a:xfrm>
                <a:off x="799" y="731"/>
                <a:ext cx="185" cy="544"/>
              </a:xfrm>
              <a:custGeom>
                <a:avLst/>
                <a:gdLst>
                  <a:gd name="T0" fmla="*/ 209331063 w 74"/>
                  <a:gd name="T1" fmla="*/ 0 h 204"/>
                  <a:gd name="T2" fmla="*/ 0 w 74"/>
                  <a:gd name="T3" fmla="*/ 1150332531 h 204"/>
                  <a:gd name="T4" fmla="*/ 151507625 w 74"/>
                  <a:gd name="T5" fmla="*/ 1150332531 h 204"/>
                  <a:gd name="T6" fmla="*/ 232742500 w 74"/>
                  <a:gd name="T7" fmla="*/ 1812371933 h 204"/>
                  <a:gd name="T8" fmla="*/ 151507625 w 74"/>
                  <a:gd name="T9" fmla="*/ 2147483647 h 204"/>
                  <a:gd name="T10" fmla="*/ 6370908 w 74"/>
                  <a:gd name="T11" fmla="*/ 2147483647 h 204"/>
                  <a:gd name="T12" fmla="*/ 209331063 w 74"/>
                  <a:gd name="T13" fmla="*/ 2147483647 h 204"/>
                  <a:gd name="T14" fmla="*/ 430343750 w 74"/>
                  <a:gd name="T15" fmla="*/ 1777602355 h 204"/>
                  <a:gd name="T16" fmla="*/ 209331063 w 74"/>
                  <a:gd name="T17" fmla="*/ 0 h 2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4"/>
                  <a:gd name="T28" fmla="*/ 0 h 204"/>
                  <a:gd name="T29" fmla="*/ 74 w 74"/>
                  <a:gd name="T30" fmla="*/ 204 h 2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4" h="204">
                    <a:moveTo>
                      <a:pt x="36" y="0"/>
                    </a:moveTo>
                    <a:cubicBezTo>
                      <a:pt x="20" y="0"/>
                      <a:pt x="6" y="28"/>
                      <a:pt x="0" y="66"/>
                    </a:cubicBezTo>
                    <a:cubicBezTo>
                      <a:pt x="26" y="66"/>
                      <a:pt x="26" y="66"/>
                      <a:pt x="26" y="66"/>
                    </a:cubicBezTo>
                    <a:cubicBezTo>
                      <a:pt x="34" y="66"/>
                      <a:pt x="40" y="83"/>
                      <a:pt x="40" y="104"/>
                    </a:cubicBezTo>
                    <a:cubicBezTo>
                      <a:pt x="40" y="125"/>
                      <a:pt x="34" y="141"/>
                      <a:pt x="26" y="141"/>
                    </a:cubicBezTo>
                    <a:cubicBezTo>
                      <a:pt x="1" y="141"/>
                      <a:pt x="1" y="141"/>
                      <a:pt x="1" y="141"/>
                    </a:cubicBezTo>
                    <a:cubicBezTo>
                      <a:pt x="7" y="178"/>
                      <a:pt x="20" y="204"/>
                      <a:pt x="36" y="204"/>
                    </a:cubicBezTo>
                    <a:cubicBezTo>
                      <a:pt x="57" y="204"/>
                      <a:pt x="74" y="158"/>
                      <a:pt x="74" y="102"/>
                    </a:cubicBezTo>
                    <a:cubicBezTo>
                      <a:pt x="74" y="46"/>
                      <a:pt x="57" y="0"/>
                      <a:pt x="36" y="0"/>
                    </a:cubicBezTo>
                    <a:close/>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36911" name="Freeform 19"/>
              <p:cNvSpPr>
                <a:spLocks/>
              </p:cNvSpPr>
              <p:nvPr/>
            </p:nvSpPr>
            <p:spPr bwMode="auto">
              <a:xfrm>
                <a:off x="974" y="803"/>
                <a:ext cx="1865" cy="389"/>
              </a:xfrm>
              <a:custGeom>
                <a:avLst/>
                <a:gdLst>
                  <a:gd name="T0" fmla="*/ 2147483647 w 746"/>
                  <a:gd name="T1" fmla="*/ 0 h 146"/>
                  <a:gd name="T2" fmla="*/ 0 w 746"/>
                  <a:gd name="T3" fmla="*/ 0 h 146"/>
                  <a:gd name="T4" fmla="*/ 70045908 w 746"/>
                  <a:gd name="T5" fmla="*/ 1289944505 h 146"/>
                  <a:gd name="T6" fmla="*/ 11920238 w 746"/>
                  <a:gd name="T7" fmla="*/ 2147483647 h 146"/>
                  <a:gd name="T8" fmla="*/ 2147483647 w 746"/>
                  <a:gd name="T9" fmla="*/ 2147483647 h 146"/>
                  <a:gd name="T10" fmla="*/ 2147483647 w 746"/>
                  <a:gd name="T11" fmla="*/ 1425358456 h 146"/>
                  <a:gd name="T12" fmla="*/ 2147483647 w 746"/>
                  <a:gd name="T13" fmla="*/ 0 h 146"/>
                  <a:gd name="T14" fmla="*/ 0 60000 65536"/>
                  <a:gd name="T15" fmla="*/ 0 60000 65536"/>
                  <a:gd name="T16" fmla="*/ 0 60000 65536"/>
                  <a:gd name="T17" fmla="*/ 0 60000 65536"/>
                  <a:gd name="T18" fmla="*/ 0 60000 65536"/>
                  <a:gd name="T19" fmla="*/ 0 60000 65536"/>
                  <a:gd name="T20" fmla="*/ 0 60000 65536"/>
                  <a:gd name="T21" fmla="*/ 0 w 746"/>
                  <a:gd name="T22" fmla="*/ 0 h 146"/>
                  <a:gd name="T23" fmla="*/ 746 w 746"/>
                  <a:gd name="T24" fmla="*/ 146 h 1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46" h="146">
                    <a:moveTo>
                      <a:pt x="710" y="0"/>
                    </a:moveTo>
                    <a:cubicBezTo>
                      <a:pt x="0" y="0"/>
                      <a:pt x="0" y="0"/>
                      <a:pt x="0" y="0"/>
                    </a:cubicBezTo>
                    <a:cubicBezTo>
                      <a:pt x="8" y="18"/>
                      <a:pt x="12" y="45"/>
                      <a:pt x="12" y="75"/>
                    </a:cubicBezTo>
                    <a:cubicBezTo>
                      <a:pt x="12" y="103"/>
                      <a:pt x="8" y="128"/>
                      <a:pt x="2" y="146"/>
                    </a:cubicBezTo>
                    <a:cubicBezTo>
                      <a:pt x="710" y="146"/>
                      <a:pt x="710" y="146"/>
                      <a:pt x="710" y="146"/>
                    </a:cubicBezTo>
                    <a:cubicBezTo>
                      <a:pt x="725" y="146"/>
                      <a:pt x="746" y="101"/>
                      <a:pt x="746" y="83"/>
                    </a:cubicBezTo>
                    <a:cubicBezTo>
                      <a:pt x="746" y="65"/>
                      <a:pt x="725" y="0"/>
                      <a:pt x="710" y="0"/>
                    </a:cubicBezTo>
                    <a:close/>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36912" name="Freeform 20"/>
              <p:cNvSpPr>
                <a:spLocks/>
              </p:cNvSpPr>
              <p:nvPr/>
            </p:nvSpPr>
            <p:spPr bwMode="auto">
              <a:xfrm>
                <a:off x="343" y="819"/>
                <a:ext cx="128" cy="357"/>
              </a:xfrm>
              <a:custGeom>
                <a:avLst/>
                <a:gdLst>
                  <a:gd name="T0" fmla="*/ 0 w 51"/>
                  <a:gd name="T1" fmla="*/ 1153516618 h 134"/>
                  <a:gd name="T2" fmla="*/ 161038482 w 51"/>
                  <a:gd name="T3" fmla="*/ 0 h 134"/>
                  <a:gd name="T4" fmla="*/ 317160300 w 51"/>
                  <a:gd name="T5" fmla="*/ 1153516618 h 134"/>
                  <a:gd name="T6" fmla="*/ 156189643 w 51"/>
                  <a:gd name="T7" fmla="*/ 2147483647 h 134"/>
                  <a:gd name="T8" fmla="*/ 0 w 51"/>
                  <a:gd name="T9" fmla="*/ 1153516618 h 134"/>
                  <a:gd name="T10" fmla="*/ 0 60000 65536"/>
                  <a:gd name="T11" fmla="*/ 0 60000 65536"/>
                  <a:gd name="T12" fmla="*/ 0 60000 65536"/>
                  <a:gd name="T13" fmla="*/ 0 60000 65536"/>
                  <a:gd name="T14" fmla="*/ 0 60000 65536"/>
                  <a:gd name="T15" fmla="*/ 0 w 51"/>
                  <a:gd name="T16" fmla="*/ 0 h 134"/>
                  <a:gd name="T17" fmla="*/ 51 w 51"/>
                  <a:gd name="T18" fmla="*/ 134 h 134"/>
                </a:gdLst>
                <a:ahLst/>
                <a:cxnLst>
                  <a:cxn ang="T10">
                    <a:pos x="T0" y="T1"/>
                  </a:cxn>
                  <a:cxn ang="T11">
                    <a:pos x="T2" y="T3"/>
                  </a:cxn>
                  <a:cxn ang="T12">
                    <a:pos x="T4" y="T5"/>
                  </a:cxn>
                  <a:cxn ang="T13">
                    <a:pos x="T6" y="T7"/>
                  </a:cxn>
                  <a:cxn ang="T14">
                    <a:pos x="T8" y="T9"/>
                  </a:cxn>
                </a:cxnLst>
                <a:rect l="T15" t="T16" r="T17" b="T18"/>
                <a:pathLst>
                  <a:path w="51" h="134">
                    <a:moveTo>
                      <a:pt x="0" y="67"/>
                    </a:moveTo>
                    <a:cubicBezTo>
                      <a:pt x="0" y="30"/>
                      <a:pt x="12" y="0"/>
                      <a:pt x="26" y="0"/>
                    </a:cubicBezTo>
                    <a:cubicBezTo>
                      <a:pt x="39" y="0"/>
                      <a:pt x="51" y="30"/>
                      <a:pt x="51" y="67"/>
                    </a:cubicBezTo>
                    <a:cubicBezTo>
                      <a:pt x="50" y="104"/>
                      <a:pt x="39" y="134"/>
                      <a:pt x="25" y="134"/>
                    </a:cubicBezTo>
                    <a:cubicBezTo>
                      <a:pt x="12" y="134"/>
                      <a:pt x="0" y="104"/>
                      <a:pt x="0" y="67"/>
                    </a:cubicBezTo>
                    <a:close/>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36913" name="Freeform 21"/>
              <p:cNvSpPr>
                <a:spLocks/>
              </p:cNvSpPr>
              <p:nvPr/>
            </p:nvSpPr>
            <p:spPr bwMode="auto">
              <a:xfrm>
                <a:off x="1019" y="803"/>
                <a:ext cx="55" cy="197"/>
              </a:xfrm>
              <a:custGeom>
                <a:avLst/>
                <a:gdLst>
                  <a:gd name="T0" fmla="*/ 0 w 22"/>
                  <a:gd name="T1" fmla="*/ 0 h 74"/>
                  <a:gd name="T2" fmla="*/ 122909688 w 22"/>
                  <a:gd name="T3" fmla="*/ 1252803131 h 74"/>
                  <a:gd name="T4" fmla="*/ 0 60000 65536"/>
                  <a:gd name="T5" fmla="*/ 0 60000 65536"/>
                  <a:gd name="T6" fmla="*/ 0 w 22"/>
                  <a:gd name="T7" fmla="*/ 0 h 74"/>
                  <a:gd name="T8" fmla="*/ 22 w 22"/>
                  <a:gd name="T9" fmla="*/ 74 h 74"/>
                </a:gdLst>
                <a:ahLst/>
                <a:cxnLst>
                  <a:cxn ang="T4">
                    <a:pos x="T0" y="T1"/>
                  </a:cxn>
                  <a:cxn ang="T5">
                    <a:pos x="T2" y="T3"/>
                  </a:cxn>
                </a:cxnLst>
                <a:rect l="T6" t="T7" r="T8" b="T9"/>
                <a:pathLst>
                  <a:path w="22" h="74">
                    <a:moveTo>
                      <a:pt x="0" y="0"/>
                    </a:moveTo>
                    <a:cubicBezTo>
                      <a:pt x="15" y="0"/>
                      <a:pt x="22" y="35"/>
                      <a:pt x="21" y="74"/>
                    </a:cubicBezTo>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36914" name="Freeform 22"/>
              <p:cNvSpPr>
                <a:spLocks/>
              </p:cNvSpPr>
              <p:nvPr/>
            </p:nvSpPr>
            <p:spPr bwMode="auto">
              <a:xfrm>
                <a:off x="1164" y="803"/>
                <a:ext cx="57" cy="197"/>
              </a:xfrm>
              <a:custGeom>
                <a:avLst/>
                <a:gdLst>
                  <a:gd name="T0" fmla="*/ 0 w 23"/>
                  <a:gd name="T1" fmla="*/ 0 h 74"/>
                  <a:gd name="T2" fmla="*/ 111065070 w 23"/>
                  <a:gd name="T3" fmla="*/ 1252803131 h 74"/>
                  <a:gd name="T4" fmla="*/ 0 60000 65536"/>
                  <a:gd name="T5" fmla="*/ 0 60000 65536"/>
                  <a:gd name="T6" fmla="*/ 0 w 23"/>
                  <a:gd name="T7" fmla="*/ 0 h 74"/>
                  <a:gd name="T8" fmla="*/ 23 w 23"/>
                  <a:gd name="T9" fmla="*/ 74 h 74"/>
                </a:gdLst>
                <a:ahLst/>
                <a:cxnLst>
                  <a:cxn ang="T4">
                    <a:pos x="T0" y="T1"/>
                  </a:cxn>
                  <a:cxn ang="T5">
                    <a:pos x="T2" y="T3"/>
                  </a:cxn>
                </a:cxnLst>
                <a:rect l="T6" t="T7" r="T8" b="T9"/>
                <a:pathLst>
                  <a:path w="23" h="74">
                    <a:moveTo>
                      <a:pt x="0" y="0"/>
                    </a:moveTo>
                    <a:cubicBezTo>
                      <a:pt x="15" y="0"/>
                      <a:pt x="23" y="35"/>
                      <a:pt x="22" y="74"/>
                    </a:cubicBezTo>
                  </a:path>
                </a:pathLst>
              </a:custGeom>
              <a:noFill/>
              <a:ln w="158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36915" name="Freeform 23"/>
              <p:cNvSpPr>
                <a:spLocks/>
              </p:cNvSpPr>
              <p:nvPr/>
            </p:nvSpPr>
            <p:spPr bwMode="auto">
              <a:xfrm>
                <a:off x="1309" y="803"/>
                <a:ext cx="57" cy="197"/>
              </a:xfrm>
              <a:custGeom>
                <a:avLst/>
                <a:gdLst>
                  <a:gd name="T0" fmla="*/ 0 w 23"/>
                  <a:gd name="T1" fmla="*/ 0 h 74"/>
                  <a:gd name="T2" fmla="*/ 111065070 w 23"/>
                  <a:gd name="T3" fmla="*/ 1252803131 h 74"/>
                  <a:gd name="T4" fmla="*/ 0 60000 65536"/>
                  <a:gd name="T5" fmla="*/ 0 60000 65536"/>
                  <a:gd name="T6" fmla="*/ 0 w 23"/>
                  <a:gd name="T7" fmla="*/ 0 h 74"/>
                  <a:gd name="T8" fmla="*/ 23 w 23"/>
                  <a:gd name="T9" fmla="*/ 74 h 74"/>
                </a:gdLst>
                <a:ahLst/>
                <a:cxnLst>
                  <a:cxn ang="T4">
                    <a:pos x="T0" y="T1"/>
                  </a:cxn>
                  <a:cxn ang="T5">
                    <a:pos x="T2" y="T3"/>
                  </a:cxn>
                </a:cxnLst>
                <a:rect l="T6" t="T7" r="T8" b="T9"/>
                <a:pathLst>
                  <a:path w="23" h="74">
                    <a:moveTo>
                      <a:pt x="0" y="0"/>
                    </a:moveTo>
                    <a:cubicBezTo>
                      <a:pt x="15" y="0"/>
                      <a:pt x="23" y="35"/>
                      <a:pt x="22" y="74"/>
                    </a:cubicBezTo>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36916" name="Freeform 24"/>
              <p:cNvSpPr>
                <a:spLocks/>
              </p:cNvSpPr>
              <p:nvPr/>
            </p:nvSpPr>
            <p:spPr bwMode="auto">
              <a:xfrm>
                <a:off x="1454" y="803"/>
                <a:ext cx="60" cy="197"/>
              </a:xfrm>
              <a:custGeom>
                <a:avLst/>
                <a:gdLst>
                  <a:gd name="T0" fmla="*/ 0 w 24"/>
                  <a:gd name="T1" fmla="*/ 0 h 74"/>
                  <a:gd name="T2" fmla="*/ 135307625 w 24"/>
                  <a:gd name="T3" fmla="*/ 1252803131 h 74"/>
                  <a:gd name="T4" fmla="*/ 0 60000 65536"/>
                  <a:gd name="T5" fmla="*/ 0 60000 65536"/>
                  <a:gd name="T6" fmla="*/ 0 w 24"/>
                  <a:gd name="T7" fmla="*/ 0 h 74"/>
                  <a:gd name="T8" fmla="*/ 24 w 24"/>
                  <a:gd name="T9" fmla="*/ 74 h 74"/>
                </a:gdLst>
                <a:ahLst/>
                <a:cxnLst>
                  <a:cxn ang="T4">
                    <a:pos x="T0" y="T1"/>
                  </a:cxn>
                  <a:cxn ang="T5">
                    <a:pos x="T2" y="T3"/>
                  </a:cxn>
                </a:cxnLst>
                <a:rect l="T6" t="T7" r="T8" b="T9"/>
                <a:pathLst>
                  <a:path w="24" h="74">
                    <a:moveTo>
                      <a:pt x="0" y="0"/>
                    </a:moveTo>
                    <a:cubicBezTo>
                      <a:pt x="15" y="0"/>
                      <a:pt x="24" y="35"/>
                      <a:pt x="23" y="74"/>
                    </a:cubicBezTo>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36917" name="Freeform 25"/>
              <p:cNvSpPr>
                <a:spLocks/>
              </p:cNvSpPr>
              <p:nvPr/>
            </p:nvSpPr>
            <p:spPr bwMode="auto">
              <a:xfrm>
                <a:off x="1599" y="803"/>
                <a:ext cx="57" cy="197"/>
              </a:xfrm>
              <a:custGeom>
                <a:avLst/>
                <a:gdLst>
                  <a:gd name="T0" fmla="*/ 0 w 23"/>
                  <a:gd name="T1" fmla="*/ 0 h 74"/>
                  <a:gd name="T2" fmla="*/ 111065070 w 23"/>
                  <a:gd name="T3" fmla="*/ 1252803131 h 74"/>
                  <a:gd name="T4" fmla="*/ 0 60000 65536"/>
                  <a:gd name="T5" fmla="*/ 0 60000 65536"/>
                  <a:gd name="T6" fmla="*/ 0 w 23"/>
                  <a:gd name="T7" fmla="*/ 0 h 74"/>
                  <a:gd name="T8" fmla="*/ 23 w 23"/>
                  <a:gd name="T9" fmla="*/ 74 h 74"/>
                </a:gdLst>
                <a:ahLst/>
                <a:cxnLst>
                  <a:cxn ang="T4">
                    <a:pos x="T0" y="T1"/>
                  </a:cxn>
                  <a:cxn ang="T5">
                    <a:pos x="T2" y="T3"/>
                  </a:cxn>
                </a:cxnLst>
                <a:rect l="T6" t="T7" r="T8" b="T9"/>
                <a:pathLst>
                  <a:path w="23" h="74">
                    <a:moveTo>
                      <a:pt x="0" y="0"/>
                    </a:moveTo>
                    <a:cubicBezTo>
                      <a:pt x="15" y="0"/>
                      <a:pt x="23" y="35"/>
                      <a:pt x="22" y="74"/>
                    </a:cubicBezTo>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36918" name="Freeform 26"/>
              <p:cNvSpPr>
                <a:spLocks/>
              </p:cNvSpPr>
              <p:nvPr/>
            </p:nvSpPr>
            <p:spPr bwMode="auto">
              <a:xfrm>
                <a:off x="1744" y="803"/>
                <a:ext cx="60" cy="197"/>
              </a:xfrm>
              <a:custGeom>
                <a:avLst/>
                <a:gdLst>
                  <a:gd name="T0" fmla="*/ 0 w 24"/>
                  <a:gd name="T1" fmla="*/ 0 h 74"/>
                  <a:gd name="T2" fmla="*/ 135307625 w 24"/>
                  <a:gd name="T3" fmla="*/ 1252803131 h 74"/>
                  <a:gd name="T4" fmla="*/ 0 60000 65536"/>
                  <a:gd name="T5" fmla="*/ 0 60000 65536"/>
                  <a:gd name="T6" fmla="*/ 0 w 24"/>
                  <a:gd name="T7" fmla="*/ 0 h 74"/>
                  <a:gd name="T8" fmla="*/ 24 w 24"/>
                  <a:gd name="T9" fmla="*/ 74 h 74"/>
                </a:gdLst>
                <a:ahLst/>
                <a:cxnLst>
                  <a:cxn ang="T4">
                    <a:pos x="T0" y="T1"/>
                  </a:cxn>
                  <a:cxn ang="T5">
                    <a:pos x="T2" y="T3"/>
                  </a:cxn>
                </a:cxnLst>
                <a:rect l="T6" t="T7" r="T8" b="T9"/>
                <a:pathLst>
                  <a:path w="24" h="74">
                    <a:moveTo>
                      <a:pt x="0" y="0"/>
                    </a:moveTo>
                    <a:cubicBezTo>
                      <a:pt x="15" y="0"/>
                      <a:pt x="24" y="34"/>
                      <a:pt x="23" y="74"/>
                    </a:cubicBezTo>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36919" name="Freeform 27"/>
              <p:cNvSpPr>
                <a:spLocks/>
              </p:cNvSpPr>
              <p:nvPr/>
            </p:nvSpPr>
            <p:spPr bwMode="auto">
              <a:xfrm>
                <a:off x="1889" y="803"/>
                <a:ext cx="60" cy="197"/>
              </a:xfrm>
              <a:custGeom>
                <a:avLst/>
                <a:gdLst>
                  <a:gd name="T0" fmla="*/ 0 w 24"/>
                  <a:gd name="T1" fmla="*/ 0 h 74"/>
                  <a:gd name="T2" fmla="*/ 139790833 w 24"/>
                  <a:gd name="T3" fmla="*/ 1252803131 h 74"/>
                  <a:gd name="T4" fmla="*/ 0 60000 65536"/>
                  <a:gd name="T5" fmla="*/ 0 60000 65536"/>
                  <a:gd name="T6" fmla="*/ 0 w 24"/>
                  <a:gd name="T7" fmla="*/ 0 h 74"/>
                  <a:gd name="T8" fmla="*/ 24 w 24"/>
                  <a:gd name="T9" fmla="*/ 74 h 74"/>
                </a:gdLst>
                <a:ahLst/>
                <a:cxnLst>
                  <a:cxn ang="T4">
                    <a:pos x="T0" y="T1"/>
                  </a:cxn>
                  <a:cxn ang="T5">
                    <a:pos x="T2" y="T3"/>
                  </a:cxn>
                </a:cxnLst>
                <a:rect l="T6" t="T7" r="T8" b="T9"/>
                <a:pathLst>
                  <a:path w="24" h="74">
                    <a:moveTo>
                      <a:pt x="0" y="0"/>
                    </a:moveTo>
                    <a:cubicBezTo>
                      <a:pt x="15" y="0"/>
                      <a:pt x="24" y="34"/>
                      <a:pt x="24" y="74"/>
                    </a:cubicBezTo>
                  </a:path>
                </a:pathLst>
              </a:custGeom>
              <a:noFill/>
              <a:ln w="158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36920" name="Freeform 28"/>
              <p:cNvSpPr>
                <a:spLocks/>
              </p:cNvSpPr>
              <p:nvPr/>
            </p:nvSpPr>
            <p:spPr bwMode="auto">
              <a:xfrm>
                <a:off x="2036" y="803"/>
                <a:ext cx="58" cy="197"/>
              </a:xfrm>
              <a:custGeom>
                <a:avLst/>
                <a:gdLst>
                  <a:gd name="T0" fmla="*/ 0 w 23"/>
                  <a:gd name="T1" fmla="*/ 0 h 74"/>
                  <a:gd name="T2" fmla="*/ 147616408 w 23"/>
                  <a:gd name="T3" fmla="*/ 1252803131 h 74"/>
                  <a:gd name="T4" fmla="*/ 0 60000 65536"/>
                  <a:gd name="T5" fmla="*/ 0 60000 65536"/>
                  <a:gd name="T6" fmla="*/ 0 w 23"/>
                  <a:gd name="T7" fmla="*/ 0 h 74"/>
                  <a:gd name="T8" fmla="*/ 23 w 23"/>
                  <a:gd name="T9" fmla="*/ 74 h 74"/>
                </a:gdLst>
                <a:ahLst/>
                <a:cxnLst>
                  <a:cxn ang="T4">
                    <a:pos x="T0" y="T1"/>
                  </a:cxn>
                  <a:cxn ang="T5">
                    <a:pos x="T2" y="T3"/>
                  </a:cxn>
                </a:cxnLst>
                <a:rect l="T6" t="T7" r="T8" b="T9"/>
                <a:pathLst>
                  <a:path w="23" h="74">
                    <a:moveTo>
                      <a:pt x="0" y="0"/>
                    </a:moveTo>
                    <a:cubicBezTo>
                      <a:pt x="15" y="0"/>
                      <a:pt x="23" y="34"/>
                      <a:pt x="22" y="74"/>
                    </a:cubicBezTo>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36921" name="Freeform 29"/>
              <p:cNvSpPr>
                <a:spLocks/>
              </p:cNvSpPr>
              <p:nvPr/>
            </p:nvSpPr>
            <p:spPr bwMode="auto">
              <a:xfrm>
                <a:off x="2181" y="803"/>
                <a:ext cx="60" cy="197"/>
              </a:xfrm>
              <a:custGeom>
                <a:avLst/>
                <a:gdLst>
                  <a:gd name="T0" fmla="*/ 0 w 24"/>
                  <a:gd name="T1" fmla="*/ 0 h 74"/>
                  <a:gd name="T2" fmla="*/ 135307625 w 24"/>
                  <a:gd name="T3" fmla="*/ 1252803131 h 74"/>
                  <a:gd name="T4" fmla="*/ 0 60000 65536"/>
                  <a:gd name="T5" fmla="*/ 0 60000 65536"/>
                  <a:gd name="T6" fmla="*/ 0 w 24"/>
                  <a:gd name="T7" fmla="*/ 0 h 74"/>
                  <a:gd name="T8" fmla="*/ 24 w 24"/>
                  <a:gd name="T9" fmla="*/ 74 h 74"/>
                </a:gdLst>
                <a:ahLst/>
                <a:cxnLst>
                  <a:cxn ang="T4">
                    <a:pos x="T0" y="T1"/>
                  </a:cxn>
                  <a:cxn ang="T5">
                    <a:pos x="T2" y="T3"/>
                  </a:cxn>
                </a:cxnLst>
                <a:rect l="T6" t="T7" r="T8" b="T9"/>
                <a:pathLst>
                  <a:path w="24" h="74">
                    <a:moveTo>
                      <a:pt x="0" y="0"/>
                    </a:moveTo>
                    <a:cubicBezTo>
                      <a:pt x="15" y="0"/>
                      <a:pt x="24" y="34"/>
                      <a:pt x="23" y="74"/>
                    </a:cubicBezTo>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36922" name="Freeform 30"/>
              <p:cNvSpPr>
                <a:spLocks/>
              </p:cNvSpPr>
              <p:nvPr/>
            </p:nvSpPr>
            <p:spPr bwMode="auto">
              <a:xfrm>
                <a:off x="2326" y="800"/>
                <a:ext cx="58" cy="197"/>
              </a:xfrm>
              <a:custGeom>
                <a:avLst/>
                <a:gdLst>
                  <a:gd name="T0" fmla="*/ 0 w 23"/>
                  <a:gd name="T1" fmla="*/ 0 h 74"/>
                  <a:gd name="T2" fmla="*/ 147616408 w 23"/>
                  <a:gd name="T3" fmla="*/ 1252803131 h 74"/>
                  <a:gd name="T4" fmla="*/ 0 60000 65536"/>
                  <a:gd name="T5" fmla="*/ 0 60000 65536"/>
                  <a:gd name="T6" fmla="*/ 0 w 23"/>
                  <a:gd name="T7" fmla="*/ 0 h 74"/>
                  <a:gd name="T8" fmla="*/ 23 w 23"/>
                  <a:gd name="T9" fmla="*/ 74 h 74"/>
                </a:gdLst>
                <a:ahLst/>
                <a:cxnLst>
                  <a:cxn ang="T4">
                    <a:pos x="T0" y="T1"/>
                  </a:cxn>
                  <a:cxn ang="T5">
                    <a:pos x="T2" y="T3"/>
                  </a:cxn>
                </a:cxnLst>
                <a:rect l="T6" t="T7" r="T8" b="T9"/>
                <a:pathLst>
                  <a:path w="23" h="74">
                    <a:moveTo>
                      <a:pt x="0" y="0"/>
                    </a:moveTo>
                    <a:cubicBezTo>
                      <a:pt x="15" y="0"/>
                      <a:pt x="23" y="35"/>
                      <a:pt x="22" y="74"/>
                    </a:cubicBezTo>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36923" name="Freeform 31"/>
              <p:cNvSpPr>
                <a:spLocks/>
              </p:cNvSpPr>
              <p:nvPr/>
            </p:nvSpPr>
            <p:spPr bwMode="auto">
              <a:xfrm>
                <a:off x="2471" y="803"/>
                <a:ext cx="60" cy="194"/>
              </a:xfrm>
              <a:custGeom>
                <a:avLst/>
                <a:gdLst>
                  <a:gd name="T0" fmla="*/ 0 w 24"/>
                  <a:gd name="T1" fmla="*/ 0 h 73"/>
                  <a:gd name="T2" fmla="*/ 135307625 w 24"/>
                  <a:gd name="T3" fmla="*/ 1201363882 h 73"/>
                  <a:gd name="T4" fmla="*/ 0 60000 65536"/>
                  <a:gd name="T5" fmla="*/ 0 60000 65536"/>
                  <a:gd name="T6" fmla="*/ 0 w 24"/>
                  <a:gd name="T7" fmla="*/ 0 h 73"/>
                  <a:gd name="T8" fmla="*/ 24 w 24"/>
                  <a:gd name="T9" fmla="*/ 73 h 73"/>
                </a:gdLst>
                <a:ahLst/>
                <a:cxnLst>
                  <a:cxn ang="T4">
                    <a:pos x="T0" y="T1"/>
                  </a:cxn>
                  <a:cxn ang="T5">
                    <a:pos x="T2" y="T3"/>
                  </a:cxn>
                </a:cxnLst>
                <a:rect l="T6" t="T7" r="T8" b="T9"/>
                <a:pathLst>
                  <a:path w="24" h="73">
                    <a:moveTo>
                      <a:pt x="0" y="0"/>
                    </a:moveTo>
                    <a:cubicBezTo>
                      <a:pt x="15" y="0"/>
                      <a:pt x="24" y="34"/>
                      <a:pt x="23" y="73"/>
                    </a:cubicBezTo>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36924" name="Freeform 32"/>
              <p:cNvSpPr>
                <a:spLocks/>
              </p:cNvSpPr>
              <p:nvPr/>
            </p:nvSpPr>
            <p:spPr bwMode="auto">
              <a:xfrm>
                <a:off x="2604" y="803"/>
                <a:ext cx="52" cy="189"/>
              </a:xfrm>
              <a:custGeom>
                <a:avLst/>
                <a:gdLst>
                  <a:gd name="T0" fmla="*/ 0 w 21"/>
                  <a:gd name="T1" fmla="*/ 0 h 71"/>
                  <a:gd name="T2" fmla="*/ 103926150 w 21"/>
                  <a:gd name="T3" fmla="*/ 1201059846 h 71"/>
                  <a:gd name="T4" fmla="*/ 0 60000 65536"/>
                  <a:gd name="T5" fmla="*/ 0 60000 65536"/>
                  <a:gd name="T6" fmla="*/ 0 w 21"/>
                  <a:gd name="T7" fmla="*/ 0 h 71"/>
                  <a:gd name="T8" fmla="*/ 21 w 21"/>
                  <a:gd name="T9" fmla="*/ 71 h 71"/>
                </a:gdLst>
                <a:ahLst/>
                <a:cxnLst>
                  <a:cxn ang="T4">
                    <a:pos x="T0" y="T1"/>
                  </a:cxn>
                  <a:cxn ang="T5">
                    <a:pos x="T2" y="T3"/>
                  </a:cxn>
                </a:cxnLst>
                <a:rect l="T6" t="T7" r="T8" b="T9"/>
                <a:pathLst>
                  <a:path w="21" h="71">
                    <a:moveTo>
                      <a:pt x="0" y="0"/>
                    </a:moveTo>
                    <a:cubicBezTo>
                      <a:pt x="15" y="0"/>
                      <a:pt x="21" y="30"/>
                      <a:pt x="21" y="71"/>
                    </a:cubicBezTo>
                  </a:path>
                </a:pathLst>
              </a:custGeom>
              <a:noFill/>
              <a:ln w="158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36925" name="Freeform 33"/>
              <p:cNvSpPr>
                <a:spLocks/>
              </p:cNvSpPr>
              <p:nvPr/>
            </p:nvSpPr>
            <p:spPr bwMode="auto">
              <a:xfrm>
                <a:off x="406" y="819"/>
                <a:ext cx="87" cy="357"/>
              </a:xfrm>
              <a:custGeom>
                <a:avLst/>
                <a:gdLst>
                  <a:gd name="T0" fmla="*/ 52959890 w 35"/>
                  <a:gd name="T1" fmla="*/ 2147483647 h 134"/>
                  <a:gd name="T2" fmla="*/ 184632248 w 35"/>
                  <a:gd name="T3" fmla="*/ 1153516618 h 134"/>
                  <a:gd name="T4" fmla="*/ 52959890 w 35"/>
                  <a:gd name="T5" fmla="*/ 0 h 134"/>
                  <a:gd name="T6" fmla="*/ 4159632 w 35"/>
                  <a:gd name="T7" fmla="*/ 0 h 134"/>
                  <a:gd name="T8" fmla="*/ 138612907 w 35"/>
                  <a:gd name="T9" fmla="*/ 1153516618 h 134"/>
                  <a:gd name="T10" fmla="*/ 0 w 35"/>
                  <a:gd name="T11" fmla="*/ 2147483647 h 134"/>
                  <a:gd name="T12" fmla="*/ 52959890 w 35"/>
                  <a:gd name="T13" fmla="*/ 2147483647 h 134"/>
                  <a:gd name="T14" fmla="*/ 0 60000 65536"/>
                  <a:gd name="T15" fmla="*/ 0 60000 65536"/>
                  <a:gd name="T16" fmla="*/ 0 60000 65536"/>
                  <a:gd name="T17" fmla="*/ 0 60000 65536"/>
                  <a:gd name="T18" fmla="*/ 0 60000 65536"/>
                  <a:gd name="T19" fmla="*/ 0 60000 65536"/>
                  <a:gd name="T20" fmla="*/ 0 60000 65536"/>
                  <a:gd name="T21" fmla="*/ 0 w 35"/>
                  <a:gd name="T22" fmla="*/ 0 h 134"/>
                  <a:gd name="T23" fmla="*/ 35 w 35"/>
                  <a:gd name="T24" fmla="*/ 134 h 1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134">
                    <a:moveTo>
                      <a:pt x="10" y="134"/>
                    </a:moveTo>
                    <a:cubicBezTo>
                      <a:pt x="24" y="134"/>
                      <a:pt x="35" y="104"/>
                      <a:pt x="35" y="67"/>
                    </a:cubicBezTo>
                    <a:cubicBezTo>
                      <a:pt x="35" y="30"/>
                      <a:pt x="24" y="0"/>
                      <a:pt x="10" y="0"/>
                    </a:cubicBezTo>
                    <a:cubicBezTo>
                      <a:pt x="1" y="0"/>
                      <a:pt x="1" y="0"/>
                      <a:pt x="1" y="0"/>
                    </a:cubicBezTo>
                    <a:cubicBezTo>
                      <a:pt x="14" y="0"/>
                      <a:pt x="26" y="30"/>
                      <a:pt x="26" y="67"/>
                    </a:cubicBezTo>
                    <a:cubicBezTo>
                      <a:pt x="25" y="104"/>
                      <a:pt x="14" y="134"/>
                      <a:pt x="0" y="134"/>
                    </a:cubicBezTo>
                    <a:lnTo>
                      <a:pt x="10" y="134"/>
                    </a:lnTo>
                    <a:close/>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36926" name="Freeform 34"/>
              <p:cNvSpPr>
                <a:spLocks/>
              </p:cNvSpPr>
              <p:nvPr/>
            </p:nvSpPr>
            <p:spPr bwMode="auto">
              <a:xfrm>
                <a:off x="481" y="813"/>
                <a:ext cx="460" cy="379"/>
              </a:xfrm>
              <a:custGeom>
                <a:avLst/>
                <a:gdLst>
                  <a:gd name="T0" fmla="*/ 961113283 w 184"/>
                  <a:gd name="T1" fmla="*/ 2147483647 h 142"/>
                  <a:gd name="T2" fmla="*/ 1071098645 w 184"/>
                  <a:gd name="T3" fmla="*/ 1259503300 h 142"/>
                  <a:gd name="T4" fmla="*/ 961113283 w 184"/>
                  <a:gd name="T5" fmla="*/ 0 h 142"/>
                  <a:gd name="T6" fmla="*/ 710365050 w 184"/>
                  <a:gd name="T7" fmla="*/ 0 h 142"/>
                  <a:gd name="T8" fmla="*/ 342724613 w 184"/>
                  <a:gd name="T9" fmla="*/ 583486111 h 142"/>
                  <a:gd name="T10" fmla="*/ 6439270 w 184"/>
                  <a:gd name="T11" fmla="*/ 583486111 h 142"/>
                  <a:gd name="T12" fmla="*/ 29800595 w 184"/>
                  <a:gd name="T13" fmla="*/ 1219404510 h 142"/>
                  <a:gd name="T14" fmla="*/ 0 w 184"/>
                  <a:gd name="T15" fmla="*/ 1930915705 h 142"/>
                  <a:gd name="T16" fmla="*/ 342724613 w 184"/>
                  <a:gd name="T17" fmla="*/ 1930915705 h 142"/>
                  <a:gd name="T18" fmla="*/ 342724613 w 184"/>
                  <a:gd name="T19" fmla="*/ 1930915705 h 142"/>
                  <a:gd name="T20" fmla="*/ 710365050 w 184"/>
                  <a:gd name="T21" fmla="*/ 2147483647 h 142"/>
                  <a:gd name="T22" fmla="*/ 961113283 w 184"/>
                  <a:gd name="T23" fmla="*/ 2147483647 h 1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4"/>
                  <a:gd name="T37" fmla="*/ 0 h 142"/>
                  <a:gd name="T38" fmla="*/ 184 w 184"/>
                  <a:gd name="T39" fmla="*/ 142 h 14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4" h="142">
                    <a:moveTo>
                      <a:pt x="165" y="142"/>
                    </a:moveTo>
                    <a:cubicBezTo>
                      <a:pt x="175" y="142"/>
                      <a:pt x="184" y="110"/>
                      <a:pt x="184" y="71"/>
                    </a:cubicBezTo>
                    <a:cubicBezTo>
                      <a:pt x="184" y="32"/>
                      <a:pt x="175" y="0"/>
                      <a:pt x="165" y="0"/>
                    </a:cubicBezTo>
                    <a:cubicBezTo>
                      <a:pt x="122" y="0"/>
                      <a:pt x="122" y="0"/>
                      <a:pt x="122" y="0"/>
                    </a:cubicBezTo>
                    <a:cubicBezTo>
                      <a:pt x="122" y="0"/>
                      <a:pt x="77" y="33"/>
                      <a:pt x="59" y="33"/>
                    </a:cubicBezTo>
                    <a:cubicBezTo>
                      <a:pt x="1" y="33"/>
                      <a:pt x="1" y="33"/>
                      <a:pt x="1" y="33"/>
                    </a:cubicBezTo>
                    <a:cubicBezTo>
                      <a:pt x="4" y="43"/>
                      <a:pt x="5" y="56"/>
                      <a:pt x="5" y="69"/>
                    </a:cubicBezTo>
                    <a:cubicBezTo>
                      <a:pt x="5" y="84"/>
                      <a:pt x="3" y="98"/>
                      <a:pt x="0" y="109"/>
                    </a:cubicBezTo>
                    <a:cubicBezTo>
                      <a:pt x="59" y="109"/>
                      <a:pt x="59" y="109"/>
                      <a:pt x="59" y="109"/>
                    </a:cubicBezTo>
                    <a:cubicBezTo>
                      <a:pt x="59" y="109"/>
                      <a:pt x="59" y="109"/>
                      <a:pt x="59" y="109"/>
                    </a:cubicBezTo>
                    <a:cubicBezTo>
                      <a:pt x="77" y="109"/>
                      <a:pt x="122" y="142"/>
                      <a:pt x="122" y="142"/>
                    </a:cubicBezTo>
                    <a:lnTo>
                      <a:pt x="165" y="142"/>
                    </a:lnTo>
                    <a:close/>
                  </a:path>
                </a:pathLst>
              </a:custGeom>
              <a:solidFill>
                <a:srgbClr val="D1E1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927" name="Rectangle 35"/>
              <p:cNvSpPr>
                <a:spLocks noChangeArrowheads="1"/>
              </p:cNvSpPr>
              <p:nvPr/>
            </p:nvSpPr>
            <p:spPr bwMode="auto">
              <a:xfrm>
                <a:off x="496" y="997"/>
                <a:ext cx="443" cy="16"/>
              </a:xfrm>
              <a:prstGeom prst="rect">
                <a:avLst/>
              </a:prstGeom>
              <a:solidFill>
                <a:srgbClr val="EEF4F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fr-FR" altLang="fr-FR" sz="1800"/>
              </a:p>
            </p:txBody>
          </p:sp>
          <p:sp>
            <p:nvSpPr>
              <p:cNvPr id="36928" name="Freeform 36"/>
              <p:cNvSpPr>
                <a:spLocks/>
              </p:cNvSpPr>
              <p:nvPr/>
            </p:nvSpPr>
            <p:spPr bwMode="auto">
              <a:xfrm>
                <a:off x="481" y="813"/>
                <a:ext cx="460" cy="379"/>
              </a:xfrm>
              <a:custGeom>
                <a:avLst/>
                <a:gdLst>
                  <a:gd name="T0" fmla="*/ 961113283 w 184"/>
                  <a:gd name="T1" fmla="*/ 2147483647 h 142"/>
                  <a:gd name="T2" fmla="*/ 1071098645 w 184"/>
                  <a:gd name="T3" fmla="*/ 1259503300 h 142"/>
                  <a:gd name="T4" fmla="*/ 961113283 w 184"/>
                  <a:gd name="T5" fmla="*/ 0 h 142"/>
                  <a:gd name="T6" fmla="*/ 710365050 w 184"/>
                  <a:gd name="T7" fmla="*/ 0 h 142"/>
                  <a:gd name="T8" fmla="*/ 342724613 w 184"/>
                  <a:gd name="T9" fmla="*/ 583486111 h 142"/>
                  <a:gd name="T10" fmla="*/ 6439270 w 184"/>
                  <a:gd name="T11" fmla="*/ 583486111 h 142"/>
                  <a:gd name="T12" fmla="*/ 29800595 w 184"/>
                  <a:gd name="T13" fmla="*/ 1219404510 h 142"/>
                  <a:gd name="T14" fmla="*/ 0 w 184"/>
                  <a:gd name="T15" fmla="*/ 1930915705 h 142"/>
                  <a:gd name="T16" fmla="*/ 342724613 w 184"/>
                  <a:gd name="T17" fmla="*/ 1930915705 h 142"/>
                  <a:gd name="T18" fmla="*/ 342724613 w 184"/>
                  <a:gd name="T19" fmla="*/ 1930915705 h 142"/>
                  <a:gd name="T20" fmla="*/ 710365050 w 184"/>
                  <a:gd name="T21" fmla="*/ 2147483647 h 142"/>
                  <a:gd name="T22" fmla="*/ 961113283 w 184"/>
                  <a:gd name="T23" fmla="*/ 2147483647 h 1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4"/>
                  <a:gd name="T37" fmla="*/ 0 h 142"/>
                  <a:gd name="T38" fmla="*/ 184 w 184"/>
                  <a:gd name="T39" fmla="*/ 142 h 14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4" h="142">
                    <a:moveTo>
                      <a:pt x="165" y="142"/>
                    </a:moveTo>
                    <a:cubicBezTo>
                      <a:pt x="175" y="142"/>
                      <a:pt x="184" y="110"/>
                      <a:pt x="184" y="71"/>
                    </a:cubicBezTo>
                    <a:cubicBezTo>
                      <a:pt x="184" y="32"/>
                      <a:pt x="175" y="0"/>
                      <a:pt x="165" y="0"/>
                    </a:cubicBezTo>
                    <a:cubicBezTo>
                      <a:pt x="122" y="0"/>
                      <a:pt x="122" y="0"/>
                      <a:pt x="122" y="0"/>
                    </a:cubicBezTo>
                    <a:cubicBezTo>
                      <a:pt x="122" y="0"/>
                      <a:pt x="77" y="33"/>
                      <a:pt x="59" y="33"/>
                    </a:cubicBezTo>
                    <a:cubicBezTo>
                      <a:pt x="1" y="33"/>
                      <a:pt x="1" y="33"/>
                      <a:pt x="1" y="33"/>
                    </a:cubicBezTo>
                    <a:cubicBezTo>
                      <a:pt x="4" y="43"/>
                      <a:pt x="5" y="56"/>
                      <a:pt x="5" y="69"/>
                    </a:cubicBezTo>
                    <a:cubicBezTo>
                      <a:pt x="5" y="84"/>
                      <a:pt x="3" y="98"/>
                      <a:pt x="0" y="109"/>
                    </a:cubicBezTo>
                    <a:cubicBezTo>
                      <a:pt x="59" y="109"/>
                      <a:pt x="59" y="109"/>
                      <a:pt x="59" y="109"/>
                    </a:cubicBezTo>
                    <a:cubicBezTo>
                      <a:pt x="59" y="109"/>
                      <a:pt x="59" y="109"/>
                      <a:pt x="59" y="109"/>
                    </a:cubicBezTo>
                    <a:cubicBezTo>
                      <a:pt x="77" y="109"/>
                      <a:pt x="122" y="142"/>
                      <a:pt x="122" y="142"/>
                    </a:cubicBezTo>
                    <a:lnTo>
                      <a:pt x="165" y="142"/>
                    </a:lnTo>
                    <a:close/>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36929" name="Freeform 37"/>
              <p:cNvSpPr>
                <a:spLocks/>
              </p:cNvSpPr>
              <p:nvPr/>
            </p:nvSpPr>
            <p:spPr bwMode="auto">
              <a:xfrm>
                <a:off x="2754" y="805"/>
                <a:ext cx="47" cy="387"/>
              </a:xfrm>
              <a:custGeom>
                <a:avLst/>
                <a:gdLst>
                  <a:gd name="T0" fmla="*/ 0 w 19"/>
                  <a:gd name="T1" fmla="*/ 2147483647 h 145"/>
                  <a:gd name="T2" fmla="*/ 92189770 w 19"/>
                  <a:gd name="T3" fmla="*/ 1311477135 h 145"/>
                  <a:gd name="T4" fmla="*/ 0 w 19"/>
                  <a:gd name="T5" fmla="*/ 0 h 145"/>
                  <a:gd name="T6" fmla="*/ 0 60000 65536"/>
                  <a:gd name="T7" fmla="*/ 0 60000 65536"/>
                  <a:gd name="T8" fmla="*/ 0 60000 65536"/>
                  <a:gd name="T9" fmla="*/ 0 w 19"/>
                  <a:gd name="T10" fmla="*/ 0 h 145"/>
                  <a:gd name="T11" fmla="*/ 19 w 19"/>
                  <a:gd name="T12" fmla="*/ 145 h 145"/>
                </a:gdLst>
                <a:ahLst/>
                <a:cxnLst>
                  <a:cxn ang="T6">
                    <a:pos x="T0" y="T1"/>
                  </a:cxn>
                  <a:cxn ang="T7">
                    <a:pos x="T2" y="T3"/>
                  </a:cxn>
                  <a:cxn ang="T8">
                    <a:pos x="T4" y="T5"/>
                  </a:cxn>
                </a:cxnLst>
                <a:rect l="T9" t="T10" r="T11" b="T12"/>
                <a:pathLst>
                  <a:path w="19" h="145">
                    <a:moveTo>
                      <a:pt x="0" y="145"/>
                    </a:moveTo>
                    <a:cubicBezTo>
                      <a:pt x="10" y="145"/>
                      <a:pt x="19" y="113"/>
                      <a:pt x="19" y="74"/>
                    </a:cubicBezTo>
                    <a:cubicBezTo>
                      <a:pt x="19" y="35"/>
                      <a:pt x="10" y="0"/>
                      <a:pt x="0" y="0"/>
                    </a:cubicBez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36930" name="Line 38"/>
              <p:cNvSpPr>
                <a:spLocks noChangeShapeType="1"/>
              </p:cNvSpPr>
              <p:nvPr/>
            </p:nvSpPr>
            <p:spPr bwMode="auto">
              <a:xfrm>
                <a:off x="493" y="992"/>
                <a:ext cx="446" cy="1"/>
              </a:xfrm>
              <a:prstGeom prst="line">
                <a:avLst/>
              </a:prstGeom>
              <a:noFill/>
              <a:ln w="79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6931" name="Line 39"/>
              <p:cNvSpPr>
                <a:spLocks noChangeShapeType="1"/>
              </p:cNvSpPr>
              <p:nvPr/>
            </p:nvSpPr>
            <p:spPr bwMode="auto">
              <a:xfrm flipH="1">
                <a:off x="493" y="1011"/>
                <a:ext cx="446" cy="1"/>
              </a:xfrm>
              <a:prstGeom prst="line">
                <a:avLst/>
              </a:prstGeom>
              <a:noFill/>
              <a:ln w="79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6932" name="Freeform 40"/>
              <p:cNvSpPr>
                <a:spLocks/>
              </p:cNvSpPr>
              <p:nvPr/>
            </p:nvSpPr>
            <p:spPr bwMode="auto">
              <a:xfrm>
                <a:off x="486" y="1016"/>
                <a:ext cx="450" cy="165"/>
              </a:xfrm>
              <a:custGeom>
                <a:avLst/>
                <a:gdLst>
                  <a:gd name="T0" fmla="*/ 0 w 180"/>
                  <a:gd name="T1" fmla="*/ 525673149 h 62"/>
                  <a:gd name="T2" fmla="*/ 23127470 w 180"/>
                  <a:gd name="T3" fmla="*/ 0 h 62"/>
                  <a:gd name="T4" fmla="*/ 1047973645 w 180"/>
                  <a:gd name="T5" fmla="*/ 0 h 62"/>
                  <a:gd name="T6" fmla="*/ 111751300 w 180"/>
                  <a:gd name="T7" fmla="*/ 221618100 h 62"/>
                  <a:gd name="T8" fmla="*/ 116234188 w 180"/>
                  <a:gd name="T9" fmla="*/ 335207224 h 62"/>
                  <a:gd name="T10" fmla="*/ 414256645 w 180"/>
                  <a:gd name="T11" fmla="*/ 475579588 h 62"/>
                  <a:gd name="T12" fmla="*/ 752497583 w 180"/>
                  <a:gd name="T13" fmla="*/ 892083741 h 62"/>
                  <a:gd name="T14" fmla="*/ 961113283 w 180"/>
                  <a:gd name="T15" fmla="*/ 892083741 h 62"/>
                  <a:gd name="T16" fmla="*/ 1031158520 w 180"/>
                  <a:gd name="T17" fmla="*/ 233484631 h 62"/>
                  <a:gd name="T18" fmla="*/ 966003438 w 180"/>
                  <a:gd name="T19" fmla="*/ 1043929303 h 62"/>
                  <a:gd name="T20" fmla="*/ 710365050 w 180"/>
                  <a:gd name="T21" fmla="*/ 1043929303 h 62"/>
                  <a:gd name="T22" fmla="*/ 372523250 w 180"/>
                  <a:gd name="T23" fmla="*/ 525673149 h 62"/>
                  <a:gd name="T24" fmla="*/ 0 w 180"/>
                  <a:gd name="T25" fmla="*/ 525673149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0"/>
                  <a:gd name="T40" fmla="*/ 0 h 62"/>
                  <a:gd name="T41" fmla="*/ 180 w 180"/>
                  <a:gd name="T42" fmla="*/ 62 h 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0" h="62">
                    <a:moveTo>
                      <a:pt x="0" y="31"/>
                    </a:moveTo>
                    <a:cubicBezTo>
                      <a:pt x="1" y="28"/>
                      <a:pt x="4" y="7"/>
                      <a:pt x="4" y="0"/>
                    </a:cubicBezTo>
                    <a:cubicBezTo>
                      <a:pt x="180" y="0"/>
                      <a:pt x="180" y="0"/>
                      <a:pt x="180" y="0"/>
                    </a:cubicBezTo>
                    <a:cubicBezTo>
                      <a:pt x="180" y="0"/>
                      <a:pt x="23" y="11"/>
                      <a:pt x="19" y="13"/>
                    </a:cubicBezTo>
                    <a:cubicBezTo>
                      <a:pt x="16" y="15"/>
                      <a:pt x="14" y="19"/>
                      <a:pt x="20" y="20"/>
                    </a:cubicBezTo>
                    <a:cubicBezTo>
                      <a:pt x="25" y="20"/>
                      <a:pt x="71" y="28"/>
                      <a:pt x="71" y="28"/>
                    </a:cubicBezTo>
                    <a:cubicBezTo>
                      <a:pt x="129" y="53"/>
                      <a:pt x="129" y="53"/>
                      <a:pt x="129" y="53"/>
                    </a:cubicBezTo>
                    <a:cubicBezTo>
                      <a:pt x="165" y="53"/>
                      <a:pt x="165" y="53"/>
                      <a:pt x="165" y="53"/>
                    </a:cubicBezTo>
                    <a:cubicBezTo>
                      <a:pt x="165" y="53"/>
                      <a:pt x="174" y="33"/>
                      <a:pt x="177" y="14"/>
                    </a:cubicBezTo>
                    <a:cubicBezTo>
                      <a:pt x="177" y="35"/>
                      <a:pt x="169" y="57"/>
                      <a:pt x="166" y="62"/>
                    </a:cubicBezTo>
                    <a:cubicBezTo>
                      <a:pt x="122" y="62"/>
                      <a:pt x="122" y="62"/>
                      <a:pt x="122" y="62"/>
                    </a:cubicBezTo>
                    <a:cubicBezTo>
                      <a:pt x="122" y="62"/>
                      <a:pt x="75" y="33"/>
                      <a:pt x="64" y="31"/>
                    </a:cubicBezTo>
                    <a:cubicBezTo>
                      <a:pt x="52" y="29"/>
                      <a:pt x="15" y="29"/>
                      <a:pt x="0" y="31"/>
                    </a:cubicBezTo>
                    <a:close/>
                  </a:path>
                </a:pathLst>
              </a:custGeom>
              <a:solidFill>
                <a:srgbClr val="A4C6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933" name="Freeform 41"/>
              <p:cNvSpPr>
                <a:spLocks/>
              </p:cNvSpPr>
              <p:nvPr/>
            </p:nvSpPr>
            <p:spPr bwMode="auto">
              <a:xfrm>
                <a:off x="488" y="821"/>
                <a:ext cx="451" cy="163"/>
              </a:xfrm>
              <a:custGeom>
                <a:avLst/>
                <a:gdLst>
                  <a:gd name="T0" fmla="*/ 0 w 180"/>
                  <a:gd name="T1" fmla="*/ 561217559 h 61"/>
                  <a:gd name="T2" fmla="*/ 24240892 w 180"/>
                  <a:gd name="T3" fmla="*/ 1102333079 h 61"/>
                  <a:gd name="T4" fmla="*/ 1068716497 w 180"/>
                  <a:gd name="T5" fmla="*/ 1102333079 h 61"/>
                  <a:gd name="T6" fmla="*/ 991863030 w 180"/>
                  <a:gd name="T7" fmla="*/ 0 h 61"/>
                  <a:gd name="T8" fmla="*/ 948439728 w 180"/>
                  <a:gd name="T9" fmla="*/ 905540766 h 61"/>
                  <a:gd name="T10" fmla="*/ 120225107 w 180"/>
                  <a:gd name="T11" fmla="*/ 937740561 h 61"/>
                  <a:gd name="T12" fmla="*/ 0 w 180"/>
                  <a:gd name="T13" fmla="*/ 561217559 h 61"/>
                  <a:gd name="T14" fmla="*/ 0 60000 65536"/>
                  <a:gd name="T15" fmla="*/ 0 60000 65536"/>
                  <a:gd name="T16" fmla="*/ 0 60000 65536"/>
                  <a:gd name="T17" fmla="*/ 0 60000 65536"/>
                  <a:gd name="T18" fmla="*/ 0 60000 65536"/>
                  <a:gd name="T19" fmla="*/ 0 60000 65536"/>
                  <a:gd name="T20" fmla="*/ 0 60000 65536"/>
                  <a:gd name="T21" fmla="*/ 0 w 180"/>
                  <a:gd name="T22" fmla="*/ 0 h 61"/>
                  <a:gd name="T23" fmla="*/ 180 w 180"/>
                  <a:gd name="T24" fmla="*/ 61 h 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0" h="61">
                    <a:moveTo>
                      <a:pt x="0" y="31"/>
                    </a:moveTo>
                    <a:cubicBezTo>
                      <a:pt x="2" y="39"/>
                      <a:pt x="4" y="61"/>
                      <a:pt x="4" y="61"/>
                    </a:cubicBezTo>
                    <a:cubicBezTo>
                      <a:pt x="177" y="61"/>
                      <a:pt x="177" y="61"/>
                      <a:pt x="177" y="61"/>
                    </a:cubicBezTo>
                    <a:cubicBezTo>
                      <a:pt x="180" y="59"/>
                      <a:pt x="177" y="14"/>
                      <a:pt x="164" y="0"/>
                    </a:cubicBezTo>
                    <a:cubicBezTo>
                      <a:pt x="169" y="14"/>
                      <a:pt x="169" y="47"/>
                      <a:pt x="157" y="50"/>
                    </a:cubicBezTo>
                    <a:cubicBezTo>
                      <a:pt x="144" y="53"/>
                      <a:pt x="29" y="52"/>
                      <a:pt x="20" y="52"/>
                    </a:cubicBezTo>
                    <a:cubicBezTo>
                      <a:pt x="11" y="52"/>
                      <a:pt x="8" y="49"/>
                      <a:pt x="0" y="31"/>
                    </a:cubicBezTo>
                    <a:close/>
                  </a:path>
                </a:pathLst>
              </a:custGeom>
              <a:solidFill>
                <a:srgbClr val="A4C6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934" name="Freeform 42"/>
              <p:cNvSpPr>
                <a:spLocks/>
              </p:cNvSpPr>
              <p:nvPr/>
            </p:nvSpPr>
            <p:spPr bwMode="auto">
              <a:xfrm>
                <a:off x="523" y="821"/>
                <a:ext cx="346" cy="104"/>
              </a:xfrm>
              <a:custGeom>
                <a:avLst/>
                <a:gdLst>
                  <a:gd name="T0" fmla="*/ 0 w 138"/>
                  <a:gd name="T1" fmla="*/ 595848307 h 39"/>
                  <a:gd name="T2" fmla="*/ 268461733 w 138"/>
                  <a:gd name="T3" fmla="*/ 595848307 h 39"/>
                  <a:gd name="T4" fmla="*/ 653703083 w 138"/>
                  <a:gd name="T5" fmla="*/ 0 h 39"/>
                  <a:gd name="T6" fmla="*/ 844205455 w 138"/>
                  <a:gd name="T7" fmla="*/ 0 h 39"/>
                  <a:gd name="T8" fmla="*/ 636248491 w 138"/>
                  <a:gd name="T9" fmla="*/ 208550115 h 39"/>
                  <a:gd name="T10" fmla="*/ 263316026 w 138"/>
                  <a:gd name="T11" fmla="*/ 659333176 h 39"/>
                  <a:gd name="T12" fmla="*/ 0 w 138"/>
                  <a:gd name="T13" fmla="*/ 595848307 h 39"/>
                  <a:gd name="T14" fmla="*/ 0 60000 65536"/>
                  <a:gd name="T15" fmla="*/ 0 60000 65536"/>
                  <a:gd name="T16" fmla="*/ 0 60000 65536"/>
                  <a:gd name="T17" fmla="*/ 0 60000 65536"/>
                  <a:gd name="T18" fmla="*/ 0 60000 65536"/>
                  <a:gd name="T19" fmla="*/ 0 60000 65536"/>
                  <a:gd name="T20" fmla="*/ 0 60000 65536"/>
                  <a:gd name="T21" fmla="*/ 0 w 138"/>
                  <a:gd name="T22" fmla="*/ 0 h 39"/>
                  <a:gd name="T23" fmla="*/ 138 w 138"/>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8" h="39">
                    <a:moveTo>
                      <a:pt x="0" y="34"/>
                    </a:moveTo>
                    <a:cubicBezTo>
                      <a:pt x="0" y="34"/>
                      <a:pt x="36" y="34"/>
                      <a:pt x="44" y="34"/>
                    </a:cubicBezTo>
                    <a:cubicBezTo>
                      <a:pt x="59" y="34"/>
                      <a:pt x="95" y="9"/>
                      <a:pt x="107" y="0"/>
                    </a:cubicBezTo>
                    <a:cubicBezTo>
                      <a:pt x="138" y="0"/>
                      <a:pt x="138" y="0"/>
                      <a:pt x="138" y="0"/>
                    </a:cubicBezTo>
                    <a:cubicBezTo>
                      <a:pt x="127" y="2"/>
                      <a:pt x="116" y="2"/>
                      <a:pt x="104" y="12"/>
                    </a:cubicBezTo>
                    <a:cubicBezTo>
                      <a:pt x="92" y="22"/>
                      <a:pt x="70" y="39"/>
                      <a:pt x="43" y="38"/>
                    </a:cubicBezTo>
                    <a:cubicBezTo>
                      <a:pt x="17" y="37"/>
                      <a:pt x="0" y="34"/>
                      <a:pt x="0"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935" name="Freeform 43"/>
              <p:cNvSpPr>
                <a:spLocks/>
              </p:cNvSpPr>
              <p:nvPr/>
            </p:nvSpPr>
            <p:spPr bwMode="auto">
              <a:xfrm>
                <a:off x="491" y="1016"/>
                <a:ext cx="150" cy="80"/>
              </a:xfrm>
              <a:custGeom>
                <a:avLst/>
                <a:gdLst>
                  <a:gd name="T0" fmla="*/ 18597470 w 60"/>
                  <a:gd name="T1" fmla="*/ 19258027 h 30"/>
                  <a:gd name="T2" fmla="*/ 0 w 60"/>
                  <a:gd name="T3" fmla="*/ 522387605 h 30"/>
                  <a:gd name="T4" fmla="*/ 179893875 w 60"/>
                  <a:gd name="T5" fmla="*/ 503129429 h 30"/>
                  <a:gd name="T6" fmla="*/ 54123050 w 60"/>
                  <a:gd name="T7" fmla="*/ 282415411 h 30"/>
                  <a:gd name="T8" fmla="*/ 349477083 w 60"/>
                  <a:gd name="T9" fmla="*/ 0 h 30"/>
                  <a:gd name="T10" fmla="*/ 0 60000 65536"/>
                  <a:gd name="T11" fmla="*/ 0 60000 65536"/>
                  <a:gd name="T12" fmla="*/ 0 60000 65536"/>
                  <a:gd name="T13" fmla="*/ 0 60000 65536"/>
                  <a:gd name="T14" fmla="*/ 0 60000 65536"/>
                  <a:gd name="T15" fmla="*/ 0 w 60"/>
                  <a:gd name="T16" fmla="*/ 0 h 30"/>
                  <a:gd name="T17" fmla="*/ 60 w 60"/>
                  <a:gd name="T18" fmla="*/ 30 h 30"/>
                </a:gdLst>
                <a:ahLst/>
                <a:cxnLst>
                  <a:cxn ang="T10">
                    <a:pos x="T0" y="T1"/>
                  </a:cxn>
                  <a:cxn ang="T11">
                    <a:pos x="T2" y="T3"/>
                  </a:cxn>
                  <a:cxn ang="T12">
                    <a:pos x="T4" y="T5"/>
                  </a:cxn>
                  <a:cxn ang="T13">
                    <a:pos x="T6" y="T7"/>
                  </a:cxn>
                  <a:cxn ang="T14">
                    <a:pos x="T8" y="T9"/>
                  </a:cxn>
                </a:cxnLst>
                <a:rect l="T15" t="T16" r="T17" b="T18"/>
                <a:pathLst>
                  <a:path w="60" h="30">
                    <a:moveTo>
                      <a:pt x="3" y="1"/>
                    </a:moveTo>
                    <a:cubicBezTo>
                      <a:pt x="5" y="9"/>
                      <a:pt x="0" y="30"/>
                      <a:pt x="0" y="30"/>
                    </a:cubicBezTo>
                    <a:cubicBezTo>
                      <a:pt x="31" y="29"/>
                      <a:pt x="31" y="29"/>
                      <a:pt x="31" y="29"/>
                    </a:cubicBezTo>
                    <a:cubicBezTo>
                      <a:pt x="15" y="29"/>
                      <a:pt x="9" y="29"/>
                      <a:pt x="9" y="16"/>
                    </a:cubicBezTo>
                    <a:cubicBezTo>
                      <a:pt x="8" y="3"/>
                      <a:pt x="60" y="0"/>
                      <a:pt x="60" y="0"/>
                    </a:cubicBezTo>
                  </a:path>
                </a:pathLst>
              </a:custGeom>
              <a:solidFill>
                <a:srgbClr val="5AA2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936" name="Freeform 44"/>
              <p:cNvSpPr>
                <a:spLocks/>
              </p:cNvSpPr>
              <p:nvPr/>
            </p:nvSpPr>
            <p:spPr bwMode="auto">
              <a:xfrm>
                <a:off x="2829" y="960"/>
                <a:ext cx="82" cy="120"/>
              </a:xfrm>
              <a:custGeom>
                <a:avLst/>
                <a:gdLst>
                  <a:gd name="T0" fmla="*/ 126554645 w 33"/>
                  <a:gd name="T1" fmla="*/ 0 h 45"/>
                  <a:gd name="T2" fmla="*/ 0 w 33"/>
                  <a:gd name="T3" fmla="*/ 0 h 45"/>
                  <a:gd name="T4" fmla="*/ 10303496 w 33"/>
                  <a:gd name="T5" fmla="*/ 399953011 h 45"/>
                  <a:gd name="T6" fmla="*/ 0 w 33"/>
                  <a:gd name="T7" fmla="*/ 784529429 h 45"/>
                  <a:gd name="T8" fmla="*/ 126554645 w 33"/>
                  <a:gd name="T9" fmla="*/ 784529429 h 45"/>
                  <a:gd name="T10" fmla="*/ 173490747 w 33"/>
                  <a:gd name="T11" fmla="*/ 399953011 h 45"/>
                  <a:gd name="T12" fmla="*/ 126554645 w 33"/>
                  <a:gd name="T13" fmla="*/ 0 h 45"/>
                  <a:gd name="T14" fmla="*/ 0 60000 65536"/>
                  <a:gd name="T15" fmla="*/ 0 60000 65536"/>
                  <a:gd name="T16" fmla="*/ 0 60000 65536"/>
                  <a:gd name="T17" fmla="*/ 0 60000 65536"/>
                  <a:gd name="T18" fmla="*/ 0 60000 65536"/>
                  <a:gd name="T19" fmla="*/ 0 60000 65536"/>
                  <a:gd name="T20" fmla="*/ 0 60000 65536"/>
                  <a:gd name="T21" fmla="*/ 0 w 33"/>
                  <a:gd name="T22" fmla="*/ 0 h 45"/>
                  <a:gd name="T23" fmla="*/ 33 w 33"/>
                  <a:gd name="T24" fmla="*/ 45 h 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45">
                    <a:moveTo>
                      <a:pt x="24" y="0"/>
                    </a:moveTo>
                    <a:cubicBezTo>
                      <a:pt x="0" y="0"/>
                      <a:pt x="0" y="0"/>
                      <a:pt x="0" y="0"/>
                    </a:cubicBezTo>
                    <a:cubicBezTo>
                      <a:pt x="1" y="7"/>
                      <a:pt x="2" y="15"/>
                      <a:pt x="2" y="23"/>
                    </a:cubicBezTo>
                    <a:cubicBezTo>
                      <a:pt x="2" y="31"/>
                      <a:pt x="1" y="38"/>
                      <a:pt x="0" y="45"/>
                    </a:cubicBezTo>
                    <a:cubicBezTo>
                      <a:pt x="24" y="45"/>
                      <a:pt x="24" y="45"/>
                      <a:pt x="24" y="45"/>
                    </a:cubicBezTo>
                    <a:cubicBezTo>
                      <a:pt x="29" y="45"/>
                      <a:pt x="33" y="35"/>
                      <a:pt x="33" y="23"/>
                    </a:cubicBezTo>
                    <a:cubicBezTo>
                      <a:pt x="33" y="10"/>
                      <a:pt x="29" y="0"/>
                      <a:pt x="24" y="0"/>
                    </a:cubicBezTo>
                    <a:close/>
                  </a:path>
                </a:pathLst>
              </a:custGeom>
              <a:solidFill>
                <a:srgbClr val="A4C6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937" name="Freeform 45"/>
              <p:cNvSpPr>
                <a:spLocks/>
              </p:cNvSpPr>
              <p:nvPr/>
            </p:nvSpPr>
            <p:spPr bwMode="auto">
              <a:xfrm>
                <a:off x="2911" y="1013"/>
                <a:ext cx="720" cy="11"/>
              </a:xfrm>
              <a:custGeom>
                <a:avLst/>
                <a:gdLst>
                  <a:gd name="T0" fmla="*/ 1676369145 w 288"/>
                  <a:gd name="T1" fmla="*/ 0 h 4"/>
                  <a:gd name="T2" fmla="*/ 0 w 288"/>
                  <a:gd name="T3" fmla="*/ 0 h 4"/>
                  <a:gd name="T4" fmla="*/ 0 w 288"/>
                  <a:gd name="T5" fmla="*/ 62306962 h 4"/>
                  <a:gd name="T6" fmla="*/ 0 w 288"/>
                  <a:gd name="T7" fmla="*/ 115762169 h 4"/>
                  <a:gd name="T8" fmla="*/ 1547928050 w 288"/>
                  <a:gd name="T9" fmla="*/ 84891323 h 4"/>
                  <a:gd name="T10" fmla="*/ 1676369145 w 288"/>
                  <a:gd name="T11" fmla="*/ 0 h 4"/>
                  <a:gd name="T12" fmla="*/ 0 60000 65536"/>
                  <a:gd name="T13" fmla="*/ 0 60000 65536"/>
                  <a:gd name="T14" fmla="*/ 0 60000 65536"/>
                  <a:gd name="T15" fmla="*/ 0 60000 65536"/>
                  <a:gd name="T16" fmla="*/ 0 60000 65536"/>
                  <a:gd name="T17" fmla="*/ 0 60000 65536"/>
                  <a:gd name="T18" fmla="*/ 0 w 288"/>
                  <a:gd name="T19" fmla="*/ 0 h 4"/>
                  <a:gd name="T20" fmla="*/ 288 w 288"/>
                  <a:gd name="T21" fmla="*/ 4 h 4"/>
                </a:gdLst>
                <a:ahLst/>
                <a:cxnLst>
                  <a:cxn ang="T12">
                    <a:pos x="T0" y="T1"/>
                  </a:cxn>
                  <a:cxn ang="T13">
                    <a:pos x="T2" y="T3"/>
                  </a:cxn>
                  <a:cxn ang="T14">
                    <a:pos x="T4" y="T5"/>
                  </a:cxn>
                  <a:cxn ang="T15">
                    <a:pos x="T6" y="T7"/>
                  </a:cxn>
                  <a:cxn ang="T16">
                    <a:pos x="T8" y="T9"/>
                  </a:cxn>
                  <a:cxn ang="T17">
                    <a:pos x="T10" y="T11"/>
                  </a:cxn>
                </a:cxnLst>
                <a:rect l="T18" t="T19" r="T20" b="T21"/>
                <a:pathLst>
                  <a:path w="288" h="4">
                    <a:moveTo>
                      <a:pt x="288" y="0"/>
                    </a:moveTo>
                    <a:cubicBezTo>
                      <a:pt x="0" y="0"/>
                      <a:pt x="0" y="0"/>
                      <a:pt x="0" y="0"/>
                    </a:cubicBezTo>
                    <a:cubicBezTo>
                      <a:pt x="0" y="1"/>
                      <a:pt x="0" y="1"/>
                      <a:pt x="0" y="2"/>
                    </a:cubicBezTo>
                    <a:cubicBezTo>
                      <a:pt x="0" y="3"/>
                      <a:pt x="0" y="3"/>
                      <a:pt x="0" y="4"/>
                    </a:cubicBezTo>
                    <a:cubicBezTo>
                      <a:pt x="266" y="3"/>
                      <a:pt x="266" y="3"/>
                      <a:pt x="266" y="3"/>
                    </a:cubicBezTo>
                    <a:lnTo>
                      <a:pt x="288" y="0"/>
                    </a:lnTo>
                    <a:close/>
                  </a:path>
                </a:pathLst>
              </a:custGeom>
              <a:solidFill>
                <a:srgbClr val="0033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938" name="Freeform 46"/>
              <p:cNvSpPr>
                <a:spLocks/>
              </p:cNvSpPr>
              <p:nvPr/>
            </p:nvSpPr>
            <p:spPr bwMode="auto">
              <a:xfrm>
                <a:off x="2846" y="971"/>
                <a:ext cx="63" cy="72"/>
              </a:xfrm>
              <a:custGeom>
                <a:avLst/>
                <a:gdLst>
                  <a:gd name="T0" fmla="*/ 132420700 w 25"/>
                  <a:gd name="T1" fmla="*/ 470693056 h 27"/>
                  <a:gd name="T2" fmla="*/ 118654462 w 25"/>
                  <a:gd name="T3" fmla="*/ 0 h 27"/>
                  <a:gd name="T4" fmla="*/ 0 w 25"/>
                  <a:gd name="T5" fmla="*/ 0 h 27"/>
                  <a:gd name="T6" fmla="*/ 132420700 w 25"/>
                  <a:gd name="T7" fmla="*/ 470693056 h 27"/>
                  <a:gd name="T8" fmla="*/ 0 60000 65536"/>
                  <a:gd name="T9" fmla="*/ 0 60000 65536"/>
                  <a:gd name="T10" fmla="*/ 0 60000 65536"/>
                  <a:gd name="T11" fmla="*/ 0 60000 65536"/>
                  <a:gd name="T12" fmla="*/ 0 w 25"/>
                  <a:gd name="T13" fmla="*/ 0 h 27"/>
                  <a:gd name="T14" fmla="*/ 25 w 25"/>
                  <a:gd name="T15" fmla="*/ 27 h 27"/>
                </a:gdLst>
                <a:ahLst/>
                <a:cxnLst>
                  <a:cxn ang="T8">
                    <a:pos x="T0" y="T1"/>
                  </a:cxn>
                  <a:cxn ang="T9">
                    <a:pos x="T2" y="T3"/>
                  </a:cxn>
                  <a:cxn ang="T10">
                    <a:pos x="T4" y="T5"/>
                  </a:cxn>
                  <a:cxn ang="T11">
                    <a:pos x="T6" y="T7"/>
                  </a:cxn>
                </a:cxnLst>
                <a:rect l="T12" t="T13" r="T14" b="T15"/>
                <a:pathLst>
                  <a:path w="25" h="27">
                    <a:moveTo>
                      <a:pt x="20" y="27"/>
                    </a:moveTo>
                    <a:cubicBezTo>
                      <a:pt x="25" y="14"/>
                      <a:pt x="18" y="0"/>
                      <a:pt x="18" y="0"/>
                    </a:cubicBezTo>
                    <a:cubicBezTo>
                      <a:pt x="0" y="0"/>
                      <a:pt x="0" y="0"/>
                      <a:pt x="0" y="0"/>
                    </a:cubicBezTo>
                    <a:cubicBezTo>
                      <a:pt x="6" y="1"/>
                      <a:pt x="22" y="4"/>
                      <a:pt x="20" y="2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939" name="Freeform 47"/>
              <p:cNvSpPr>
                <a:spLocks/>
              </p:cNvSpPr>
              <p:nvPr/>
            </p:nvSpPr>
            <p:spPr bwMode="auto">
              <a:xfrm>
                <a:off x="2829" y="960"/>
                <a:ext cx="82" cy="120"/>
              </a:xfrm>
              <a:custGeom>
                <a:avLst/>
                <a:gdLst>
                  <a:gd name="T0" fmla="*/ 126554645 w 33"/>
                  <a:gd name="T1" fmla="*/ 0 h 45"/>
                  <a:gd name="T2" fmla="*/ 0 w 33"/>
                  <a:gd name="T3" fmla="*/ 0 h 45"/>
                  <a:gd name="T4" fmla="*/ 10303496 w 33"/>
                  <a:gd name="T5" fmla="*/ 399953011 h 45"/>
                  <a:gd name="T6" fmla="*/ 0 w 33"/>
                  <a:gd name="T7" fmla="*/ 784529429 h 45"/>
                  <a:gd name="T8" fmla="*/ 126554645 w 33"/>
                  <a:gd name="T9" fmla="*/ 784529429 h 45"/>
                  <a:gd name="T10" fmla="*/ 173490747 w 33"/>
                  <a:gd name="T11" fmla="*/ 399953011 h 45"/>
                  <a:gd name="T12" fmla="*/ 126554645 w 33"/>
                  <a:gd name="T13" fmla="*/ 0 h 45"/>
                  <a:gd name="T14" fmla="*/ 0 60000 65536"/>
                  <a:gd name="T15" fmla="*/ 0 60000 65536"/>
                  <a:gd name="T16" fmla="*/ 0 60000 65536"/>
                  <a:gd name="T17" fmla="*/ 0 60000 65536"/>
                  <a:gd name="T18" fmla="*/ 0 60000 65536"/>
                  <a:gd name="T19" fmla="*/ 0 60000 65536"/>
                  <a:gd name="T20" fmla="*/ 0 60000 65536"/>
                  <a:gd name="T21" fmla="*/ 0 w 33"/>
                  <a:gd name="T22" fmla="*/ 0 h 45"/>
                  <a:gd name="T23" fmla="*/ 33 w 33"/>
                  <a:gd name="T24" fmla="*/ 45 h 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45">
                    <a:moveTo>
                      <a:pt x="24" y="0"/>
                    </a:moveTo>
                    <a:cubicBezTo>
                      <a:pt x="0" y="0"/>
                      <a:pt x="0" y="0"/>
                      <a:pt x="0" y="0"/>
                    </a:cubicBezTo>
                    <a:cubicBezTo>
                      <a:pt x="1" y="7"/>
                      <a:pt x="2" y="15"/>
                      <a:pt x="2" y="23"/>
                    </a:cubicBezTo>
                    <a:cubicBezTo>
                      <a:pt x="2" y="31"/>
                      <a:pt x="1" y="38"/>
                      <a:pt x="0" y="45"/>
                    </a:cubicBezTo>
                    <a:cubicBezTo>
                      <a:pt x="24" y="45"/>
                      <a:pt x="24" y="45"/>
                      <a:pt x="24" y="45"/>
                    </a:cubicBezTo>
                    <a:cubicBezTo>
                      <a:pt x="29" y="45"/>
                      <a:pt x="33" y="35"/>
                      <a:pt x="33" y="23"/>
                    </a:cubicBezTo>
                    <a:cubicBezTo>
                      <a:pt x="33" y="10"/>
                      <a:pt x="29" y="0"/>
                      <a:pt x="24" y="0"/>
                    </a:cubicBezTo>
                    <a:close/>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36940" name="Freeform 48"/>
              <p:cNvSpPr>
                <a:spLocks/>
              </p:cNvSpPr>
              <p:nvPr/>
            </p:nvSpPr>
            <p:spPr bwMode="auto">
              <a:xfrm>
                <a:off x="2839" y="1003"/>
                <a:ext cx="50" cy="66"/>
              </a:xfrm>
              <a:custGeom>
                <a:avLst/>
                <a:gdLst>
                  <a:gd name="T0" fmla="*/ 6370908 w 20"/>
                  <a:gd name="T1" fmla="*/ 0 h 25"/>
                  <a:gd name="T2" fmla="*/ 0 w 20"/>
                  <a:gd name="T3" fmla="*/ 366777903 h 25"/>
                  <a:gd name="T4" fmla="*/ 116234188 w 20"/>
                  <a:gd name="T5" fmla="*/ 366777903 h 25"/>
                  <a:gd name="T6" fmla="*/ 29800595 w 20"/>
                  <a:gd name="T7" fmla="*/ 190022290 h 25"/>
                  <a:gd name="T8" fmla="*/ 6370908 w 20"/>
                  <a:gd name="T9" fmla="*/ 0 h 25"/>
                  <a:gd name="T10" fmla="*/ 0 60000 65536"/>
                  <a:gd name="T11" fmla="*/ 0 60000 65536"/>
                  <a:gd name="T12" fmla="*/ 0 60000 65536"/>
                  <a:gd name="T13" fmla="*/ 0 60000 65536"/>
                  <a:gd name="T14" fmla="*/ 0 60000 65536"/>
                  <a:gd name="T15" fmla="*/ 0 w 20"/>
                  <a:gd name="T16" fmla="*/ 0 h 25"/>
                  <a:gd name="T17" fmla="*/ 20 w 20"/>
                  <a:gd name="T18" fmla="*/ 25 h 25"/>
                </a:gdLst>
                <a:ahLst/>
                <a:cxnLst>
                  <a:cxn ang="T10">
                    <a:pos x="T0" y="T1"/>
                  </a:cxn>
                  <a:cxn ang="T11">
                    <a:pos x="T2" y="T3"/>
                  </a:cxn>
                  <a:cxn ang="T12">
                    <a:pos x="T4" y="T5"/>
                  </a:cxn>
                  <a:cxn ang="T13">
                    <a:pos x="T6" y="T7"/>
                  </a:cxn>
                  <a:cxn ang="T14">
                    <a:pos x="T8" y="T9"/>
                  </a:cxn>
                </a:cxnLst>
                <a:rect l="T15" t="T16" r="T17" b="T18"/>
                <a:pathLst>
                  <a:path w="20" h="25">
                    <a:moveTo>
                      <a:pt x="1" y="0"/>
                    </a:moveTo>
                    <a:cubicBezTo>
                      <a:pt x="2" y="8"/>
                      <a:pt x="1" y="20"/>
                      <a:pt x="0" y="25"/>
                    </a:cubicBezTo>
                    <a:cubicBezTo>
                      <a:pt x="20" y="25"/>
                      <a:pt x="20" y="25"/>
                      <a:pt x="20" y="25"/>
                    </a:cubicBezTo>
                    <a:cubicBezTo>
                      <a:pt x="14" y="24"/>
                      <a:pt x="6" y="19"/>
                      <a:pt x="5" y="13"/>
                    </a:cubicBezTo>
                    <a:cubicBezTo>
                      <a:pt x="5" y="7"/>
                      <a:pt x="1" y="0"/>
                      <a:pt x="1" y="0"/>
                    </a:cubicBezTo>
                    <a:close/>
                  </a:path>
                </a:pathLst>
              </a:custGeom>
              <a:solidFill>
                <a:srgbClr val="5AA2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941" name="Freeform 49"/>
              <p:cNvSpPr>
                <a:spLocks/>
              </p:cNvSpPr>
              <p:nvPr/>
            </p:nvSpPr>
            <p:spPr bwMode="auto">
              <a:xfrm>
                <a:off x="2364" y="848"/>
                <a:ext cx="57" cy="61"/>
              </a:xfrm>
              <a:custGeom>
                <a:avLst/>
                <a:gdLst>
                  <a:gd name="T0" fmla="*/ 9830726 w 23"/>
                  <a:gd name="T1" fmla="*/ 239348135 h 23"/>
                  <a:gd name="T2" fmla="*/ 34310429 w 23"/>
                  <a:gd name="T3" fmla="*/ 28943219 h 23"/>
                  <a:gd name="T4" fmla="*/ 105472869 w 23"/>
                  <a:gd name="T5" fmla="*/ 126910508 h 23"/>
                  <a:gd name="T6" fmla="*/ 75156346 w 23"/>
                  <a:gd name="T7" fmla="*/ 336588739 h 23"/>
                  <a:gd name="T8" fmla="*/ 9830726 w 23"/>
                  <a:gd name="T9" fmla="*/ 239348135 h 23"/>
                  <a:gd name="T10" fmla="*/ 0 60000 65536"/>
                  <a:gd name="T11" fmla="*/ 0 60000 65536"/>
                  <a:gd name="T12" fmla="*/ 0 60000 65536"/>
                  <a:gd name="T13" fmla="*/ 0 60000 65536"/>
                  <a:gd name="T14" fmla="*/ 0 60000 65536"/>
                  <a:gd name="T15" fmla="*/ 0 w 23"/>
                  <a:gd name="T16" fmla="*/ 0 h 23"/>
                  <a:gd name="T17" fmla="*/ 23 w 23"/>
                  <a:gd name="T18" fmla="*/ 23 h 23"/>
                </a:gdLst>
                <a:ahLst/>
                <a:cxnLst>
                  <a:cxn ang="T10">
                    <a:pos x="T0" y="T1"/>
                  </a:cxn>
                  <a:cxn ang="T11">
                    <a:pos x="T2" y="T3"/>
                  </a:cxn>
                  <a:cxn ang="T12">
                    <a:pos x="T4" y="T5"/>
                  </a:cxn>
                  <a:cxn ang="T13">
                    <a:pos x="T6" y="T7"/>
                  </a:cxn>
                  <a:cxn ang="T14">
                    <a:pos x="T8" y="T9"/>
                  </a:cxn>
                </a:cxnLst>
                <a:rect l="T15" t="T16" r="T17" b="T18"/>
                <a:pathLst>
                  <a:path w="23" h="23">
                    <a:moveTo>
                      <a:pt x="2" y="15"/>
                    </a:moveTo>
                    <a:cubicBezTo>
                      <a:pt x="0" y="10"/>
                      <a:pt x="2" y="4"/>
                      <a:pt x="7" y="2"/>
                    </a:cubicBezTo>
                    <a:cubicBezTo>
                      <a:pt x="13" y="0"/>
                      <a:pt x="19" y="2"/>
                      <a:pt x="21" y="8"/>
                    </a:cubicBezTo>
                    <a:cubicBezTo>
                      <a:pt x="23" y="13"/>
                      <a:pt x="20" y="19"/>
                      <a:pt x="15" y="21"/>
                    </a:cubicBezTo>
                    <a:cubicBezTo>
                      <a:pt x="10" y="23"/>
                      <a:pt x="4" y="20"/>
                      <a:pt x="2" y="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942" name="Freeform 50"/>
              <p:cNvSpPr>
                <a:spLocks/>
              </p:cNvSpPr>
              <p:nvPr/>
            </p:nvSpPr>
            <p:spPr bwMode="auto">
              <a:xfrm>
                <a:off x="2514" y="856"/>
                <a:ext cx="40" cy="43"/>
              </a:xfrm>
              <a:custGeom>
                <a:avLst/>
                <a:gdLst>
                  <a:gd name="T0" fmla="*/ 11126770 w 16"/>
                  <a:gd name="T1" fmla="*/ 223600935 h 16"/>
                  <a:gd name="T2" fmla="*/ 34256175 w 16"/>
                  <a:gd name="T3" fmla="*/ 35911192 h 16"/>
                  <a:gd name="T4" fmla="*/ 85639658 w 16"/>
                  <a:gd name="T5" fmla="*/ 118956606 h 16"/>
                  <a:gd name="T6" fmla="*/ 62103333 w 16"/>
                  <a:gd name="T7" fmla="*/ 295282303 h 16"/>
                  <a:gd name="T8" fmla="*/ 11126770 w 16"/>
                  <a:gd name="T9" fmla="*/ 223600935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2" y="11"/>
                    </a:moveTo>
                    <a:cubicBezTo>
                      <a:pt x="0" y="7"/>
                      <a:pt x="2" y="3"/>
                      <a:pt x="6" y="2"/>
                    </a:cubicBezTo>
                    <a:cubicBezTo>
                      <a:pt x="9" y="0"/>
                      <a:pt x="13" y="2"/>
                      <a:pt x="15" y="6"/>
                    </a:cubicBezTo>
                    <a:cubicBezTo>
                      <a:pt x="16" y="9"/>
                      <a:pt x="14" y="14"/>
                      <a:pt x="11" y="15"/>
                    </a:cubicBezTo>
                    <a:cubicBezTo>
                      <a:pt x="7" y="16"/>
                      <a:pt x="3" y="15"/>
                      <a:pt x="2"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943" name="Freeform 51"/>
              <p:cNvSpPr>
                <a:spLocks/>
              </p:cNvSpPr>
              <p:nvPr/>
            </p:nvSpPr>
            <p:spPr bwMode="auto">
              <a:xfrm>
                <a:off x="2421" y="840"/>
                <a:ext cx="88" cy="93"/>
              </a:xfrm>
              <a:custGeom>
                <a:avLst/>
                <a:gdLst>
                  <a:gd name="T0" fmla="*/ 20232764 w 35"/>
                  <a:gd name="T1" fmla="*/ 376213051 h 35"/>
                  <a:gd name="T2" fmla="*/ 76204797 w 35"/>
                  <a:gd name="T3" fmla="*/ 49040959 h 35"/>
                  <a:gd name="T4" fmla="*/ 203786085 w 35"/>
                  <a:gd name="T5" fmla="*/ 179393745 h 35"/>
                  <a:gd name="T6" fmla="*/ 153244384 w 35"/>
                  <a:gd name="T7" fmla="*/ 525591554 h 35"/>
                  <a:gd name="T8" fmla="*/ 20232764 w 35"/>
                  <a:gd name="T9" fmla="*/ 376213051 h 35"/>
                  <a:gd name="T10" fmla="*/ 0 60000 65536"/>
                  <a:gd name="T11" fmla="*/ 0 60000 65536"/>
                  <a:gd name="T12" fmla="*/ 0 60000 65536"/>
                  <a:gd name="T13" fmla="*/ 0 60000 65536"/>
                  <a:gd name="T14" fmla="*/ 0 60000 65536"/>
                  <a:gd name="T15" fmla="*/ 0 w 35"/>
                  <a:gd name="T16" fmla="*/ 0 h 35"/>
                  <a:gd name="T17" fmla="*/ 35 w 35"/>
                  <a:gd name="T18" fmla="*/ 35 h 35"/>
                </a:gdLst>
                <a:ahLst/>
                <a:cxnLst>
                  <a:cxn ang="T10">
                    <a:pos x="T0" y="T1"/>
                  </a:cxn>
                  <a:cxn ang="T11">
                    <a:pos x="T2" y="T3"/>
                  </a:cxn>
                  <a:cxn ang="T12">
                    <a:pos x="T4" y="T5"/>
                  </a:cxn>
                  <a:cxn ang="T13">
                    <a:pos x="T6" y="T7"/>
                  </a:cxn>
                  <a:cxn ang="T14">
                    <a:pos x="T8" y="T9"/>
                  </a:cxn>
                </a:cxnLst>
                <a:rect l="T15" t="T16" r="T17" b="T18"/>
                <a:pathLst>
                  <a:path w="35" h="35">
                    <a:moveTo>
                      <a:pt x="3" y="23"/>
                    </a:moveTo>
                    <a:cubicBezTo>
                      <a:pt x="0" y="15"/>
                      <a:pt x="4" y="6"/>
                      <a:pt x="12" y="3"/>
                    </a:cubicBezTo>
                    <a:cubicBezTo>
                      <a:pt x="20" y="0"/>
                      <a:pt x="29" y="3"/>
                      <a:pt x="32" y="11"/>
                    </a:cubicBezTo>
                    <a:cubicBezTo>
                      <a:pt x="35" y="19"/>
                      <a:pt x="32" y="28"/>
                      <a:pt x="24" y="32"/>
                    </a:cubicBezTo>
                    <a:cubicBezTo>
                      <a:pt x="16" y="35"/>
                      <a:pt x="6" y="31"/>
                      <a:pt x="3" y="2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pic>
          <p:nvPicPr>
            <p:cNvPr id="36878" name="Picture 4" descr="http://www.sanofi.com.bd/l/bd/medias/B19A8E6A-716C-4B56-8B12-37063FCB1BC4.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866964" y="4815449"/>
              <a:ext cx="1538753" cy="415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6872" name="ZoneTexte 89"/>
          <p:cNvSpPr txBox="1">
            <a:spLocks noChangeArrowheads="1"/>
          </p:cNvSpPr>
          <p:nvPr/>
        </p:nvSpPr>
        <p:spPr bwMode="auto">
          <a:xfrm>
            <a:off x="4818063" y="1030288"/>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fr-FR" altLang="fr-FR" sz="1800"/>
          </a:p>
        </p:txBody>
      </p:sp>
      <p:sp>
        <p:nvSpPr>
          <p:cNvPr id="91" name="Freeform 906"/>
          <p:cNvSpPr>
            <a:spLocks/>
          </p:cNvSpPr>
          <p:nvPr/>
        </p:nvSpPr>
        <p:spPr bwMode="auto">
          <a:xfrm>
            <a:off x="2344738" y="3933825"/>
            <a:ext cx="4386262" cy="177800"/>
          </a:xfrm>
          <a:custGeom>
            <a:avLst/>
            <a:gdLst/>
            <a:ahLst/>
            <a:cxnLst>
              <a:cxn ang="0">
                <a:pos x="586" y="134"/>
              </a:cxn>
              <a:cxn ang="0">
                <a:pos x="425" y="0"/>
              </a:cxn>
              <a:cxn ang="0">
                <a:pos x="425" y="73"/>
              </a:cxn>
              <a:cxn ang="0">
                <a:pos x="161" y="73"/>
              </a:cxn>
              <a:cxn ang="0">
                <a:pos x="161" y="0"/>
              </a:cxn>
              <a:cxn ang="0">
                <a:pos x="0" y="134"/>
              </a:cxn>
              <a:cxn ang="0">
                <a:pos x="161" y="271"/>
              </a:cxn>
              <a:cxn ang="0">
                <a:pos x="161" y="198"/>
              </a:cxn>
              <a:cxn ang="0">
                <a:pos x="425" y="198"/>
              </a:cxn>
              <a:cxn ang="0">
                <a:pos x="425" y="271"/>
              </a:cxn>
              <a:cxn ang="0">
                <a:pos x="586" y="134"/>
              </a:cxn>
            </a:cxnLst>
            <a:rect l="0" t="0" r="r" b="b"/>
            <a:pathLst>
              <a:path w="586" h="271">
                <a:moveTo>
                  <a:pt x="586" y="134"/>
                </a:moveTo>
                <a:lnTo>
                  <a:pt x="425" y="0"/>
                </a:lnTo>
                <a:lnTo>
                  <a:pt x="425" y="73"/>
                </a:lnTo>
                <a:lnTo>
                  <a:pt x="161" y="73"/>
                </a:lnTo>
                <a:lnTo>
                  <a:pt x="161" y="0"/>
                </a:lnTo>
                <a:lnTo>
                  <a:pt x="0" y="134"/>
                </a:lnTo>
                <a:lnTo>
                  <a:pt x="161" y="271"/>
                </a:lnTo>
                <a:lnTo>
                  <a:pt x="161" y="198"/>
                </a:lnTo>
                <a:lnTo>
                  <a:pt x="425" y="198"/>
                </a:lnTo>
                <a:lnTo>
                  <a:pt x="425" y="271"/>
                </a:lnTo>
                <a:lnTo>
                  <a:pt x="586" y="134"/>
                </a:lnTo>
                <a:close/>
              </a:path>
            </a:pathLst>
          </a:custGeom>
          <a:solidFill>
            <a:schemeClr val="accent1">
              <a:lumMod val="60000"/>
              <a:lumOff val="40000"/>
            </a:schemeClr>
          </a:solidFill>
          <a:ln w="6350" cap="rnd">
            <a:solidFill>
              <a:schemeClr val="accent1">
                <a:lumMod val="75000"/>
              </a:schemeClr>
            </a:solidFill>
            <a:prstDash val="solid"/>
            <a:round/>
            <a:headEnd/>
            <a:tailEnd/>
          </a:ln>
        </p:spPr>
        <p:txBody>
          <a:bodyPr/>
          <a:lstStyle/>
          <a:p>
            <a:pPr fontAlgn="auto">
              <a:spcBef>
                <a:spcPts val="0"/>
              </a:spcBef>
              <a:spcAft>
                <a:spcPts val="0"/>
              </a:spcAft>
              <a:defRPr/>
            </a:pPr>
            <a:endParaRPr lang="fr-FR">
              <a:latin typeface="+mn-lt"/>
              <a:ea typeface="+mn-ea"/>
            </a:endParaRPr>
          </a:p>
        </p:txBody>
      </p:sp>
      <p:sp>
        <p:nvSpPr>
          <p:cNvPr id="92" name="ZoneTexte 91"/>
          <p:cNvSpPr txBox="1"/>
          <p:nvPr/>
        </p:nvSpPr>
        <p:spPr>
          <a:xfrm>
            <a:off x="7150922" y="3582594"/>
            <a:ext cx="660056" cy="1323439"/>
          </a:xfrm>
          <a:prstGeom prst="rect">
            <a:avLst/>
          </a:prstGeom>
          <a:noFill/>
        </p:spPr>
        <p:txBody>
          <a:bodyPr wrap="non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fontAlgn="auto">
              <a:spcBef>
                <a:spcPts val="0"/>
              </a:spcBef>
              <a:spcAft>
                <a:spcPts val="0"/>
              </a:spcAft>
              <a:defRPr/>
            </a:pPr>
            <a:r>
              <a:rPr lang="fr-FR" sz="8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ea typeface="+mn-ea"/>
              </a:rPr>
              <a:t>?</a:t>
            </a:r>
          </a:p>
        </p:txBody>
      </p:sp>
      <p:sp>
        <p:nvSpPr>
          <p:cNvPr id="36875" name="ZoneTexte 92"/>
          <p:cNvSpPr txBox="1">
            <a:spLocks noChangeArrowheads="1"/>
          </p:cNvSpPr>
          <p:nvPr/>
        </p:nvSpPr>
        <p:spPr bwMode="auto">
          <a:xfrm rot="-5400000">
            <a:off x="1791494" y="3869531"/>
            <a:ext cx="704850" cy="3063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fr-FR" altLang="fr-FR" sz="1400" b="1">
                <a:solidFill>
                  <a:srgbClr val="008000"/>
                </a:solidFill>
              </a:rPr>
              <a:t>VPP 23</a:t>
            </a:r>
          </a:p>
        </p:txBody>
      </p:sp>
      <p:sp>
        <p:nvSpPr>
          <p:cNvPr id="36876" name="ZoneTexte 2"/>
          <p:cNvSpPr txBox="1">
            <a:spLocks noChangeArrowheads="1"/>
          </p:cNvSpPr>
          <p:nvPr/>
        </p:nvSpPr>
        <p:spPr bwMode="auto">
          <a:xfrm>
            <a:off x="6731000" y="5986463"/>
            <a:ext cx="2012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fr-FR" altLang="fr-FR" sz="1800"/>
              <a:t>Reco HCSP 2012-13</a:t>
            </a:r>
          </a:p>
        </p:txBody>
      </p:sp>
    </p:spTree>
    <p:extLst>
      <p:ext uri="{BB962C8B-B14F-4D97-AF65-F5344CB8AC3E}">
        <p14:creationId xmlns:p14="http://schemas.microsoft.com/office/powerpoint/2010/main" val="30402642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156928" y="1340768"/>
            <a:ext cx="8953500" cy="2984500"/>
          </a:xfrm>
          <a:prstGeom prst="rect">
            <a:avLst/>
          </a:prstGeom>
        </p:spPr>
      </p:pic>
      <p:sp>
        <p:nvSpPr>
          <p:cNvPr id="7" name="ZoneTexte 6"/>
          <p:cNvSpPr txBox="1"/>
          <p:nvPr/>
        </p:nvSpPr>
        <p:spPr>
          <a:xfrm>
            <a:off x="4211960" y="5949280"/>
            <a:ext cx="4517057" cy="369332"/>
          </a:xfrm>
          <a:prstGeom prst="rect">
            <a:avLst/>
          </a:prstGeom>
          <a:noFill/>
        </p:spPr>
        <p:txBody>
          <a:bodyPr wrap="none" rtlCol="0">
            <a:spAutoFit/>
          </a:bodyPr>
          <a:lstStyle/>
          <a:p>
            <a:r>
              <a:rPr lang="fr-FR" dirty="0" smtClean="0"/>
              <a:t>MMWR </a:t>
            </a:r>
            <a:r>
              <a:rPr lang="fr-FR" dirty="0" err="1"/>
              <a:t>S</a:t>
            </a:r>
            <a:r>
              <a:rPr lang="fr-FR" dirty="0" err="1" smtClean="0"/>
              <a:t>eptember</a:t>
            </a:r>
            <a:r>
              <a:rPr lang="fr-FR" dirty="0" smtClean="0"/>
              <a:t> 19,2014, vol 63, 67 : 822-5</a:t>
            </a:r>
            <a:endParaRPr lang="fr-FR" dirty="0"/>
          </a:p>
        </p:txBody>
      </p:sp>
      <p:sp>
        <p:nvSpPr>
          <p:cNvPr id="2" name="ZoneTexte 1"/>
          <p:cNvSpPr txBox="1"/>
          <p:nvPr/>
        </p:nvSpPr>
        <p:spPr>
          <a:xfrm>
            <a:off x="570831" y="258501"/>
            <a:ext cx="8342248" cy="461665"/>
          </a:xfrm>
          <a:prstGeom prst="rect">
            <a:avLst/>
          </a:prstGeom>
          <a:solidFill>
            <a:srgbClr val="FF0000"/>
          </a:solidFill>
        </p:spPr>
        <p:txBody>
          <a:bodyPr wrap="none" rtlCol="0">
            <a:spAutoFit/>
          </a:bodyPr>
          <a:lstStyle/>
          <a:p>
            <a:r>
              <a:rPr lang="fr-FR" sz="2400" dirty="0" smtClean="0">
                <a:solidFill>
                  <a:schemeClr val="bg1"/>
                </a:solidFill>
              </a:rPr>
              <a:t>Décisions de l’ACIP suite aux résultats de CAPITA : le pragmatisme</a:t>
            </a:r>
            <a:endParaRPr lang="fr-FR" sz="2400" dirty="0">
              <a:solidFill>
                <a:schemeClr val="bg1"/>
              </a:solidFill>
            </a:endParaRPr>
          </a:p>
        </p:txBody>
      </p:sp>
      <p:sp>
        <p:nvSpPr>
          <p:cNvPr id="3" name="ZoneTexte 2"/>
          <p:cNvSpPr txBox="1"/>
          <p:nvPr/>
        </p:nvSpPr>
        <p:spPr>
          <a:xfrm>
            <a:off x="1783847" y="5907333"/>
            <a:ext cx="184666" cy="369332"/>
          </a:xfrm>
          <a:prstGeom prst="rect">
            <a:avLst/>
          </a:prstGeom>
          <a:noFill/>
        </p:spPr>
        <p:txBody>
          <a:bodyPr wrap="none" rtlCol="0">
            <a:spAutoFit/>
          </a:bodyPr>
          <a:lstStyle/>
          <a:p>
            <a:endParaRPr lang="fr-FR" dirty="0"/>
          </a:p>
        </p:txBody>
      </p:sp>
    </p:spTree>
    <p:extLst>
      <p:ext uri="{BB962C8B-B14F-4D97-AF65-F5344CB8AC3E}">
        <p14:creationId xmlns:p14="http://schemas.microsoft.com/office/powerpoint/2010/main" val="34022076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3851920" y="332656"/>
            <a:ext cx="4508500" cy="6248400"/>
          </a:xfrm>
          <a:prstGeom prst="rect">
            <a:avLst/>
          </a:prstGeom>
        </p:spPr>
      </p:pic>
      <p:sp>
        <p:nvSpPr>
          <p:cNvPr id="3" name="ZoneTexte 2"/>
          <p:cNvSpPr txBox="1"/>
          <p:nvPr/>
        </p:nvSpPr>
        <p:spPr>
          <a:xfrm>
            <a:off x="179512" y="692696"/>
            <a:ext cx="3672408" cy="1200329"/>
          </a:xfrm>
          <a:prstGeom prst="rect">
            <a:avLst/>
          </a:prstGeom>
          <a:noFill/>
        </p:spPr>
        <p:txBody>
          <a:bodyPr wrap="square" rtlCol="0">
            <a:spAutoFit/>
          </a:bodyPr>
          <a:lstStyle/>
          <a:p>
            <a:r>
              <a:rPr lang="fr-FR" dirty="0" smtClean="0"/>
              <a:t>ACIP </a:t>
            </a:r>
            <a:r>
              <a:rPr lang="fr-FR" dirty="0" err="1" smtClean="0"/>
              <a:t>recommendations</a:t>
            </a:r>
            <a:r>
              <a:rPr lang="fr-FR" dirty="0" smtClean="0"/>
              <a:t> (US)</a:t>
            </a:r>
          </a:p>
          <a:p>
            <a:r>
              <a:rPr lang="fr-FR" dirty="0" err="1" smtClean="0"/>
              <a:t>Sequential</a:t>
            </a:r>
            <a:r>
              <a:rPr lang="fr-FR" dirty="0" smtClean="0"/>
              <a:t> </a:t>
            </a:r>
            <a:r>
              <a:rPr lang="fr-FR" dirty="0" err="1" smtClean="0"/>
              <a:t>administation</a:t>
            </a:r>
            <a:r>
              <a:rPr lang="fr-FR" dirty="0" smtClean="0"/>
              <a:t> and </a:t>
            </a:r>
            <a:r>
              <a:rPr lang="fr-FR" dirty="0" err="1" smtClean="0"/>
              <a:t>recommended</a:t>
            </a:r>
            <a:r>
              <a:rPr lang="fr-FR" dirty="0" smtClean="0"/>
              <a:t> </a:t>
            </a:r>
            <a:r>
              <a:rPr lang="fr-FR" dirty="0" err="1" smtClean="0"/>
              <a:t>interval</a:t>
            </a:r>
            <a:r>
              <a:rPr lang="fr-FR" dirty="0" smtClean="0"/>
              <a:t> for PPV 23 and PCV 13 for </a:t>
            </a:r>
            <a:r>
              <a:rPr lang="fr-FR" dirty="0" err="1" smtClean="0"/>
              <a:t>adults</a:t>
            </a:r>
            <a:r>
              <a:rPr lang="fr-FR" dirty="0" smtClean="0"/>
              <a:t> 65 y +</a:t>
            </a:r>
            <a:endParaRPr lang="fr-FR" dirty="0"/>
          </a:p>
        </p:txBody>
      </p:sp>
    </p:spTree>
    <p:extLst>
      <p:ext uri="{BB962C8B-B14F-4D97-AF65-F5344CB8AC3E}">
        <p14:creationId xmlns:p14="http://schemas.microsoft.com/office/powerpoint/2010/main" val="39518401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re 1"/>
          <p:cNvSpPr>
            <a:spLocks noGrp="1"/>
          </p:cNvSpPr>
          <p:nvPr>
            <p:ph type="title"/>
          </p:nvPr>
        </p:nvSpPr>
        <p:spPr/>
        <p:txBody>
          <a:bodyPr/>
          <a:lstStyle/>
          <a:p>
            <a:pPr eaLnBrk="1" hangingPunct="1"/>
            <a:r>
              <a:rPr lang="fr-FR" altLang="fr-FR" smtClean="0">
                <a:ea typeface="ＭＳ Ｐゴシック" pitchFamily="34" charset="-128"/>
              </a:rPr>
              <a:t>Cas #1</a:t>
            </a:r>
          </a:p>
        </p:txBody>
      </p:sp>
      <p:sp>
        <p:nvSpPr>
          <p:cNvPr id="37891" name="Espace réservé du contenu 2"/>
          <p:cNvSpPr>
            <a:spLocks noGrp="1"/>
          </p:cNvSpPr>
          <p:nvPr>
            <p:ph idx="1"/>
          </p:nvPr>
        </p:nvSpPr>
        <p:spPr/>
        <p:txBody>
          <a:bodyPr/>
          <a:lstStyle/>
          <a:p>
            <a:pPr eaLnBrk="1" hangingPunct="1"/>
            <a:r>
              <a:rPr lang="fr-FR" altLang="fr-FR" smtClean="0">
                <a:ea typeface="ＭＳ Ｐゴシック" pitchFamily="34" charset="-128"/>
              </a:rPr>
              <a:t>Mme R est vaccinée contre la grippe, pas contre le pneumocoque. Quelles différences entre les indications de ces deux vaccins justifient selon vous l’absence de vaccination pneumococcique chez elle ? </a:t>
            </a:r>
          </a:p>
        </p:txBody>
      </p:sp>
    </p:spTree>
    <p:extLst>
      <p:ext uri="{BB962C8B-B14F-4D97-AF65-F5344CB8AC3E}">
        <p14:creationId xmlns:p14="http://schemas.microsoft.com/office/powerpoint/2010/main" val="8681881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a:xfrm>
            <a:off x="0" y="274638"/>
            <a:ext cx="8229600" cy="1143000"/>
          </a:xfrm>
        </p:spPr>
        <p:txBody>
          <a:bodyPr/>
          <a:lstStyle/>
          <a:p>
            <a:pPr eaLnBrk="1" hangingPunct="1"/>
            <a:r>
              <a:rPr lang="fr-FR" altLang="fr-FR" sz="3200" smtClean="0">
                <a:latin typeface="Times New Roman" pitchFamily="18" charset="0"/>
                <a:ea typeface="ＭＳ Ｐゴシック" pitchFamily="34" charset="-128"/>
              </a:rPr>
              <a:t>Taux de Vaccination VPS 23 pour les populations à risque en Europe</a:t>
            </a:r>
          </a:p>
        </p:txBody>
      </p:sp>
      <p:sp>
        <p:nvSpPr>
          <p:cNvPr id="38915" name="Rectangle 3"/>
          <p:cNvSpPr>
            <a:spLocks noGrp="1" noChangeArrowheads="1"/>
          </p:cNvSpPr>
          <p:nvPr>
            <p:ph type="body" idx="4294967295"/>
          </p:nvPr>
        </p:nvSpPr>
        <p:spPr>
          <a:xfrm>
            <a:off x="914400" y="2060575"/>
            <a:ext cx="8229600" cy="4525963"/>
          </a:xfrm>
        </p:spPr>
        <p:txBody>
          <a:bodyPr/>
          <a:lstStyle/>
          <a:p>
            <a:pPr eaLnBrk="1" hangingPunct="1"/>
            <a:r>
              <a:rPr lang="fr-FR" altLang="fr-FR" smtClean="0">
                <a:latin typeface="Times New Roman" pitchFamily="18" charset="0"/>
                <a:ea typeface="ＭＳ Ｐゴシック" pitchFamily="34" charset="-128"/>
              </a:rPr>
              <a:t>36.5% cardiopathies chroniques</a:t>
            </a:r>
          </a:p>
          <a:p>
            <a:pPr eaLnBrk="1" hangingPunct="1"/>
            <a:r>
              <a:rPr lang="fr-FR" altLang="fr-FR" smtClean="0">
                <a:latin typeface="Times New Roman" pitchFamily="18" charset="0"/>
                <a:ea typeface="ＭＳ Ｐゴシック" pitchFamily="34" charset="-128"/>
              </a:rPr>
              <a:t>34.7% diabètiques</a:t>
            </a:r>
          </a:p>
          <a:p>
            <a:pPr eaLnBrk="1" hangingPunct="1"/>
            <a:r>
              <a:rPr lang="fr-FR" altLang="fr-FR" smtClean="0">
                <a:latin typeface="Times New Roman" pitchFamily="18" charset="0"/>
                <a:ea typeface="ＭＳ Ｐゴシック" pitchFamily="34" charset="-128"/>
              </a:rPr>
              <a:t>22.9 % immunodéprimés</a:t>
            </a:r>
          </a:p>
          <a:p>
            <a:pPr eaLnBrk="1" hangingPunct="1"/>
            <a:r>
              <a:rPr lang="fr-FR" altLang="fr-FR" smtClean="0">
                <a:latin typeface="Times New Roman" pitchFamily="18" charset="0"/>
                <a:ea typeface="ＭＳ Ｐゴシック" pitchFamily="34" charset="-128"/>
              </a:rPr>
              <a:t>28.7 % maladies rénales chroniques</a:t>
            </a:r>
          </a:p>
          <a:p>
            <a:pPr eaLnBrk="1" hangingPunct="1"/>
            <a:r>
              <a:rPr lang="fr-FR" altLang="fr-FR" smtClean="0">
                <a:latin typeface="Times New Roman" pitchFamily="18" charset="0"/>
                <a:ea typeface="ＭＳ Ｐゴシック" pitchFamily="34" charset="-128"/>
              </a:rPr>
              <a:t>15.9 % drépanocytose</a:t>
            </a:r>
          </a:p>
          <a:p>
            <a:pPr eaLnBrk="1" hangingPunct="1"/>
            <a:r>
              <a:rPr lang="fr-FR" altLang="fr-FR" smtClean="0">
                <a:latin typeface="Times New Roman" pitchFamily="18" charset="0"/>
                <a:ea typeface="ＭＳ Ｐゴシック" pitchFamily="34" charset="-128"/>
              </a:rPr>
              <a:t>12.6 % maladies respiratoires chroniques</a:t>
            </a:r>
          </a:p>
        </p:txBody>
      </p:sp>
      <p:sp>
        <p:nvSpPr>
          <p:cNvPr id="38916" name="Text Box 4"/>
          <p:cNvSpPr txBox="1">
            <a:spLocks noChangeArrowheads="1"/>
          </p:cNvSpPr>
          <p:nvPr/>
        </p:nvSpPr>
        <p:spPr bwMode="auto">
          <a:xfrm>
            <a:off x="3616325" y="5930900"/>
            <a:ext cx="3638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fr-FR" altLang="fr-FR" sz="1800">
                <a:latin typeface="Arial" pitchFamily="34" charset="0"/>
              </a:rPr>
              <a:t>Pebody Eur Surv  2006; 11:171-8 </a:t>
            </a:r>
          </a:p>
        </p:txBody>
      </p:sp>
    </p:spTree>
    <p:extLst>
      <p:ext uri="{BB962C8B-B14F-4D97-AF65-F5344CB8AC3E}">
        <p14:creationId xmlns:p14="http://schemas.microsoft.com/office/powerpoint/2010/main" val="8735923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ChangeArrowheads="1"/>
          </p:cNvSpPr>
          <p:nvPr/>
        </p:nvSpPr>
        <p:spPr bwMode="auto">
          <a:xfrm>
            <a:off x="0" y="76200"/>
            <a:ext cx="9144000" cy="701675"/>
          </a:xfrm>
          <a:prstGeom prst="rect">
            <a:avLst/>
          </a:prstGeom>
          <a:noFill/>
          <a:ln w="9525">
            <a:noFill/>
            <a:miter lim="800000"/>
            <a:headEnd/>
            <a:tailEnd/>
          </a:ln>
        </p:spPr>
        <p:txBody>
          <a:bodyPr>
            <a:spAutoFit/>
          </a:bodyPr>
          <a:lstStyle/>
          <a:p>
            <a:pPr algn="ctr" defTabSz="914400"/>
            <a:r>
              <a:rPr lang="fr-CH" sz="4000" b="1" dirty="0" smtClean="0">
                <a:solidFill>
                  <a:schemeClr val="accent5">
                    <a:lumMod val="75000"/>
                  </a:schemeClr>
                </a:solidFill>
                <a:latin typeface="+mj-lt"/>
              </a:rPr>
              <a:t>Epidémiologie </a:t>
            </a:r>
            <a:r>
              <a:rPr lang="fr-CH" sz="4000" b="1" dirty="0">
                <a:solidFill>
                  <a:schemeClr val="accent5">
                    <a:lumMod val="75000"/>
                  </a:schemeClr>
                </a:solidFill>
                <a:latin typeface="+mj-lt"/>
              </a:rPr>
              <a:t>générale : ISA </a:t>
            </a:r>
            <a:endParaRPr lang="en-US" sz="4000" b="1" dirty="0">
              <a:solidFill>
                <a:schemeClr val="accent5">
                  <a:lumMod val="75000"/>
                </a:schemeClr>
              </a:solidFill>
              <a:latin typeface="+mj-lt"/>
            </a:endParaRPr>
          </a:p>
        </p:txBody>
      </p:sp>
      <p:sp>
        <p:nvSpPr>
          <p:cNvPr id="23554" name="Text Box 3"/>
          <p:cNvSpPr txBox="1">
            <a:spLocks noChangeArrowheads="1"/>
          </p:cNvSpPr>
          <p:nvPr/>
        </p:nvSpPr>
        <p:spPr bwMode="auto">
          <a:xfrm>
            <a:off x="396875" y="620688"/>
            <a:ext cx="8747125" cy="2215991"/>
          </a:xfrm>
          <a:prstGeom prst="rect">
            <a:avLst/>
          </a:prstGeom>
          <a:noFill/>
          <a:ln w="9525">
            <a:noFill/>
            <a:miter lim="800000"/>
            <a:headEnd/>
            <a:tailEnd/>
          </a:ln>
        </p:spPr>
        <p:txBody>
          <a:bodyPr>
            <a:spAutoFit/>
          </a:bodyPr>
          <a:lstStyle/>
          <a:p>
            <a:pPr defTabSz="914400"/>
            <a:endParaRPr lang="en-US" sz="2400" dirty="0">
              <a:latin typeface="Calibri" pitchFamily="34" charset="0"/>
              <a:ea typeface="ＭＳ Ｐゴシック" charset="-128"/>
            </a:endParaRPr>
          </a:p>
          <a:p>
            <a:pPr defTabSz="914400"/>
            <a:r>
              <a:rPr lang="en-US" sz="2400" dirty="0" smtClean="0">
                <a:solidFill>
                  <a:srgbClr val="FF0000"/>
                </a:solidFill>
                <a:latin typeface="Calibri" pitchFamily="34" charset="0"/>
                <a:ea typeface="ＭＳ Ｐゴシック" charset="-128"/>
              </a:rPr>
              <a:t>Infection </a:t>
            </a:r>
            <a:r>
              <a:rPr lang="en-US" sz="2400" dirty="0" err="1" smtClean="0">
                <a:solidFill>
                  <a:srgbClr val="FF0000"/>
                </a:solidFill>
                <a:latin typeface="Calibri" pitchFamily="34" charset="0"/>
                <a:ea typeface="ＭＳ Ｐゴシック" charset="-128"/>
              </a:rPr>
              <a:t>acquise</a:t>
            </a:r>
            <a:r>
              <a:rPr lang="en-US" sz="2400" dirty="0" smtClean="0">
                <a:solidFill>
                  <a:srgbClr val="FF0000"/>
                </a:solidFill>
                <a:latin typeface="Calibri" pitchFamily="34" charset="0"/>
                <a:ea typeface="ＭＳ Ｐゴシック" charset="-128"/>
              </a:rPr>
              <a:t> </a:t>
            </a:r>
            <a:r>
              <a:rPr lang="en-US" sz="2400" dirty="0" err="1" smtClean="0">
                <a:solidFill>
                  <a:srgbClr val="FF0000"/>
                </a:solidFill>
                <a:latin typeface="Calibri" pitchFamily="34" charset="0"/>
                <a:ea typeface="ＭＳ Ｐゴシック" charset="-128"/>
              </a:rPr>
              <a:t>dans</a:t>
            </a:r>
            <a:r>
              <a:rPr lang="en-US" sz="2400" dirty="0" smtClean="0">
                <a:solidFill>
                  <a:srgbClr val="FF0000"/>
                </a:solidFill>
                <a:latin typeface="Calibri" pitchFamily="34" charset="0"/>
                <a:ea typeface="ＭＳ Ｐゴシック" charset="-128"/>
              </a:rPr>
              <a:t> les institutions </a:t>
            </a:r>
            <a:endParaRPr lang="en-US" sz="2000" dirty="0">
              <a:solidFill>
                <a:srgbClr val="FF0000"/>
              </a:solidFill>
              <a:latin typeface="Calibri" pitchFamily="34" charset="0"/>
              <a:ea typeface="ＭＳ Ｐゴシック" charset="-128"/>
            </a:endParaRPr>
          </a:p>
          <a:p>
            <a:pPr defTabSz="914400"/>
            <a:r>
              <a:rPr lang="en-US" sz="2400" dirty="0">
                <a:latin typeface="Calibri" pitchFamily="34" charset="0"/>
                <a:ea typeface="ＭＳ Ｐゴシック" charset="-128"/>
              </a:rPr>
              <a:t> 		</a:t>
            </a:r>
            <a:r>
              <a:rPr lang="fr-CH" dirty="0" smtClean="0">
                <a:solidFill>
                  <a:srgbClr val="FF0000"/>
                </a:solidFill>
                <a:latin typeface="Calibri" pitchFamily="34" charset="0"/>
              </a:rPr>
              <a:t>Prévalence </a:t>
            </a:r>
            <a:r>
              <a:rPr lang="fr-CH" dirty="0">
                <a:solidFill>
                  <a:srgbClr val="FF0000"/>
                </a:solidFill>
                <a:latin typeface="Calibri" pitchFamily="34" charset="0"/>
              </a:rPr>
              <a:t>	3% to 13 %  </a:t>
            </a:r>
          </a:p>
          <a:p>
            <a:pPr defTabSz="914400"/>
            <a:r>
              <a:rPr lang="fr-CH" dirty="0">
                <a:solidFill>
                  <a:srgbClr val="FF0000"/>
                </a:solidFill>
                <a:latin typeface="Calibri" pitchFamily="34" charset="0"/>
              </a:rPr>
              <a:t>		Incidence 	2-14 infections/1000 resident-jour</a:t>
            </a:r>
            <a:endParaRPr lang="en-US" dirty="0">
              <a:solidFill>
                <a:srgbClr val="FF0000"/>
              </a:solidFill>
              <a:latin typeface="Calibri" pitchFamily="34" charset="0"/>
            </a:endParaRPr>
          </a:p>
          <a:p>
            <a:pPr algn="ctr"/>
            <a:r>
              <a:rPr lang="en-US" sz="2400" dirty="0" smtClean="0">
                <a:latin typeface="Calibri" pitchFamily="34" charset="0"/>
                <a:ea typeface="ＭＳ Ｐゴシック" charset="-128"/>
              </a:rPr>
              <a:t> </a:t>
            </a:r>
            <a:r>
              <a:rPr lang="fr-CH" sz="2400" dirty="0" smtClean="0">
                <a:ea typeface="ＭＳ Ｐゴシック" charset="-128"/>
                <a:cs typeface="Arial" charset="0"/>
              </a:rPr>
              <a:t>≥ </a:t>
            </a:r>
            <a:r>
              <a:rPr lang="en-US" sz="2400" dirty="0" err="1" smtClean="0">
                <a:latin typeface="Calibri" pitchFamily="34" charset="0"/>
                <a:ea typeface="ＭＳ Ｐゴシック" charset="-128"/>
              </a:rPr>
              <a:t>Inf</a:t>
            </a:r>
            <a:r>
              <a:rPr lang="en-US" sz="2400" dirty="0" smtClean="0">
                <a:latin typeface="Calibri" pitchFamily="34" charset="0"/>
                <a:ea typeface="ＭＳ Ｐゴシック" charset="-128"/>
              </a:rPr>
              <a:t> </a:t>
            </a:r>
            <a:r>
              <a:rPr lang="en-US" sz="2400" dirty="0" err="1" smtClean="0">
                <a:latin typeface="Calibri" pitchFamily="34" charset="0"/>
                <a:ea typeface="ＭＳ Ｐゴシック" charset="-128"/>
              </a:rPr>
              <a:t>Nosocomiales</a:t>
            </a:r>
            <a:r>
              <a:rPr lang="en-US" sz="2400" dirty="0">
                <a:latin typeface="Calibri" pitchFamily="34" charset="0"/>
                <a:ea typeface="ＭＳ Ｐゴシック" charset="-128"/>
              </a:rPr>
              <a:t>	</a:t>
            </a:r>
          </a:p>
          <a:p>
            <a:pPr defTabSz="914400"/>
            <a:endParaRPr lang="en-US" sz="2400" dirty="0">
              <a:latin typeface="Calibri" pitchFamily="34" charset="0"/>
              <a:ea typeface="ＭＳ Ｐゴシック" charset="-128"/>
            </a:endParaRPr>
          </a:p>
        </p:txBody>
      </p:sp>
      <p:sp>
        <p:nvSpPr>
          <p:cNvPr id="23558" name="Text Box 3"/>
          <p:cNvSpPr txBox="1">
            <a:spLocks noChangeArrowheads="1"/>
          </p:cNvSpPr>
          <p:nvPr/>
        </p:nvSpPr>
        <p:spPr bwMode="auto">
          <a:xfrm>
            <a:off x="323850" y="2492896"/>
            <a:ext cx="8458200" cy="3631763"/>
          </a:xfrm>
          <a:prstGeom prst="rect">
            <a:avLst/>
          </a:prstGeom>
          <a:noFill/>
          <a:ln w="12700" cap="sq">
            <a:noFill/>
            <a:miter lim="800000"/>
            <a:headEnd type="none" w="sm" len="sm"/>
            <a:tailEnd type="none" w="sm" len="sm"/>
          </a:ln>
        </p:spPr>
        <p:txBody>
          <a:bodyPr>
            <a:spAutoFit/>
          </a:bodyPr>
          <a:lstStyle/>
          <a:p>
            <a:pPr defTabSz="914400"/>
            <a:r>
              <a:rPr lang="fr-FR" sz="2400" dirty="0" smtClean="0">
                <a:solidFill>
                  <a:srgbClr val="0000FF"/>
                </a:solidFill>
                <a:ea typeface="ＭＳ Ｐゴシック" charset="-128"/>
                <a:cs typeface="Arial" charset="0"/>
              </a:rPr>
              <a:t>Infection Bactérienne</a:t>
            </a:r>
            <a:endParaRPr lang="fr-FR" sz="2400" dirty="0">
              <a:solidFill>
                <a:srgbClr val="0000FF"/>
              </a:solidFill>
              <a:ea typeface="ＭＳ Ｐゴシック" charset="-128"/>
              <a:cs typeface="Arial" charset="0"/>
            </a:endParaRPr>
          </a:p>
          <a:p>
            <a:pPr defTabSz="914400"/>
            <a:r>
              <a:rPr lang="fr-FR" sz="2400" dirty="0" smtClean="0">
                <a:ea typeface="ＭＳ Ｐゴシック" charset="-128"/>
                <a:cs typeface="Arial" charset="0"/>
              </a:rPr>
              <a:t>Respiratoire </a:t>
            </a:r>
            <a:r>
              <a:rPr lang="fr-FR" sz="2400" dirty="0">
                <a:ea typeface="ＭＳ Ｐゴシック" charset="-128"/>
                <a:cs typeface="Arial" charset="0"/>
              </a:rPr>
              <a:t>/ </a:t>
            </a:r>
            <a:r>
              <a:rPr lang="fr-FR" sz="2400" dirty="0" smtClean="0">
                <a:ea typeface="ＭＳ Ｐゴシック" charset="-128"/>
                <a:cs typeface="Arial" charset="0"/>
              </a:rPr>
              <a:t>Urinaire </a:t>
            </a:r>
            <a:r>
              <a:rPr lang="fr-FR" sz="2400" dirty="0">
                <a:ea typeface="ＭＳ Ｐゴシック" charset="-128"/>
                <a:cs typeface="Arial" charset="0"/>
              </a:rPr>
              <a:t>/ </a:t>
            </a:r>
            <a:r>
              <a:rPr lang="fr-FR" sz="2400" dirty="0" smtClean="0">
                <a:ea typeface="ＭＳ Ｐゴシック" charset="-128"/>
                <a:cs typeface="Arial" charset="0"/>
              </a:rPr>
              <a:t>Peau et tissus mous / Digest. / BMR</a:t>
            </a:r>
            <a:endParaRPr lang="fr-FR" sz="2400" dirty="0">
              <a:ea typeface="ＭＳ Ｐゴシック" charset="-128"/>
              <a:cs typeface="Arial" charset="0"/>
            </a:endParaRPr>
          </a:p>
          <a:p>
            <a:pPr defTabSz="914400"/>
            <a:endParaRPr lang="fr-FR" sz="2400" dirty="0">
              <a:ea typeface="ＭＳ Ｐゴシック" charset="-128"/>
              <a:cs typeface="Arial" charset="0"/>
            </a:endParaRPr>
          </a:p>
          <a:p>
            <a:pPr defTabSz="914400"/>
            <a:r>
              <a:rPr lang="fr-FR" sz="2400" dirty="0" smtClean="0">
                <a:solidFill>
                  <a:srgbClr val="0000FF"/>
                </a:solidFill>
                <a:ea typeface="ＭＳ Ｐゴシック" charset="-128"/>
                <a:cs typeface="Arial" charset="0"/>
              </a:rPr>
              <a:t>Infection Virale     </a:t>
            </a:r>
            <a:r>
              <a:rPr lang="fr-FR" sz="2400" dirty="0" smtClean="0">
                <a:ea typeface="ＭＳ Ｐゴシック" charset="-128"/>
                <a:cs typeface="Arial" charset="0"/>
              </a:rPr>
              <a:t>Respiratoire </a:t>
            </a:r>
            <a:r>
              <a:rPr lang="fr-FR" sz="2400" dirty="0">
                <a:ea typeface="ＭＳ Ｐゴシック" charset="-128"/>
                <a:cs typeface="Arial" charset="0"/>
              </a:rPr>
              <a:t>/ </a:t>
            </a:r>
            <a:r>
              <a:rPr lang="fr-FR" sz="2400" dirty="0" err="1" smtClean="0">
                <a:ea typeface="ＭＳ Ｐゴシック" charset="-128"/>
                <a:cs typeface="Arial" charset="0"/>
              </a:rPr>
              <a:t>Gastrointestinale</a:t>
            </a:r>
            <a:r>
              <a:rPr lang="fr-FR" sz="2400" dirty="0" smtClean="0">
                <a:ea typeface="ＭＳ Ｐゴシック" charset="-128"/>
                <a:cs typeface="Arial" charset="0"/>
              </a:rPr>
              <a:t> </a:t>
            </a:r>
            <a:r>
              <a:rPr lang="fr-FR" sz="2400" dirty="0">
                <a:ea typeface="ＭＳ Ｐゴシック" charset="-128"/>
                <a:cs typeface="Arial" charset="0"/>
              </a:rPr>
              <a:t>/ </a:t>
            </a:r>
            <a:r>
              <a:rPr lang="fr-FR" sz="2400" dirty="0" smtClean="0">
                <a:ea typeface="ＭＳ Ｐゴシック" charset="-128"/>
                <a:cs typeface="Arial" charset="0"/>
              </a:rPr>
              <a:t>cutané</a:t>
            </a:r>
            <a:r>
              <a:rPr lang="fr-FR" sz="1400" dirty="0">
                <a:ea typeface="ＭＳ Ｐゴシック" charset="-128"/>
                <a:cs typeface="Arial" charset="0"/>
              </a:rPr>
              <a:t>	</a:t>
            </a:r>
          </a:p>
          <a:p>
            <a:pPr defTabSz="914400"/>
            <a:r>
              <a:rPr lang="fr-FR" sz="1400" dirty="0">
                <a:ea typeface="ＭＳ Ｐゴシック" charset="-128"/>
                <a:cs typeface="Arial" charset="0"/>
              </a:rPr>
              <a:t>	</a:t>
            </a:r>
          </a:p>
          <a:p>
            <a:pPr defTabSz="914400"/>
            <a:r>
              <a:rPr lang="fr-FR" sz="2400" dirty="0" smtClean="0">
                <a:solidFill>
                  <a:srgbClr val="0000FF"/>
                </a:solidFill>
                <a:ea typeface="ＭＳ Ｐゴシック" charset="-128"/>
                <a:cs typeface="Arial" charset="0"/>
              </a:rPr>
              <a:t>Epidémie</a:t>
            </a:r>
            <a:r>
              <a:rPr lang="fr-FR" sz="2400" b="1" dirty="0" smtClean="0">
                <a:solidFill>
                  <a:srgbClr val="0000FF"/>
                </a:solidFill>
                <a:ea typeface="ＭＳ Ｐゴシック" charset="-128"/>
                <a:cs typeface="Arial" charset="0"/>
              </a:rPr>
              <a:t> 	…</a:t>
            </a:r>
            <a:r>
              <a:rPr lang="fr-FR" sz="2400" b="1" dirty="0" smtClean="0">
                <a:solidFill>
                  <a:schemeClr val="tx2"/>
                </a:solidFill>
                <a:ea typeface="ＭＳ Ｐゴシック" charset="-128"/>
                <a:cs typeface="Arial" charset="0"/>
              </a:rPr>
              <a:t>en EHPAD…</a:t>
            </a:r>
            <a:r>
              <a:rPr lang="fr-CH" sz="2400" dirty="0">
                <a:ea typeface="ＭＳ Ｐゴシック" charset="-128"/>
                <a:cs typeface="Arial" charset="0"/>
              </a:rPr>
              <a:t>	</a:t>
            </a:r>
            <a:r>
              <a:rPr lang="fr-CH" sz="2400" dirty="0" smtClean="0">
                <a:ea typeface="ＭＳ Ｐゴシック" charset="-128"/>
                <a:cs typeface="Arial" charset="0"/>
              </a:rPr>
              <a:t>et aussi à l’hôpital</a:t>
            </a:r>
            <a:endParaRPr lang="fr-CH" sz="2400" dirty="0">
              <a:ea typeface="ＭＳ Ｐゴシック" charset="-128"/>
              <a:cs typeface="Arial" charset="0"/>
            </a:endParaRPr>
          </a:p>
          <a:p>
            <a:pPr defTabSz="914400"/>
            <a:r>
              <a:rPr lang="fr-CH" sz="2400" dirty="0">
                <a:ea typeface="ＭＳ Ｐゴシック" charset="-128"/>
                <a:cs typeface="Arial" charset="0"/>
              </a:rPr>
              <a:t>	</a:t>
            </a:r>
            <a:r>
              <a:rPr lang="fr-CH" sz="2400" dirty="0" smtClean="0">
                <a:ea typeface="ＭＳ Ｐゴシック" charset="-128"/>
                <a:cs typeface="Arial" charset="0"/>
              </a:rPr>
              <a:t>Bacterienne 	rare ou peu fréquent</a:t>
            </a:r>
            <a:endParaRPr lang="fr-CH" sz="2400" dirty="0">
              <a:ea typeface="ＭＳ Ｐゴシック" charset="-128"/>
              <a:cs typeface="Arial" charset="0"/>
            </a:endParaRPr>
          </a:p>
          <a:p>
            <a:pPr defTabSz="914400"/>
            <a:r>
              <a:rPr lang="fr-CH" sz="2400" dirty="0">
                <a:ea typeface="ＭＳ Ｐゴシック" charset="-128"/>
                <a:cs typeface="Arial" charset="0"/>
              </a:rPr>
              <a:t>	</a:t>
            </a:r>
            <a:r>
              <a:rPr lang="fr-CH" sz="2400" dirty="0" smtClean="0">
                <a:ea typeface="ＭＳ Ｐゴシック" charset="-128"/>
                <a:cs typeface="Arial" charset="0"/>
              </a:rPr>
              <a:t>Virale</a:t>
            </a:r>
            <a:r>
              <a:rPr lang="fr-CH" sz="2400" dirty="0">
                <a:ea typeface="ＭＳ Ｐゴシック" charset="-128"/>
                <a:cs typeface="Arial" charset="0"/>
              </a:rPr>
              <a:t>	     </a:t>
            </a:r>
            <a:r>
              <a:rPr lang="fr-CH" sz="2400" dirty="0" smtClean="0">
                <a:ea typeface="ＭＳ Ｐゴシック" charset="-128"/>
                <a:cs typeface="Arial" charset="0"/>
              </a:rPr>
              <a:t>	Très frequentes </a:t>
            </a:r>
          </a:p>
          <a:p>
            <a:pPr defTabSz="914400"/>
            <a:r>
              <a:rPr lang="fr-CH" sz="2400" dirty="0">
                <a:ea typeface="ＭＳ Ｐゴシック" charset="-128"/>
                <a:cs typeface="Arial" charset="0"/>
              </a:rPr>
              <a:t>	</a:t>
            </a:r>
            <a:r>
              <a:rPr lang="fr-CH" sz="2400" dirty="0" smtClean="0">
                <a:ea typeface="ＭＳ Ｐゴシック" charset="-128"/>
                <a:cs typeface="Arial" charset="0"/>
              </a:rPr>
              <a:t>		(</a:t>
            </a:r>
            <a:r>
              <a:rPr lang="fr-FR" sz="2400" dirty="0">
                <a:ea typeface="ＭＳ Ｐゴシック" charset="-128"/>
                <a:cs typeface="Arial" charset="0"/>
              </a:rPr>
              <a:t>VRS / influenza /</a:t>
            </a:r>
            <a:r>
              <a:rPr lang="fr-FR" sz="2400" dirty="0" err="1" smtClean="0">
                <a:ea typeface="ＭＳ Ｐゴシック" charset="-128"/>
                <a:cs typeface="Arial" charset="0"/>
              </a:rPr>
              <a:t>Norovirus</a:t>
            </a:r>
            <a:r>
              <a:rPr lang="fr-FR" sz="2400" dirty="0" smtClean="0">
                <a:ea typeface="ＭＳ Ｐゴシック" charset="-128"/>
                <a:cs typeface="Arial" charset="0"/>
              </a:rPr>
              <a:t> /Gale)</a:t>
            </a:r>
            <a:endParaRPr lang="fr-FR" sz="2400" b="1" dirty="0">
              <a:solidFill>
                <a:srgbClr val="0000FF"/>
              </a:solidFill>
              <a:ea typeface="ＭＳ Ｐゴシック" charset="-128"/>
              <a:cs typeface="Arial" charset="0"/>
            </a:endParaRPr>
          </a:p>
          <a:p>
            <a:pPr defTabSz="914400"/>
            <a:endParaRPr lang="en-US" sz="2400" dirty="0">
              <a:ea typeface="ＭＳ Ｐゴシック" charset="-128"/>
              <a:cs typeface="Arial" charset="0"/>
            </a:endParaRPr>
          </a:p>
        </p:txBody>
      </p:sp>
      <p:sp>
        <p:nvSpPr>
          <p:cNvPr id="23559" name="Text Box 4"/>
          <p:cNvSpPr txBox="1">
            <a:spLocks noChangeArrowheads="1"/>
          </p:cNvSpPr>
          <p:nvPr/>
        </p:nvSpPr>
        <p:spPr bwMode="auto">
          <a:xfrm>
            <a:off x="2735289" y="5949280"/>
            <a:ext cx="6408711" cy="457200"/>
          </a:xfrm>
          <a:prstGeom prst="rect">
            <a:avLst/>
          </a:prstGeom>
          <a:noFill/>
          <a:ln w="12700" cap="sq">
            <a:noFill/>
            <a:miter lim="800000"/>
            <a:headEnd type="none" w="sm" len="sm"/>
            <a:tailEnd type="none" w="sm" len="sm"/>
          </a:ln>
        </p:spPr>
        <p:txBody>
          <a:bodyPr wrap="square">
            <a:spAutoFit/>
          </a:bodyPr>
          <a:lstStyle/>
          <a:p>
            <a:pPr defTabSz="914400"/>
            <a:r>
              <a:rPr lang="fr-FR" sz="1200" b="1" dirty="0" err="1">
                <a:ea typeface="ＭＳ Ｐゴシック" charset="-128"/>
              </a:rPr>
              <a:t>Chamii</a:t>
            </a:r>
            <a:r>
              <a:rPr lang="fr-FR" sz="1200" b="1" dirty="0">
                <a:ea typeface="ＭＳ Ｐゴシック" charset="-128"/>
              </a:rPr>
              <a:t> K</a:t>
            </a:r>
            <a:r>
              <a:rPr lang="fr-FR" sz="1200" dirty="0">
                <a:ea typeface="ＭＳ Ｐゴシック" charset="-128"/>
              </a:rPr>
              <a:t>, J </a:t>
            </a:r>
            <a:r>
              <a:rPr lang="fr-FR" sz="1200" dirty="0" err="1">
                <a:ea typeface="ＭＳ Ｐゴシック" charset="-128"/>
              </a:rPr>
              <a:t>Hosp</a:t>
            </a:r>
            <a:r>
              <a:rPr lang="fr-FR" sz="1200" dirty="0">
                <a:ea typeface="ＭＳ Ｐゴシック" charset="-128"/>
              </a:rPr>
              <a:t> Infect 2011, </a:t>
            </a:r>
            <a:r>
              <a:rPr lang="fr-FR" sz="1200" b="1" dirty="0">
                <a:ea typeface="ＭＳ Ｐゴシック" charset="-128"/>
              </a:rPr>
              <a:t>Richards</a:t>
            </a:r>
            <a:r>
              <a:rPr lang="fr-FR" sz="1200" dirty="0">
                <a:ea typeface="ＭＳ Ｐゴシック" charset="-128"/>
              </a:rPr>
              <a:t> J Am Med </a:t>
            </a:r>
            <a:r>
              <a:rPr lang="fr-FR" sz="1200" dirty="0" err="1">
                <a:ea typeface="ＭＳ Ｐゴシック" charset="-128"/>
              </a:rPr>
              <a:t>Dir</a:t>
            </a:r>
            <a:r>
              <a:rPr lang="fr-FR" sz="1200" dirty="0">
                <a:ea typeface="ＭＳ Ｐゴシック" charset="-128"/>
              </a:rPr>
              <a:t> </a:t>
            </a:r>
            <a:r>
              <a:rPr lang="fr-FR" sz="1200" dirty="0" err="1">
                <a:ea typeface="ＭＳ Ｐゴシック" charset="-128"/>
              </a:rPr>
              <a:t>Ass</a:t>
            </a:r>
            <a:r>
              <a:rPr lang="fr-FR" sz="1200" dirty="0">
                <a:ea typeface="ＭＳ Ｐゴシック" charset="-128"/>
              </a:rPr>
              <a:t> 2007, </a:t>
            </a:r>
            <a:r>
              <a:rPr lang="fr-FR" sz="1200" b="1" dirty="0">
                <a:ea typeface="ＭＳ Ｐゴシック" charset="-128"/>
              </a:rPr>
              <a:t>Moro ML </a:t>
            </a:r>
            <a:r>
              <a:rPr lang="fr-FR" sz="1200" dirty="0">
                <a:ea typeface="ＭＳ Ｐゴシック" charset="-128"/>
              </a:rPr>
              <a:t>ICHE 2012, </a:t>
            </a:r>
            <a:r>
              <a:rPr lang="fr-FR" sz="1200" b="1" dirty="0" err="1">
                <a:ea typeface="ＭＳ Ｐゴシック" charset="-128"/>
              </a:rPr>
              <a:t>Ericksen</a:t>
            </a:r>
            <a:r>
              <a:rPr lang="fr-FR" sz="1200" dirty="0">
                <a:ea typeface="ＭＳ Ｐゴシック" charset="-128"/>
              </a:rPr>
              <a:t> 2007, </a:t>
            </a:r>
            <a:r>
              <a:rPr lang="fr-FR" sz="1200" b="1" dirty="0">
                <a:ea typeface="ＭＳ Ｐゴシック" charset="-128"/>
              </a:rPr>
              <a:t>Cotter M  </a:t>
            </a:r>
            <a:r>
              <a:rPr lang="fr-FR" sz="1200" dirty="0">
                <a:ea typeface="ＭＳ Ｐゴシック" charset="-128"/>
              </a:rPr>
              <a:t>J </a:t>
            </a:r>
            <a:r>
              <a:rPr lang="fr-FR" sz="1200" dirty="0" err="1">
                <a:ea typeface="ＭＳ Ｐゴシック" charset="-128"/>
              </a:rPr>
              <a:t>Hosp</a:t>
            </a:r>
            <a:r>
              <a:rPr lang="fr-FR" sz="1200" dirty="0">
                <a:ea typeface="ＭＳ Ｐゴシック" charset="-128"/>
              </a:rPr>
              <a:t> Infect </a:t>
            </a:r>
            <a:r>
              <a:rPr lang="fr-FR" sz="1200" dirty="0" smtClean="0">
                <a:ea typeface="ＭＳ Ｐゴシック" charset="-128"/>
              </a:rPr>
              <a:t>2012</a:t>
            </a:r>
            <a:r>
              <a:rPr lang="fr-FR" sz="1200" b="1" dirty="0" smtClean="0">
                <a:ea typeface="ＭＳ Ｐゴシック" charset="-128"/>
              </a:rPr>
              <a:t>,</a:t>
            </a:r>
            <a:r>
              <a:rPr lang="fr-FR" sz="1200" dirty="0" smtClean="0"/>
              <a:t>, </a:t>
            </a:r>
            <a:r>
              <a:rPr lang="fr-FR" sz="1200" b="1" dirty="0" smtClean="0"/>
              <a:t>Dwyer LL  </a:t>
            </a:r>
            <a:r>
              <a:rPr lang="fr-FR" sz="1200" dirty="0" smtClean="0"/>
              <a:t>JAGS 2013</a:t>
            </a:r>
            <a:endParaRPr lang="en-US" sz="1200" dirty="0"/>
          </a:p>
        </p:txBody>
      </p:sp>
    </p:spTree>
    <p:extLst>
      <p:ext uri="{BB962C8B-B14F-4D97-AF65-F5344CB8AC3E}">
        <p14:creationId xmlns:p14="http://schemas.microsoft.com/office/powerpoint/2010/main" val="30812752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5"/>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214438" y="1295400"/>
            <a:ext cx="6323012" cy="499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Titre 1"/>
          <p:cNvSpPr>
            <a:spLocks noGrp="1"/>
          </p:cNvSpPr>
          <p:nvPr>
            <p:ph type="title"/>
          </p:nvPr>
        </p:nvSpPr>
        <p:spPr>
          <a:xfrm>
            <a:off x="685800" y="152400"/>
            <a:ext cx="7772400" cy="1143000"/>
          </a:xfrm>
        </p:spPr>
        <p:txBody>
          <a:bodyPr/>
          <a:lstStyle/>
          <a:p>
            <a:pPr eaLnBrk="1" hangingPunct="1"/>
            <a:r>
              <a:rPr lang="fr-FR" altLang="fr-FR" sz="3600" smtClean="0">
                <a:latin typeface="Times New Roman" pitchFamily="18" charset="0"/>
                <a:ea typeface="ＭＳ Ｐゴシック" pitchFamily="34" charset="-128"/>
              </a:rPr>
              <a:t>En France une faible couverture en institution personnes âgées</a:t>
            </a:r>
          </a:p>
        </p:txBody>
      </p:sp>
      <p:sp>
        <p:nvSpPr>
          <p:cNvPr id="39940" name="ZoneTexte 3"/>
          <p:cNvSpPr txBox="1">
            <a:spLocks noChangeArrowheads="1"/>
          </p:cNvSpPr>
          <p:nvPr/>
        </p:nvSpPr>
        <p:spPr bwMode="auto">
          <a:xfrm>
            <a:off x="6825457" y="5887978"/>
            <a:ext cx="24812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fr-FR" altLang="fr-FR" sz="2000" dirty="0">
                <a:latin typeface="Tahoma" pitchFamily="34" charset="0"/>
              </a:rPr>
              <a:t>Tiv BEH 2010, 4</a:t>
            </a:r>
          </a:p>
        </p:txBody>
      </p:sp>
    </p:spTree>
    <p:extLst>
      <p:ext uri="{BB962C8B-B14F-4D97-AF65-F5344CB8AC3E}">
        <p14:creationId xmlns:p14="http://schemas.microsoft.com/office/powerpoint/2010/main" val="11490665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re 3"/>
          <p:cNvSpPr>
            <a:spLocks noGrp="1"/>
          </p:cNvSpPr>
          <p:nvPr>
            <p:ph type="title"/>
          </p:nvPr>
        </p:nvSpPr>
        <p:spPr/>
        <p:txBody>
          <a:bodyPr/>
          <a:lstStyle/>
          <a:p>
            <a:pPr eaLnBrk="1" hangingPunct="1"/>
            <a:r>
              <a:rPr lang="fr-FR" altLang="fr-FR" sz="3600" smtClean="0">
                <a:ea typeface="ＭＳ Ｐゴシック" pitchFamily="34" charset="-128"/>
              </a:rPr>
              <a:t>Taux de vaccination dans la population &gt; 75 ans hospitalisée en France</a:t>
            </a:r>
          </a:p>
        </p:txBody>
      </p:sp>
      <p:sp>
        <p:nvSpPr>
          <p:cNvPr id="40963" name="Espace réservé du contenu 4"/>
          <p:cNvSpPr>
            <a:spLocks noGrp="1"/>
          </p:cNvSpPr>
          <p:nvPr>
            <p:ph idx="1"/>
          </p:nvPr>
        </p:nvSpPr>
        <p:spPr/>
        <p:txBody>
          <a:bodyPr/>
          <a:lstStyle/>
          <a:p>
            <a:pPr eaLnBrk="1" hangingPunct="1"/>
            <a:r>
              <a:rPr lang="fr-FR" altLang="fr-FR" smtClean="0">
                <a:ea typeface="ＭＳ Ｐゴシック" pitchFamily="34" charset="-128"/>
              </a:rPr>
              <a:t>Enquête multicentrique un jour donné, services de gériatrie aiguë et infectiologie, ≥ 75 ans</a:t>
            </a:r>
          </a:p>
          <a:p>
            <a:pPr eaLnBrk="1" hangingPunct="1"/>
            <a:r>
              <a:rPr lang="fr-FR" altLang="fr-FR" smtClean="0">
                <a:ea typeface="ＭＳ Ｐゴシック" pitchFamily="34" charset="-128"/>
              </a:rPr>
              <a:t>903 patients</a:t>
            </a:r>
          </a:p>
          <a:p>
            <a:pPr lvl="1" eaLnBrk="1" hangingPunct="1"/>
            <a:r>
              <a:rPr lang="fr-FR" altLang="fr-FR" smtClean="0">
                <a:ea typeface="ＭＳ Ｐゴシック" pitchFamily="34" charset="-128"/>
              </a:rPr>
              <a:t>Age moyen 85 ans</a:t>
            </a:r>
          </a:p>
          <a:p>
            <a:pPr lvl="1" eaLnBrk="1" hangingPunct="1"/>
            <a:r>
              <a:rPr lang="fr-FR" altLang="fr-FR" smtClean="0">
                <a:ea typeface="ＭＳ Ｐゴシック" pitchFamily="34" charset="-128"/>
              </a:rPr>
              <a:t>Taux de vaccination : </a:t>
            </a:r>
            <a:r>
              <a:rPr lang="fr-FR" altLang="fr-FR" smtClean="0">
                <a:solidFill>
                  <a:srgbClr val="FF0000"/>
                </a:solidFill>
                <a:ea typeface="ＭＳ Ｐゴシック" pitchFamily="34" charset="-128"/>
              </a:rPr>
              <a:t>10% vaccinés</a:t>
            </a:r>
          </a:p>
          <a:p>
            <a:pPr lvl="1" eaLnBrk="1" hangingPunct="1"/>
            <a:r>
              <a:rPr lang="fr-FR" altLang="fr-FR" smtClean="0">
                <a:ea typeface="ＭＳ Ｐゴシック" pitchFamily="34" charset="-128"/>
              </a:rPr>
              <a:t>38% avec ≥ 1 facteur de risque : </a:t>
            </a:r>
            <a:r>
              <a:rPr lang="fr-FR" altLang="fr-FR" smtClean="0">
                <a:solidFill>
                  <a:srgbClr val="FF0000"/>
                </a:solidFill>
                <a:ea typeface="ＭＳ Ｐゴシック" pitchFamily="34" charset="-128"/>
              </a:rPr>
              <a:t>20,5 % vaccinés</a:t>
            </a:r>
          </a:p>
        </p:txBody>
      </p:sp>
      <p:sp>
        <p:nvSpPr>
          <p:cNvPr id="40964" name="ZoneTexte 5"/>
          <p:cNvSpPr txBox="1">
            <a:spLocks noChangeArrowheads="1"/>
          </p:cNvSpPr>
          <p:nvPr/>
        </p:nvSpPr>
        <p:spPr bwMode="auto">
          <a:xfrm>
            <a:off x="4867275" y="6002338"/>
            <a:ext cx="28940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fr-FR" altLang="fr-FR" sz="1800"/>
              <a:t>E Rouveix MMI 2013;41:22-7</a:t>
            </a:r>
          </a:p>
        </p:txBody>
      </p:sp>
    </p:spTree>
    <p:extLst>
      <p:ext uri="{BB962C8B-B14F-4D97-AF65-F5344CB8AC3E}">
        <p14:creationId xmlns:p14="http://schemas.microsoft.com/office/powerpoint/2010/main" val="272917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re 1"/>
          <p:cNvSpPr>
            <a:spLocks noGrp="1"/>
          </p:cNvSpPr>
          <p:nvPr>
            <p:ph type="title"/>
          </p:nvPr>
        </p:nvSpPr>
        <p:spPr/>
        <p:txBody>
          <a:bodyPr/>
          <a:lstStyle/>
          <a:p>
            <a:pPr eaLnBrk="1" hangingPunct="1"/>
            <a:r>
              <a:rPr lang="fr-FR" altLang="fr-FR" smtClean="0">
                <a:ea typeface="ＭＳ Ｐゴシック" pitchFamily="34" charset="-128"/>
              </a:rPr>
              <a:t>Cas # 2</a:t>
            </a:r>
          </a:p>
        </p:txBody>
      </p:sp>
      <p:sp>
        <p:nvSpPr>
          <p:cNvPr id="41987" name="Espace réservé du contenu 3"/>
          <p:cNvSpPr>
            <a:spLocks noGrp="1"/>
          </p:cNvSpPr>
          <p:nvPr>
            <p:ph sz="half" idx="1"/>
          </p:nvPr>
        </p:nvSpPr>
        <p:spPr/>
        <p:txBody>
          <a:bodyPr/>
          <a:lstStyle/>
          <a:p>
            <a:pPr eaLnBrk="1" hangingPunct="1"/>
            <a:r>
              <a:rPr lang="fr-FR" altLang="fr-FR" smtClean="0">
                <a:ea typeface="ＭＳ Ｐゴシック" pitchFamily="34" charset="-128"/>
              </a:rPr>
              <a:t>Mr H, 72 ans est suivi pour une PR et bien stabilisé par methotrexate 5cp à 2,5 mg hebdomadaires depuis 4 ans</a:t>
            </a:r>
          </a:p>
          <a:p>
            <a:pPr eaLnBrk="1" hangingPunct="1"/>
            <a:r>
              <a:rPr lang="fr-FR" altLang="fr-FR" smtClean="0">
                <a:ea typeface="ＭＳ Ｐゴシック" pitchFamily="34" charset="-128"/>
              </a:rPr>
              <a:t>Il a fait une pneumonie à pneumocoque documentée le mois dernier</a:t>
            </a:r>
          </a:p>
          <a:p>
            <a:pPr eaLnBrk="1" hangingPunct="1"/>
            <a:endParaRPr lang="fr-FR" altLang="fr-FR" smtClean="0">
              <a:ea typeface="ＭＳ Ｐゴシック" pitchFamily="34" charset="-128"/>
            </a:endParaRPr>
          </a:p>
        </p:txBody>
      </p:sp>
      <p:pic>
        <p:nvPicPr>
          <p:cNvPr id="41988" name="Image 2" descr="image001"/>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rcRect/>
          <a:stretch>
            <a:fillRect/>
          </a:stretch>
        </p:blipFill>
        <p:spPr>
          <a:xfrm>
            <a:off x="4648200" y="1600200"/>
            <a:ext cx="4389438" cy="4260850"/>
          </a:xfrm>
        </p:spPr>
      </p:pic>
    </p:spTree>
    <p:extLst>
      <p:ext uri="{BB962C8B-B14F-4D97-AF65-F5344CB8AC3E}">
        <p14:creationId xmlns:p14="http://schemas.microsoft.com/office/powerpoint/2010/main" val="15171695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re 1"/>
          <p:cNvSpPr>
            <a:spLocks noGrp="1"/>
          </p:cNvSpPr>
          <p:nvPr>
            <p:ph type="title"/>
          </p:nvPr>
        </p:nvSpPr>
        <p:spPr/>
        <p:txBody>
          <a:bodyPr/>
          <a:lstStyle/>
          <a:p>
            <a:pPr eaLnBrk="1" hangingPunct="1"/>
            <a:r>
              <a:rPr lang="fr-FR" altLang="fr-FR" sz="2900" smtClean="0">
                <a:ea typeface="ＭＳ Ｐゴシック" pitchFamily="34" charset="-128"/>
              </a:rPr>
              <a:t>comorbidités et immunodépressions au cours des infections invasives à pneumocoque aux Pays-Bas</a:t>
            </a:r>
          </a:p>
        </p:txBody>
      </p:sp>
      <p:pic>
        <p:nvPicPr>
          <p:cNvPr id="43011" name="Imag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90500" y="1314450"/>
            <a:ext cx="84963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ZoneTexte 2"/>
          <p:cNvSpPr txBox="1">
            <a:spLocks noChangeArrowheads="1"/>
          </p:cNvSpPr>
          <p:nvPr/>
        </p:nvSpPr>
        <p:spPr bwMode="auto">
          <a:xfrm>
            <a:off x="5019675" y="6083300"/>
            <a:ext cx="40433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fr-FR" altLang="fr-FR" sz="1800"/>
              <a:t>Jansen et al Vaccine 2009; 27: 2394-3001</a:t>
            </a:r>
          </a:p>
        </p:txBody>
      </p:sp>
    </p:spTree>
    <p:extLst>
      <p:ext uri="{BB962C8B-B14F-4D97-AF65-F5344CB8AC3E}">
        <p14:creationId xmlns:p14="http://schemas.microsoft.com/office/powerpoint/2010/main" val="14806510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re 4"/>
          <p:cNvSpPr>
            <a:spLocks noGrp="1"/>
          </p:cNvSpPr>
          <p:nvPr>
            <p:ph type="title"/>
          </p:nvPr>
        </p:nvSpPr>
        <p:spPr/>
        <p:txBody>
          <a:bodyPr/>
          <a:lstStyle/>
          <a:p>
            <a:pPr eaLnBrk="1" hangingPunct="1"/>
            <a:r>
              <a:rPr lang="fr-FR" altLang="fr-FR" smtClean="0">
                <a:ea typeface="ＭＳ Ｐゴシック" pitchFamily="34" charset="-128"/>
              </a:rPr>
              <a:t>Cas # 2</a:t>
            </a:r>
          </a:p>
        </p:txBody>
      </p:sp>
      <p:sp>
        <p:nvSpPr>
          <p:cNvPr id="44035" name="Espace réservé du contenu 5"/>
          <p:cNvSpPr>
            <a:spLocks noGrp="1"/>
          </p:cNvSpPr>
          <p:nvPr>
            <p:ph idx="1"/>
          </p:nvPr>
        </p:nvSpPr>
        <p:spPr/>
        <p:txBody>
          <a:bodyPr/>
          <a:lstStyle/>
          <a:p>
            <a:pPr eaLnBrk="1" hangingPunct="1"/>
            <a:r>
              <a:rPr lang="fr-FR" altLang="fr-FR" smtClean="0">
                <a:ea typeface="ＭＳ Ｐゴシック" pitchFamily="34" charset="-128"/>
              </a:rPr>
              <a:t>Il n’était pas vacciné contre le pneumocoque. Vous décidez :</a:t>
            </a:r>
          </a:p>
          <a:p>
            <a:pPr marL="971550" lvl="1" indent="-514350" eaLnBrk="1" hangingPunct="1">
              <a:buFont typeface="Calibri" pitchFamily="34" charset="0"/>
              <a:buAutoNum type="arabicPeriod"/>
            </a:pPr>
            <a:r>
              <a:rPr lang="fr-FR" altLang="fr-FR" smtClean="0">
                <a:solidFill>
                  <a:srgbClr val="800000"/>
                </a:solidFill>
                <a:ea typeface="ＭＳ Ｐゴシック" pitchFamily="34" charset="-128"/>
              </a:rPr>
              <a:t>De le vacciner immédiatement</a:t>
            </a:r>
          </a:p>
          <a:p>
            <a:pPr marL="971550" lvl="1" indent="-514350" eaLnBrk="1" hangingPunct="1">
              <a:buFont typeface="Calibri" pitchFamily="34" charset="0"/>
              <a:buAutoNum type="arabicPeriod"/>
            </a:pPr>
            <a:r>
              <a:rPr lang="fr-FR" altLang="fr-FR" smtClean="0">
                <a:solidFill>
                  <a:srgbClr val="FF0000"/>
                </a:solidFill>
                <a:ea typeface="ＭＳ Ｐゴシック" pitchFamily="34" charset="-128"/>
              </a:rPr>
              <a:t>De ne pas le vacciner </a:t>
            </a:r>
          </a:p>
          <a:p>
            <a:pPr marL="971550" lvl="1" indent="-514350" eaLnBrk="1" hangingPunct="1">
              <a:buFont typeface="Calibri" pitchFamily="34" charset="0"/>
              <a:buAutoNum type="arabicPeriod"/>
            </a:pPr>
            <a:r>
              <a:rPr lang="fr-FR" altLang="fr-FR" smtClean="0">
                <a:solidFill>
                  <a:srgbClr val="008000"/>
                </a:solidFill>
                <a:ea typeface="ＭＳ Ｐゴシック" pitchFamily="34" charset="-128"/>
              </a:rPr>
              <a:t>D’attendre encore 3 mois avant de le vacciner</a:t>
            </a:r>
          </a:p>
          <a:p>
            <a:pPr marL="971550" lvl="1" indent="-514350" eaLnBrk="1" hangingPunct="1">
              <a:buFont typeface="Calibri" pitchFamily="34" charset="0"/>
              <a:buAutoNum type="arabicPeriod"/>
            </a:pPr>
            <a:r>
              <a:rPr lang="fr-FR" altLang="fr-FR" smtClean="0">
                <a:solidFill>
                  <a:srgbClr val="0000FF"/>
                </a:solidFill>
                <a:ea typeface="ＭＳ Ｐゴシック" pitchFamily="34" charset="-128"/>
              </a:rPr>
              <a:t>De lui faire une antibiprophylaxie avec Péni G retard</a:t>
            </a:r>
          </a:p>
        </p:txBody>
      </p:sp>
    </p:spTree>
    <p:extLst>
      <p:ext uri="{BB962C8B-B14F-4D97-AF65-F5344CB8AC3E}">
        <p14:creationId xmlns:p14="http://schemas.microsoft.com/office/powerpoint/2010/main" val="22028616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re 1"/>
          <p:cNvSpPr>
            <a:spLocks noGrp="1"/>
          </p:cNvSpPr>
          <p:nvPr>
            <p:ph type="title"/>
          </p:nvPr>
        </p:nvSpPr>
        <p:spPr/>
        <p:txBody>
          <a:bodyPr/>
          <a:lstStyle/>
          <a:p>
            <a:pPr eaLnBrk="1" hangingPunct="1"/>
            <a:r>
              <a:rPr lang="fr-FR" altLang="fr-FR" smtClean="0">
                <a:ea typeface="ＭＳ Ｐゴシック" pitchFamily="34" charset="-128"/>
              </a:rPr>
              <a:t>Cas # 2 suite</a:t>
            </a:r>
          </a:p>
        </p:txBody>
      </p:sp>
      <p:sp>
        <p:nvSpPr>
          <p:cNvPr id="45059" name="Espace réservé du contenu 2"/>
          <p:cNvSpPr>
            <a:spLocks noGrp="1"/>
          </p:cNvSpPr>
          <p:nvPr>
            <p:ph idx="1"/>
          </p:nvPr>
        </p:nvSpPr>
        <p:spPr>
          <a:xfrm>
            <a:off x="457200" y="1600200"/>
            <a:ext cx="8229600" cy="1598613"/>
          </a:xfrm>
        </p:spPr>
        <p:txBody>
          <a:bodyPr/>
          <a:lstStyle/>
          <a:p>
            <a:pPr eaLnBrk="1" hangingPunct="1"/>
            <a:r>
              <a:rPr lang="fr-FR" altLang="fr-FR" smtClean="0">
                <a:ea typeface="ＭＳ Ｐゴシック" pitchFamily="34" charset="-128"/>
              </a:rPr>
              <a:t>Vous avez décidé de le vacciner. Quel schéma aller vous proposer?</a:t>
            </a:r>
          </a:p>
        </p:txBody>
      </p:sp>
    </p:spTree>
    <p:extLst>
      <p:ext uri="{BB962C8B-B14F-4D97-AF65-F5344CB8AC3E}">
        <p14:creationId xmlns:p14="http://schemas.microsoft.com/office/powerpoint/2010/main" val="1485021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0" y="0"/>
            <a:ext cx="9144000" cy="1087438"/>
          </a:xfrm>
          <a:prstGeom prst="rect">
            <a:avLst/>
          </a:prstGeom>
          <a:solidFill>
            <a:srgbClr val="EEECE1"/>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lnSpc>
                <a:spcPct val="80000"/>
              </a:lnSpc>
              <a:spcBef>
                <a:spcPts val="0"/>
              </a:spcBef>
              <a:spcAft>
                <a:spcPts val="0"/>
              </a:spcAft>
              <a:defRPr/>
            </a:pPr>
            <a:r>
              <a:rPr lang="fr-FR" sz="4400" b="1" dirty="0">
                <a:solidFill>
                  <a:srgbClr val="000090"/>
                </a:solidFill>
                <a:latin typeface="+mn-lt"/>
                <a:ea typeface="+mn-ea"/>
              </a:rPr>
              <a:t>Avis HCSP avril 2013</a:t>
            </a:r>
          </a:p>
        </p:txBody>
      </p:sp>
      <p:sp>
        <p:nvSpPr>
          <p:cNvPr id="46083" name="Freeform 13"/>
          <p:cNvSpPr>
            <a:spLocks/>
          </p:cNvSpPr>
          <p:nvPr/>
        </p:nvSpPr>
        <p:spPr bwMode="auto">
          <a:xfrm>
            <a:off x="293688" y="1403350"/>
            <a:ext cx="2413000" cy="3806825"/>
          </a:xfrm>
          <a:custGeom>
            <a:avLst/>
            <a:gdLst>
              <a:gd name="T0" fmla="*/ 2147483647 w 292"/>
              <a:gd name="T1" fmla="*/ 0 h 1011"/>
              <a:gd name="T2" fmla="*/ 0 w 292"/>
              <a:gd name="T3" fmla="*/ 0 h 1011"/>
              <a:gd name="T4" fmla="*/ 0 w 292"/>
              <a:gd name="T5" fmla="*/ 2147483647 h 1011"/>
              <a:gd name="T6" fmla="*/ 0 60000 65536"/>
              <a:gd name="T7" fmla="*/ 0 60000 65536"/>
              <a:gd name="T8" fmla="*/ 0 60000 65536"/>
              <a:gd name="T9" fmla="*/ 0 w 292"/>
              <a:gd name="T10" fmla="*/ 0 h 1011"/>
              <a:gd name="T11" fmla="*/ 292 w 292"/>
              <a:gd name="T12" fmla="*/ 1011 h 1011"/>
            </a:gdLst>
            <a:ahLst/>
            <a:cxnLst>
              <a:cxn ang="T6">
                <a:pos x="T0" y="T1"/>
              </a:cxn>
              <a:cxn ang="T7">
                <a:pos x="T2" y="T3"/>
              </a:cxn>
              <a:cxn ang="T8">
                <a:pos x="T4" y="T5"/>
              </a:cxn>
            </a:cxnLst>
            <a:rect l="T9" t="T10" r="T11" b="T12"/>
            <a:pathLst>
              <a:path w="292" h="1011">
                <a:moveTo>
                  <a:pt x="292" y="0"/>
                </a:moveTo>
                <a:lnTo>
                  <a:pt x="0" y="0"/>
                </a:lnTo>
                <a:lnTo>
                  <a:pt x="0" y="1011"/>
                </a:lnTo>
              </a:path>
            </a:pathLst>
          </a:custGeom>
          <a:noFill/>
          <a:ln w="12700">
            <a:solidFill>
              <a:srgbClr val="F39301"/>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6084" name="ZoneTexte 11"/>
          <p:cNvSpPr txBox="1">
            <a:spLocks noChangeArrowheads="1"/>
          </p:cNvSpPr>
          <p:nvPr/>
        </p:nvSpPr>
        <p:spPr bwMode="auto">
          <a:xfrm>
            <a:off x="60325" y="1365250"/>
            <a:ext cx="8937625" cy="446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901700"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549275" indent="-274638" defTabSz="90170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defTabSz="9017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defTabSz="9017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defTabSz="9017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9017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9017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9017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9017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lvl="1" eaLnBrk="1" hangingPunct="1">
              <a:spcBef>
                <a:spcPct val="80000"/>
              </a:spcBef>
              <a:buFontTx/>
              <a:buBlip>
                <a:blip r:embed="rId2"/>
              </a:buBlip>
            </a:pPr>
            <a:r>
              <a:rPr lang="fr-FR" altLang="fr-FR" sz="2400">
                <a:solidFill>
                  <a:srgbClr val="4D4D4D"/>
                </a:solidFill>
              </a:rPr>
              <a:t/>
            </a:r>
            <a:br>
              <a:rPr lang="fr-FR" altLang="fr-FR" sz="2400">
                <a:solidFill>
                  <a:srgbClr val="4D4D4D"/>
                </a:solidFill>
              </a:rPr>
            </a:br>
            <a:r>
              <a:rPr lang="fr-FR" altLang="fr-FR" sz="2000">
                <a:solidFill>
                  <a:srgbClr val="000090"/>
                </a:solidFill>
              </a:rPr>
              <a:t>➤ </a:t>
            </a:r>
            <a:r>
              <a:rPr lang="fr-FR" altLang="fr-FR" sz="2000" b="1">
                <a:solidFill>
                  <a:srgbClr val="000090"/>
                </a:solidFill>
              </a:rPr>
              <a:t>patients immunodéprimés </a:t>
            </a:r>
            <a:r>
              <a:rPr lang="fr-FR" altLang="fr-FR" sz="2000">
                <a:solidFill>
                  <a:srgbClr val="000090"/>
                </a:solidFill>
              </a:rPr>
              <a:t>: patients concernés par les recommandations de vaccination des immunodéprimés élargies aux patients atteints de syndrome néphrotique</a:t>
            </a:r>
            <a:br>
              <a:rPr lang="fr-FR" altLang="fr-FR" sz="2000">
                <a:solidFill>
                  <a:srgbClr val="000090"/>
                </a:solidFill>
              </a:rPr>
            </a:br>
            <a:r>
              <a:rPr lang="fr-FR" altLang="fr-FR" sz="2000">
                <a:solidFill>
                  <a:srgbClr val="4D4D4D"/>
                </a:solidFill>
              </a:rPr>
              <a:t>- patients</a:t>
            </a:r>
            <a:r>
              <a:rPr lang="fr-FR" altLang="fr-FR" sz="2000" b="1">
                <a:solidFill>
                  <a:srgbClr val="4D4D4D"/>
                </a:solidFill>
              </a:rPr>
              <a:t> aspléniques ou hypospléniques </a:t>
            </a:r>
            <a:r>
              <a:rPr lang="fr-FR" altLang="fr-FR" sz="2000">
                <a:solidFill>
                  <a:srgbClr val="4D4D4D"/>
                </a:solidFill>
              </a:rPr>
              <a:t>(incluant les drépanocytoses majeures) ;</a:t>
            </a:r>
            <a:br>
              <a:rPr lang="fr-FR" altLang="fr-FR" sz="2000">
                <a:solidFill>
                  <a:srgbClr val="4D4D4D"/>
                </a:solidFill>
              </a:rPr>
            </a:br>
            <a:r>
              <a:rPr lang="fr-FR" altLang="fr-FR" sz="2000">
                <a:solidFill>
                  <a:srgbClr val="4D4D4D"/>
                </a:solidFill>
              </a:rPr>
              <a:t>- patients atteints de </a:t>
            </a:r>
            <a:r>
              <a:rPr lang="fr-FR" altLang="fr-FR" sz="2000" b="1">
                <a:solidFill>
                  <a:srgbClr val="4D4D4D"/>
                </a:solidFill>
              </a:rPr>
              <a:t>déficits immunitaires héréditaires </a:t>
            </a:r>
            <a:r>
              <a:rPr lang="fr-FR" altLang="fr-FR" sz="2000">
                <a:solidFill>
                  <a:srgbClr val="4D4D4D"/>
                </a:solidFill>
              </a:rPr>
              <a:t>;</a:t>
            </a:r>
            <a:br>
              <a:rPr lang="fr-FR" altLang="fr-FR" sz="2000">
                <a:solidFill>
                  <a:srgbClr val="4D4D4D"/>
                </a:solidFill>
              </a:rPr>
            </a:br>
            <a:r>
              <a:rPr lang="fr-FR" altLang="fr-FR" sz="2000">
                <a:solidFill>
                  <a:srgbClr val="4D4D4D"/>
                </a:solidFill>
              </a:rPr>
              <a:t>- patients </a:t>
            </a:r>
            <a:r>
              <a:rPr lang="fr-FR" altLang="fr-FR" sz="2000" b="1">
                <a:solidFill>
                  <a:srgbClr val="4D4D4D"/>
                </a:solidFill>
              </a:rPr>
              <a:t>infectés par le VIH</a:t>
            </a:r>
            <a:r>
              <a:rPr lang="fr-FR" altLang="fr-FR" sz="2000">
                <a:solidFill>
                  <a:srgbClr val="4D4D4D"/>
                </a:solidFill>
              </a:rPr>
              <a:t>, quel que soit le statut immunologique ;</a:t>
            </a:r>
            <a:br>
              <a:rPr lang="fr-FR" altLang="fr-FR" sz="2000">
                <a:solidFill>
                  <a:srgbClr val="4D4D4D"/>
                </a:solidFill>
              </a:rPr>
            </a:br>
            <a:r>
              <a:rPr lang="fr-FR" altLang="fr-FR" sz="2000">
                <a:solidFill>
                  <a:srgbClr val="4D4D4D"/>
                </a:solidFill>
              </a:rPr>
              <a:t>- patients </a:t>
            </a:r>
            <a:r>
              <a:rPr lang="fr-FR" altLang="fr-FR" sz="2000" b="1">
                <a:solidFill>
                  <a:srgbClr val="4D4D4D"/>
                </a:solidFill>
              </a:rPr>
              <a:t>sous chimiothérapie </a:t>
            </a:r>
            <a:r>
              <a:rPr lang="fr-FR" altLang="fr-FR" sz="2000">
                <a:solidFill>
                  <a:srgbClr val="4D4D4D"/>
                </a:solidFill>
              </a:rPr>
              <a:t>pour tumeur solide ou hémopathie maligne ;</a:t>
            </a:r>
            <a:br>
              <a:rPr lang="fr-FR" altLang="fr-FR" sz="2000">
                <a:solidFill>
                  <a:srgbClr val="4D4D4D"/>
                </a:solidFill>
              </a:rPr>
            </a:br>
            <a:r>
              <a:rPr lang="fr-FR" altLang="fr-FR" sz="2000">
                <a:solidFill>
                  <a:srgbClr val="4D4D4D"/>
                </a:solidFill>
              </a:rPr>
              <a:t>- patients </a:t>
            </a:r>
            <a:r>
              <a:rPr lang="fr-FR" altLang="fr-FR" sz="2000" b="1">
                <a:solidFill>
                  <a:srgbClr val="4D4D4D"/>
                </a:solidFill>
              </a:rPr>
              <a:t>transplantés</a:t>
            </a:r>
            <a:r>
              <a:rPr lang="fr-FR" altLang="fr-FR" sz="2000">
                <a:solidFill>
                  <a:srgbClr val="4D4D4D"/>
                </a:solidFill>
              </a:rPr>
              <a:t> ou en attente de transplantation d’organe solide ;</a:t>
            </a:r>
            <a:br>
              <a:rPr lang="fr-FR" altLang="fr-FR" sz="2000">
                <a:solidFill>
                  <a:srgbClr val="4D4D4D"/>
                </a:solidFill>
              </a:rPr>
            </a:br>
            <a:r>
              <a:rPr lang="fr-FR" altLang="fr-FR" sz="2000">
                <a:solidFill>
                  <a:srgbClr val="4D4D4D"/>
                </a:solidFill>
              </a:rPr>
              <a:t>- patients </a:t>
            </a:r>
            <a:r>
              <a:rPr lang="fr-FR" altLang="fr-FR" sz="2000" b="1">
                <a:solidFill>
                  <a:srgbClr val="4D4D4D"/>
                </a:solidFill>
              </a:rPr>
              <a:t>greffés</a:t>
            </a:r>
            <a:r>
              <a:rPr lang="fr-FR" altLang="fr-FR" sz="2000">
                <a:solidFill>
                  <a:srgbClr val="4D4D4D"/>
                </a:solidFill>
              </a:rPr>
              <a:t> de cellules souches hématopoïétiques ;</a:t>
            </a:r>
            <a:br>
              <a:rPr lang="fr-FR" altLang="fr-FR" sz="2000">
                <a:solidFill>
                  <a:srgbClr val="4D4D4D"/>
                </a:solidFill>
              </a:rPr>
            </a:br>
            <a:r>
              <a:rPr lang="fr-FR" altLang="fr-FR" sz="2000">
                <a:solidFill>
                  <a:srgbClr val="4D4D4D"/>
                </a:solidFill>
              </a:rPr>
              <a:t>- patients traités par </a:t>
            </a:r>
            <a:r>
              <a:rPr lang="fr-FR" altLang="fr-FR" sz="2000" b="1">
                <a:solidFill>
                  <a:srgbClr val="4D4D4D"/>
                </a:solidFill>
              </a:rPr>
              <a:t>immunosuppresseur</a:t>
            </a:r>
            <a:r>
              <a:rPr lang="fr-FR" altLang="fr-FR" sz="2000">
                <a:solidFill>
                  <a:srgbClr val="4D4D4D"/>
                </a:solidFill>
              </a:rPr>
              <a:t>, biothérapie et/ou corticothérapie pour une maladie auto-immune ou inflammatoire chronique ;</a:t>
            </a:r>
            <a:br>
              <a:rPr lang="fr-FR" altLang="fr-FR" sz="2000">
                <a:solidFill>
                  <a:srgbClr val="4D4D4D"/>
                </a:solidFill>
              </a:rPr>
            </a:br>
            <a:r>
              <a:rPr lang="fr-FR" altLang="fr-FR" sz="2000">
                <a:solidFill>
                  <a:srgbClr val="4D4D4D"/>
                </a:solidFill>
              </a:rPr>
              <a:t>- patients atteints de </a:t>
            </a:r>
            <a:r>
              <a:rPr lang="fr-FR" altLang="fr-FR" sz="2000" b="1">
                <a:solidFill>
                  <a:srgbClr val="4D4D4D"/>
                </a:solidFill>
              </a:rPr>
              <a:t>syndrome néphrotique</a:t>
            </a:r>
            <a:r>
              <a:rPr lang="fr-FR" altLang="fr-FR" sz="2000">
                <a:solidFill>
                  <a:srgbClr val="4D4D4D"/>
                </a:solidFill>
              </a:rPr>
              <a:t>.</a:t>
            </a:r>
          </a:p>
        </p:txBody>
      </p:sp>
    </p:spTree>
    <p:extLst>
      <p:ext uri="{BB962C8B-B14F-4D97-AF65-F5344CB8AC3E}">
        <p14:creationId xmlns:p14="http://schemas.microsoft.com/office/powerpoint/2010/main" val="464170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0" y="0"/>
            <a:ext cx="9144000" cy="1566863"/>
          </a:xfrm>
          <a:prstGeom prst="rect">
            <a:avLst/>
          </a:prstGeom>
          <a:solidFill>
            <a:srgbClr val="EEECE1"/>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80000"/>
              </a:lnSpc>
              <a:defRPr/>
            </a:pPr>
            <a:r>
              <a:rPr lang="fr-FR" sz="4400" b="1">
                <a:solidFill>
                  <a:srgbClr val="000090"/>
                </a:solidFill>
                <a:latin typeface="Calibri" pitchFamily="34" charset="0"/>
                <a:cs typeface="Arial" pitchFamily="34" charset="0"/>
              </a:rPr>
              <a:t>Enfants &gt; 5 ans et adultes non vaccinés préalablement par VPP 23</a:t>
            </a:r>
          </a:p>
          <a:p>
            <a:pPr algn="ctr">
              <a:lnSpc>
                <a:spcPct val="80000"/>
              </a:lnSpc>
              <a:defRPr/>
            </a:pPr>
            <a:r>
              <a:rPr lang="fr-FR" sz="4400" b="1">
                <a:solidFill>
                  <a:srgbClr val="000090"/>
                </a:solidFill>
                <a:latin typeface="Calibri" pitchFamily="34" charset="0"/>
                <a:cs typeface="Arial" pitchFamily="34" charset="0"/>
              </a:rPr>
              <a:t>Immunodéprimés*</a:t>
            </a:r>
          </a:p>
        </p:txBody>
      </p:sp>
      <p:sp>
        <p:nvSpPr>
          <p:cNvPr id="405" name="Flèche droite 4"/>
          <p:cNvSpPr/>
          <p:nvPr/>
        </p:nvSpPr>
        <p:spPr bwMode="auto">
          <a:xfrm>
            <a:off x="409575" y="2312988"/>
            <a:ext cx="8447088" cy="627062"/>
          </a:xfrm>
          <a:prstGeom prst="rightArrow">
            <a:avLst/>
          </a:prstGeom>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406" name="Rectangle à coins arrondis 405"/>
          <p:cNvSpPr/>
          <p:nvPr/>
        </p:nvSpPr>
        <p:spPr bwMode="auto">
          <a:xfrm>
            <a:off x="831850" y="2476500"/>
            <a:ext cx="1538288" cy="2968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b="1" dirty="0"/>
              <a:t>Adultes</a:t>
            </a:r>
          </a:p>
        </p:txBody>
      </p:sp>
      <p:grpSp>
        <p:nvGrpSpPr>
          <p:cNvPr id="47109" name="Groupe 243"/>
          <p:cNvGrpSpPr>
            <a:grpSpLocks/>
          </p:cNvGrpSpPr>
          <p:nvPr/>
        </p:nvGrpSpPr>
        <p:grpSpPr bwMode="auto">
          <a:xfrm rot="-5400000">
            <a:off x="1779587" y="3440113"/>
            <a:ext cx="2595563" cy="998538"/>
            <a:chOff x="1305930" y="3893179"/>
            <a:chExt cx="2602044" cy="939961"/>
          </a:xfrm>
        </p:grpSpPr>
        <p:grpSp>
          <p:nvGrpSpPr>
            <p:cNvPr id="47187" name="Group 828"/>
            <p:cNvGrpSpPr>
              <a:grpSpLocks/>
            </p:cNvGrpSpPr>
            <p:nvPr/>
          </p:nvGrpSpPr>
          <p:grpSpPr bwMode="auto">
            <a:xfrm rot="909796">
              <a:off x="1305930" y="3893179"/>
              <a:ext cx="2602044" cy="939961"/>
              <a:chOff x="665" y="1827"/>
              <a:chExt cx="1590" cy="533"/>
            </a:xfrm>
          </p:grpSpPr>
          <p:sp>
            <p:nvSpPr>
              <p:cNvPr id="47189" name="Freeform 829"/>
              <p:cNvSpPr>
                <a:spLocks/>
              </p:cNvSpPr>
              <p:nvPr/>
            </p:nvSpPr>
            <p:spPr bwMode="auto">
              <a:xfrm>
                <a:off x="815" y="2013"/>
                <a:ext cx="155" cy="347"/>
              </a:xfrm>
              <a:custGeom>
                <a:avLst/>
                <a:gdLst>
                  <a:gd name="T0" fmla="*/ 88692188 w 62"/>
                  <a:gd name="T1" fmla="*/ 52046962 h 130"/>
                  <a:gd name="T2" fmla="*/ 18597470 w 62"/>
                  <a:gd name="T3" fmla="*/ 870386909 h 130"/>
                  <a:gd name="T4" fmla="*/ 105507345 w 62"/>
                  <a:gd name="T5" fmla="*/ 796104168 h 130"/>
                  <a:gd name="T6" fmla="*/ 186284188 w 62"/>
                  <a:gd name="T7" fmla="*/ 1169664909 h 130"/>
                  <a:gd name="T8" fmla="*/ 170662425 w 62"/>
                  <a:gd name="T9" fmla="*/ 1614148612 h 130"/>
                  <a:gd name="T10" fmla="*/ 81970238 w 62"/>
                  <a:gd name="T11" fmla="*/ 1686781780 h 130"/>
                  <a:gd name="T12" fmla="*/ 263768363 w 62"/>
                  <a:gd name="T13" fmla="*/ 2147483647 h 130"/>
                  <a:gd name="T14" fmla="*/ 310421875 w 62"/>
                  <a:gd name="T15" fmla="*/ 1062393636 h 130"/>
                  <a:gd name="T16" fmla="*/ 88692188 w 62"/>
                  <a:gd name="T17" fmla="*/ 52046962 h 1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2"/>
                  <a:gd name="T28" fmla="*/ 0 h 130"/>
                  <a:gd name="T29" fmla="*/ 62 w 62"/>
                  <a:gd name="T30" fmla="*/ 130 h 1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2" h="130">
                    <a:moveTo>
                      <a:pt x="15" y="3"/>
                    </a:moveTo>
                    <a:cubicBezTo>
                      <a:pt x="4" y="5"/>
                      <a:pt x="0" y="24"/>
                      <a:pt x="3" y="49"/>
                    </a:cubicBezTo>
                    <a:cubicBezTo>
                      <a:pt x="18" y="45"/>
                      <a:pt x="18" y="45"/>
                      <a:pt x="18" y="45"/>
                    </a:cubicBezTo>
                    <a:cubicBezTo>
                      <a:pt x="23" y="44"/>
                      <a:pt x="29" y="53"/>
                      <a:pt x="32" y="66"/>
                    </a:cubicBezTo>
                    <a:cubicBezTo>
                      <a:pt x="36" y="79"/>
                      <a:pt x="34" y="90"/>
                      <a:pt x="29" y="91"/>
                    </a:cubicBezTo>
                    <a:cubicBezTo>
                      <a:pt x="14" y="95"/>
                      <a:pt x="14" y="95"/>
                      <a:pt x="14" y="95"/>
                    </a:cubicBezTo>
                    <a:cubicBezTo>
                      <a:pt x="23" y="117"/>
                      <a:pt x="35" y="130"/>
                      <a:pt x="45" y="128"/>
                    </a:cubicBezTo>
                    <a:cubicBezTo>
                      <a:pt x="58" y="125"/>
                      <a:pt x="62" y="94"/>
                      <a:pt x="53" y="60"/>
                    </a:cubicBezTo>
                    <a:cubicBezTo>
                      <a:pt x="45" y="25"/>
                      <a:pt x="27" y="0"/>
                      <a:pt x="15" y="3"/>
                    </a:cubicBezTo>
                  </a:path>
                </a:pathLst>
              </a:custGeom>
              <a:solidFill>
                <a:srgbClr val="AFAD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7190" name="Freeform 830"/>
              <p:cNvSpPr>
                <a:spLocks/>
              </p:cNvSpPr>
              <p:nvPr/>
            </p:nvSpPr>
            <p:spPr bwMode="auto">
              <a:xfrm>
                <a:off x="852" y="2003"/>
                <a:ext cx="153" cy="352"/>
              </a:xfrm>
              <a:custGeom>
                <a:avLst/>
                <a:gdLst>
                  <a:gd name="T0" fmla="*/ 269925675 w 61"/>
                  <a:gd name="T1" fmla="*/ 2147483647 h 132"/>
                  <a:gd name="T2" fmla="*/ 319085606 w 61"/>
                  <a:gd name="T3" fmla="*/ 1047249749 h 132"/>
                  <a:gd name="T4" fmla="*/ 86165755 w 61"/>
                  <a:gd name="T5" fmla="*/ 51354739 h 132"/>
                  <a:gd name="T6" fmla="*/ 0 w 61"/>
                  <a:gd name="T7" fmla="*/ 125162837 h 132"/>
                  <a:gd name="T8" fmla="*/ 232774132 w 61"/>
                  <a:gd name="T9" fmla="*/ 1118235512 h 132"/>
                  <a:gd name="T10" fmla="*/ 184113420 w 61"/>
                  <a:gd name="T11" fmla="*/ 2147483647 h 132"/>
                  <a:gd name="T12" fmla="*/ 269925675 w 61"/>
                  <a:gd name="T13" fmla="*/ 2147483647 h 132"/>
                  <a:gd name="T14" fmla="*/ 0 60000 65536"/>
                  <a:gd name="T15" fmla="*/ 0 60000 65536"/>
                  <a:gd name="T16" fmla="*/ 0 60000 65536"/>
                  <a:gd name="T17" fmla="*/ 0 60000 65536"/>
                  <a:gd name="T18" fmla="*/ 0 60000 65536"/>
                  <a:gd name="T19" fmla="*/ 0 60000 65536"/>
                  <a:gd name="T20" fmla="*/ 0 60000 65536"/>
                  <a:gd name="T21" fmla="*/ 0 w 61"/>
                  <a:gd name="T22" fmla="*/ 0 h 132"/>
                  <a:gd name="T23" fmla="*/ 61 w 61"/>
                  <a:gd name="T24" fmla="*/ 132 h 1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1" h="132">
                    <a:moveTo>
                      <a:pt x="44" y="129"/>
                    </a:moveTo>
                    <a:cubicBezTo>
                      <a:pt x="57" y="125"/>
                      <a:pt x="61" y="95"/>
                      <a:pt x="52" y="60"/>
                    </a:cubicBezTo>
                    <a:cubicBezTo>
                      <a:pt x="44" y="26"/>
                      <a:pt x="27" y="0"/>
                      <a:pt x="14" y="3"/>
                    </a:cubicBezTo>
                    <a:cubicBezTo>
                      <a:pt x="0" y="7"/>
                      <a:pt x="0" y="7"/>
                      <a:pt x="0" y="7"/>
                    </a:cubicBezTo>
                    <a:cubicBezTo>
                      <a:pt x="12" y="4"/>
                      <a:pt x="30" y="29"/>
                      <a:pt x="38" y="64"/>
                    </a:cubicBezTo>
                    <a:cubicBezTo>
                      <a:pt x="47" y="98"/>
                      <a:pt x="43" y="129"/>
                      <a:pt x="30" y="132"/>
                    </a:cubicBezTo>
                    <a:cubicBezTo>
                      <a:pt x="44" y="129"/>
                      <a:pt x="44" y="129"/>
                      <a:pt x="44" y="129"/>
                    </a:cubicBezTo>
                  </a:path>
                </a:pathLst>
              </a:custGeom>
              <a:solidFill>
                <a:srgbClr val="494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7191" name="Freeform 831"/>
              <p:cNvSpPr>
                <a:spLocks/>
              </p:cNvSpPr>
              <p:nvPr/>
            </p:nvSpPr>
            <p:spPr bwMode="auto">
              <a:xfrm>
                <a:off x="955" y="1875"/>
                <a:ext cx="835" cy="376"/>
              </a:xfrm>
              <a:custGeom>
                <a:avLst/>
                <a:gdLst>
                  <a:gd name="T0" fmla="*/ 1803759770 w 334"/>
                  <a:gd name="T1" fmla="*/ 19258027 h 141"/>
                  <a:gd name="T2" fmla="*/ 0 w 334"/>
                  <a:gd name="T3" fmla="*/ 1341678477 h 141"/>
                  <a:gd name="T4" fmla="*/ 62588675 w 334"/>
                  <a:gd name="T5" fmla="*/ 1883126387 h 141"/>
                  <a:gd name="T6" fmla="*/ 93147000 w 334"/>
                  <a:gd name="T7" fmla="*/ 2147483647 h 141"/>
                  <a:gd name="T8" fmla="*/ 1896904300 w 334"/>
                  <a:gd name="T9" fmla="*/ 1130018645 h 141"/>
                  <a:gd name="T10" fmla="*/ 1920458988 w 334"/>
                  <a:gd name="T11" fmla="*/ 522387605 h 141"/>
                  <a:gd name="T12" fmla="*/ 1803759770 w 334"/>
                  <a:gd name="T13" fmla="*/ 19258027 h 141"/>
                  <a:gd name="T14" fmla="*/ 0 60000 65536"/>
                  <a:gd name="T15" fmla="*/ 0 60000 65536"/>
                  <a:gd name="T16" fmla="*/ 0 60000 65536"/>
                  <a:gd name="T17" fmla="*/ 0 60000 65536"/>
                  <a:gd name="T18" fmla="*/ 0 60000 65536"/>
                  <a:gd name="T19" fmla="*/ 0 60000 65536"/>
                  <a:gd name="T20" fmla="*/ 0 60000 65536"/>
                  <a:gd name="T21" fmla="*/ 0 w 334"/>
                  <a:gd name="T22" fmla="*/ 0 h 141"/>
                  <a:gd name="T23" fmla="*/ 334 w 334"/>
                  <a:gd name="T24" fmla="*/ 141 h 1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4" h="141">
                    <a:moveTo>
                      <a:pt x="310" y="1"/>
                    </a:moveTo>
                    <a:cubicBezTo>
                      <a:pt x="0" y="77"/>
                      <a:pt x="0" y="77"/>
                      <a:pt x="0" y="77"/>
                    </a:cubicBezTo>
                    <a:cubicBezTo>
                      <a:pt x="5" y="86"/>
                      <a:pt x="9" y="97"/>
                      <a:pt x="11" y="108"/>
                    </a:cubicBezTo>
                    <a:cubicBezTo>
                      <a:pt x="14" y="120"/>
                      <a:pt x="16" y="131"/>
                      <a:pt x="16" y="141"/>
                    </a:cubicBezTo>
                    <a:cubicBezTo>
                      <a:pt x="326" y="65"/>
                      <a:pt x="326" y="65"/>
                      <a:pt x="326" y="65"/>
                    </a:cubicBezTo>
                    <a:cubicBezTo>
                      <a:pt x="332" y="64"/>
                      <a:pt x="334" y="48"/>
                      <a:pt x="330" y="30"/>
                    </a:cubicBezTo>
                    <a:cubicBezTo>
                      <a:pt x="325" y="13"/>
                      <a:pt x="317" y="0"/>
                      <a:pt x="310" y="1"/>
                    </a:cubicBezTo>
                  </a:path>
                </a:pathLst>
              </a:custGeom>
              <a:solidFill>
                <a:srgbClr val="F2F7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7192" name="Freeform 832"/>
              <p:cNvSpPr>
                <a:spLocks/>
              </p:cNvSpPr>
              <p:nvPr/>
            </p:nvSpPr>
            <p:spPr bwMode="auto">
              <a:xfrm>
                <a:off x="772" y="2131"/>
                <a:ext cx="133" cy="149"/>
              </a:xfrm>
              <a:custGeom>
                <a:avLst/>
                <a:gdLst>
                  <a:gd name="T0" fmla="*/ 218009904 w 53"/>
                  <a:gd name="T1" fmla="*/ 18741199 h 56"/>
                  <a:gd name="T2" fmla="*/ 0 w 53"/>
                  <a:gd name="T3" fmla="*/ 171225242 h 56"/>
                  <a:gd name="T4" fmla="*/ 49126780 w 53"/>
                  <a:gd name="T5" fmla="*/ 516743391 h 56"/>
                  <a:gd name="T6" fmla="*/ 69161194 w 53"/>
                  <a:gd name="T7" fmla="*/ 939269757 h 56"/>
                  <a:gd name="T8" fmla="*/ 284684392 w 53"/>
                  <a:gd name="T9" fmla="*/ 789420455 h 56"/>
                  <a:gd name="T10" fmla="*/ 304392086 w 53"/>
                  <a:gd name="T11" fmla="*/ 372500625 h 56"/>
                  <a:gd name="T12" fmla="*/ 218009904 w 53"/>
                  <a:gd name="T13" fmla="*/ 18741199 h 56"/>
                  <a:gd name="T14" fmla="*/ 0 60000 65536"/>
                  <a:gd name="T15" fmla="*/ 0 60000 65536"/>
                  <a:gd name="T16" fmla="*/ 0 60000 65536"/>
                  <a:gd name="T17" fmla="*/ 0 60000 65536"/>
                  <a:gd name="T18" fmla="*/ 0 60000 65536"/>
                  <a:gd name="T19" fmla="*/ 0 60000 65536"/>
                  <a:gd name="T20" fmla="*/ 0 60000 65536"/>
                  <a:gd name="T21" fmla="*/ 0 w 53"/>
                  <a:gd name="T22" fmla="*/ 0 h 56"/>
                  <a:gd name="T23" fmla="*/ 53 w 53"/>
                  <a:gd name="T24" fmla="*/ 56 h 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56">
                    <a:moveTo>
                      <a:pt x="35" y="1"/>
                    </a:moveTo>
                    <a:cubicBezTo>
                      <a:pt x="0" y="10"/>
                      <a:pt x="0" y="10"/>
                      <a:pt x="0" y="10"/>
                    </a:cubicBezTo>
                    <a:cubicBezTo>
                      <a:pt x="3" y="16"/>
                      <a:pt x="6" y="23"/>
                      <a:pt x="8" y="31"/>
                    </a:cubicBezTo>
                    <a:cubicBezTo>
                      <a:pt x="10" y="40"/>
                      <a:pt x="11" y="49"/>
                      <a:pt x="11" y="56"/>
                    </a:cubicBezTo>
                    <a:cubicBezTo>
                      <a:pt x="46" y="47"/>
                      <a:pt x="46" y="47"/>
                      <a:pt x="46" y="47"/>
                    </a:cubicBezTo>
                    <a:cubicBezTo>
                      <a:pt x="51" y="46"/>
                      <a:pt x="53" y="35"/>
                      <a:pt x="49" y="22"/>
                    </a:cubicBezTo>
                    <a:cubicBezTo>
                      <a:pt x="46" y="9"/>
                      <a:pt x="40" y="0"/>
                      <a:pt x="35" y="1"/>
                    </a:cubicBezTo>
                  </a:path>
                </a:pathLst>
              </a:custGeom>
              <a:solidFill>
                <a:srgbClr val="D7D6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7193" name="Freeform 833"/>
              <p:cNvSpPr>
                <a:spLocks/>
              </p:cNvSpPr>
              <p:nvPr/>
            </p:nvSpPr>
            <p:spPr bwMode="auto">
              <a:xfrm>
                <a:off x="665" y="2120"/>
                <a:ext cx="102" cy="227"/>
              </a:xfrm>
              <a:custGeom>
                <a:avLst/>
                <a:gdLst>
                  <a:gd name="T0" fmla="*/ 32039208 w 41"/>
                  <a:gd name="T1" fmla="*/ 822143905 h 85"/>
                  <a:gd name="T2" fmla="*/ 57995115 w 41"/>
                  <a:gd name="T3" fmla="*/ 32629439 h 85"/>
                  <a:gd name="T4" fmla="*/ 193803120 w 41"/>
                  <a:gd name="T5" fmla="*/ 696585526 h 85"/>
                  <a:gd name="T6" fmla="*/ 166266986 w 41"/>
                  <a:gd name="T7" fmla="*/ 1486806432 h 85"/>
                  <a:gd name="T8" fmla="*/ 32039208 w 41"/>
                  <a:gd name="T9" fmla="*/ 822143905 h 85"/>
                  <a:gd name="T10" fmla="*/ 0 60000 65536"/>
                  <a:gd name="T11" fmla="*/ 0 60000 65536"/>
                  <a:gd name="T12" fmla="*/ 0 60000 65536"/>
                  <a:gd name="T13" fmla="*/ 0 60000 65536"/>
                  <a:gd name="T14" fmla="*/ 0 60000 65536"/>
                  <a:gd name="T15" fmla="*/ 0 w 41"/>
                  <a:gd name="T16" fmla="*/ 0 h 85"/>
                  <a:gd name="T17" fmla="*/ 41 w 41"/>
                  <a:gd name="T18" fmla="*/ 85 h 85"/>
                </a:gdLst>
                <a:ahLst/>
                <a:cxnLst>
                  <a:cxn ang="T10">
                    <a:pos x="T0" y="T1"/>
                  </a:cxn>
                  <a:cxn ang="T11">
                    <a:pos x="T2" y="T3"/>
                  </a:cxn>
                  <a:cxn ang="T12">
                    <a:pos x="T4" y="T5"/>
                  </a:cxn>
                  <a:cxn ang="T13">
                    <a:pos x="T6" y="T7"/>
                  </a:cxn>
                  <a:cxn ang="T14">
                    <a:pos x="T8" y="T9"/>
                  </a:cxn>
                </a:cxnLst>
                <a:rect l="T15" t="T16" r="T17" b="T18"/>
                <a:pathLst>
                  <a:path w="41" h="85">
                    <a:moveTo>
                      <a:pt x="6" y="46"/>
                    </a:moveTo>
                    <a:cubicBezTo>
                      <a:pt x="0" y="24"/>
                      <a:pt x="3" y="4"/>
                      <a:pt x="11" y="2"/>
                    </a:cubicBezTo>
                    <a:cubicBezTo>
                      <a:pt x="19" y="0"/>
                      <a:pt x="30" y="16"/>
                      <a:pt x="36" y="39"/>
                    </a:cubicBezTo>
                    <a:cubicBezTo>
                      <a:pt x="41" y="61"/>
                      <a:pt x="39" y="81"/>
                      <a:pt x="31" y="83"/>
                    </a:cubicBezTo>
                    <a:cubicBezTo>
                      <a:pt x="22" y="85"/>
                      <a:pt x="11" y="68"/>
                      <a:pt x="6" y="46"/>
                    </a:cubicBezTo>
                  </a:path>
                </a:pathLst>
              </a:custGeom>
              <a:solidFill>
                <a:srgbClr val="AFAD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7194" name="Freeform 834"/>
              <p:cNvSpPr>
                <a:spLocks/>
              </p:cNvSpPr>
              <p:nvPr/>
            </p:nvSpPr>
            <p:spPr bwMode="auto">
              <a:xfrm>
                <a:off x="1767" y="1909"/>
                <a:ext cx="63" cy="83"/>
              </a:xfrm>
              <a:custGeom>
                <a:avLst/>
                <a:gdLst>
                  <a:gd name="T0" fmla="*/ 100797137 w 25"/>
                  <a:gd name="T1" fmla="*/ 20371209 h 31"/>
                  <a:gd name="T2" fmla="*/ 0 w 25"/>
                  <a:gd name="T3" fmla="*/ 75964773 h 31"/>
                  <a:gd name="T4" fmla="*/ 34565570 w 25"/>
                  <a:gd name="T5" fmla="*/ 320135292 h 31"/>
                  <a:gd name="T6" fmla="*/ 47085104 w 25"/>
                  <a:gd name="T7" fmla="*/ 577706284 h 31"/>
                  <a:gd name="T8" fmla="*/ 140798178 w 25"/>
                  <a:gd name="T9" fmla="*/ 523129736 h 31"/>
                  <a:gd name="T10" fmla="*/ 153211618 w 25"/>
                  <a:gd name="T11" fmla="*/ 245211232 h 31"/>
                  <a:gd name="T12" fmla="*/ 100797137 w 25"/>
                  <a:gd name="T13" fmla="*/ 20371209 h 31"/>
                  <a:gd name="T14" fmla="*/ 0 60000 65536"/>
                  <a:gd name="T15" fmla="*/ 0 60000 65536"/>
                  <a:gd name="T16" fmla="*/ 0 60000 65536"/>
                  <a:gd name="T17" fmla="*/ 0 60000 65536"/>
                  <a:gd name="T18" fmla="*/ 0 60000 65536"/>
                  <a:gd name="T19" fmla="*/ 0 60000 65536"/>
                  <a:gd name="T20" fmla="*/ 0 60000 65536"/>
                  <a:gd name="T21" fmla="*/ 0 w 25"/>
                  <a:gd name="T22" fmla="*/ 0 h 31"/>
                  <a:gd name="T23" fmla="*/ 25 w 25"/>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31">
                    <a:moveTo>
                      <a:pt x="15" y="1"/>
                    </a:moveTo>
                    <a:cubicBezTo>
                      <a:pt x="0" y="4"/>
                      <a:pt x="0" y="4"/>
                      <a:pt x="0" y="4"/>
                    </a:cubicBezTo>
                    <a:cubicBezTo>
                      <a:pt x="2" y="8"/>
                      <a:pt x="4" y="13"/>
                      <a:pt x="5" y="17"/>
                    </a:cubicBezTo>
                    <a:cubicBezTo>
                      <a:pt x="6" y="22"/>
                      <a:pt x="7" y="27"/>
                      <a:pt x="7" y="31"/>
                    </a:cubicBezTo>
                    <a:cubicBezTo>
                      <a:pt x="21" y="28"/>
                      <a:pt x="21" y="28"/>
                      <a:pt x="21" y="28"/>
                    </a:cubicBezTo>
                    <a:cubicBezTo>
                      <a:pt x="24" y="27"/>
                      <a:pt x="25" y="20"/>
                      <a:pt x="23" y="13"/>
                    </a:cubicBezTo>
                    <a:cubicBezTo>
                      <a:pt x="21" y="6"/>
                      <a:pt x="18" y="0"/>
                      <a:pt x="15" y="1"/>
                    </a:cubicBezTo>
                  </a:path>
                </a:pathLst>
              </a:custGeom>
              <a:solidFill>
                <a:srgbClr val="28316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7195" name="Freeform 835"/>
              <p:cNvSpPr>
                <a:spLocks/>
              </p:cNvSpPr>
              <p:nvPr/>
            </p:nvSpPr>
            <p:spPr bwMode="auto">
              <a:xfrm>
                <a:off x="1825" y="1827"/>
                <a:ext cx="430" cy="120"/>
              </a:xfrm>
              <a:custGeom>
                <a:avLst/>
                <a:gdLst>
                  <a:gd name="T0" fmla="*/ 1001358208 w 172"/>
                  <a:gd name="T1" fmla="*/ 0 h 45"/>
                  <a:gd name="T2" fmla="*/ 0 w 172"/>
                  <a:gd name="T3" fmla="*/ 732793877 h 45"/>
                  <a:gd name="T4" fmla="*/ 0 w 172"/>
                  <a:gd name="T5" fmla="*/ 753107763 h 45"/>
                  <a:gd name="T6" fmla="*/ 6439270 w 172"/>
                  <a:gd name="T7" fmla="*/ 784529429 h 45"/>
                  <a:gd name="T8" fmla="*/ 931308125 w 172"/>
                  <a:gd name="T9" fmla="*/ 85481608 h 45"/>
                  <a:gd name="T10" fmla="*/ 1001358208 w 172"/>
                  <a:gd name="T11" fmla="*/ 0 h 45"/>
                  <a:gd name="T12" fmla="*/ 0 60000 65536"/>
                  <a:gd name="T13" fmla="*/ 0 60000 65536"/>
                  <a:gd name="T14" fmla="*/ 0 60000 65536"/>
                  <a:gd name="T15" fmla="*/ 0 60000 65536"/>
                  <a:gd name="T16" fmla="*/ 0 60000 65536"/>
                  <a:gd name="T17" fmla="*/ 0 60000 65536"/>
                  <a:gd name="T18" fmla="*/ 0 w 172"/>
                  <a:gd name="T19" fmla="*/ 0 h 45"/>
                  <a:gd name="T20" fmla="*/ 172 w 172"/>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172" h="45">
                    <a:moveTo>
                      <a:pt x="172" y="0"/>
                    </a:moveTo>
                    <a:cubicBezTo>
                      <a:pt x="0" y="42"/>
                      <a:pt x="0" y="42"/>
                      <a:pt x="0" y="42"/>
                    </a:cubicBezTo>
                    <a:cubicBezTo>
                      <a:pt x="0" y="43"/>
                      <a:pt x="0" y="43"/>
                      <a:pt x="0" y="43"/>
                    </a:cubicBezTo>
                    <a:cubicBezTo>
                      <a:pt x="0" y="44"/>
                      <a:pt x="0" y="44"/>
                      <a:pt x="1" y="45"/>
                    </a:cubicBezTo>
                    <a:cubicBezTo>
                      <a:pt x="160" y="5"/>
                      <a:pt x="160" y="5"/>
                      <a:pt x="160" y="5"/>
                    </a:cubicBezTo>
                    <a:lnTo>
                      <a:pt x="172" y="0"/>
                    </a:lnTo>
                    <a:close/>
                  </a:path>
                </a:pathLst>
              </a:custGeom>
              <a:solidFill>
                <a:srgbClr val="0918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7196" name="Freeform 836"/>
              <p:cNvSpPr>
                <a:spLocks/>
              </p:cNvSpPr>
              <p:nvPr/>
            </p:nvSpPr>
            <p:spPr bwMode="auto">
              <a:xfrm>
                <a:off x="1717" y="1880"/>
                <a:ext cx="65" cy="165"/>
              </a:xfrm>
              <a:custGeom>
                <a:avLst/>
                <a:gdLst>
                  <a:gd name="T0" fmla="*/ 34695625 w 26"/>
                  <a:gd name="T1" fmla="*/ 0 h 62"/>
                  <a:gd name="T2" fmla="*/ 34695625 w 26"/>
                  <a:gd name="T3" fmla="*/ 0 h 62"/>
                  <a:gd name="T4" fmla="*/ 30993675 w 26"/>
                  <a:gd name="T5" fmla="*/ 0 h 62"/>
                  <a:gd name="T6" fmla="*/ 7438988 w 26"/>
                  <a:gd name="T7" fmla="*/ 83274680 h 62"/>
                  <a:gd name="T8" fmla="*/ 0 w 26"/>
                  <a:gd name="T9" fmla="*/ 270716165 h 62"/>
                  <a:gd name="T10" fmla="*/ 12397470 w 26"/>
                  <a:gd name="T11" fmla="*/ 571382002 h 62"/>
                  <a:gd name="T12" fmla="*/ 7438988 w 26"/>
                  <a:gd name="T13" fmla="*/ 571382002 h 62"/>
                  <a:gd name="T14" fmla="*/ 7438988 w 26"/>
                  <a:gd name="T15" fmla="*/ 571382002 h 62"/>
                  <a:gd name="T16" fmla="*/ 12397470 w 26"/>
                  <a:gd name="T17" fmla="*/ 571382002 h 62"/>
                  <a:gd name="T18" fmla="*/ 58586458 w 26"/>
                  <a:gd name="T19" fmla="*/ 925030297 h 62"/>
                  <a:gd name="T20" fmla="*/ 111751300 w 26"/>
                  <a:gd name="T21" fmla="*/ 1043929303 h 62"/>
                  <a:gd name="T22" fmla="*/ 116234188 w 26"/>
                  <a:gd name="T23" fmla="*/ 1043929303 h 62"/>
                  <a:gd name="T24" fmla="*/ 116234188 w 26"/>
                  <a:gd name="T25" fmla="*/ 1043929303 h 62"/>
                  <a:gd name="T26" fmla="*/ 146466145 w 26"/>
                  <a:gd name="T27" fmla="*/ 975124971 h 62"/>
                  <a:gd name="T28" fmla="*/ 151997863 w 26"/>
                  <a:gd name="T29" fmla="*/ 773180121 h 62"/>
                  <a:gd name="T30" fmla="*/ 151997863 w 26"/>
                  <a:gd name="T31" fmla="*/ 708689115 h 62"/>
                  <a:gd name="T32" fmla="*/ 151997863 w 26"/>
                  <a:gd name="T33" fmla="*/ 708689115 h 62"/>
                  <a:gd name="T34" fmla="*/ 146466145 w 26"/>
                  <a:gd name="T35" fmla="*/ 708689115 h 62"/>
                  <a:gd name="T36" fmla="*/ 105075208 w 26"/>
                  <a:gd name="T37" fmla="*/ 506890603 h 62"/>
                  <a:gd name="T38" fmla="*/ 111751300 w 26"/>
                  <a:gd name="T39" fmla="*/ 270716165 h 62"/>
                  <a:gd name="T40" fmla="*/ 111751300 w 26"/>
                  <a:gd name="T41" fmla="*/ 270716165 h 62"/>
                  <a:gd name="T42" fmla="*/ 93174613 w 26"/>
                  <a:gd name="T43" fmla="*/ 133401345 h 62"/>
                  <a:gd name="T44" fmla="*/ 34695625 w 26"/>
                  <a:gd name="T45" fmla="*/ 0 h 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6"/>
                  <a:gd name="T70" fmla="*/ 0 h 62"/>
                  <a:gd name="T71" fmla="*/ 26 w 26"/>
                  <a:gd name="T72" fmla="*/ 62 h 6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6" h="62">
                    <a:moveTo>
                      <a:pt x="6" y="0"/>
                    </a:moveTo>
                    <a:cubicBezTo>
                      <a:pt x="6" y="0"/>
                      <a:pt x="6" y="0"/>
                      <a:pt x="6" y="0"/>
                    </a:cubicBezTo>
                    <a:cubicBezTo>
                      <a:pt x="5" y="0"/>
                      <a:pt x="5" y="0"/>
                      <a:pt x="5" y="0"/>
                    </a:cubicBezTo>
                    <a:cubicBezTo>
                      <a:pt x="4" y="1"/>
                      <a:pt x="2" y="2"/>
                      <a:pt x="1" y="5"/>
                    </a:cubicBezTo>
                    <a:cubicBezTo>
                      <a:pt x="0" y="8"/>
                      <a:pt x="0" y="12"/>
                      <a:pt x="0" y="16"/>
                    </a:cubicBezTo>
                    <a:cubicBezTo>
                      <a:pt x="0" y="22"/>
                      <a:pt x="0" y="28"/>
                      <a:pt x="2" y="34"/>
                    </a:cubicBezTo>
                    <a:cubicBezTo>
                      <a:pt x="1" y="34"/>
                      <a:pt x="1" y="34"/>
                      <a:pt x="1" y="34"/>
                    </a:cubicBezTo>
                    <a:cubicBezTo>
                      <a:pt x="1" y="34"/>
                      <a:pt x="1" y="34"/>
                      <a:pt x="1" y="34"/>
                    </a:cubicBezTo>
                    <a:cubicBezTo>
                      <a:pt x="2" y="34"/>
                      <a:pt x="2" y="34"/>
                      <a:pt x="2" y="34"/>
                    </a:cubicBezTo>
                    <a:cubicBezTo>
                      <a:pt x="4" y="42"/>
                      <a:pt x="7" y="49"/>
                      <a:pt x="10" y="55"/>
                    </a:cubicBezTo>
                    <a:cubicBezTo>
                      <a:pt x="13" y="60"/>
                      <a:pt x="17" y="62"/>
                      <a:pt x="19" y="62"/>
                    </a:cubicBezTo>
                    <a:cubicBezTo>
                      <a:pt x="19" y="62"/>
                      <a:pt x="20" y="62"/>
                      <a:pt x="20" y="62"/>
                    </a:cubicBezTo>
                    <a:cubicBezTo>
                      <a:pt x="20" y="62"/>
                      <a:pt x="20" y="62"/>
                      <a:pt x="20" y="62"/>
                    </a:cubicBezTo>
                    <a:cubicBezTo>
                      <a:pt x="22" y="62"/>
                      <a:pt x="24" y="60"/>
                      <a:pt x="25" y="58"/>
                    </a:cubicBezTo>
                    <a:cubicBezTo>
                      <a:pt x="26" y="55"/>
                      <a:pt x="26" y="51"/>
                      <a:pt x="26" y="46"/>
                    </a:cubicBezTo>
                    <a:cubicBezTo>
                      <a:pt x="26" y="45"/>
                      <a:pt x="26" y="43"/>
                      <a:pt x="26" y="42"/>
                    </a:cubicBezTo>
                    <a:cubicBezTo>
                      <a:pt x="26" y="42"/>
                      <a:pt x="26" y="42"/>
                      <a:pt x="26" y="42"/>
                    </a:cubicBezTo>
                    <a:cubicBezTo>
                      <a:pt x="26" y="42"/>
                      <a:pt x="25" y="42"/>
                      <a:pt x="25" y="42"/>
                    </a:cubicBezTo>
                    <a:cubicBezTo>
                      <a:pt x="23" y="42"/>
                      <a:pt x="19" y="37"/>
                      <a:pt x="18" y="30"/>
                    </a:cubicBezTo>
                    <a:cubicBezTo>
                      <a:pt x="16" y="23"/>
                      <a:pt x="16" y="16"/>
                      <a:pt x="19" y="16"/>
                    </a:cubicBezTo>
                    <a:cubicBezTo>
                      <a:pt x="19" y="16"/>
                      <a:pt x="19" y="16"/>
                      <a:pt x="19" y="16"/>
                    </a:cubicBezTo>
                    <a:cubicBezTo>
                      <a:pt x="18" y="13"/>
                      <a:pt x="17" y="10"/>
                      <a:pt x="16" y="8"/>
                    </a:cubicBezTo>
                    <a:cubicBezTo>
                      <a:pt x="12" y="3"/>
                      <a:pt x="9" y="0"/>
                      <a:pt x="6" y="0"/>
                    </a:cubicBezTo>
                  </a:path>
                </a:pathLst>
              </a:custGeom>
              <a:solidFill>
                <a:srgbClr val="B8BF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7197" name="Freeform 837"/>
              <p:cNvSpPr>
                <a:spLocks/>
              </p:cNvSpPr>
              <p:nvPr/>
            </p:nvSpPr>
            <p:spPr bwMode="auto">
              <a:xfrm>
                <a:off x="1757" y="1923"/>
                <a:ext cx="25" cy="69"/>
              </a:xfrm>
              <a:custGeom>
                <a:avLst/>
                <a:gdLst>
                  <a:gd name="T0" fmla="*/ 15927270 w 10"/>
                  <a:gd name="T1" fmla="*/ 0 h 26"/>
                  <a:gd name="T2" fmla="*/ 15927270 w 10"/>
                  <a:gd name="T3" fmla="*/ 0 h 26"/>
                  <a:gd name="T4" fmla="*/ 11920238 w 10"/>
                  <a:gd name="T5" fmla="*/ 223445914 h 26"/>
                  <a:gd name="T6" fmla="*/ 52859688 w 10"/>
                  <a:gd name="T7" fmla="*/ 417751939 h 26"/>
                  <a:gd name="T8" fmla="*/ 57818675 w 10"/>
                  <a:gd name="T9" fmla="*/ 417751939 h 26"/>
                  <a:gd name="T10" fmla="*/ 57818675 w 10"/>
                  <a:gd name="T11" fmla="*/ 417751939 h 26"/>
                  <a:gd name="T12" fmla="*/ 46493675 w 10"/>
                  <a:gd name="T13" fmla="*/ 212099156 h 26"/>
                  <a:gd name="T14" fmla="*/ 15927270 w 10"/>
                  <a:gd name="T15" fmla="*/ 0 h 26"/>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26"/>
                  <a:gd name="T26" fmla="*/ 10 w 10"/>
                  <a:gd name="T27" fmla="*/ 26 h 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26">
                    <a:moveTo>
                      <a:pt x="3" y="0"/>
                    </a:moveTo>
                    <a:cubicBezTo>
                      <a:pt x="3" y="0"/>
                      <a:pt x="3" y="0"/>
                      <a:pt x="3" y="0"/>
                    </a:cubicBezTo>
                    <a:cubicBezTo>
                      <a:pt x="0" y="0"/>
                      <a:pt x="0" y="7"/>
                      <a:pt x="2" y="14"/>
                    </a:cubicBezTo>
                    <a:cubicBezTo>
                      <a:pt x="3" y="21"/>
                      <a:pt x="7" y="26"/>
                      <a:pt x="9" y="26"/>
                    </a:cubicBezTo>
                    <a:cubicBezTo>
                      <a:pt x="9" y="26"/>
                      <a:pt x="10" y="26"/>
                      <a:pt x="10" y="26"/>
                    </a:cubicBezTo>
                    <a:cubicBezTo>
                      <a:pt x="10" y="26"/>
                      <a:pt x="10" y="26"/>
                      <a:pt x="10" y="26"/>
                    </a:cubicBezTo>
                    <a:cubicBezTo>
                      <a:pt x="10" y="22"/>
                      <a:pt x="9" y="17"/>
                      <a:pt x="8" y="13"/>
                    </a:cubicBezTo>
                    <a:cubicBezTo>
                      <a:pt x="7" y="8"/>
                      <a:pt x="5" y="3"/>
                      <a:pt x="3" y="0"/>
                    </a:cubicBezTo>
                  </a:path>
                </a:pathLst>
              </a:custGeom>
              <a:solidFill>
                <a:srgbClr val="939C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7198" name="Freeform 838"/>
              <p:cNvSpPr>
                <a:spLocks/>
              </p:cNvSpPr>
              <p:nvPr/>
            </p:nvSpPr>
            <p:spPr bwMode="auto">
              <a:xfrm>
                <a:off x="962" y="2061"/>
                <a:ext cx="213" cy="158"/>
              </a:xfrm>
              <a:custGeom>
                <a:avLst/>
                <a:gdLst>
                  <a:gd name="T0" fmla="*/ 0 w 85"/>
                  <a:gd name="T1" fmla="*/ 336550972 h 59"/>
                  <a:gd name="T2" fmla="*/ 423417002 w 85"/>
                  <a:gd name="T3" fmla="*/ 0 h 59"/>
                  <a:gd name="T4" fmla="*/ 490840798 w 85"/>
                  <a:gd name="T5" fmla="*/ 825485319 h 59"/>
                  <a:gd name="T6" fmla="*/ 290238749 w 85"/>
                  <a:gd name="T7" fmla="*/ 958782488 h 59"/>
                  <a:gd name="T8" fmla="*/ 133224817 w 85"/>
                  <a:gd name="T9" fmla="*/ 1050632689 h 59"/>
                  <a:gd name="T10" fmla="*/ 72349998 w 85"/>
                  <a:gd name="T11" fmla="*/ 1105282900 h 59"/>
                  <a:gd name="T12" fmla="*/ 0 w 85"/>
                  <a:gd name="T13" fmla="*/ 336550972 h 59"/>
                  <a:gd name="T14" fmla="*/ 0 60000 65536"/>
                  <a:gd name="T15" fmla="*/ 0 60000 65536"/>
                  <a:gd name="T16" fmla="*/ 0 60000 65536"/>
                  <a:gd name="T17" fmla="*/ 0 60000 65536"/>
                  <a:gd name="T18" fmla="*/ 0 60000 65536"/>
                  <a:gd name="T19" fmla="*/ 0 60000 65536"/>
                  <a:gd name="T20" fmla="*/ 0 60000 65536"/>
                  <a:gd name="T21" fmla="*/ 0 w 85"/>
                  <a:gd name="T22" fmla="*/ 0 h 59"/>
                  <a:gd name="T23" fmla="*/ 85 w 85"/>
                  <a:gd name="T24" fmla="*/ 59 h 5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5" h="59">
                    <a:moveTo>
                      <a:pt x="0" y="18"/>
                    </a:moveTo>
                    <a:cubicBezTo>
                      <a:pt x="70" y="0"/>
                      <a:pt x="70" y="0"/>
                      <a:pt x="70" y="0"/>
                    </a:cubicBezTo>
                    <a:cubicBezTo>
                      <a:pt x="74" y="2"/>
                      <a:pt x="85" y="35"/>
                      <a:pt x="81" y="44"/>
                    </a:cubicBezTo>
                    <a:cubicBezTo>
                      <a:pt x="48" y="51"/>
                      <a:pt x="48" y="51"/>
                      <a:pt x="48" y="51"/>
                    </a:cubicBezTo>
                    <a:cubicBezTo>
                      <a:pt x="22" y="56"/>
                      <a:pt x="22" y="56"/>
                      <a:pt x="22" y="56"/>
                    </a:cubicBezTo>
                    <a:cubicBezTo>
                      <a:pt x="12" y="59"/>
                      <a:pt x="12" y="59"/>
                      <a:pt x="12" y="59"/>
                    </a:cubicBezTo>
                    <a:cubicBezTo>
                      <a:pt x="0" y="18"/>
                      <a:pt x="0" y="18"/>
                      <a:pt x="0" y="18"/>
                    </a:cubicBezTo>
                  </a:path>
                </a:pathLst>
              </a:custGeom>
              <a:solidFill>
                <a:srgbClr val="7676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7199" name="Freeform 839"/>
              <p:cNvSpPr>
                <a:spLocks/>
              </p:cNvSpPr>
              <p:nvPr/>
            </p:nvSpPr>
            <p:spPr bwMode="auto">
              <a:xfrm>
                <a:off x="972" y="2120"/>
                <a:ext cx="193" cy="96"/>
              </a:xfrm>
              <a:custGeom>
                <a:avLst/>
                <a:gdLst>
                  <a:gd name="T0" fmla="*/ 0 w 77"/>
                  <a:gd name="T1" fmla="*/ 0 h 36"/>
                  <a:gd name="T2" fmla="*/ 43592727 w 77"/>
                  <a:gd name="T3" fmla="*/ 627911488 h 36"/>
                  <a:gd name="T4" fmla="*/ 468541746 w 77"/>
                  <a:gd name="T5" fmla="*/ 365189256 h 36"/>
                  <a:gd name="T6" fmla="*/ 96971491 w 77"/>
                  <a:gd name="T7" fmla="*/ 438596437 h 36"/>
                  <a:gd name="T8" fmla="*/ 0 w 77"/>
                  <a:gd name="T9" fmla="*/ 0 h 36"/>
                  <a:gd name="T10" fmla="*/ 0 60000 65536"/>
                  <a:gd name="T11" fmla="*/ 0 60000 65536"/>
                  <a:gd name="T12" fmla="*/ 0 60000 65536"/>
                  <a:gd name="T13" fmla="*/ 0 60000 65536"/>
                  <a:gd name="T14" fmla="*/ 0 60000 65536"/>
                  <a:gd name="T15" fmla="*/ 0 w 77"/>
                  <a:gd name="T16" fmla="*/ 0 h 36"/>
                  <a:gd name="T17" fmla="*/ 77 w 77"/>
                  <a:gd name="T18" fmla="*/ 36 h 36"/>
                </a:gdLst>
                <a:ahLst/>
                <a:cxnLst>
                  <a:cxn ang="T10">
                    <a:pos x="T0" y="T1"/>
                  </a:cxn>
                  <a:cxn ang="T11">
                    <a:pos x="T2" y="T3"/>
                  </a:cxn>
                  <a:cxn ang="T12">
                    <a:pos x="T4" y="T5"/>
                  </a:cxn>
                  <a:cxn ang="T13">
                    <a:pos x="T6" y="T7"/>
                  </a:cxn>
                  <a:cxn ang="T14">
                    <a:pos x="T8" y="T9"/>
                  </a:cxn>
                </a:cxnLst>
                <a:rect l="T15" t="T16" r="T17" b="T18"/>
                <a:pathLst>
                  <a:path w="77" h="36">
                    <a:moveTo>
                      <a:pt x="0" y="0"/>
                    </a:moveTo>
                    <a:cubicBezTo>
                      <a:pt x="0" y="0"/>
                      <a:pt x="7" y="28"/>
                      <a:pt x="7" y="36"/>
                    </a:cubicBezTo>
                    <a:cubicBezTo>
                      <a:pt x="77" y="21"/>
                      <a:pt x="77" y="21"/>
                      <a:pt x="77" y="21"/>
                    </a:cubicBezTo>
                    <a:cubicBezTo>
                      <a:pt x="77" y="21"/>
                      <a:pt x="33" y="32"/>
                      <a:pt x="16" y="25"/>
                    </a:cubicBezTo>
                    <a:cubicBezTo>
                      <a:pt x="3" y="21"/>
                      <a:pt x="0" y="0"/>
                      <a:pt x="0" y="0"/>
                    </a:cubicBezTo>
                  </a:path>
                </a:pathLst>
              </a:custGeom>
              <a:solidFill>
                <a:srgbClr val="494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7200" name="Freeform 840"/>
              <p:cNvSpPr>
                <a:spLocks/>
              </p:cNvSpPr>
              <p:nvPr/>
            </p:nvSpPr>
            <p:spPr bwMode="auto">
              <a:xfrm>
                <a:off x="1112" y="2027"/>
                <a:ext cx="100" cy="184"/>
              </a:xfrm>
              <a:custGeom>
                <a:avLst/>
                <a:gdLst>
                  <a:gd name="T0" fmla="*/ 86420908 w 40"/>
                  <a:gd name="T1" fmla="*/ 1203717368 h 69"/>
                  <a:gd name="T2" fmla="*/ 111751300 w 40"/>
                  <a:gd name="T3" fmla="*/ 607869213 h 69"/>
                  <a:gd name="T4" fmla="*/ 0 w 40"/>
                  <a:gd name="T5" fmla="*/ 85481608 h 69"/>
                  <a:gd name="T6" fmla="*/ 93147000 w 40"/>
                  <a:gd name="T7" fmla="*/ 19258027 h 69"/>
                  <a:gd name="T8" fmla="*/ 209331063 w 40"/>
                  <a:gd name="T9" fmla="*/ 541677944 h 69"/>
                  <a:gd name="T10" fmla="*/ 186251958 w 40"/>
                  <a:gd name="T11" fmla="*/ 1130018645 h 69"/>
                  <a:gd name="T12" fmla="*/ 86420908 w 40"/>
                  <a:gd name="T13" fmla="*/ 1203717368 h 69"/>
                  <a:gd name="T14" fmla="*/ 0 60000 65536"/>
                  <a:gd name="T15" fmla="*/ 0 60000 65536"/>
                  <a:gd name="T16" fmla="*/ 0 60000 65536"/>
                  <a:gd name="T17" fmla="*/ 0 60000 65536"/>
                  <a:gd name="T18" fmla="*/ 0 60000 65536"/>
                  <a:gd name="T19" fmla="*/ 0 60000 65536"/>
                  <a:gd name="T20" fmla="*/ 0 60000 65536"/>
                  <a:gd name="T21" fmla="*/ 0 w 40"/>
                  <a:gd name="T22" fmla="*/ 0 h 69"/>
                  <a:gd name="T23" fmla="*/ 40 w 40"/>
                  <a:gd name="T24" fmla="*/ 69 h 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69">
                    <a:moveTo>
                      <a:pt x="15" y="69"/>
                    </a:moveTo>
                    <a:cubicBezTo>
                      <a:pt x="22" y="68"/>
                      <a:pt x="24" y="52"/>
                      <a:pt x="19" y="35"/>
                    </a:cubicBezTo>
                    <a:cubicBezTo>
                      <a:pt x="15" y="17"/>
                      <a:pt x="6" y="4"/>
                      <a:pt x="0" y="5"/>
                    </a:cubicBezTo>
                    <a:cubicBezTo>
                      <a:pt x="16" y="1"/>
                      <a:pt x="16" y="1"/>
                      <a:pt x="16" y="1"/>
                    </a:cubicBezTo>
                    <a:cubicBezTo>
                      <a:pt x="23" y="0"/>
                      <a:pt x="31" y="13"/>
                      <a:pt x="36" y="31"/>
                    </a:cubicBezTo>
                    <a:cubicBezTo>
                      <a:pt x="40" y="48"/>
                      <a:pt x="38" y="64"/>
                      <a:pt x="32" y="65"/>
                    </a:cubicBezTo>
                    <a:cubicBezTo>
                      <a:pt x="15" y="69"/>
                      <a:pt x="15" y="69"/>
                      <a:pt x="15" y="69"/>
                    </a:cubicBezTo>
                  </a:path>
                </a:pathLst>
              </a:custGeom>
              <a:solidFill>
                <a:srgbClr val="494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7201" name="Freeform 841"/>
              <p:cNvSpPr>
                <a:spLocks/>
              </p:cNvSpPr>
              <p:nvPr/>
            </p:nvSpPr>
            <p:spPr bwMode="auto">
              <a:xfrm>
                <a:off x="787" y="2200"/>
                <a:ext cx="93" cy="75"/>
              </a:xfrm>
              <a:custGeom>
                <a:avLst/>
                <a:gdLst>
                  <a:gd name="T0" fmla="*/ 0 w 37"/>
                  <a:gd name="T1" fmla="*/ 0 h 28"/>
                  <a:gd name="T2" fmla="*/ 25243385 w 37"/>
                  <a:gd name="T3" fmla="*/ 526519717 h 28"/>
                  <a:gd name="T4" fmla="*/ 236236328 w 37"/>
                  <a:gd name="T5" fmla="*/ 393549474 h 28"/>
                  <a:gd name="T6" fmla="*/ 58619081 w 37"/>
                  <a:gd name="T7" fmla="*/ 280998174 h 28"/>
                  <a:gd name="T8" fmla="*/ 0 w 37"/>
                  <a:gd name="T9" fmla="*/ 0 h 28"/>
                  <a:gd name="T10" fmla="*/ 0 60000 65536"/>
                  <a:gd name="T11" fmla="*/ 0 60000 65536"/>
                  <a:gd name="T12" fmla="*/ 0 60000 65536"/>
                  <a:gd name="T13" fmla="*/ 0 60000 65536"/>
                  <a:gd name="T14" fmla="*/ 0 60000 65536"/>
                  <a:gd name="T15" fmla="*/ 0 w 37"/>
                  <a:gd name="T16" fmla="*/ 0 h 28"/>
                  <a:gd name="T17" fmla="*/ 37 w 37"/>
                  <a:gd name="T18" fmla="*/ 28 h 28"/>
                </a:gdLst>
                <a:ahLst/>
                <a:cxnLst>
                  <a:cxn ang="T10">
                    <a:pos x="T0" y="T1"/>
                  </a:cxn>
                  <a:cxn ang="T11">
                    <a:pos x="T2" y="T3"/>
                  </a:cxn>
                  <a:cxn ang="T12">
                    <a:pos x="T4" y="T5"/>
                  </a:cxn>
                  <a:cxn ang="T13">
                    <a:pos x="T6" y="T7"/>
                  </a:cxn>
                  <a:cxn ang="T14">
                    <a:pos x="T8" y="T9"/>
                  </a:cxn>
                </a:cxnLst>
                <a:rect l="T15" t="T16" r="T17" b="T18"/>
                <a:pathLst>
                  <a:path w="37" h="28">
                    <a:moveTo>
                      <a:pt x="0" y="0"/>
                    </a:moveTo>
                    <a:cubicBezTo>
                      <a:pt x="1" y="4"/>
                      <a:pt x="7" y="20"/>
                      <a:pt x="4" y="28"/>
                    </a:cubicBezTo>
                    <a:cubicBezTo>
                      <a:pt x="37" y="21"/>
                      <a:pt x="37" y="21"/>
                      <a:pt x="37" y="21"/>
                    </a:cubicBezTo>
                    <a:cubicBezTo>
                      <a:pt x="21" y="24"/>
                      <a:pt x="16" y="23"/>
                      <a:pt x="9" y="15"/>
                    </a:cubicBezTo>
                    <a:cubicBezTo>
                      <a:pt x="5" y="10"/>
                      <a:pt x="0" y="0"/>
                      <a:pt x="0" y="0"/>
                    </a:cubicBezTo>
                  </a:path>
                </a:pathLst>
              </a:custGeom>
              <a:solidFill>
                <a:srgbClr val="BFBD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7202" name="Freeform 842"/>
              <p:cNvSpPr>
                <a:spLocks/>
              </p:cNvSpPr>
              <p:nvPr/>
            </p:nvSpPr>
            <p:spPr bwMode="auto">
              <a:xfrm>
                <a:off x="692" y="2109"/>
                <a:ext cx="113" cy="232"/>
              </a:xfrm>
              <a:custGeom>
                <a:avLst/>
                <a:gdLst>
                  <a:gd name="T0" fmla="*/ 220018918 w 45"/>
                  <a:gd name="T1" fmla="*/ 1444474517 h 87"/>
                  <a:gd name="T2" fmla="*/ 249757296 w 45"/>
                  <a:gd name="T3" fmla="*/ 679639475 h 87"/>
                  <a:gd name="T4" fmla="*/ 94729477 w 45"/>
                  <a:gd name="T5" fmla="*/ 32055603 h 87"/>
                  <a:gd name="T6" fmla="*/ 0 w 45"/>
                  <a:gd name="T7" fmla="*/ 105905779 h 87"/>
                  <a:gd name="T8" fmla="*/ 157412151 w 45"/>
                  <a:gd name="T9" fmla="*/ 753107763 h 87"/>
                  <a:gd name="T10" fmla="*/ 125341885 w 45"/>
                  <a:gd name="T11" fmla="*/ 1518196053 h 87"/>
                  <a:gd name="T12" fmla="*/ 220018918 w 45"/>
                  <a:gd name="T13" fmla="*/ 1444474517 h 87"/>
                  <a:gd name="T14" fmla="*/ 0 60000 65536"/>
                  <a:gd name="T15" fmla="*/ 0 60000 65536"/>
                  <a:gd name="T16" fmla="*/ 0 60000 65536"/>
                  <a:gd name="T17" fmla="*/ 0 60000 65536"/>
                  <a:gd name="T18" fmla="*/ 0 60000 65536"/>
                  <a:gd name="T19" fmla="*/ 0 60000 65536"/>
                  <a:gd name="T20" fmla="*/ 0 60000 65536"/>
                  <a:gd name="T21" fmla="*/ 0 w 45"/>
                  <a:gd name="T22" fmla="*/ 0 h 87"/>
                  <a:gd name="T23" fmla="*/ 45 w 45"/>
                  <a:gd name="T24" fmla="*/ 87 h 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87">
                    <a:moveTo>
                      <a:pt x="35" y="83"/>
                    </a:moveTo>
                    <a:cubicBezTo>
                      <a:pt x="43" y="81"/>
                      <a:pt x="45" y="61"/>
                      <a:pt x="40" y="39"/>
                    </a:cubicBezTo>
                    <a:cubicBezTo>
                      <a:pt x="35" y="17"/>
                      <a:pt x="23" y="0"/>
                      <a:pt x="15" y="2"/>
                    </a:cubicBezTo>
                    <a:cubicBezTo>
                      <a:pt x="0" y="6"/>
                      <a:pt x="0" y="6"/>
                      <a:pt x="0" y="6"/>
                    </a:cubicBezTo>
                    <a:cubicBezTo>
                      <a:pt x="8" y="4"/>
                      <a:pt x="19" y="20"/>
                      <a:pt x="25" y="43"/>
                    </a:cubicBezTo>
                    <a:cubicBezTo>
                      <a:pt x="30" y="65"/>
                      <a:pt x="28" y="85"/>
                      <a:pt x="20" y="87"/>
                    </a:cubicBezTo>
                    <a:cubicBezTo>
                      <a:pt x="35" y="83"/>
                      <a:pt x="35" y="83"/>
                      <a:pt x="35" y="83"/>
                    </a:cubicBezTo>
                  </a:path>
                </a:pathLst>
              </a:custGeom>
              <a:solidFill>
                <a:srgbClr val="494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7203" name="Freeform 843"/>
              <p:cNvSpPr>
                <a:spLocks/>
              </p:cNvSpPr>
              <p:nvPr/>
            </p:nvSpPr>
            <p:spPr bwMode="auto">
              <a:xfrm>
                <a:off x="737" y="2160"/>
                <a:ext cx="50" cy="45"/>
              </a:xfrm>
              <a:custGeom>
                <a:avLst/>
                <a:gdLst>
                  <a:gd name="T0" fmla="*/ 116234188 w 20"/>
                  <a:gd name="T1" fmla="*/ 186758931 h 17"/>
                  <a:gd name="T2" fmla="*/ 86420908 w 20"/>
                  <a:gd name="T3" fmla="*/ 0 h 17"/>
                  <a:gd name="T4" fmla="*/ 0 w 20"/>
                  <a:gd name="T5" fmla="*/ 46414289 h 17"/>
                  <a:gd name="T6" fmla="*/ 29800595 w 20"/>
                  <a:gd name="T7" fmla="*/ 261323481 h 17"/>
                  <a:gd name="T8" fmla="*/ 116234188 w 20"/>
                  <a:gd name="T9" fmla="*/ 186758931 h 17"/>
                  <a:gd name="T10" fmla="*/ 0 60000 65536"/>
                  <a:gd name="T11" fmla="*/ 0 60000 65536"/>
                  <a:gd name="T12" fmla="*/ 0 60000 65536"/>
                  <a:gd name="T13" fmla="*/ 0 60000 65536"/>
                  <a:gd name="T14" fmla="*/ 0 60000 65536"/>
                  <a:gd name="T15" fmla="*/ 0 w 20"/>
                  <a:gd name="T16" fmla="*/ 0 h 17"/>
                  <a:gd name="T17" fmla="*/ 20 w 20"/>
                  <a:gd name="T18" fmla="*/ 17 h 17"/>
                </a:gdLst>
                <a:ahLst/>
                <a:cxnLst>
                  <a:cxn ang="T10">
                    <a:pos x="T0" y="T1"/>
                  </a:cxn>
                  <a:cxn ang="T11">
                    <a:pos x="T2" y="T3"/>
                  </a:cxn>
                  <a:cxn ang="T12">
                    <a:pos x="T4" y="T5"/>
                  </a:cxn>
                  <a:cxn ang="T13">
                    <a:pos x="T6" y="T7"/>
                  </a:cxn>
                  <a:cxn ang="T14">
                    <a:pos x="T8" y="T9"/>
                  </a:cxn>
                </a:cxnLst>
                <a:rect l="T15" t="T16" r="T17" b="T18"/>
                <a:pathLst>
                  <a:path w="20" h="17">
                    <a:moveTo>
                      <a:pt x="20" y="12"/>
                    </a:moveTo>
                    <a:cubicBezTo>
                      <a:pt x="18" y="8"/>
                      <a:pt x="17" y="3"/>
                      <a:pt x="15" y="0"/>
                    </a:cubicBezTo>
                    <a:cubicBezTo>
                      <a:pt x="0" y="3"/>
                      <a:pt x="0" y="3"/>
                      <a:pt x="0" y="3"/>
                    </a:cubicBezTo>
                    <a:cubicBezTo>
                      <a:pt x="2" y="7"/>
                      <a:pt x="4" y="12"/>
                      <a:pt x="5" y="17"/>
                    </a:cubicBezTo>
                    <a:cubicBezTo>
                      <a:pt x="20" y="12"/>
                      <a:pt x="20" y="12"/>
                      <a:pt x="20" y="1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7204" name="Freeform 844"/>
              <p:cNvSpPr>
                <a:spLocks/>
              </p:cNvSpPr>
              <p:nvPr/>
            </p:nvSpPr>
            <p:spPr bwMode="auto">
              <a:xfrm>
                <a:off x="732" y="2157"/>
                <a:ext cx="3" cy="8"/>
              </a:xfrm>
              <a:custGeom>
                <a:avLst/>
                <a:gdLst>
                  <a:gd name="T0" fmla="*/ 0 w 1"/>
                  <a:gd name="T1" fmla="*/ 0 h 3"/>
                  <a:gd name="T2" fmla="*/ 0 w 1"/>
                  <a:gd name="T3" fmla="*/ 0 h 3"/>
                  <a:gd name="T4" fmla="*/ 129140163 w 1"/>
                  <a:gd name="T5" fmla="*/ 51354739 h 3"/>
                  <a:gd name="T6" fmla="*/ 129140163 w 1"/>
                  <a:gd name="T7" fmla="*/ 51354739 h 3"/>
                  <a:gd name="T8" fmla="*/ 0 w 1"/>
                  <a:gd name="T9" fmla="*/ 0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0" y="0"/>
                    </a:moveTo>
                    <a:cubicBezTo>
                      <a:pt x="0" y="0"/>
                      <a:pt x="0" y="0"/>
                      <a:pt x="0" y="0"/>
                    </a:cubicBezTo>
                    <a:cubicBezTo>
                      <a:pt x="0" y="1"/>
                      <a:pt x="0" y="2"/>
                      <a:pt x="1" y="3"/>
                    </a:cubicBezTo>
                    <a:cubicBezTo>
                      <a:pt x="1" y="3"/>
                      <a:pt x="1" y="3"/>
                      <a:pt x="1" y="3"/>
                    </a:cubicBezTo>
                    <a:cubicBezTo>
                      <a:pt x="0" y="2"/>
                      <a:pt x="0" y="1"/>
                      <a:pt x="0" y="0"/>
                    </a:cubicBezTo>
                  </a:path>
                </a:pathLst>
              </a:custGeom>
              <a:solidFill>
                <a:srgbClr val="FAFA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7205" name="Freeform 845"/>
              <p:cNvSpPr>
                <a:spLocks/>
              </p:cNvSpPr>
              <p:nvPr/>
            </p:nvSpPr>
            <p:spPr bwMode="auto">
              <a:xfrm>
                <a:off x="732" y="2147"/>
                <a:ext cx="40" cy="18"/>
              </a:xfrm>
              <a:custGeom>
                <a:avLst/>
                <a:gdLst>
                  <a:gd name="T0" fmla="*/ 80744658 w 16"/>
                  <a:gd name="T1" fmla="*/ 0 h 7"/>
                  <a:gd name="T2" fmla="*/ 0 w 16"/>
                  <a:gd name="T3" fmla="*/ 36961095 h 7"/>
                  <a:gd name="T4" fmla="*/ 6243958 w 16"/>
                  <a:gd name="T5" fmla="*/ 65106849 h 7"/>
                  <a:gd name="T6" fmla="*/ 93097000 w 16"/>
                  <a:gd name="T7" fmla="*/ 18299355 h 7"/>
                  <a:gd name="T8" fmla="*/ 80744658 w 16"/>
                  <a:gd name="T9" fmla="*/ 0 h 7"/>
                  <a:gd name="T10" fmla="*/ 0 60000 65536"/>
                  <a:gd name="T11" fmla="*/ 0 60000 65536"/>
                  <a:gd name="T12" fmla="*/ 0 60000 65536"/>
                  <a:gd name="T13" fmla="*/ 0 60000 65536"/>
                  <a:gd name="T14" fmla="*/ 0 60000 65536"/>
                  <a:gd name="T15" fmla="*/ 0 w 16"/>
                  <a:gd name="T16" fmla="*/ 0 h 7"/>
                  <a:gd name="T17" fmla="*/ 16 w 16"/>
                  <a:gd name="T18" fmla="*/ 7 h 7"/>
                </a:gdLst>
                <a:ahLst/>
                <a:cxnLst>
                  <a:cxn ang="T10">
                    <a:pos x="T0" y="T1"/>
                  </a:cxn>
                  <a:cxn ang="T11">
                    <a:pos x="T2" y="T3"/>
                  </a:cxn>
                  <a:cxn ang="T12">
                    <a:pos x="T4" y="T5"/>
                  </a:cxn>
                  <a:cxn ang="T13">
                    <a:pos x="T6" y="T7"/>
                  </a:cxn>
                  <a:cxn ang="T14">
                    <a:pos x="T8" y="T9"/>
                  </a:cxn>
                </a:cxnLst>
                <a:rect l="T15" t="T16" r="T17" b="T18"/>
                <a:pathLst>
                  <a:path w="16" h="7">
                    <a:moveTo>
                      <a:pt x="14" y="0"/>
                    </a:moveTo>
                    <a:cubicBezTo>
                      <a:pt x="0" y="4"/>
                      <a:pt x="0" y="4"/>
                      <a:pt x="0" y="4"/>
                    </a:cubicBezTo>
                    <a:cubicBezTo>
                      <a:pt x="0" y="5"/>
                      <a:pt x="0" y="6"/>
                      <a:pt x="1" y="7"/>
                    </a:cubicBezTo>
                    <a:cubicBezTo>
                      <a:pt x="16" y="2"/>
                      <a:pt x="16" y="2"/>
                      <a:pt x="16" y="2"/>
                    </a:cubicBezTo>
                    <a:cubicBezTo>
                      <a:pt x="15" y="2"/>
                      <a:pt x="15" y="1"/>
                      <a:pt x="14" y="0"/>
                    </a:cubicBezTo>
                  </a:path>
                </a:pathLst>
              </a:custGeom>
              <a:solidFill>
                <a:srgbClr val="F4F5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7206" name="Oval 846"/>
              <p:cNvSpPr>
                <a:spLocks noChangeArrowheads="1"/>
              </p:cNvSpPr>
              <p:nvPr/>
            </p:nvSpPr>
            <p:spPr bwMode="auto">
              <a:xfrm>
                <a:off x="792" y="2211"/>
                <a:ext cx="1" cy="2"/>
              </a:xfrm>
              <a:prstGeom prst="ellipse">
                <a:avLst/>
              </a:prstGeom>
              <a:solidFill>
                <a:srgbClr val="EEEDF3"/>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fr-FR" altLang="fr-FR" sz="1800"/>
              </a:p>
            </p:txBody>
          </p:sp>
          <p:sp>
            <p:nvSpPr>
              <p:cNvPr id="47207" name="Freeform 847"/>
              <p:cNvSpPr>
                <a:spLocks/>
              </p:cNvSpPr>
              <p:nvPr/>
            </p:nvSpPr>
            <p:spPr bwMode="auto">
              <a:xfrm>
                <a:off x="752" y="2203"/>
                <a:ext cx="43" cy="26"/>
              </a:xfrm>
              <a:custGeom>
                <a:avLst/>
                <a:gdLst>
                  <a:gd name="T0" fmla="*/ 106728638 w 17"/>
                  <a:gd name="T1" fmla="*/ 0 h 10"/>
                  <a:gd name="T2" fmla="*/ 0 w 17"/>
                  <a:gd name="T3" fmla="*/ 43903462 h 10"/>
                  <a:gd name="T4" fmla="*/ 8845310 w 17"/>
                  <a:gd name="T5" fmla="*/ 92267937 h 10"/>
                  <a:gd name="T6" fmla="*/ 14396577 w 17"/>
                  <a:gd name="T7" fmla="*/ 114149001 h 10"/>
                  <a:gd name="T8" fmla="*/ 121127062 w 17"/>
                  <a:gd name="T9" fmla="*/ 70247089 h 10"/>
                  <a:gd name="T10" fmla="*/ 111852478 w 17"/>
                  <a:gd name="T11" fmla="*/ 43903462 h 10"/>
                  <a:gd name="T12" fmla="*/ 111852478 w 17"/>
                  <a:gd name="T13" fmla="*/ 43903462 h 10"/>
                  <a:gd name="T14" fmla="*/ 111852478 w 17"/>
                  <a:gd name="T15" fmla="*/ 35487668 h 10"/>
                  <a:gd name="T16" fmla="*/ 106728638 w 17"/>
                  <a:gd name="T17" fmla="*/ 21836916 h 10"/>
                  <a:gd name="T18" fmla="*/ 106728638 w 17"/>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0"/>
                  <a:gd name="T32" fmla="*/ 17 w 17"/>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0">
                    <a:moveTo>
                      <a:pt x="15" y="0"/>
                    </a:moveTo>
                    <a:cubicBezTo>
                      <a:pt x="0" y="4"/>
                      <a:pt x="0" y="4"/>
                      <a:pt x="0" y="4"/>
                    </a:cubicBezTo>
                    <a:cubicBezTo>
                      <a:pt x="0" y="5"/>
                      <a:pt x="1" y="6"/>
                      <a:pt x="1" y="8"/>
                    </a:cubicBezTo>
                    <a:cubicBezTo>
                      <a:pt x="1" y="9"/>
                      <a:pt x="1" y="10"/>
                      <a:pt x="2" y="10"/>
                    </a:cubicBezTo>
                    <a:cubicBezTo>
                      <a:pt x="17" y="6"/>
                      <a:pt x="17" y="6"/>
                      <a:pt x="17" y="6"/>
                    </a:cubicBezTo>
                    <a:cubicBezTo>
                      <a:pt x="16" y="5"/>
                      <a:pt x="16" y="5"/>
                      <a:pt x="16" y="4"/>
                    </a:cubicBezTo>
                    <a:cubicBezTo>
                      <a:pt x="16" y="4"/>
                      <a:pt x="16" y="4"/>
                      <a:pt x="16" y="4"/>
                    </a:cubicBezTo>
                    <a:cubicBezTo>
                      <a:pt x="16" y="4"/>
                      <a:pt x="16" y="3"/>
                      <a:pt x="16" y="3"/>
                    </a:cubicBezTo>
                    <a:cubicBezTo>
                      <a:pt x="16" y="3"/>
                      <a:pt x="16" y="2"/>
                      <a:pt x="15" y="2"/>
                    </a:cubicBezTo>
                    <a:cubicBezTo>
                      <a:pt x="15" y="1"/>
                      <a:pt x="15" y="1"/>
                      <a:pt x="15" y="0"/>
                    </a:cubicBezTo>
                  </a:path>
                </a:pathLst>
              </a:custGeom>
              <a:solidFill>
                <a:srgbClr val="CECF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7208" name="Freeform 848"/>
              <p:cNvSpPr>
                <a:spLocks/>
              </p:cNvSpPr>
              <p:nvPr/>
            </p:nvSpPr>
            <p:spPr bwMode="auto">
              <a:xfrm>
                <a:off x="927" y="2096"/>
                <a:ext cx="48" cy="45"/>
              </a:xfrm>
              <a:custGeom>
                <a:avLst/>
                <a:gdLst>
                  <a:gd name="T0" fmla="*/ 95770886 w 19"/>
                  <a:gd name="T1" fmla="*/ 0 h 17"/>
                  <a:gd name="T2" fmla="*/ 0 w 19"/>
                  <a:gd name="T3" fmla="*/ 46414289 h 17"/>
                  <a:gd name="T4" fmla="*/ 35877357 w 19"/>
                  <a:gd name="T5" fmla="*/ 261323481 h 17"/>
                  <a:gd name="T6" fmla="*/ 132000250 w 19"/>
                  <a:gd name="T7" fmla="*/ 197394274 h 17"/>
                  <a:gd name="T8" fmla="*/ 95770886 w 19"/>
                  <a:gd name="T9" fmla="*/ 0 h 17"/>
                  <a:gd name="T10" fmla="*/ 0 60000 65536"/>
                  <a:gd name="T11" fmla="*/ 0 60000 65536"/>
                  <a:gd name="T12" fmla="*/ 0 60000 65536"/>
                  <a:gd name="T13" fmla="*/ 0 60000 65536"/>
                  <a:gd name="T14" fmla="*/ 0 60000 65536"/>
                  <a:gd name="T15" fmla="*/ 0 w 19"/>
                  <a:gd name="T16" fmla="*/ 0 h 17"/>
                  <a:gd name="T17" fmla="*/ 19 w 19"/>
                  <a:gd name="T18" fmla="*/ 17 h 17"/>
                </a:gdLst>
                <a:ahLst/>
                <a:cxnLst>
                  <a:cxn ang="T10">
                    <a:pos x="T0" y="T1"/>
                  </a:cxn>
                  <a:cxn ang="T11">
                    <a:pos x="T2" y="T3"/>
                  </a:cxn>
                  <a:cxn ang="T12">
                    <a:pos x="T4" y="T5"/>
                  </a:cxn>
                  <a:cxn ang="T13">
                    <a:pos x="T6" y="T7"/>
                  </a:cxn>
                  <a:cxn ang="T14">
                    <a:pos x="T8" y="T9"/>
                  </a:cxn>
                </a:cxnLst>
                <a:rect l="T15" t="T16" r="T17" b="T18"/>
                <a:pathLst>
                  <a:path w="19" h="17">
                    <a:moveTo>
                      <a:pt x="14" y="0"/>
                    </a:moveTo>
                    <a:cubicBezTo>
                      <a:pt x="0" y="3"/>
                      <a:pt x="0" y="3"/>
                      <a:pt x="0" y="3"/>
                    </a:cubicBezTo>
                    <a:cubicBezTo>
                      <a:pt x="2" y="7"/>
                      <a:pt x="3" y="12"/>
                      <a:pt x="5" y="17"/>
                    </a:cubicBezTo>
                    <a:cubicBezTo>
                      <a:pt x="19" y="13"/>
                      <a:pt x="19" y="13"/>
                      <a:pt x="19" y="13"/>
                    </a:cubicBezTo>
                    <a:cubicBezTo>
                      <a:pt x="17" y="8"/>
                      <a:pt x="15" y="4"/>
                      <a:pt x="1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7209" name="Freeform 849"/>
              <p:cNvSpPr>
                <a:spLocks/>
              </p:cNvSpPr>
              <p:nvPr/>
            </p:nvSpPr>
            <p:spPr bwMode="auto">
              <a:xfrm>
                <a:off x="922" y="2093"/>
                <a:ext cx="3" cy="6"/>
              </a:xfrm>
              <a:custGeom>
                <a:avLst/>
                <a:gdLst>
                  <a:gd name="T0" fmla="*/ 0 w 1"/>
                  <a:gd name="T1" fmla="*/ 0 h 2"/>
                  <a:gd name="T2" fmla="*/ 0 w 1"/>
                  <a:gd name="T3" fmla="*/ 0 h 2"/>
                  <a:gd name="T4" fmla="*/ 129140163 w 1"/>
                  <a:gd name="T5" fmla="*/ 258280326 h 2"/>
                  <a:gd name="T6" fmla="*/ 129140163 w 1"/>
                  <a:gd name="T7" fmla="*/ 258280326 h 2"/>
                  <a:gd name="T8" fmla="*/ 0 w 1"/>
                  <a:gd name="T9" fmla="*/ 0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0" y="0"/>
                    </a:moveTo>
                    <a:cubicBezTo>
                      <a:pt x="0" y="0"/>
                      <a:pt x="0" y="0"/>
                      <a:pt x="0" y="0"/>
                    </a:cubicBezTo>
                    <a:cubicBezTo>
                      <a:pt x="0" y="1"/>
                      <a:pt x="1" y="2"/>
                      <a:pt x="1" y="2"/>
                    </a:cubicBezTo>
                    <a:cubicBezTo>
                      <a:pt x="1" y="2"/>
                      <a:pt x="1" y="2"/>
                      <a:pt x="1" y="2"/>
                    </a:cubicBezTo>
                    <a:cubicBezTo>
                      <a:pt x="1" y="2"/>
                      <a:pt x="0" y="1"/>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7210" name="Freeform 850"/>
              <p:cNvSpPr>
                <a:spLocks/>
              </p:cNvSpPr>
              <p:nvPr/>
            </p:nvSpPr>
            <p:spPr bwMode="auto">
              <a:xfrm>
                <a:off x="922" y="2093"/>
                <a:ext cx="3" cy="6"/>
              </a:xfrm>
              <a:custGeom>
                <a:avLst/>
                <a:gdLst>
                  <a:gd name="T0" fmla="*/ 0 w 1"/>
                  <a:gd name="T1" fmla="*/ 0 h 2"/>
                  <a:gd name="T2" fmla="*/ 0 w 1"/>
                  <a:gd name="T3" fmla="*/ 0 h 2"/>
                  <a:gd name="T4" fmla="*/ 129140163 w 1"/>
                  <a:gd name="T5" fmla="*/ 258280326 h 2"/>
                  <a:gd name="T6" fmla="*/ 129140163 w 1"/>
                  <a:gd name="T7" fmla="*/ 258280326 h 2"/>
                  <a:gd name="T8" fmla="*/ 0 w 1"/>
                  <a:gd name="T9" fmla="*/ 0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0" y="0"/>
                    </a:moveTo>
                    <a:cubicBezTo>
                      <a:pt x="0" y="0"/>
                      <a:pt x="0" y="0"/>
                      <a:pt x="0" y="0"/>
                    </a:cubicBezTo>
                    <a:cubicBezTo>
                      <a:pt x="0" y="1"/>
                      <a:pt x="1" y="2"/>
                      <a:pt x="1" y="2"/>
                    </a:cubicBezTo>
                    <a:cubicBezTo>
                      <a:pt x="1" y="2"/>
                      <a:pt x="1" y="2"/>
                      <a:pt x="1" y="2"/>
                    </a:cubicBezTo>
                    <a:cubicBezTo>
                      <a:pt x="1" y="2"/>
                      <a:pt x="0" y="1"/>
                      <a:pt x="0" y="0"/>
                    </a:cubicBezTo>
                  </a:path>
                </a:pathLst>
              </a:custGeom>
              <a:solidFill>
                <a:srgbClr val="FAFA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7211" name="Freeform 851"/>
              <p:cNvSpPr>
                <a:spLocks/>
              </p:cNvSpPr>
              <p:nvPr/>
            </p:nvSpPr>
            <p:spPr bwMode="auto">
              <a:xfrm>
                <a:off x="922" y="2083"/>
                <a:ext cx="35" cy="16"/>
              </a:xfrm>
              <a:custGeom>
                <a:avLst/>
                <a:gdLst>
                  <a:gd name="T0" fmla="*/ 77484188 w 14"/>
                  <a:gd name="T1" fmla="*/ 0 h 6"/>
                  <a:gd name="T2" fmla="*/ 0 w 14"/>
                  <a:gd name="T3" fmla="*/ 70752576 h 6"/>
                  <a:gd name="T4" fmla="*/ 7438988 w 14"/>
                  <a:gd name="T5" fmla="*/ 105905779 h 6"/>
                  <a:gd name="T6" fmla="*/ 81970238 w 14"/>
                  <a:gd name="T7" fmla="*/ 51354739 h 6"/>
                  <a:gd name="T8" fmla="*/ 77484188 w 14"/>
                  <a:gd name="T9" fmla="*/ 0 h 6"/>
                  <a:gd name="T10" fmla="*/ 0 60000 65536"/>
                  <a:gd name="T11" fmla="*/ 0 60000 65536"/>
                  <a:gd name="T12" fmla="*/ 0 60000 65536"/>
                  <a:gd name="T13" fmla="*/ 0 60000 65536"/>
                  <a:gd name="T14" fmla="*/ 0 60000 65536"/>
                  <a:gd name="T15" fmla="*/ 0 w 14"/>
                  <a:gd name="T16" fmla="*/ 0 h 6"/>
                  <a:gd name="T17" fmla="*/ 14 w 14"/>
                  <a:gd name="T18" fmla="*/ 6 h 6"/>
                </a:gdLst>
                <a:ahLst/>
                <a:cxnLst>
                  <a:cxn ang="T10">
                    <a:pos x="T0" y="T1"/>
                  </a:cxn>
                  <a:cxn ang="T11">
                    <a:pos x="T2" y="T3"/>
                  </a:cxn>
                  <a:cxn ang="T12">
                    <a:pos x="T4" y="T5"/>
                  </a:cxn>
                  <a:cxn ang="T13">
                    <a:pos x="T6" y="T7"/>
                  </a:cxn>
                  <a:cxn ang="T14">
                    <a:pos x="T8" y="T9"/>
                  </a:cxn>
                </a:cxnLst>
                <a:rect l="T15" t="T16" r="T17" b="T18"/>
                <a:pathLst>
                  <a:path w="14" h="6">
                    <a:moveTo>
                      <a:pt x="13" y="0"/>
                    </a:moveTo>
                    <a:cubicBezTo>
                      <a:pt x="0" y="4"/>
                      <a:pt x="0" y="4"/>
                      <a:pt x="0" y="4"/>
                    </a:cubicBezTo>
                    <a:cubicBezTo>
                      <a:pt x="0" y="5"/>
                      <a:pt x="1" y="6"/>
                      <a:pt x="1" y="6"/>
                    </a:cubicBezTo>
                    <a:cubicBezTo>
                      <a:pt x="14" y="3"/>
                      <a:pt x="14" y="3"/>
                      <a:pt x="14" y="3"/>
                    </a:cubicBezTo>
                    <a:cubicBezTo>
                      <a:pt x="14" y="2"/>
                      <a:pt x="14" y="1"/>
                      <a:pt x="13" y="0"/>
                    </a:cubicBezTo>
                  </a:path>
                </a:pathLst>
              </a:custGeom>
              <a:solidFill>
                <a:srgbClr val="F4F5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7212" name="Freeform 852"/>
              <p:cNvSpPr>
                <a:spLocks noEditPoints="1"/>
              </p:cNvSpPr>
              <p:nvPr/>
            </p:nvSpPr>
            <p:spPr bwMode="auto">
              <a:xfrm>
                <a:off x="942" y="2149"/>
                <a:ext cx="5" cy="16"/>
              </a:xfrm>
              <a:custGeom>
                <a:avLst/>
                <a:gdLst>
                  <a:gd name="T0" fmla="*/ 6243958 w 2"/>
                  <a:gd name="T1" fmla="*/ 51354739 h 6"/>
                  <a:gd name="T2" fmla="*/ 11126770 w 2"/>
                  <a:gd name="T3" fmla="*/ 105905779 h 6"/>
                  <a:gd name="T4" fmla="*/ 11126770 w 2"/>
                  <a:gd name="T5" fmla="*/ 105905779 h 6"/>
                  <a:gd name="T6" fmla="*/ 6243958 w 2"/>
                  <a:gd name="T7" fmla="*/ 51354739 h 6"/>
                  <a:gd name="T8" fmla="*/ 0 w 2"/>
                  <a:gd name="T9" fmla="*/ 0 h 6"/>
                  <a:gd name="T10" fmla="*/ 0 w 2"/>
                  <a:gd name="T11" fmla="*/ 0 h 6"/>
                  <a:gd name="T12" fmla="*/ 0 w 2"/>
                  <a:gd name="T13" fmla="*/ 19258027 h 6"/>
                  <a:gd name="T14" fmla="*/ 0 w 2"/>
                  <a:gd name="T15" fmla="*/ 0 h 6"/>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6"/>
                  <a:gd name="T26" fmla="*/ 2 w 2"/>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6">
                    <a:moveTo>
                      <a:pt x="1" y="3"/>
                    </a:moveTo>
                    <a:cubicBezTo>
                      <a:pt x="1" y="4"/>
                      <a:pt x="1" y="5"/>
                      <a:pt x="2" y="6"/>
                    </a:cubicBezTo>
                    <a:cubicBezTo>
                      <a:pt x="2" y="6"/>
                      <a:pt x="2" y="6"/>
                      <a:pt x="2" y="6"/>
                    </a:cubicBezTo>
                    <a:cubicBezTo>
                      <a:pt x="1" y="5"/>
                      <a:pt x="1" y="4"/>
                      <a:pt x="1" y="3"/>
                    </a:cubicBezTo>
                    <a:moveTo>
                      <a:pt x="0" y="0"/>
                    </a:moveTo>
                    <a:cubicBezTo>
                      <a:pt x="0" y="0"/>
                      <a:pt x="0" y="0"/>
                      <a:pt x="0" y="0"/>
                    </a:cubicBezTo>
                    <a:cubicBezTo>
                      <a:pt x="0" y="0"/>
                      <a:pt x="0" y="0"/>
                      <a:pt x="0" y="1"/>
                    </a:cubicBezTo>
                    <a:cubicBezTo>
                      <a:pt x="0" y="0"/>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7213" name="Freeform 853"/>
              <p:cNvSpPr>
                <a:spLocks/>
              </p:cNvSpPr>
              <p:nvPr/>
            </p:nvSpPr>
            <p:spPr bwMode="auto">
              <a:xfrm>
                <a:off x="942" y="2149"/>
                <a:ext cx="5" cy="16"/>
              </a:xfrm>
              <a:custGeom>
                <a:avLst/>
                <a:gdLst>
                  <a:gd name="T0" fmla="*/ 0 w 2"/>
                  <a:gd name="T1" fmla="*/ 0 h 6"/>
                  <a:gd name="T2" fmla="*/ 0 w 2"/>
                  <a:gd name="T3" fmla="*/ 0 h 6"/>
                  <a:gd name="T4" fmla="*/ 11126770 w 2"/>
                  <a:gd name="T5" fmla="*/ 105905779 h 6"/>
                  <a:gd name="T6" fmla="*/ 11126770 w 2"/>
                  <a:gd name="T7" fmla="*/ 105905779 h 6"/>
                  <a:gd name="T8" fmla="*/ 6243958 w 2"/>
                  <a:gd name="T9" fmla="*/ 51354739 h 6"/>
                  <a:gd name="T10" fmla="*/ 0 w 2"/>
                  <a:gd name="T11" fmla="*/ 19258027 h 6"/>
                  <a:gd name="T12" fmla="*/ 0 w 2"/>
                  <a:gd name="T13" fmla="*/ 0 h 6"/>
                  <a:gd name="T14" fmla="*/ 0 60000 65536"/>
                  <a:gd name="T15" fmla="*/ 0 60000 65536"/>
                  <a:gd name="T16" fmla="*/ 0 60000 65536"/>
                  <a:gd name="T17" fmla="*/ 0 60000 65536"/>
                  <a:gd name="T18" fmla="*/ 0 60000 65536"/>
                  <a:gd name="T19" fmla="*/ 0 60000 65536"/>
                  <a:gd name="T20" fmla="*/ 0 60000 65536"/>
                  <a:gd name="T21" fmla="*/ 0 w 2"/>
                  <a:gd name="T22" fmla="*/ 0 h 6"/>
                  <a:gd name="T23" fmla="*/ 2 w 2"/>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6">
                    <a:moveTo>
                      <a:pt x="0" y="0"/>
                    </a:moveTo>
                    <a:cubicBezTo>
                      <a:pt x="0" y="0"/>
                      <a:pt x="0" y="0"/>
                      <a:pt x="0" y="0"/>
                    </a:cubicBezTo>
                    <a:cubicBezTo>
                      <a:pt x="0" y="2"/>
                      <a:pt x="1" y="4"/>
                      <a:pt x="2" y="6"/>
                    </a:cubicBezTo>
                    <a:cubicBezTo>
                      <a:pt x="2" y="6"/>
                      <a:pt x="2" y="6"/>
                      <a:pt x="2" y="6"/>
                    </a:cubicBezTo>
                    <a:cubicBezTo>
                      <a:pt x="1" y="5"/>
                      <a:pt x="1" y="4"/>
                      <a:pt x="1" y="3"/>
                    </a:cubicBezTo>
                    <a:cubicBezTo>
                      <a:pt x="1" y="2"/>
                      <a:pt x="0" y="2"/>
                      <a:pt x="0" y="1"/>
                    </a:cubicBezTo>
                    <a:cubicBezTo>
                      <a:pt x="0" y="0"/>
                      <a:pt x="0" y="0"/>
                      <a:pt x="0" y="0"/>
                    </a:cubicBezTo>
                  </a:path>
                </a:pathLst>
              </a:custGeom>
              <a:solidFill>
                <a:srgbClr val="E9E9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7214" name="Freeform 854"/>
              <p:cNvSpPr>
                <a:spLocks/>
              </p:cNvSpPr>
              <p:nvPr/>
            </p:nvSpPr>
            <p:spPr bwMode="auto">
              <a:xfrm>
                <a:off x="942" y="2141"/>
                <a:ext cx="33" cy="24"/>
              </a:xfrm>
              <a:custGeom>
                <a:avLst/>
                <a:gdLst>
                  <a:gd name="T0" fmla="*/ 83058604 w 13"/>
                  <a:gd name="T1" fmla="*/ 0 h 9"/>
                  <a:gd name="T2" fmla="*/ 0 w 13"/>
                  <a:gd name="T3" fmla="*/ 51354739 h 9"/>
                  <a:gd name="T4" fmla="*/ 0 w 13"/>
                  <a:gd name="T5" fmla="*/ 70752576 h 9"/>
                  <a:gd name="T6" fmla="*/ 9222038 w 13"/>
                  <a:gd name="T7" fmla="*/ 105905779 h 9"/>
                  <a:gd name="T8" fmla="*/ 15253364 w 13"/>
                  <a:gd name="T9" fmla="*/ 157251869 h 9"/>
                  <a:gd name="T10" fmla="*/ 98289429 w 13"/>
                  <a:gd name="T11" fmla="*/ 105905779 h 9"/>
                  <a:gd name="T12" fmla="*/ 83058604 w 13"/>
                  <a:gd name="T13" fmla="*/ 0 h 9"/>
                  <a:gd name="T14" fmla="*/ 0 60000 65536"/>
                  <a:gd name="T15" fmla="*/ 0 60000 65536"/>
                  <a:gd name="T16" fmla="*/ 0 60000 65536"/>
                  <a:gd name="T17" fmla="*/ 0 60000 65536"/>
                  <a:gd name="T18" fmla="*/ 0 60000 65536"/>
                  <a:gd name="T19" fmla="*/ 0 60000 65536"/>
                  <a:gd name="T20" fmla="*/ 0 60000 65536"/>
                  <a:gd name="T21" fmla="*/ 0 w 13"/>
                  <a:gd name="T22" fmla="*/ 0 h 9"/>
                  <a:gd name="T23" fmla="*/ 13 w 13"/>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9">
                    <a:moveTo>
                      <a:pt x="11" y="0"/>
                    </a:moveTo>
                    <a:cubicBezTo>
                      <a:pt x="0" y="3"/>
                      <a:pt x="0" y="3"/>
                      <a:pt x="0" y="3"/>
                    </a:cubicBezTo>
                    <a:cubicBezTo>
                      <a:pt x="0" y="3"/>
                      <a:pt x="0" y="3"/>
                      <a:pt x="0" y="4"/>
                    </a:cubicBezTo>
                    <a:cubicBezTo>
                      <a:pt x="0" y="5"/>
                      <a:pt x="1" y="5"/>
                      <a:pt x="1" y="6"/>
                    </a:cubicBezTo>
                    <a:cubicBezTo>
                      <a:pt x="1" y="7"/>
                      <a:pt x="1" y="8"/>
                      <a:pt x="2" y="9"/>
                    </a:cubicBezTo>
                    <a:cubicBezTo>
                      <a:pt x="13" y="6"/>
                      <a:pt x="13" y="6"/>
                      <a:pt x="13" y="6"/>
                    </a:cubicBezTo>
                    <a:cubicBezTo>
                      <a:pt x="11" y="0"/>
                      <a:pt x="11" y="0"/>
                      <a:pt x="11" y="0"/>
                    </a:cubicBezTo>
                  </a:path>
                </a:pathLst>
              </a:custGeom>
              <a:solidFill>
                <a:srgbClr val="CECF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7215" name="Freeform 855"/>
              <p:cNvSpPr>
                <a:spLocks noEditPoints="1"/>
              </p:cNvSpPr>
              <p:nvPr/>
            </p:nvSpPr>
            <p:spPr bwMode="auto">
              <a:xfrm>
                <a:off x="970" y="2139"/>
                <a:ext cx="10" cy="18"/>
              </a:xfrm>
              <a:custGeom>
                <a:avLst/>
                <a:gdLst>
                  <a:gd name="T0" fmla="*/ 15609895 w 4"/>
                  <a:gd name="T1" fmla="*/ 11605343 h 7"/>
                  <a:gd name="T2" fmla="*/ 15609895 w 4"/>
                  <a:gd name="T3" fmla="*/ 29842311 h 7"/>
                  <a:gd name="T4" fmla="*/ 15609895 w 4"/>
                  <a:gd name="T5" fmla="*/ 18299355 h 7"/>
                  <a:gd name="T6" fmla="*/ 15609895 w 4"/>
                  <a:gd name="T7" fmla="*/ 11605343 h 7"/>
                  <a:gd name="T8" fmla="*/ 15609895 w 4"/>
                  <a:gd name="T9" fmla="*/ 0 h 7"/>
                  <a:gd name="T10" fmla="*/ 0 w 4"/>
                  <a:gd name="T11" fmla="*/ 11605343 h 7"/>
                  <a:gd name="T12" fmla="*/ 11126770 w 4"/>
                  <a:gd name="T13" fmla="*/ 65106849 h 7"/>
                  <a:gd name="T14" fmla="*/ 23048175 w 4"/>
                  <a:gd name="T15" fmla="*/ 65106849 h 7"/>
                  <a:gd name="T16" fmla="*/ 15609895 w 4"/>
                  <a:gd name="T17" fmla="*/ 11605343 h 7"/>
                  <a:gd name="T18" fmla="*/ 15609895 w 4"/>
                  <a:gd name="T19" fmla="*/ 0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7"/>
                  <a:gd name="T32" fmla="*/ 4 w 4"/>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7">
                    <a:moveTo>
                      <a:pt x="3" y="1"/>
                    </a:moveTo>
                    <a:cubicBezTo>
                      <a:pt x="3" y="2"/>
                      <a:pt x="3" y="2"/>
                      <a:pt x="3" y="3"/>
                    </a:cubicBezTo>
                    <a:cubicBezTo>
                      <a:pt x="3" y="2"/>
                      <a:pt x="3" y="2"/>
                      <a:pt x="3" y="2"/>
                    </a:cubicBezTo>
                    <a:cubicBezTo>
                      <a:pt x="3" y="2"/>
                      <a:pt x="3" y="1"/>
                      <a:pt x="3" y="1"/>
                    </a:cubicBezTo>
                    <a:moveTo>
                      <a:pt x="3" y="0"/>
                    </a:moveTo>
                    <a:cubicBezTo>
                      <a:pt x="0" y="1"/>
                      <a:pt x="0" y="1"/>
                      <a:pt x="0" y="1"/>
                    </a:cubicBezTo>
                    <a:cubicBezTo>
                      <a:pt x="2" y="7"/>
                      <a:pt x="2" y="7"/>
                      <a:pt x="2" y="7"/>
                    </a:cubicBezTo>
                    <a:cubicBezTo>
                      <a:pt x="4" y="7"/>
                      <a:pt x="4" y="7"/>
                      <a:pt x="4" y="7"/>
                    </a:cubicBezTo>
                    <a:cubicBezTo>
                      <a:pt x="4" y="4"/>
                      <a:pt x="3" y="2"/>
                      <a:pt x="3" y="1"/>
                    </a:cubicBezTo>
                    <a:cubicBezTo>
                      <a:pt x="3" y="1"/>
                      <a:pt x="3" y="0"/>
                      <a:pt x="3" y="0"/>
                    </a:cubicBezTo>
                  </a:path>
                </a:pathLst>
              </a:custGeom>
              <a:solidFill>
                <a:srgbClr val="DADA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7216" name="Freeform 856"/>
              <p:cNvSpPr>
                <a:spLocks/>
              </p:cNvSpPr>
              <p:nvPr/>
            </p:nvSpPr>
            <p:spPr bwMode="auto">
              <a:xfrm>
                <a:off x="977" y="2141"/>
                <a:ext cx="3" cy="16"/>
              </a:xfrm>
              <a:custGeom>
                <a:avLst/>
                <a:gdLst>
                  <a:gd name="T0" fmla="*/ 0 w 1"/>
                  <a:gd name="T1" fmla="*/ 0 h 6"/>
                  <a:gd name="T2" fmla="*/ 129140163 w 1"/>
                  <a:gd name="T3" fmla="*/ 105905779 h 6"/>
                  <a:gd name="T4" fmla="*/ 129140163 w 1"/>
                  <a:gd name="T5" fmla="*/ 85481608 h 6"/>
                  <a:gd name="T6" fmla="*/ 129140163 w 1"/>
                  <a:gd name="T7" fmla="*/ 51354739 h 6"/>
                  <a:gd name="T8" fmla="*/ 0 w 1"/>
                  <a:gd name="T9" fmla="*/ 32055603 h 6"/>
                  <a:gd name="T10" fmla="*/ 0 w 1"/>
                  <a:gd name="T11" fmla="*/ 0 h 6"/>
                  <a:gd name="T12" fmla="*/ 0 w 1"/>
                  <a:gd name="T13" fmla="*/ 0 h 6"/>
                  <a:gd name="T14" fmla="*/ 0 60000 65536"/>
                  <a:gd name="T15" fmla="*/ 0 60000 65536"/>
                  <a:gd name="T16" fmla="*/ 0 60000 65536"/>
                  <a:gd name="T17" fmla="*/ 0 60000 65536"/>
                  <a:gd name="T18" fmla="*/ 0 60000 65536"/>
                  <a:gd name="T19" fmla="*/ 0 60000 65536"/>
                  <a:gd name="T20" fmla="*/ 0 60000 65536"/>
                  <a:gd name="T21" fmla="*/ 0 w 1"/>
                  <a:gd name="T22" fmla="*/ 0 h 6"/>
                  <a:gd name="T23" fmla="*/ 1 w 1"/>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6">
                    <a:moveTo>
                      <a:pt x="0" y="0"/>
                    </a:moveTo>
                    <a:cubicBezTo>
                      <a:pt x="0" y="1"/>
                      <a:pt x="1" y="3"/>
                      <a:pt x="1" y="6"/>
                    </a:cubicBezTo>
                    <a:cubicBezTo>
                      <a:pt x="1" y="5"/>
                      <a:pt x="1" y="5"/>
                      <a:pt x="1" y="5"/>
                    </a:cubicBezTo>
                    <a:cubicBezTo>
                      <a:pt x="1" y="5"/>
                      <a:pt x="1" y="4"/>
                      <a:pt x="1" y="3"/>
                    </a:cubicBezTo>
                    <a:cubicBezTo>
                      <a:pt x="1" y="3"/>
                      <a:pt x="1" y="2"/>
                      <a:pt x="0" y="2"/>
                    </a:cubicBezTo>
                    <a:cubicBezTo>
                      <a:pt x="0" y="1"/>
                      <a:pt x="0" y="1"/>
                      <a:pt x="0" y="0"/>
                    </a:cubicBezTo>
                    <a:cubicBezTo>
                      <a:pt x="0" y="0"/>
                      <a:pt x="0" y="0"/>
                      <a:pt x="0" y="0"/>
                    </a:cubicBezTo>
                  </a:path>
                </a:pathLst>
              </a:custGeom>
              <a:solidFill>
                <a:srgbClr val="CECF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7217" name="Freeform 857"/>
              <p:cNvSpPr>
                <a:spLocks noEditPoints="1"/>
              </p:cNvSpPr>
              <p:nvPr/>
            </p:nvSpPr>
            <p:spPr bwMode="auto">
              <a:xfrm>
                <a:off x="1140" y="2061"/>
                <a:ext cx="5" cy="11"/>
              </a:xfrm>
              <a:custGeom>
                <a:avLst/>
                <a:gdLst>
                  <a:gd name="T0" fmla="*/ 11126770 w 2"/>
                  <a:gd name="T1" fmla="*/ 115762169 h 4"/>
                  <a:gd name="T2" fmla="*/ 11126770 w 2"/>
                  <a:gd name="T3" fmla="*/ 115762169 h 4"/>
                  <a:gd name="T4" fmla="*/ 11126770 w 2"/>
                  <a:gd name="T5" fmla="*/ 115762169 h 4"/>
                  <a:gd name="T6" fmla="*/ 0 w 2"/>
                  <a:gd name="T7" fmla="*/ 0 h 4"/>
                  <a:gd name="T8" fmla="*/ 0 w 2"/>
                  <a:gd name="T9" fmla="*/ 0 h 4"/>
                  <a:gd name="T10" fmla="*/ 11126770 w 2"/>
                  <a:gd name="T11" fmla="*/ 115762169 h 4"/>
                  <a:gd name="T12" fmla="*/ 0 w 2"/>
                  <a:gd name="T13" fmla="*/ 0 h 4"/>
                  <a:gd name="T14" fmla="*/ 0 60000 65536"/>
                  <a:gd name="T15" fmla="*/ 0 60000 65536"/>
                  <a:gd name="T16" fmla="*/ 0 60000 65536"/>
                  <a:gd name="T17" fmla="*/ 0 60000 65536"/>
                  <a:gd name="T18" fmla="*/ 0 60000 65536"/>
                  <a:gd name="T19" fmla="*/ 0 60000 65536"/>
                  <a:gd name="T20" fmla="*/ 0 60000 65536"/>
                  <a:gd name="T21" fmla="*/ 0 w 2"/>
                  <a:gd name="T22" fmla="*/ 0 h 4"/>
                  <a:gd name="T23" fmla="*/ 2 w 2"/>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4">
                    <a:moveTo>
                      <a:pt x="2" y="4"/>
                    </a:moveTo>
                    <a:cubicBezTo>
                      <a:pt x="2" y="4"/>
                      <a:pt x="2" y="4"/>
                      <a:pt x="2" y="4"/>
                    </a:cubicBezTo>
                    <a:cubicBezTo>
                      <a:pt x="2" y="4"/>
                      <a:pt x="2" y="4"/>
                      <a:pt x="2" y="4"/>
                    </a:cubicBezTo>
                    <a:moveTo>
                      <a:pt x="0" y="0"/>
                    </a:moveTo>
                    <a:cubicBezTo>
                      <a:pt x="0" y="0"/>
                      <a:pt x="0" y="0"/>
                      <a:pt x="0" y="0"/>
                    </a:cubicBezTo>
                    <a:cubicBezTo>
                      <a:pt x="1" y="1"/>
                      <a:pt x="1" y="2"/>
                      <a:pt x="2" y="4"/>
                    </a:cubicBezTo>
                    <a:cubicBezTo>
                      <a:pt x="1" y="2"/>
                      <a:pt x="1" y="1"/>
                      <a:pt x="0" y="0"/>
                    </a:cubicBezTo>
                  </a:path>
                </a:pathLst>
              </a:custGeom>
              <a:solidFill>
                <a:srgbClr val="F8FB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7218" name="Freeform 858"/>
              <p:cNvSpPr>
                <a:spLocks/>
              </p:cNvSpPr>
              <p:nvPr/>
            </p:nvSpPr>
            <p:spPr bwMode="auto">
              <a:xfrm>
                <a:off x="1137" y="2048"/>
                <a:ext cx="60" cy="56"/>
              </a:xfrm>
              <a:custGeom>
                <a:avLst/>
                <a:gdLst>
                  <a:gd name="T0" fmla="*/ 93147000 w 24"/>
                  <a:gd name="T1" fmla="*/ 0 h 21"/>
                  <a:gd name="T2" fmla="*/ 0 w 24"/>
                  <a:gd name="T3" fmla="*/ 51354739 h 21"/>
                  <a:gd name="T4" fmla="*/ 7438988 w 24"/>
                  <a:gd name="T5" fmla="*/ 85481608 h 21"/>
                  <a:gd name="T6" fmla="*/ 18597470 w 24"/>
                  <a:gd name="T7" fmla="*/ 157251869 h 21"/>
                  <a:gd name="T8" fmla="*/ 18597470 w 24"/>
                  <a:gd name="T9" fmla="*/ 157251869 h 21"/>
                  <a:gd name="T10" fmla="*/ 18597470 w 24"/>
                  <a:gd name="T11" fmla="*/ 157251869 h 21"/>
                  <a:gd name="T12" fmla="*/ 46493675 w 24"/>
                  <a:gd name="T13" fmla="*/ 365189256 h 21"/>
                  <a:gd name="T14" fmla="*/ 139790833 w 24"/>
                  <a:gd name="T15" fmla="*/ 282415411 h 21"/>
                  <a:gd name="T16" fmla="*/ 93147000 w 24"/>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21"/>
                  <a:gd name="T29" fmla="*/ 24 w 24"/>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21">
                    <a:moveTo>
                      <a:pt x="16" y="0"/>
                    </a:moveTo>
                    <a:cubicBezTo>
                      <a:pt x="0" y="3"/>
                      <a:pt x="0" y="3"/>
                      <a:pt x="0" y="3"/>
                    </a:cubicBezTo>
                    <a:cubicBezTo>
                      <a:pt x="0" y="4"/>
                      <a:pt x="1" y="5"/>
                      <a:pt x="1" y="5"/>
                    </a:cubicBezTo>
                    <a:cubicBezTo>
                      <a:pt x="2" y="6"/>
                      <a:pt x="2" y="7"/>
                      <a:pt x="3" y="9"/>
                    </a:cubicBezTo>
                    <a:cubicBezTo>
                      <a:pt x="3" y="9"/>
                      <a:pt x="3" y="9"/>
                      <a:pt x="3" y="9"/>
                    </a:cubicBezTo>
                    <a:cubicBezTo>
                      <a:pt x="3" y="9"/>
                      <a:pt x="3" y="9"/>
                      <a:pt x="3" y="9"/>
                    </a:cubicBezTo>
                    <a:cubicBezTo>
                      <a:pt x="5" y="13"/>
                      <a:pt x="7" y="16"/>
                      <a:pt x="8" y="21"/>
                    </a:cubicBezTo>
                    <a:cubicBezTo>
                      <a:pt x="24" y="16"/>
                      <a:pt x="24" y="16"/>
                      <a:pt x="24" y="16"/>
                    </a:cubicBezTo>
                    <a:cubicBezTo>
                      <a:pt x="22" y="9"/>
                      <a:pt x="19" y="4"/>
                      <a:pt x="16" y="0"/>
                    </a:cubicBezTo>
                  </a:path>
                </a:pathLst>
              </a:custGeom>
              <a:solidFill>
                <a:srgbClr val="999C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7219" name="Freeform 859"/>
              <p:cNvSpPr>
                <a:spLocks/>
              </p:cNvSpPr>
              <p:nvPr/>
            </p:nvSpPr>
            <p:spPr bwMode="auto">
              <a:xfrm>
                <a:off x="1127" y="2048"/>
                <a:ext cx="8" cy="8"/>
              </a:xfrm>
              <a:custGeom>
                <a:avLst/>
                <a:gdLst>
                  <a:gd name="T0" fmla="*/ 0 w 3"/>
                  <a:gd name="T1" fmla="*/ 0 h 3"/>
                  <a:gd name="T2" fmla="*/ 0 w 3"/>
                  <a:gd name="T3" fmla="*/ 0 h 3"/>
                  <a:gd name="T4" fmla="*/ 51354739 w 3"/>
                  <a:gd name="T5" fmla="*/ 51354739 h 3"/>
                  <a:gd name="T6" fmla="*/ 51354739 w 3"/>
                  <a:gd name="T7" fmla="*/ 51354739 h 3"/>
                  <a:gd name="T8" fmla="*/ 0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0"/>
                    </a:moveTo>
                    <a:cubicBezTo>
                      <a:pt x="0" y="0"/>
                      <a:pt x="0" y="0"/>
                      <a:pt x="0" y="0"/>
                    </a:cubicBezTo>
                    <a:cubicBezTo>
                      <a:pt x="1" y="1"/>
                      <a:pt x="2" y="2"/>
                      <a:pt x="3" y="3"/>
                    </a:cubicBezTo>
                    <a:cubicBezTo>
                      <a:pt x="3" y="3"/>
                      <a:pt x="3" y="3"/>
                      <a:pt x="3" y="3"/>
                    </a:cubicBezTo>
                    <a:cubicBezTo>
                      <a:pt x="2" y="2"/>
                      <a:pt x="1" y="1"/>
                      <a:pt x="0" y="0"/>
                    </a:cubicBezTo>
                  </a:path>
                </a:pathLst>
              </a:custGeom>
              <a:solidFill>
                <a:srgbClr val="F7FA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7220" name="Freeform 860"/>
              <p:cNvSpPr>
                <a:spLocks/>
              </p:cNvSpPr>
              <p:nvPr/>
            </p:nvSpPr>
            <p:spPr bwMode="auto">
              <a:xfrm>
                <a:off x="1127" y="2037"/>
                <a:ext cx="48" cy="19"/>
              </a:xfrm>
              <a:custGeom>
                <a:avLst/>
                <a:gdLst>
                  <a:gd name="T0" fmla="*/ 109952650 w 19"/>
                  <a:gd name="T1" fmla="*/ 0 h 7"/>
                  <a:gd name="T2" fmla="*/ 0 w 19"/>
                  <a:gd name="T3" fmla="*/ 95437746 h 7"/>
                  <a:gd name="T4" fmla="*/ 22047683 w 19"/>
                  <a:gd name="T5" fmla="*/ 166303490 h 7"/>
                  <a:gd name="T6" fmla="*/ 132000250 w 19"/>
                  <a:gd name="T7" fmla="*/ 70688536 h 7"/>
                  <a:gd name="T8" fmla="*/ 109952650 w 19"/>
                  <a:gd name="T9" fmla="*/ 0 h 7"/>
                  <a:gd name="T10" fmla="*/ 0 60000 65536"/>
                  <a:gd name="T11" fmla="*/ 0 60000 65536"/>
                  <a:gd name="T12" fmla="*/ 0 60000 65536"/>
                  <a:gd name="T13" fmla="*/ 0 60000 65536"/>
                  <a:gd name="T14" fmla="*/ 0 60000 65536"/>
                  <a:gd name="T15" fmla="*/ 0 w 19"/>
                  <a:gd name="T16" fmla="*/ 0 h 7"/>
                  <a:gd name="T17" fmla="*/ 19 w 19"/>
                  <a:gd name="T18" fmla="*/ 7 h 7"/>
                </a:gdLst>
                <a:ahLst/>
                <a:cxnLst>
                  <a:cxn ang="T10">
                    <a:pos x="T0" y="T1"/>
                  </a:cxn>
                  <a:cxn ang="T11">
                    <a:pos x="T2" y="T3"/>
                  </a:cxn>
                  <a:cxn ang="T12">
                    <a:pos x="T4" y="T5"/>
                  </a:cxn>
                  <a:cxn ang="T13">
                    <a:pos x="T6" y="T7"/>
                  </a:cxn>
                  <a:cxn ang="T14">
                    <a:pos x="T8" y="T9"/>
                  </a:cxn>
                </a:cxnLst>
                <a:rect l="T15" t="T16" r="T17" b="T18"/>
                <a:pathLst>
                  <a:path w="19" h="7">
                    <a:moveTo>
                      <a:pt x="16" y="0"/>
                    </a:moveTo>
                    <a:cubicBezTo>
                      <a:pt x="0" y="4"/>
                      <a:pt x="0" y="4"/>
                      <a:pt x="0" y="4"/>
                    </a:cubicBezTo>
                    <a:cubicBezTo>
                      <a:pt x="1" y="5"/>
                      <a:pt x="2" y="6"/>
                      <a:pt x="3" y="7"/>
                    </a:cubicBezTo>
                    <a:cubicBezTo>
                      <a:pt x="19" y="3"/>
                      <a:pt x="19" y="3"/>
                      <a:pt x="19" y="3"/>
                    </a:cubicBezTo>
                    <a:cubicBezTo>
                      <a:pt x="18" y="1"/>
                      <a:pt x="17" y="0"/>
                      <a:pt x="16" y="0"/>
                    </a:cubicBezTo>
                  </a:path>
                </a:pathLst>
              </a:custGeom>
              <a:solidFill>
                <a:srgbClr val="9497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7221" name="Freeform 861"/>
              <p:cNvSpPr>
                <a:spLocks/>
              </p:cNvSpPr>
              <p:nvPr/>
            </p:nvSpPr>
            <p:spPr bwMode="auto">
              <a:xfrm>
                <a:off x="1160" y="2120"/>
                <a:ext cx="5" cy="13"/>
              </a:xfrm>
              <a:custGeom>
                <a:avLst/>
                <a:gdLst>
                  <a:gd name="T0" fmla="*/ 0 w 2"/>
                  <a:gd name="T1" fmla="*/ 0 h 5"/>
                  <a:gd name="T2" fmla="*/ 11126770 w 2"/>
                  <a:gd name="T3" fmla="*/ 56775982 h 5"/>
                  <a:gd name="T4" fmla="*/ 11126770 w 2"/>
                  <a:gd name="T5" fmla="*/ 56775982 h 5"/>
                  <a:gd name="T6" fmla="*/ 0 w 2"/>
                  <a:gd name="T7" fmla="*/ 0 h 5"/>
                  <a:gd name="T8" fmla="*/ 0 60000 65536"/>
                  <a:gd name="T9" fmla="*/ 0 60000 65536"/>
                  <a:gd name="T10" fmla="*/ 0 60000 65536"/>
                  <a:gd name="T11" fmla="*/ 0 60000 65536"/>
                  <a:gd name="T12" fmla="*/ 0 w 2"/>
                  <a:gd name="T13" fmla="*/ 0 h 5"/>
                  <a:gd name="T14" fmla="*/ 2 w 2"/>
                  <a:gd name="T15" fmla="*/ 5 h 5"/>
                </a:gdLst>
                <a:ahLst/>
                <a:cxnLst>
                  <a:cxn ang="T8">
                    <a:pos x="T0" y="T1"/>
                  </a:cxn>
                  <a:cxn ang="T9">
                    <a:pos x="T2" y="T3"/>
                  </a:cxn>
                  <a:cxn ang="T10">
                    <a:pos x="T4" y="T5"/>
                  </a:cxn>
                  <a:cxn ang="T11">
                    <a:pos x="T6" y="T7"/>
                  </a:cxn>
                </a:cxnLst>
                <a:rect l="T12" t="T13" r="T14" b="T15"/>
                <a:pathLst>
                  <a:path w="2" h="5">
                    <a:moveTo>
                      <a:pt x="0" y="0"/>
                    </a:moveTo>
                    <a:cubicBezTo>
                      <a:pt x="1" y="1"/>
                      <a:pt x="1" y="3"/>
                      <a:pt x="2" y="5"/>
                    </a:cubicBezTo>
                    <a:cubicBezTo>
                      <a:pt x="2" y="5"/>
                      <a:pt x="2" y="5"/>
                      <a:pt x="2" y="5"/>
                    </a:cubicBezTo>
                    <a:cubicBezTo>
                      <a:pt x="1" y="3"/>
                      <a:pt x="1" y="1"/>
                      <a:pt x="0" y="0"/>
                    </a:cubicBezTo>
                  </a:path>
                </a:pathLst>
              </a:custGeom>
              <a:solidFill>
                <a:srgbClr val="F8FB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7222" name="Freeform 862"/>
              <p:cNvSpPr>
                <a:spLocks/>
              </p:cNvSpPr>
              <p:nvPr/>
            </p:nvSpPr>
            <p:spPr bwMode="auto">
              <a:xfrm>
                <a:off x="1160" y="2099"/>
                <a:ext cx="45" cy="34"/>
              </a:xfrm>
              <a:custGeom>
                <a:avLst/>
                <a:gdLst>
                  <a:gd name="T0" fmla="*/ 93097000 w 18"/>
                  <a:gd name="T1" fmla="*/ 0 h 13"/>
                  <a:gd name="T2" fmla="*/ 0 w 18"/>
                  <a:gd name="T3" fmla="*/ 47740051 h 13"/>
                  <a:gd name="T4" fmla="*/ 0 w 18"/>
                  <a:gd name="T5" fmla="*/ 101005500 h 13"/>
                  <a:gd name="T6" fmla="*/ 0 w 18"/>
                  <a:gd name="T7" fmla="*/ 101005500 h 13"/>
                  <a:gd name="T8" fmla="*/ 11126770 w 18"/>
                  <a:gd name="T9" fmla="*/ 163162731 h 13"/>
                  <a:gd name="T10" fmla="*/ 104312313 w 18"/>
                  <a:gd name="T11" fmla="*/ 101005500 h 13"/>
                  <a:gd name="T12" fmla="*/ 99543488 w 18"/>
                  <a:gd name="T13" fmla="*/ 47740051 h 13"/>
                  <a:gd name="T14" fmla="*/ 99543488 w 18"/>
                  <a:gd name="T15" fmla="*/ 47740051 h 13"/>
                  <a:gd name="T16" fmla="*/ 99543488 w 18"/>
                  <a:gd name="T17" fmla="*/ 47740051 h 13"/>
                  <a:gd name="T18" fmla="*/ 93097000 w 18"/>
                  <a:gd name="T19" fmla="*/ 0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13"/>
                  <a:gd name="T32" fmla="*/ 18 w 18"/>
                  <a:gd name="T33" fmla="*/ 13 h 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13">
                    <a:moveTo>
                      <a:pt x="16" y="0"/>
                    </a:moveTo>
                    <a:cubicBezTo>
                      <a:pt x="0" y="4"/>
                      <a:pt x="0" y="4"/>
                      <a:pt x="0" y="4"/>
                    </a:cubicBezTo>
                    <a:cubicBezTo>
                      <a:pt x="0" y="5"/>
                      <a:pt x="0" y="6"/>
                      <a:pt x="0" y="8"/>
                    </a:cubicBezTo>
                    <a:cubicBezTo>
                      <a:pt x="0" y="8"/>
                      <a:pt x="0" y="8"/>
                      <a:pt x="0" y="8"/>
                    </a:cubicBezTo>
                    <a:cubicBezTo>
                      <a:pt x="1" y="9"/>
                      <a:pt x="1" y="11"/>
                      <a:pt x="2" y="13"/>
                    </a:cubicBezTo>
                    <a:cubicBezTo>
                      <a:pt x="18" y="8"/>
                      <a:pt x="18" y="8"/>
                      <a:pt x="18" y="8"/>
                    </a:cubicBezTo>
                    <a:cubicBezTo>
                      <a:pt x="17" y="7"/>
                      <a:pt x="17" y="5"/>
                      <a:pt x="17" y="4"/>
                    </a:cubicBezTo>
                    <a:cubicBezTo>
                      <a:pt x="17" y="4"/>
                      <a:pt x="17" y="4"/>
                      <a:pt x="17" y="4"/>
                    </a:cubicBezTo>
                    <a:cubicBezTo>
                      <a:pt x="17" y="4"/>
                      <a:pt x="17" y="4"/>
                      <a:pt x="17" y="4"/>
                    </a:cubicBezTo>
                    <a:cubicBezTo>
                      <a:pt x="16" y="2"/>
                      <a:pt x="16" y="1"/>
                      <a:pt x="16" y="0"/>
                    </a:cubicBezTo>
                  </a:path>
                </a:pathLst>
              </a:custGeom>
              <a:solidFill>
                <a:srgbClr val="A2A5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7223" name="Freeform 863"/>
              <p:cNvSpPr>
                <a:spLocks/>
              </p:cNvSpPr>
              <p:nvPr/>
            </p:nvSpPr>
            <p:spPr bwMode="auto">
              <a:xfrm>
                <a:off x="975" y="2077"/>
                <a:ext cx="157" cy="40"/>
              </a:xfrm>
              <a:custGeom>
                <a:avLst/>
                <a:gdLst>
                  <a:gd name="T0" fmla="*/ 0 w 63"/>
                  <a:gd name="T1" fmla="*/ 262086408 h 15"/>
                  <a:gd name="T2" fmla="*/ 346989959 w 63"/>
                  <a:gd name="T3" fmla="*/ 0 h 15"/>
                  <a:gd name="T4" fmla="*/ 0 w 63"/>
                  <a:gd name="T5" fmla="*/ 262086408 h 15"/>
                  <a:gd name="T6" fmla="*/ 0 60000 65536"/>
                  <a:gd name="T7" fmla="*/ 0 60000 65536"/>
                  <a:gd name="T8" fmla="*/ 0 60000 65536"/>
                  <a:gd name="T9" fmla="*/ 0 w 63"/>
                  <a:gd name="T10" fmla="*/ 0 h 15"/>
                  <a:gd name="T11" fmla="*/ 63 w 63"/>
                  <a:gd name="T12" fmla="*/ 15 h 15"/>
                </a:gdLst>
                <a:ahLst/>
                <a:cxnLst>
                  <a:cxn ang="T6">
                    <a:pos x="T0" y="T1"/>
                  </a:cxn>
                  <a:cxn ang="T7">
                    <a:pos x="T2" y="T3"/>
                  </a:cxn>
                  <a:cxn ang="T8">
                    <a:pos x="T4" y="T5"/>
                  </a:cxn>
                </a:cxnLst>
                <a:rect l="T9" t="T10" r="T11" b="T12"/>
                <a:pathLst>
                  <a:path w="63" h="15">
                    <a:moveTo>
                      <a:pt x="0" y="15"/>
                    </a:moveTo>
                    <a:cubicBezTo>
                      <a:pt x="63" y="0"/>
                      <a:pt x="63" y="0"/>
                      <a:pt x="63" y="0"/>
                    </a:cubicBezTo>
                    <a:cubicBezTo>
                      <a:pt x="63" y="0"/>
                      <a:pt x="20" y="15"/>
                      <a:pt x="0" y="1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7224" name="Freeform 864"/>
              <p:cNvSpPr>
                <a:spLocks/>
              </p:cNvSpPr>
              <p:nvPr/>
            </p:nvSpPr>
            <p:spPr bwMode="auto">
              <a:xfrm>
                <a:off x="785" y="2139"/>
                <a:ext cx="107" cy="64"/>
              </a:xfrm>
              <a:custGeom>
                <a:avLst/>
                <a:gdLst>
                  <a:gd name="T0" fmla="*/ 119094986 w 43"/>
                  <a:gd name="T1" fmla="*/ 85481608 h 24"/>
                  <a:gd name="T2" fmla="*/ 172797503 w 43"/>
                  <a:gd name="T3" fmla="*/ 70752576 h 24"/>
                  <a:gd name="T4" fmla="*/ 198885787 w 43"/>
                  <a:gd name="T5" fmla="*/ 176509896 h 24"/>
                  <a:gd name="T6" fmla="*/ 230963173 w 43"/>
                  <a:gd name="T7" fmla="*/ 419338317 h 24"/>
                  <a:gd name="T8" fmla="*/ 162266095 w 43"/>
                  <a:gd name="T9" fmla="*/ 19258027 h 24"/>
                  <a:gd name="T10" fmla="*/ 0 w 43"/>
                  <a:gd name="T11" fmla="*/ 157251869 h 24"/>
                  <a:gd name="T12" fmla="*/ 119094986 w 43"/>
                  <a:gd name="T13" fmla="*/ 85481608 h 24"/>
                  <a:gd name="T14" fmla="*/ 0 60000 65536"/>
                  <a:gd name="T15" fmla="*/ 0 60000 65536"/>
                  <a:gd name="T16" fmla="*/ 0 60000 65536"/>
                  <a:gd name="T17" fmla="*/ 0 60000 65536"/>
                  <a:gd name="T18" fmla="*/ 0 60000 65536"/>
                  <a:gd name="T19" fmla="*/ 0 60000 65536"/>
                  <a:gd name="T20" fmla="*/ 0 60000 65536"/>
                  <a:gd name="T21" fmla="*/ 0 w 43"/>
                  <a:gd name="T22" fmla="*/ 0 h 24"/>
                  <a:gd name="T23" fmla="*/ 43 w 43"/>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 h="24">
                    <a:moveTo>
                      <a:pt x="22" y="5"/>
                    </a:moveTo>
                    <a:cubicBezTo>
                      <a:pt x="25" y="4"/>
                      <a:pt x="30" y="3"/>
                      <a:pt x="32" y="4"/>
                    </a:cubicBezTo>
                    <a:cubicBezTo>
                      <a:pt x="34" y="5"/>
                      <a:pt x="35" y="7"/>
                      <a:pt x="37" y="10"/>
                    </a:cubicBezTo>
                    <a:cubicBezTo>
                      <a:pt x="39" y="14"/>
                      <a:pt x="42" y="20"/>
                      <a:pt x="43" y="24"/>
                    </a:cubicBezTo>
                    <a:cubicBezTo>
                      <a:pt x="41" y="13"/>
                      <a:pt x="35" y="0"/>
                      <a:pt x="30" y="1"/>
                    </a:cubicBezTo>
                    <a:cubicBezTo>
                      <a:pt x="0" y="9"/>
                      <a:pt x="0" y="9"/>
                      <a:pt x="0" y="9"/>
                    </a:cubicBezTo>
                    <a:cubicBezTo>
                      <a:pt x="0" y="9"/>
                      <a:pt x="8" y="8"/>
                      <a:pt x="22"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7225" name="Freeform 865"/>
              <p:cNvSpPr>
                <a:spLocks/>
              </p:cNvSpPr>
              <p:nvPr/>
            </p:nvSpPr>
            <p:spPr bwMode="auto">
              <a:xfrm>
                <a:off x="692" y="2125"/>
                <a:ext cx="70" cy="208"/>
              </a:xfrm>
              <a:custGeom>
                <a:avLst/>
                <a:gdLst>
                  <a:gd name="T0" fmla="*/ 0 w 28"/>
                  <a:gd name="T1" fmla="*/ 32055603 h 78"/>
                  <a:gd name="T2" fmla="*/ 0 w 28"/>
                  <a:gd name="T3" fmla="*/ 32055603 h 78"/>
                  <a:gd name="T4" fmla="*/ 124168750 w 28"/>
                  <a:gd name="T5" fmla="*/ 647202952 h 78"/>
                  <a:gd name="T6" fmla="*/ 100613595 w 28"/>
                  <a:gd name="T7" fmla="*/ 1360976803 h 78"/>
                  <a:gd name="T8" fmla="*/ 111751300 w 28"/>
                  <a:gd name="T9" fmla="*/ 1360976803 h 78"/>
                  <a:gd name="T10" fmla="*/ 135307625 w 28"/>
                  <a:gd name="T11" fmla="*/ 627911488 h 78"/>
                  <a:gd name="T12" fmla="*/ 0 w 28"/>
                  <a:gd name="T13" fmla="*/ 32055603 h 78"/>
                  <a:gd name="T14" fmla="*/ 0 60000 65536"/>
                  <a:gd name="T15" fmla="*/ 0 60000 65536"/>
                  <a:gd name="T16" fmla="*/ 0 60000 65536"/>
                  <a:gd name="T17" fmla="*/ 0 60000 65536"/>
                  <a:gd name="T18" fmla="*/ 0 60000 65536"/>
                  <a:gd name="T19" fmla="*/ 0 60000 65536"/>
                  <a:gd name="T20" fmla="*/ 0 60000 65536"/>
                  <a:gd name="T21" fmla="*/ 0 w 28"/>
                  <a:gd name="T22" fmla="*/ 0 h 78"/>
                  <a:gd name="T23" fmla="*/ 28 w 28"/>
                  <a:gd name="T24" fmla="*/ 78 h 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78">
                    <a:moveTo>
                      <a:pt x="0" y="2"/>
                    </a:moveTo>
                    <a:cubicBezTo>
                      <a:pt x="0" y="2"/>
                      <a:pt x="0" y="2"/>
                      <a:pt x="0" y="2"/>
                    </a:cubicBezTo>
                    <a:cubicBezTo>
                      <a:pt x="7" y="3"/>
                      <a:pt x="17" y="18"/>
                      <a:pt x="21" y="37"/>
                    </a:cubicBezTo>
                    <a:cubicBezTo>
                      <a:pt x="26" y="57"/>
                      <a:pt x="24" y="76"/>
                      <a:pt x="17" y="78"/>
                    </a:cubicBezTo>
                    <a:cubicBezTo>
                      <a:pt x="18" y="78"/>
                      <a:pt x="18" y="78"/>
                      <a:pt x="19" y="78"/>
                    </a:cubicBezTo>
                    <a:cubicBezTo>
                      <a:pt x="26" y="76"/>
                      <a:pt x="28" y="57"/>
                      <a:pt x="23" y="36"/>
                    </a:cubicBezTo>
                    <a:cubicBezTo>
                      <a:pt x="19" y="16"/>
                      <a:pt x="7" y="0"/>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7226" name="Freeform 866"/>
              <p:cNvSpPr>
                <a:spLocks/>
              </p:cNvSpPr>
              <p:nvPr/>
            </p:nvSpPr>
            <p:spPr bwMode="auto">
              <a:xfrm>
                <a:off x="850" y="2021"/>
                <a:ext cx="112" cy="328"/>
              </a:xfrm>
              <a:custGeom>
                <a:avLst/>
                <a:gdLst>
                  <a:gd name="T0" fmla="*/ 0 w 45"/>
                  <a:gd name="T1" fmla="*/ 32055603 h 123"/>
                  <a:gd name="T2" fmla="*/ 0 w 45"/>
                  <a:gd name="T3" fmla="*/ 51354739 h 123"/>
                  <a:gd name="T4" fmla="*/ 184767557 w 45"/>
                  <a:gd name="T5" fmla="*/ 993080605 h 123"/>
                  <a:gd name="T6" fmla="*/ 145539483 w 45"/>
                  <a:gd name="T7" fmla="*/ 2145062456 h 123"/>
                  <a:gd name="T8" fmla="*/ 162724720 w 45"/>
                  <a:gd name="T9" fmla="*/ 2145062456 h 123"/>
                  <a:gd name="T10" fmla="*/ 205448086 w 45"/>
                  <a:gd name="T11" fmla="*/ 993080605 h 123"/>
                  <a:gd name="T12" fmla="*/ 0 w 45"/>
                  <a:gd name="T13" fmla="*/ 32055603 h 123"/>
                  <a:gd name="T14" fmla="*/ 0 60000 65536"/>
                  <a:gd name="T15" fmla="*/ 0 60000 65536"/>
                  <a:gd name="T16" fmla="*/ 0 60000 65536"/>
                  <a:gd name="T17" fmla="*/ 0 60000 65536"/>
                  <a:gd name="T18" fmla="*/ 0 60000 65536"/>
                  <a:gd name="T19" fmla="*/ 0 60000 65536"/>
                  <a:gd name="T20" fmla="*/ 0 60000 65536"/>
                  <a:gd name="T21" fmla="*/ 0 w 45"/>
                  <a:gd name="T22" fmla="*/ 0 h 123"/>
                  <a:gd name="T23" fmla="*/ 45 w 45"/>
                  <a:gd name="T24" fmla="*/ 123 h 1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123">
                    <a:moveTo>
                      <a:pt x="0" y="2"/>
                    </a:moveTo>
                    <a:cubicBezTo>
                      <a:pt x="0" y="3"/>
                      <a:pt x="0" y="3"/>
                      <a:pt x="0" y="3"/>
                    </a:cubicBezTo>
                    <a:cubicBezTo>
                      <a:pt x="12" y="4"/>
                      <a:pt x="27" y="28"/>
                      <a:pt x="34" y="57"/>
                    </a:cubicBezTo>
                    <a:cubicBezTo>
                      <a:pt x="42" y="89"/>
                      <a:pt x="39" y="120"/>
                      <a:pt x="27" y="123"/>
                    </a:cubicBezTo>
                    <a:cubicBezTo>
                      <a:pt x="28" y="123"/>
                      <a:pt x="29" y="123"/>
                      <a:pt x="30" y="123"/>
                    </a:cubicBezTo>
                    <a:cubicBezTo>
                      <a:pt x="42" y="120"/>
                      <a:pt x="45" y="89"/>
                      <a:pt x="38" y="57"/>
                    </a:cubicBezTo>
                    <a:cubicBezTo>
                      <a:pt x="30" y="25"/>
                      <a:pt x="12" y="0"/>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7227" name="Freeform 867"/>
              <p:cNvSpPr>
                <a:spLocks/>
              </p:cNvSpPr>
              <p:nvPr/>
            </p:nvSpPr>
            <p:spPr bwMode="auto">
              <a:xfrm>
                <a:off x="1780" y="1920"/>
                <a:ext cx="40" cy="43"/>
              </a:xfrm>
              <a:custGeom>
                <a:avLst/>
                <a:gdLst>
                  <a:gd name="T0" fmla="*/ 80744658 w 16"/>
                  <a:gd name="T1" fmla="*/ 319695879 h 16"/>
                  <a:gd name="T2" fmla="*/ 62103333 w 16"/>
                  <a:gd name="T3" fmla="*/ 0 h 16"/>
                  <a:gd name="T4" fmla="*/ 0 w 16"/>
                  <a:gd name="T5" fmla="*/ 60637968 h 16"/>
                  <a:gd name="T6" fmla="*/ 80744658 w 16"/>
                  <a:gd name="T7" fmla="*/ 319695879 h 16"/>
                  <a:gd name="T8" fmla="*/ 0 60000 65536"/>
                  <a:gd name="T9" fmla="*/ 0 60000 65536"/>
                  <a:gd name="T10" fmla="*/ 0 60000 65536"/>
                  <a:gd name="T11" fmla="*/ 0 60000 65536"/>
                  <a:gd name="T12" fmla="*/ 0 w 16"/>
                  <a:gd name="T13" fmla="*/ 0 h 16"/>
                  <a:gd name="T14" fmla="*/ 16 w 16"/>
                  <a:gd name="T15" fmla="*/ 16 h 16"/>
                </a:gdLst>
                <a:ahLst/>
                <a:cxnLst>
                  <a:cxn ang="T8">
                    <a:pos x="T0" y="T1"/>
                  </a:cxn>
                  <a:cxn ang="T9">
                    <a:pos x="T2" y="T3"/>
                  </a:cxn>
                  <a:cxn ang="T10">
                    <a:pos x="T4" y="T5"/>
                  </a:cxn>
                  <a:cxn ang="T11">
                    <a:pos x="T6" y="T7"/>
                  </a:cxn>
                </a:cxnLst>
                <a:rect l="T12" t="T13" r="T14" b="T15"/>
                <a:pathLst>
                  <a:path w="16" h="16">
                    <a:moveTo>
                      <a:pt x="14" y="16"/>
                    </a:moveTo>
                    <a:cubicBezTo>
                      <a:pt x="16" y="8"/>
                      <a:pt x="11" y="0"/>
                      <a:pt x="11" y="0"/>
                    </a:cubicBezTo>
                    <a:cubicBezTo>
                      <a:pt x="0" y="3"/>
                      <a:pt x="0" y="3"/>
                      <a:pt x="0" y="3"/>
                    </a:cubicBezTo>
                    <a:cubicBezTo>
                      <a:pt x="4" y="3"/>
                      <a:pt x="12" y="2"/>
                      <a:pt x="14" y="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7228" name="Freeform 868"/>
              <p:cNvSpPr>
                <a:spLocks/>
              </p:cNvSpPr>
              <p:nvPr/>
            </p:nvSpPr>
            <p:spPr bwMode="auto">
              <a:xfrm>
                <a:off x="817" y="2016"/>
                <a:ext cx="145" cy="341"/>
              </a:xfrm>
              <a:custGeom>
                <a:avLst/>
                <a:gdLst>
                  <a:gd name="T0" fmla="*/ 81970238 w 58"/>
                  <a:gd name="T1" fmla="*/ 31707773 h 128"/>
                  <a:gd name="T2" fmla="*/ 77484188 w 58"/>
                  <a:gd name="T3" fmla="*/ 19054414 h 128"/>
                  <a:gd name="T4" fmla="*/ 18597470 w 58"/>
                  <a:gd name="T5" fmla="*/ 204996399 h 128"/>
                  <a:gd name="T6" fmla="*/ 0 w 58"/>
                  <a:gd name="T7" fmla="*/ 599513501 h 128"/>
                  <a:gd name="T8" fmla="*/ 7438988 w 58"/>
                  <a:gd name="T9" fmla="*/ 823535646 h 128"/>
                  <a:gd name="T10" fmla="*/ 7438988 w 58"/>
                  <a:gd name="T11" fmla="*/ 843739273 h 128"/>
                  <a:gd name="T12" fmla="*/ 12397470 w 58"/>
                  <a:gd name="T13" fmla="*/ 843739273 h 128"/>
                  <a:gd name="T14" fmla="*/ 105507345 w 58"/>
                  <a:gd name="T15" fmla="*/ 772826805 h 128"/>
                  <a:gd name="T16" fmla="*/ 105507345 w 58"/>
                  <a:gd name="T17" fmla="*/ 772826805 h 128"/>
                  <a:gd name="T18" fmla="*/ 146466145 w 58"/>
                  <a:gd name="T19" fmla="*/ 874297287 h 128"/>
                  <a:gd name="T20" fmla="*/ 179882813 w 58"/>
                  <a:gd name="T21" fmla="*/ 1113669795 h 128"/>
                  <a:gd name="T22" fmla="*/ 186271488 w 58"/>
                  <a:gd name="T23" fmla="*/ 1338699654 h 128"/>
                  <a:gd name="T24" fmla="*/ 179882813 w 58"/>
                  <a:gd name="T25" fmla="*/ 1473932081 h 128"/>
                  <a:gd name="T26" fmla="*/ 163205083 w 58"/>
                  <a:gd name="T27" fmla="*/ 1524640531 h 128"/>
                  <a:gd name="T28" fmla="*/ 77484188 w 58"/>
                  <a:gd name="T29" fmla="*/ 1597141436 h 128"/>
                  <a:gd name="T30" fmla="*/ 70050125 w 58"/>
                  <a:gd name="T31" fmla="*/ 1597141436 h 128"/>
                  <a:gd name="T32" fmla="*/ 70050125 w 58"/>
                  <a:gd name="T33" fmla="*/ 1609023376 h 128"/>
                  <a:gd name="T34" fmla="*/ 151997863 w 58"/>
                  <a:gd name="T35" fmla="*/ 2041737924 h 128"/>
                  <a:gd name="T36" fmla="*/ 245170908 w 58"/>
                  <a:gd name="T37" fmla="*/ 2147483647 h 128"/>
                  <a:gd name="T38" fmla="*/ 256302083 w 58"/>
                  <a:gd name="T39" fmla="*/ 2147483647 h 128"/>
                  <a:gd name="T40" fmla="*/ 314903645 w 58"/>
                  <a:gd name="T41" fmla="*/ 2008117825 h 128"/>
                  <a:gd name="T42" fmla="*/ 338269063 w 58"/>
                  <a:gd name="T43" fmla="*/ 1609023376 h 128"/>
                  <a:gd name="T44" fmla="*/ 310421875 w 58"/>
                  <a:gd name="T45" fmla="*/ 997627844 h 128"/>
                  <a:gd name="T46" fmla="*/ 216847658 w 58"/>
                  <a:gd name="T47" fmla="*/ 290093346 h 128"/>
                  <a:gd name="T48" fmla="*/ 93174613 w 58"/>
                  <a:gd name="T49" fmla="*/ 0 h 128"/>
                  <a:gd name="T50" fmla="*/ 77484188 w 58"/>
                  <a:gd name="T51" fmla="*/ 19054414 h 128"/>
                  <a:gd name="T52" fmla="*/ 81970238 w 58"/>
                  <a:gd name="T53" fmla="*/ 31707773 h 128"/>
                  <a:gd name="T54" fmla="*/ 81970238 w 58"/>
                  <a:gd name="T55" fmla="*/ 50762150 h 128"/>
                  <a:gd name="T56" fmla="*/ 93174613 w 58"/>
                  <a:gd name="T57" fmla="*/ 31707773 h 128"/>
                  <a:gd name="T58" fmla="*/ 204925595 w 58"/>
                  <a:gd name="T59" fmla="*/ 309127750 h 128"/>
                  <a:gd name="T60" fmla="*/ 298024425 w 58"/>
                  <a:gd name="T61" fmla="*/ 1010525034 h 128"/>
                  <a:gd name="T62" fmla="*/ 326042500 w 58"/>
                  <a:gd name="T63" fmla="*/ 1609023376 h 128"/>
                  <a:gd name="T64" fmla="*/ 310421875 w 58"/>
                  <a:gd name="T65" fmla="*/ 1988974192 h 128"/>
                  <a:gd name="T66" fmla="*/ 256302083 w 58"/>
                  <a:gd name="T67" fmla="*/ 2147483647 h 128"/>
                  <a:gd name="T68" fmla="*/ 245170908 w 58"/>
                  <a:gd name="T69" fmla="*/ 2147483647 h 128"/>
                  <a:gd name="T70" fmla="*/ 163205083 w 58"/>
                  <a:gd name="T71" fmla="*/ 2022703551 h 128"/>
                  <a:gd name="T72" fmla="*/ 81970238 w 58"/>
                  <a:gd name="T73" fmla="*/ 1597141436 h 128"/>
                  <a:gd name="T74" fmla="*/ 77484188 w 58"/>
                  <a:gd name="T75" fmla="*/ 1609023376 h 128"/>
                  <a:gd name="T76" fmla="*/ 77484188 w 58"/>
                  <a:gd name="T77" fmla="*/ 1629174062 h 128"/>
                  <a:gd name="T78" fmla="*/ 170662425 w 58"/>
                  <a:gd name="T79" fmla="*/ 1558281574 h 128"/>
                  <a:gd name="T80" fmla="*/ 193710470 w 58"/>
                  <a:gd name="T81" fmla="*/ 1492987153 h 128"/>
                  <a:gd name="T82" fmla="*/ 198681645 w 58"/>
                  <a:gd name="T83" fmla="*/ 1338699654 h 128"/>
                  <a:gd name="T84" fmla="*/ 186271488 w 58"/>
                  <a:gd name="T85" fmla="*/ 1113669795 h 128"/>
                  <a:gd name="T86" fmla="*/ 151997863 w 58"/>
                  <a:gd name="T87" fmla="*/ 843739273 h 128"/>
                  <a:gd name="T88" fmla="*/ 105507345 w 58"/>
                  <a:gd name="T89" fmla="*/ 739206799 h 128"/>
                  <a:gd name="T90" fmla="*/ 100613595 w 58"/>
                  <a:gd name="T91" fmla="*/ 739206799 h 128"/>
                  <a:gd name="T92" fmla="*/ 7438988 w 58"/>
                  <a:gd name="T93" fmla="*/ 804488798 h 128"/>
                  <a:gd name="T94" fmla="*/ 12397470 w 58"/>
                  <a:gd name="T95" fmla="*/ 823535646 h 128"/>
                  <a:gd name="T96" fmla="*/ 18597470 w 58"/>
                  <a:gd name="T97" fmla="*/ 823535646 h 128"/>
                  <a:gd name="T98" fmla="*/ 12397470 w 58"/>
                  <a:gd name="T99" fmla="*/ 599513501 h 128"/>
                  <a:gd name="T100" fmla="*/ 30993675 w 58"/>
                  <a:gd name="T101" fmla="*/ 225037326 h 128"/>
                  <a:gd name="T102" fmla="*/ 81970238 w 58"/>
                  <a:gd name="T103" fmla="*/ 50762150 h 128"/>
                  <a:gd name="T104" fmla="*/ 81970238 w 58"/>
                  <a:gd name="T105" fmla="*/ 31707773 h 12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8"/>
                  <a:gd name="T160" fmla="*/ 0 h 128"/>
                  <a:gd name="T161" fmla="*/ 58 w 58"/>
                  <a:gd name="T162" fmla="*/ 128 h 12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8" h="128">
                    <a:moveTo>
                      <a:pt x="14" y="2"/>
                    </a:moveTo>
                    <a:cubicBezTo>
                      <a:pt x="13" y="1"/>
                      <a:pt x="13" y="1"/>
                      <a:pt x="13" y="1"/>
                    </a:cubicBezTo>
                    <a:cubicBezTo>
                      <a:pt x="9" y="2"/>
                      <a:pt x="5" y="6"/>
                      <a:pt x="3" y="12"/>
                    </a:cubicBezTo>
                    <a:cubicBezTo>
                      <a:pt x="1" y="18"/>
                      <a:pt x="0" y="26"/>
                      <a:pt x="0" y="35"/>
                    </a:cubicBezTo>
                    <a:cubicBezTo>
                      <a:pt x="0" y="39"/>
                      <a:pt x="0" y="43"/>
                      <a:pt x="1" y="48"/>
                    </a:cubicBezTo>
                    <a:cubicBezTo>
                      <a:pt x="1" y="49"/>
                      <a:pt x="1" y="49"/>
                      <a:pt x="1" y="49"/>
                    </a:cubicBezTo>
                    <a:cubicBezTo>
                      <a:pt x="2" y="49"/>
                      <a:pt x="2" y="49"/>
                      <a:pt x="2" y="49"/>
                    </a:cubicBezTo>
                    <a:cubicBezTo>
                      <a:pt x="18" y="45"/>
                      <a:pt x="18" y="45"/>
                      <a:pt x="18" y="45"/>
                    </a:cubicBezTo>
                    <a:cubicBezTo>
                      <a:pt x="18" y="45"/>
                      <a:pt x="18" y="45"/>
                      <a:pt x="18" y="45"/>
                    </a:cubicBezTo>
                    <a:cubicBezTo>
                      <a:pt x="20" y="45"/>
                      <a:pt x="22" y="47"/>
                      <a:pt x="25" y="51"/>
                    </a:cubicBezTo>
                    <a:cubicBezTo>
                      <a:pt x="27" y="54"/>
                      <a:pt x="29" y="59"/>
                      <a:pt x="31" y="65"/>
                    </a:cubicBezTo>
                    <a:cubicBezTo>
                      <a:pt x="32" y="70"/>
                      <a:pt x="32" y="74"/>
                      <a:pt x="32" y="78"/>
                    </a:cubicBezTo>
                    <a:cubicBezTo>
                      <a:pt x="32" y="81"/>
                      <a:pt x="32" y="84"/>
                      <a:pt x="31" y="86"/>
                    </a:cubicBezTo>
                    <a:cubicBezTo>
                      <a:pt x="30" y="88"/>
                      <a:pt x="29" y="89"/>
                      <a:pt x="28" y="89"/>
                    </a:cubicBezTo>
                    <a:cubicBezTo>
                      <a:pt x="13" y="93"/>
                      <a:pt x="13" y="93"/>
                      <a:pt x="13" y="93"/>
                    </a:cubicBezTo>
                    <a:cubicBezTo>
                      <a:pt x="12" y="93"/>
                      <a:pt x="12" y="93"/>
                      <a:pt x="12" y="93"/>
                    </a:cubicBezTo>
                    <a:cubicBezTo>
                      <a:pt x="12" y="94"/>
                      <a:pt x="12" y="94"/>
                      <a:pt x="12" y="94"/>
                    </a:cubicBezTo>
                    <a:cubicBezTo>
                      <a:pt x="16" y="104"/>
                      <a:pt x="21" y="113"/>
                      <a:pt x="26" y="119"/>
                    </a:cubicBezTo>
                    <a:cubicBezTo>
                      <a:pt x="31" y="125"/>
                      <a:pt x="37" y="128"/>
                      <a:pt x="42" y="128"/>
                    </a:cubicBezTo>
                    <a:cubicBezTo>
                      <a:pt x="43" y="128"/>
                      <a:pt x="44" y="128"/>
                      <a:pt x="44" y="128"/>
                    </a:cubicBezTo>
                    <a:cubicBezTo>
                      <a:pt x="49" y="127"/>
                      <a:pt x="52" y="123"/>
                      <a:pt x="54" y="117"/>
                    </a:cubicBezTo>
                    <a:cubicBezTo>
                      <a:pt x="57" y="111"/>
                      <a:pt x="58" y="103"/>
                      <a:pt x="58" y="94"/>
                    </a:cubicBezTo>
                    <a:cubicBezTo>
                      <a:pt x="58" y="83"/>
                      <a:pt x="56" y="71"/>
                      <a:pt x="53" y="58"/>
                    </a:cubicBezTo>
                    <a:cubicBezTo>
                      <a:pt x="49" y="42"/>
                      <a:pt x="43" y="28"/>
                      <a:pt x="37" y="17"/>
                    </a:cubicBezTo>
                    <a:cubicBezTo>
                      <a:pt x="30" y="7"/>
                      <a:pt x="23" y="0"/>
                      <a:pt x="16" y="0"/>
                    </a:cubicBezTo>
                    <a:cubicBezTo>
                      <a:pt x="15" y="0"/>
                      <a:pt x="14" y="0"/>
                      <a:pt x="13" y="1"/>
                    </a:cubicBezTo>
                    <a:cubicBezTo>
                      <a:pt x="14" y="2"/>
                      <a:pt x="14" y="2"/>
                      <a:pt x="14" y="2"/>
                    </a:cubicBezTo>
                    <a:cubicBezTo>
                      <a:pt x="14" y="3"/>
                      <a:pt x="14" y="3"/>
                      <a:pt x="14" y="3"/>
                    </a:cubicBezTo>
                    <a:cubicBezTo>
                      <a:pt x="14" y="2"/>
                      <a:pt x="15" y="2"/>
                      <a:pt x="16" y="2"/>
                    </a:cubicBezTo>
                    <a:cubicBezTo>
                      <a:pt x="21" y="2"/>
                      <a:pt x="28" y="8"/>
                      <a:pt x="35" y="18"/>
                    </a:cubicBezTo>
                    <a:cubicBezTo>
                      <a:pt x="41" y="28"/>
                      <a:pt x="47" y="43"/>
                      <a:pt x="51" y="59"/>
                    </a:cubicBezTo>
                    <a:cubicBezTo>
                      <a:pt x="54" y="71"/>
                      <a:pt x="56" y="84"/>
                      <a:pt x="56" y="94"/>
                    </a:cubicBezTo>
                    <a:cubicBezTo>
                      <a:pt x="56" y="103"/>
                      <a:pt x="55" y="111"/>
                      <a:pt x="53" y="116"/>
                    </a:cubicBezTo>
                    <a:cubicBezTo>
                      <a:pt x="50" y="122"/>
                      <a:pt x="47" y="125"/>
                      <a:pt x="44" y="126"/>
                    </a:cubicBezTo>
                    <a:cubicBezTo>
                      <a:pt x="43" y="126"/>
                      <a:pt x="43" y="126"/>
                      <a:pt x="42" y="126"/>
                    </a:cubicBezTo>
                    <a:cubicBezTo>
                      <a:pt x="38" y="126"/>
                      <a:pt x="33" y="123"/>
                      <a:pt x="28" y="118"/>
                    </a:cubicBezTo>
                    <a:cubicBezTo>
                      <a:pt x="23" y="112"/>
                      <a:pt x="18" y="103"/>
                      <a:pt x="14" y="93"/>
                    </a:cubicBezTo>
                    <a:cubicBezTo>
                      <a:pt x="13" y="94"/>
                      <a:pt x="13" y="94"/>
                      <a:pt x="13" y="94"/>
                    </a:cubicBezTo>
                    <a:cubicBezTo>
                      <a:pt x="13" y="95"/>
                      <a:pt x="13" y="95"/>
                      <a:pt x="13" y="95"/>
                    </a:cubicBezTo>
                    <a:cubicBezTo>
                      <a:pt x="29" y="91"/>
                      <a:pt x="29" y="91"/>
                      <a:pt x="29" y="91"/>
                    </a:cubicBezTo>
                    <a:cubicBezTo>
                      <a:pt x="31" y="91"/>
                      <a:pt x="32" y="89"/>
                      <a:pt x="33" y="87"/>
                    </a:cubicBezTo>
                    <a:cubicBezTo>
                      <a:pt x="34" y="84"/>
                      <a:pt x="34" y="81"/>
                      <a:pt x="34" y="78"/>
                    </a:cubicBezTo>
                    <a:cubicBezTo>
                      <a:pt x="34" y="74"/>
                      <a:pt x="34" y="69"/>
                      <a:pt x="32" y="65"/>
                    </a:cubicBezTo>
                    <a:cubicBezTo>
                      <a:pt x="31" y="59"/>
                      <a:pt x="29" y="53"/>
                      <a:pt x="26" y="49"/>
                    </a:cubicBezTo>
                    <a:cubicBezTo>
                      <a:pt x="24" y="46"/>
                      <a:pt x="21" y="43"/>
                      <a:pt x="18" y="43"/>
                    </a:cubicBezTo>
                    <a:cubicBezTo>
                      <a:pt x="17" y="43"/>
                      <a:pt x="17" y="43"/>
                      <a:pt x="17" y="43"/>
                    </a:cubicBezTo>
                    <a:cubicBezTo>
                      <a:pt x="1" y="47"/>
                      <a:pt x="1" y="47"/>
                      <a:pt x="1" y="47"/>
                    </a:cubicBezTo>
                    <a:cubicBezTo>
                      <a:pt x="2" y="48"/>
                      <a:pt x="2" y="48"/>
                      <a:pt x="2" y="48"/>
                    </a:cubicBezTo>
                    <a:cubicBezTo>
                      <a:pt x="3" y="48"/>
                      <a:pt x="3" y="48"/>
                      <a:pt x="3" y="48"/>
                    </a:cubicBezTo>
                    <a:cubicBezTo>
                      <a:pt x="2" y="43"/>
                      <a:pt x="2" y="39"/>
                      <a:pt x="2" y="35"/>
                    </a:cubicBezTo>
                    <a:cubicBezTo>
                      <a:pt x="2" y="26"/>
                      <a:pt x="3" y="18"/>
                      <a:pt x="5" y="13"/>
                    </a:cubicBezTo>
                    <a:cubicBezTo>
                      <a:pt x="7" y="7"/>
                      <a:pt x="10" y="3"/>
                      <a:pt x="14" y="3"/>
                    </a:cubicBezTo>
                    <a:cubicBezTo>
                      <a:pt x="14" y="2"/>
                      <a:pt x="14" y="2"/>
                      <a:pt x="14" y="2"/>
                    </a:cubicBezTo>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7229" name="Freeform 869"/>
              <p:cNvSpPr>
                <a:spLocks/>
              </p:cNvSpPr>
              <p:nvPr/>
            </p:nvSpPr>
            <p:spPr bwMode="auto">
              <a:xfrm>
                <a:off x="960" y="2061"/>
                <a:ext cx="180" cy="48"/>
              </a:xfrm>
              <a:custGeom>
                <a:avLst/>
                <a:gdLst>
                  <a:gd name="T0" fmla="*/ 2 w 180"/>
                  <a:gd name="T1" fmla="*/ 48 h 48"/>
                  <a:gd name="T2" fmla="*/ 180 w 180"/>
                  <a:gd name="T3" fmla="*/ 3 h 48"/>
                  <a:gd name="T4" fmla="*/ 180 w 180"/>
                  <a:gd name="T5" fmla="*/ 3 h 48"/>
                  <a:gd name="T6" fmla="*/ 177 w 180"/>
                  <a:gd name="T7" fmla="*/ 0 h 48"/>
                  <a:gd name="T8" fmla="*/ 2 w 180"/>
                  <a:gd name="T9" fmla="*/ 46 h 48"/>
                  <a:gd name="T10" fmla="*/ 0 w 180"/>
                  <a:gd name="T11" fmla="*/ 48 h 48"/>
                  <a:gd name="T12" fmla="*/ 2 w 180"/>
                  <a:gd name="T13" fmla="*/ 48 h 48"/>
                  <a:gd name="T14" fmla="*/ 0 60000 65536"/>
                  <a:gd name="T15" fmla="*/ 0 60000 65536"/>
                  <a:gd name="T16" fmla="*/ 0 60000 65536"/>
                  <a:gd name="T17" fmla="*/ 0 60000 65536"/>
                  <a:gd name="T18" fmla="*/ 0 60000 65536"/>
                  <a:gd name="T19" fmla="*/ 0 60000 65536"/>
                  <a:gd name="T20" fmla="*/ 0 60000 65536"/>
                  <a:gd name="T21" fmla="*/ 0 w 180"/>
                  <a:gd name="T22" fmla="*/ 0 h 48"/>
                  <a:gd name="T23" fmla="*/ 180 w 180"/>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0" h="48">
                    <a:moveTo>
                      <a:pt x="2" y="48"/>
                    </a:moveTo>
                    <a:lnTo>
                      <a:pt x="180" y="3"/>
                    </a:lnTo>
                    <a:lnTo>
                      <a:pt x="177" y="0"/>
                    </a:lnTo>
                    <a:lnTo>
                      <a:pt x="2" y="46"/>
                    </a:lnTo>
                    <a:lnTo>
                      <a:pt x="0" y="48"/>
                    </a:lnTo>
                    <a:lnTo>
                      <a:pt x="2"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7230" name="Freeform 870"/>
              <p:cNvSpPr>
                <a:spLocks/>
              </p:cNvSpPr>
              <p:nvPr/>
            </p:nvSpPr>
            <p:spPr bwMode="auto">
              <a:xfrm>
                <a:off x="960" y="2061"/>
                <a:ext cx="180" cy="48"/>
              </a:xfrm>
              <a:custGeom>
                <a:avLst/>
                <a:gdLst>
                  <a:gd name="T0" fmla="*/ 2 w 180"/>
                  <a:gd name="T1" fmla="*/ 48 h 48"/>
                  <a:gd name="T2" fmla="*/ 180 w 180"/>
                  <a:gd name="T3" fmla="*/ 3 h 48"/>
                  <a:gd name="T4" fmla="*/ 180 w 180"/>
                  <a:gd name="T5" fmla="*/ 3 h 48"/>
                  <a:gd name="T6" fmla="*/ 177 w 180"/>
                  <a:gd name="T7" fmla="*/ 0 h 48"/>
                  <a:gd name="T8" fmla="*/ 2 w 180"/>
                  <a:gd name="T9" fmla="*/ 46 h 48"/>
                  <a:gd name="T10" fmla="*/ 0 w 180"/>
                  <a:gd name="T11" fmla="*/ 48 h 48"/>
                  <a:gd name="T12" fmla="*/ 2 w 180"/>
                  <a:gd name="T13" fmla="*/ 48 h 48"/>
                  <a:gd name="T14" fmla="*/ 0 60000 65536"/>
                  <a:gd name="T15" fmla="*/ 0 60000 65536"/>
                  <a:gd name="T16" fmla="*/ 0 60000 65536"/>
                  <a:gd name="T17" fmla="*/ 0 60000 65536"/>
                  <a:gd name="T18" fmla="*/ 0 60000 65536"/>
                  <a:gd name="T19" fmla="*/ 0 60000 65536"/>
                  <a:gd name="T20" fmla="*/ 0 60000 65536"/>
                  <a:gd name="T21" fmla="*/ 0 w 180"/>
                  <a:gd name="T22" fmla="*/ 0 h 48"/>
                  <a:gd name="T23" fmla="*/ 180 w 180"/>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0" h="48">
                    <a:moveTo>
                      <a:pt x="2" y="48"/>
                    </a:moveTo>
                    <a:lnTo>
                      <a:pt x="180" y="3"/>
                    </a:lnTo>
                    <a:lnTo>
                      <a:pt x="177" y="0"/>
                    </a:lnTo>
                    <a:lnTo>
                      <a:pt x="2" y="46"/>
                    </a:lnTo>
                    <a:lnTo>
                      <a:pt x="0" y="48"/>
                    </a:lnTo>
                    <a:lnTo>
                      <a:pt x="2" y="4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7231" name="Freeform 871"/>
              <p:cNvSpPr>
                <a:spLocks/>
              </p:cNvSpPr>
              <p:nvPr/>
            </p:nvSpPr>
            <p:spPr bwMode="auto">
              <a:xfrm>
                <a:off x="990" y="2176"/>
                <a:ext cx="175" cy="45"/>
              </a:xfrm>
              <a:custGeom>
                <a:avLst/>
                <a:gdLst>
                  <a:gd name="T0" fmla="*/ 175 w 175"/>
                  <a:gd name="T1" fmla="*/ 0 h 45"/>
                  <a:gd name="T2" fmla="*/ 2 w 175"/>
                  <a:gd name="T3" fmla="*/ 43 h 45"/>
                  <a:gd name="T4" fmla="*/ 0 w 175"/>
                  <a:gd name="T5" fmla="*/ 43 h 45"/>
                  <a:gd name="T6" fmla="*/ 2 w 175"/>
                  <a:gd name="T7" fmla="*/ 45 h 45"/>
                  <a:gd name="T8" fmla="*/ 175 w 175"/>
                  <a:gd name="T9" fmla="*/ 3 h 45"/>
                  <a:gd name="T10" fmla="*/ 175 w 175"/>
                  <a:gd name="T11" fmla="*/ 0 h 45"/>
                  <a:gd name="T12" fmla="*/ 175 w 175"/>
                  <a:gd name="T13" fmla="*/ 0 h 45"/>
                  <a:gd name="T14" fmla="*/ 0 60000 65536"/>
                  <a:gd name="T15" fmla="*/ 0 60000 65536"/>
                  <a:gd name="T16" fmla="*/ 0 60000 65536"/>
                  <a:gd name="T17" fmla="*/ 0 60000 65536"/>
                  <a:gd name="T18" fmla="*/ 0 60000 65536"/>
                  <a:gd name="T19" fmla="*/ 0 60000 65536"/>
                  <a:gd name="T20" fmla="*/ 0 60000 65536"/>
                  <a:gd name="T21" fmla="*/ 0 w 175"/>
                  <a:gd name="T22" fmla="*/ 0 h 45"/>
                  <a:gd name="T23" fmla="*/ 175 w 175"/>
                  <a:gd name="T24" fmla="*/ 45 h 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5" h="45">
                    <a:moveTo>
                      <a:pt x="175" y="0"/>
                    </a:moveTo>
                    <a:lnTo>
                      <a:pt x="2" y="43"/>
                    </a:lnTo>
                    <a:lnTo>
                      <a:pt x="0" y="43"/>
                    </a:lnTo>
                    <a:lnTo>
                      <a:pt x="2" y="45"/>
                    </a:lnTo>
                    <a:lnTo>
                      <a:pt x="175" y="3"/>
                    </a:lnTo>
                    <a:lnTo>
                      <a:pt x="17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7232" name="Freeform 872"/>
              <p:cNvSpPr>
                <a:spLocks/>
              </p:cNvSpPr>
              <p:nvPr/>
            </p:nvSpPr>
            <p:spPr bwMode="auto">
              <a:xfrm>
                <a:off x="990" y="2176"/>
                <a:ext cx="175" cy="45"/>
              </a:xfrm>
              <a:custGeom>
                <a:avLst/>
                <a:gdLst>
                  <a:gd name="T0" fmla="*/ 175 w 175"/>
                  <a:gd name="T1" fmla="*/ 0 h 45"/>
                  <a:gd name="T2" fmla="*/ 2 w 175"/>
                  <a:gd name="T3" fmla="*/ 43 h 45"/>
                  <a:gd name="T4" fmla="*/ 0 w 175"/>
                  <a:gd name="T5" fmla="*/ 43 h 45"/>
                  <a:gd name="T6" fmla="*/ 2 w 175"/>
                  <a:gd name="T7" fmla="*/ 45 h 45"/>
                  <a:gd name="T8" fmla="*/ 175 w 175"/>
                  <a:gd name="T9" fmla="*/ 3 h 45"/>
                  <a:gd name="T10" fmla="*/ 175 w 175"/>
                  <a:gd name="T11" fmla="*/ 0 h 45"/>
                  <a:gd name="T12" fmla="*/ 175 w 175"/>
                  <a:gd name="T13" fmla="*/ 0 h 45"/>
                  <a:gd name="T14" fmla="*/ 0 60000 65536"/>
                  <a:gd name="T15" fmla="*/ 0 60000 65536"/>
                  <a:gd name="T16" fmla="*/ 0 60000 65536"/>
                  <a:gd name="T17" fmla="*/ 0 60000 65536"/>
                  <a:gd name="T18" fmla="*/ 0 60000 65536"/>
                  <a:gd name="T19" fmla="*/ 0 60000 65536"/>
                  <a:gd name="T20" fmla="*/ 0 60000 65536"/>
                  <a:gd name="T21" fmla="*/ 0 w 175"/>
                  <a:gd name="T22" fmla="*/ 0 h 45"/>
                  <a:gd name="T23" fmla="*/ 175 w 175"/>
                  <a:gd name="T24" fmla="*/ 45 h 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5" h="45">
                    <a:moveTo>
                      <a:pt x="175" y="0"/>
                    </a:moveTo>
                    <a:lnTo>
                      <a:pt x="2" y="43"/>
                    </a:lnTo>
                    <a:lnTo>
                      <a:pt x="0" y="43"/>
                    </a:lnTo>
                    <a:lnTo>
                      <a:pt x="2" y="45"/>
                    </a:lnTo>
                    <a:lnTo>
                      <a:pt x="175" y="3"/>
                    </a:lnTo>
                    <a:lnTo>
                      <a:pt x="17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7233" name="Freeform 873"/>
              <p:cNvSpPr>
                <a:spLocks noEditPoints="1"/>
              </p:cNvSpPr>
              <p:nvPr/>
            </p:nvSpPr>
            <p:spPr bwMode="auto">
              <a:xfrm>
                <a:off x="1722" y="1875"/>
                <a:ext cx="65" cy="176"/>
              </a:xfrm>
              <a:custGeom>
                <a:avLst/>
                <a:gdLst>
                  <a:gd name="T0" fmla="*/ 151997863 w 26"/>
                  <a:gd name="T1" fmla="*/ 765121059 h 66"/>
                  <a:gd name="T2" fmla="*/ 146466145 w 26"/>
                  <a:gd name="T3" fmla="*/ 765121059 h 66"/>
                  <a:gd name="T4" fmla="*/ 146466145 w 26"/>
                  <a:gd name="T5" fmla="*/ 835820109 h 66"/>
                  <a:gd name="T6" fmla="*/ 111751300 w 26"/>
                  <a:gd name="T7" fmla="*/ 1130018645 h 66"/>
                  <a:gd name="T8" fmla="*/ 86738283 w 26"/>
                  <a:gd name="T9" fmla="*/ 1150332531 h 66"/>
                  <a:gd name="T10" fmla="*/ 105075208 w 26"/>
                  <a:gd name="T11" fmla="*/ 1150332531 h 66"/>
                  <a:gd name="T12" fmla="*/ 111751300 w 26"/>
                  <a:gd name="T13" fmla="*/ 1150332531 h 66"/>
                  <a:gd name="T14" fmla="*/ 139790833 w 26"/>
                  <a:gd name="T15" fmla="*/ 1047249749 h 66"/>
                  <a:gd name="T16" fmla="*/ 151997863 w 26"/>
                  <a:gd name="T17" fmla="*/ 835820109 h 66"/>
                  <a:gd name="T18" fmla="*/ 151997863 w 26"/>
                  <a:gd name="T19" fmla="*/ 765121059 h 66"/>
                  <a:gd name="T20" fmla="*/ 23434583 w 26"/>
                  <a:gd name="T21" fmla="*/ 0 h 66"/>
                  <a:gd name="T22" fmla="*/ 18597470 w 26"/>
                  <a:gd name="T23" fmla="*/ 0 h 66"/>
                  <a:gd name="T24" fmla="*/ 0 w 26"/>
                  <a:gd name="T25" fmla="*/ 32055603 h 66"/>
                  <a:gd name="T26" fmla="*/ 18597470 w 26"/>
                  <a:gd name="T27" fmla="*/ 19258027 h 66"/>
                  <a:gd name="T28" fmla="*/ 18597470 w 26"/>
                  <a:gd name="T29" fmla="*/ 19258027 h 66"/>
                  <a:gd name="T30" fmla="*/ 23434583 w 26"/>
                  <a:gd name="T31" fmla="*/ 19258027 h 66"/>
                  <a:gd name="T32" fmla="*/ 23434583 w 26"/>
                  <a:gd name="T33" fmla="*/ 19258027 h 66"/>
                  <a:gd name="T34" fmla="*/ 23434583 w 26"/>
                  <a:gd name="T35" fmla="*/ 19258027 h 66"/>
                  <a:gd name="T36" fmla="*/ 30993675 w 26"/>
                  <a:gd name="T37" fmla="*/ 19258027 h 66"/>
                  <a:gd name="T38" fmla="*/ 105075208 w 26"/>
                  <a:gd name="T39" fmla="*/ 294198536 h 66"/>
                  <a:gd name="T40" fmla="*/ 111751300 w 26"/>
                  <a:gd name="T41" fmla="*/ 294198536 h 66"/>
                  <a:gd name="T42" fmla="*/ 86738283 w 26"/>
                  <a:gd name="T43" fmla="*/ 157251869 h 66"/>
                  <a:gd name="T44" fmla="*/ 23434583 w 26"/>
                  <a:gd name="T45" fmla="*/ 0 h 6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6"/>
                  <a:gd name="T70" fmla="*/ 0 h 66"/>
                  <a:gd name="T71" fmla="*/ 26 w 26"/>
                  <a:gd name="T72" fmla="*/ 66 h 6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6" h="66">
                    <a:moveTo>
                      <a:pt x="26" y="44"/>
                    </a:moveTo>
                    <a:cubicBezTo>
                      <a:pt x="25" y="44"/>
                      <a:pt x="25" y="44"/>
                      <a:pt x="25" y="44"/>
                    </a:cubicBezTo>
                    <a:cubicBezTo>
                      <a:pt x="25" y="45"/>
                      <a:pt x="25" y="47"/>
                      <a:pt x="25" y="48"/>
                    </a:cubicBezTo>
                    <a:cubicBezTo>
                      <a:pt x="25" y="57"/>
                      <a:pt x="23" y="64"/>
                      <a:pt x="19" y="65"/>
                    </a:cubicBezTo>
                    <a:cubicBezTo>
                      <a:pt x="15" y="66"/>
                      <a:pt x="15" y="66"/>
                      <a:pt x="15" y="66"/>
                    </a:cubicBezTo>
                    <a:cubicBezTo>
                      <a:pt x="16" y="66"/>
                      <a:pt x="17" y="66"/>
                      <a:pt x="18" y="66"/>
                    </a:cubicBezTo>
                    <a:cubicBezTo>
                      <a:pt x="18" y="66"/>
                      <a:pt x="18" y="66"/>
                      <a:pt x="19" y="66"/>
                    </a:cubicBezTo>
                    <a:cubicBezTo>
                      <a:pt x="21" y="66"/>
                      <a:pt x="23" y="63"/>
                      <a:pt x="24" y="60"/>
                    </a:cubicBezTo>
                    <a:cubicBezTo>
                      <a:pt x="26" y="57"/>
                      <a:pt x="26" y="53"/>
                      <a:pt x="26" y="48"/>
                    </a:cubicBezTo>
                    <a:cubicBezTo>
                      <a:pt x="26" y="47"/>
                      <a:pt x="26" y="45"/>
                      <a:pt x="26" y="44"/>
                    </a:cubicBezTo>
                    <a:moveTo>
                      <a:pt x="4" y="0"/>
                    </a:moveTo>
                    <a:cubicBezTo>
                      <a:pt x="4" y="0"/>
                      <a:pt x="3" y="0"/>
                      <a:pt x="3" y="0"/>
                    </a:cubicBezTo>
                    <a:cubicBezTo>
                      <a:pt x="2" y="1"/>
                      <a:pt x="1" y="1"/>
                      <a:pt x="0" y="2"/>
                    </a:cubicBezTo>
                    <a:cubicBezTo>
                      <a:pt x="3" y="1"/>
                      <a:pt x="3" y="1"/>
                      <a:pt x="3" y="1"/>
                    </a:cubicBezTo>
                    <a:cubicBezTo>
                      <a:pt x="3" y="1"/>
                      <a:pt x="3" y="1"/>
                      <a:pt x="3" y="1"/>
                    </a:cubicBezTo>
                    <a:cubicBezTo>
                      <a:pt x="3" y="1"/>
                      <a:pt x="4" y="1"/>
                      <a:pt x="4" y="1"/>
                    </a:cubicBezTo>
                    <a:cubicBezTo>
                      <a:pt x="4" y="1"/>
                      <a:pt x="4" y="1"/>
                      <a:pt x="4" y="1"/>
                    </a:cubicBezTo>
                    <a:cubicBezTo>
                      <a:pt x="4" y="1"/>
                      <a:pt x="4" y="1"/>
                      <a:pt x="4" y="1"/>
                    </a:cubicBezTo>
                    <a:cubicBezTo>
                      <a:pt x="5" y="1"/>
                      <a:pt x="5" y="1"/>
                      <a:pt x="5" y="1"/>
                    </a:cubicBezTo>
                    <a:cubicBezTo>
                      <a:pt x="10" y="2"/>
                      <a:pt x="14" y="8"/>
                      <a:pt x="18" y="17"/>
                    </a:cubicBezTo>
                    <a:cubicBezTo>
                      <a:pt x="19" y="17"/>
                      <a:pt x="19" y="17"/>
                      <a:pt x="19" y="17"/>
                    </a:cubicBezTo>
                    <a:cubicBezTo>
                      <a:pt x="18" y="14"/>
                      <a:pt x="17" y="11"/>
                      <a:pt x="15" y="9"/>
                    </a:cubicBezTo>
                    <a:cubicBezTo>
                      <a:pt x="12" y="4"/>
                      <a:pt x="8" y="0"/>
                      <a:pt x="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7234" name="Freeform 874"/>
              <p:cNvSpPr>
                <a:spLocks noEditPoints="1"/>
              </p:cNvSpPr>
              <p:nvPr/>
            </p:nvSpPr>
            <p:spPr bwMode="auto">
              <a:xfrm>
                <a:off x="1710" y="1877"/>
                <a:ext cx="75" cy="174"/>
              </a:xfrm>
              <a:custGeom>
                <a:avLst/>
                <a:gdLst>
                  <a:gd name="T0" fmla="*/ 23434583 w 30"/>
                  <a:gd name="T1" fmla="*/ 654938372 h 65"/>
                  <a:gd name="T2" fmla="*/ 18597470 w 30"/>
                  <a:gd name="T3" fmla="*/ 654938372 h 65"/>
                  <a:gd name="T4" fmla="*/ 70050125 w 30"/>
                  <a:gd name="T5" fmla="*/ 1065196030 h 65"/>
                  <a:gd name="T6" fmla="*/ 116234188 w 30"/>
                  <a:gd name="T7" fmla="*/ 1209975618 h 65"/>
                  <a:gd name="T8" fmla="*/ 139790833 w 30"/>
                  <a:gd name="T9" fmla="*/ 1189640308 h 65"/>
                  <a:gd name="T10" fmla="*/ 175125313 w 30"/>
                  <a:gd name="T11" fmla="*/ 875374094 h 65"/>
                  <a:gd name="T12" fmla="*/ 139790833 w 30"/>
                  <a:gd name="T13" fmla="*/ 1189640308 h 65"/>
                  <a:gd name="T14" fmla="*/ 135307625 w 30"/>
                  <a:gd name="T15" fmla="*/ 1189640308 h 65"/>
                  <a:gd name="T16" fmla="*/ 23434583 w 30"/>
                  <a:gd name="T17" fmla="*/ 654938372 h 65"/>
                  <a:gd name="T18" fmla="*/ 23434583 w 30"/>
                  <a:gd name="T19" fmla="*/ 654938372 h 65"/>
                  <a:gd name="T20" fmla="*/ 46493675 w 30"/>
                  <a:gd name="T21" fmla="*/ 0 h 65"/>
                  <a:gd name="T22" fmla="*/ 30993675 w 30"/>
                  <a:gd name="T23" fmla="*/ 20330072 h 65"/>
                  <a:gd name="T24" fmla="*/ 12397470 w 30"/>
                  <a:gd name="T25" fmla="*/ 91396308 h 65"/>
                  <a:gd name="T26" fmla="*/ 7438988 w 30"/>
                  <a:gd name="T27" fmla="*/ 319279145 h 65"/>
                  <a:gd name="T28" fmla="*/ 18597470 w 30"/>
                  <a:gd name="T29" fmla="*/ 654938372 h 65"/>
                  <a:gd name="T30" fmla="*/ 23434583 w 30"/>
                  <a:gd name="T31" fmla="*/ 654938372 h 65"/>
                  <a:gd name="T32" fmla="*/ 46493675 w 30"/>
                  <a:gd name="T33" fmla="*/ 0 h 65"/>
                  <a:gd name="T34" fmla="*/ 54123050 w 30"/>
                  <a:gd name="T35" fmla="*/ 0 h 65"/>
                  <a:gd name="T36" fmla="*/ 54123050 w 30"/>
                  <a:gd name="T37" fmla="*/ 0 h 65"/>
                  <a:gd name="T38" fmla="*/ 58586458 w 30"/>
                  <a:gd name="T39" fmla="*/ 0 h 65"/>
                  <a:gd name="T40" fmla="*/ 54123050 w 30"/>
                  <a:gd name="T41" fmla="*/ 0 h 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0"/>
                  <a:gd name="T64" fmla="*/ 0 h 65"/>
                  <a:gd name="T65" fmla="*/ 30 w 30"/>
                  <a:gd name="T66" fmla="*/ 65 h 6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0" h="65">
                    <a:moveTo>
                      <a:pt x="4" y="35"/>
                    </a:moveTo>
                    <a:cubicBezTo>
                      <a:pt x="3" y="35"/>
                      <a:pt x="3" y="35"/>
                      <a:pt x="3" y="35"/>
                    </a:cubicBezTo>
                    <a:cubicBezTo>
                      <a:pt x="5" y="44"/>
                      <a:pt x="8" y="51"/>
                      <a:pt x="12" y="57"/>
                    </a:cubicBezTo>
                    <a:cubicBezTo>
                      <a:pt x="14" y="61"/>
                      <a:pt x="17" y="64"/>
                      <a:pt x="20" y="65"/>
                    </a:cubicBezTo>
                    <a:cubicBezTo>
                      <a:pt x="24" y="64"/>
                      <a:pt x="24" y="64"/>
                      <a:pt x="24" y="64"/>
                    </a:cubicBezTo>
                    <a:cubicBezTo>
                      <a:pt x="28" y="63"/>
                      <a:pt x="30" y="56"/>
                      <a:pt x="30" y="47"/>
                    </a:cubicBezTo>
                    <a:cubicBezTo>
                      <a:pt x="30" y="56"/>
                      <a:pt x="28" y="63"/>
                      <a:pt x="24" y="64"/>
                    </a:cubicBezTo>
                    <a:cubicBezTo>
                      <a:pt x="23" y="64"/>
                      <a:pt x="23" y="64"/>
                      <a:pt x="23" y="64"/>
                    </a:cubicBezTo>
                    <a:cubicBezTo>
                      <a:pt x="16" y="64"/>
                      <a:pt x="8" y="52"/>
                      <a:pt x="4" y="35"/>
                    </a:cubicBezTo>
                    <a:cubicBezTo>
                      <a:pt x="4" y="35"/>
                      <a:pt x="4" y="35"/>
                      <a:pt x="4" y="35"/>
                    </a:cubicBezTo>
                    <a:moveTo>
                      <a:pt x="8" y="0"/>
                    </a:moveTo>
                    <a:cubicBezTo>
                      <a:pt x="5" y="1"/>
                      <a:pt x="5" y="1"/>
                      <a:pt x="5" y="1"/>
                    </a:cubicBezTo>
                    <a:cubicBezTo>
                      <a:pt x="4" y="2"/>
                      <a:pt x="3" y="4"/>
                      <a:pt x="2" y="5"/>
                    </a:cubicBezTo>
                    <a:cubicBezTo>
                      <a:pt x="1" y="8"/>
                      <a:pt x="1" y="13"/>
                      <a:pt x="1" y="17"/>
                    </a:cubicBezTo>
                    <a:cubicBezTo>
                      <a:pt x="1" y="23"/>
                      <a:pt x="1" y="29"/>
                      <a:pt x="3" y="35"/>
                    </a:cubicBezTo>
                    <a:cubicBezTo>
                      <a:pt x="4" y="35"/>
                      <a:pt x="4" y="35"/>
                      <a:pt x="4" y="35"/>
                    </a:cubicBezTo>
                    <a:cubicBezTo>
                      <a:pt x="0" y="18"/>
                      <a:pt x="1" y="2"/>
                      <a:pt x="8" y="0"/>
                    </a:cubicBezTo>
                    <a:moveTo>
                      <a:pt x="9" y="0"/>
                    </a:moveTo>
                    <a:cubicBezTo>
                      <a:pt x="9" y="0"/>
                      <a:pt x="9" y="0"/>
                      <a:pt x="9" y="0"/>
                    </a:cubicBezTo>
                    <a:cubicBezTo>
                      <a:pt x="10" y="0"/>
                      <a:pt x="10" y="0"/>
                      <a:pt x="10" y="0"/>
                    </a:cubicBezTo>
                    <a:cubicBezTo>
                      <a:pt x="10" y="0"/>
                      <a:pt x="10" y="0"/>
                      <a:pt x="9" y="0"/>
                    </a:cubicBezTo>
                  </a:path>
                </a:pathLst>
              </a:custGeom>
              <a:solidFill>
                <a:srgbClr val="F7FA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7235" name="Freeform 875"/>
              <p:cNvSpPr>
                <a:spLocks noEditPoints="1"/>
              </p:cNvSpPr>
              <p:nvPr/>
            </p:nvSpPr>
            <p:spPr bwMode="auto">
              <a:xfrm>
                <a:off x="1780" y="1955"/>
                <a:ext cx="2" cy="10"/>
              </a:xfrm>
              <a:custGeom>
                <a:avLst/>
                <a:gdLst>
                  <a:gd name="T0" fmla="*/ 131072 w 1"/>
                  <a:gd name="T1" fmla="*/ 23048175 h 4"/>
                  <a:gd name="T2" fmla="*/ 131072 w 1"/>
                  <a:gd name="T3" fmla="*/ 23048175 h 4"/>
                  <a:gd name="T4" fmla="*/ 131072 w 1"/>
                  <a:gd name="T5" fmla="*/ 23048175 h 4"/>
                  <a:gd name="T6" fmla="*/ 0 w 1"/>
                  <a:gd name="T7" fmla="*/ 0 h 4"/>
                  <a:gd name="T8" fmla="*/ 131072 w 1"/>
                  <a:gd name="T9" fmla="*/ 23048175 h 4"/>
                  <a:gd name="T10" fmla="*/ 0 w 1"/>
                  <a:gd name="T11" fmla="*/ 0 h 4"/>
                  <a:gd name="T12" fmla="*/ 0 60000 65536"/>
                  <a:gd name="T13" fmla="*/ 0 60000 65536"/>
                  <a:gd name="T14" fmla="*/ 0 60000 65536"/>
                  <a:gd name="T15" fmla="*/ 0 60000 65536"/>
                  <a:gd name="T16" fmla="*/ 0 60000 65536"/>
                  <a:gd name="T17" fmla="*/ 0 60000 65536"/>
                  <a:gd name="T18" fmla="*/ 0 w 1"/>
                  <a:gd name="T19" fmla="*/ 0 h 4"/>
                  <a:gd name="T20" fmla="*/ 1 w 1"/>
                  <a:gd name="T21" fmla="*/ 4 h 4"/>
                </a:gdLst>
                <a:ahLst/>
                <a:cxnLst>
                  <a:cxn ang="T12">
                    <a:pos x="T0" y="T1"/>
                  </a:cxn>
                  <a:cxn ang="T13">
                    <a:pos x="T2" y="T3"/>
                  </a:cxn>
                  <a:cxn ang="T14">
                    <a:pos x="T4" y="T5"/>
                  </a:cxn>
                  <a:cxn ang="T15">
                    <a:pos x="T6" y="T7"/>
                  </a:cxn>
                  <a:cxn ang="T16">
                    <a:pos x="T8" y="T9"/>
                  </a:cxn>
                  <a:cxn ang="T17">
                    <a:pos x="T10" y="T11"/>
                  </a:cxn>
                </a:cxnLst>
                <a:rect l="T18" t="T19" r="T20" b="T21"/>
                <a:pathLst>
                  <a:path w="1" h="4">
                    <a:moveTo>
                      <a:pt x="1" y="4"/>
                    </a:moveTo>
                    <a:cubicBezTo>
                      <a:pt x="1" y="4"/>
                      <a:pt x="1" y="4"/>
                      <a:pt x="1" y="4"/>
                    </a:cubicBezTo>
                    <a:cubicBezTo>
                      <a:pt x="1" y="4"/>
                      <a:pt x="1" y="4"/>
                      <a:pt x="1" y="4"/>
                    </a:cubicBezTo>
                    <a:moveTo>
                      <a:pt x="0" y="0"/>
                    </a:moveTo>
                    <a:cubicBezTo>
                      <a:pt x="0" y="1"/>
                      <a:pt x="0" y="3"/>
                      <a:pt x="1" y="4"/>
                    </a:cubicBezTo>
                    <a:cubicBezTo>
                      <a:pt x="0" y="3"/>
                      <a:pt x="0" y="1"/>
                      <a:pt x="0" y="0"/>
                    </a:cubicBezTo>
                  </a:path>
                </a:pathLst>
              </a:custGeom>
              <a:solidFill>
                <a:srgbClr val="E0E2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7236" name="Freeform 876"/>
              <p:cNvSpPr>
                <a:spLocks/>
              </p:cNvSpPr>
              <p:nvPr/>
            </p:nvSpPr>
            <p:spPr bwMode="auto">
              <a:xfrm>
                <a:off x="1767" y="1920"/>
                <a:ext cx="20" cy="72"/>
              </a:xfrm>
              <a:custGeom>
                <a:avLst/>
                <a:gdLst>
                  <a:gd name="T0" fmla="*/ 6243958 w 8"/>
                  <a:gd name="T1" fmla="*/ 0 h 27"/>
                  <a:gd name="T2" fmla="*/ 0 w 8"/>
                  <a:gd name="T3" fmla="*/ 0 h 27"/>
                  <a:gd name="T4" fmla="*/ 27816925 w 8"/>
                  <a:gd name="T5" fmla="*/ 227950955 h 27"/>
                  <a:gd name="T6" fmla="*/ 27816925 w 8"/>
                  <a:gd name="T7" fmla="*/ 227950955 h 27"/>
                  <a:gd name="T8" fmla="*/ 34256175 w 8"/>
                  <a:gd name="T9" fmla="*/ 294198536 h 27"/>
                  <a:gd name="T10" fmla="*/ 34256175 w 8"/>
                  <a:gd name="T11" fmla="*/ 294198536 h 27"/>
                  <a:gd name="T12" fmla="*/ 34256175 w 8"/>
                  <a:gd name="T13" fmla="*/ 294198536 h 27"/>
                  <a:gd name="T14" fmla="*/ 39024220 w 8"/>
                  <a:gd name="T15" fmla="*/ 470693056 h 27"/>
                  <a:gd name="T16" fmla="*/ 46488800 w 8"/>
                  <a:gd name="T17" fmla="*/ 470693056 h 27"/>
                  <a:gd name="T18" fmla="*/ 34256175 w 8"/>
                  <a:gd name="T19" fmla="*/ 227950955 h 27"/>
                  <a:gd name="T20" fmla="*/ 6243958 w 8"/>
                  <a:gd name="T21" fmla="*/ 0 h 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27"/>
                  <a:gd name="T35" fmla="*/ 8 w 8"/>
                  <a:gd name="T36" fmla="*/ 27 h 2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27">
                    <a:moveTo>
                      <a:pt x="1" y="0"/>
                    </a:moveTo>
                    <a:cubicBezTo>
                      <a:pt x="0" y="0"/>
                      <a:pt x="0" y="0"/>
                      <a:pt x="0" y="0"/>
                    </a:cubicBezTo>
                    <a:cubicBezTo>
                      <a:pt x="2" y="4"/>
                      <a:pt x="4" y="9"/>
                      <a:pt x="5" y="13"/>
                    </a:cubicBezTo>
                    <a:cubicBezTo>
                      <a:pt x="5" y="13"/>
                      <a:pt x="5" y="13"/>
                      <a:pt x="5" y="13"/>
                    </a:cubicBezTo>
                    <a:cubicBezTo>
                      <a:pt x="5" y="14"/>
                      <a:pt x="5" y="16"/>
                      <a:pt x="6" y="17"/>
                    </a:cubicBezTo>
                    <a:cubicBezTo>
                      <a:pt x="6" y="17"/>
                      <a:pt x="6" y="17"/>
                      <a:pt x="6" y="17"/>
                    </a:cubicBezTo>
                    <a:cubicBezTo>
                      <a:pt x="6" y="17"/>
                      <a:pt x="6" y="17"/>
                      <a:pt x="6" y="17"/>
                    </a:cubicBezTo>
                    <a:cubicBezTo>
                      <a:pt x="6" y="21"/>
                      <a:pt x="7" y="24"/>
                      <a:pt x="7" y="27"/>
                    </a:cubicBezTo>
                    <a:cubicBezTo>
                      <a:pt x="8" y="27"/>
                      <a:pt x="8" y="27"/>
                      <a:pt x="8" y="27"/>
                    </a:cubicBezTo>
                    <a:cubicBezTo>
                      <a:pt x="8" y="23"/>
                      <a:pt x="7" y="18"/>
                      <a:pt x="6" y="13"/>
                    </a:cubicBezTo>
                    <a:cubicBezTo>
                      <a:pt x="5" y="8"/>
                      <a:pt x="3" y="4"/>
                      <a:pt x="1" y="0"/>
                    </a:cubicBezTo>
                  </a:path>
                </a:pathLst>
              </a:custGeom>
              <a:solidFill>
                <a:srgbClr val="7E83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7237" name="Freeform 877"/>
              <p:cNvSpPr>
                <a:spLocks noEditPoints="1"/>
              </p:cNvSpPr>
              <p:nvPr/>
            </p:nvSpPr>
            <p:spPr bwMode="auto">
              <a:xfrm>
                <a:off x="1730" y="1877"/>
                <a:ext cx="37" cy="43"/>
              </a:xfrm>
              <a:custGeom>
                <a:avLst/>
                <a:gdLst>
                  <a:gd name="T0" fmla="*/ 9272619 w 15"/>
                  <a:gd name="T1" fmla="*/ 0 h 16"/>
                  <a:gd name="T2" fmla="*/ 69211090 w 15"/>
                  <a:gd name="T3" fmla="*/ 319695879 h 16"/>
                  <a:gd name="T4" fmla="*/ 69211090 w 15"/>
                  <a:gd name="T5" fmla="*/ 319695879 h 16"/>
                  <a:gd name="T6" fmla="*/ 9272619 w 15"/>
                  <a:gd name="T7" fmla="*/ 0 h 16"/>
                  <a:gd name="T8" fmla="*/ 3759170 w 15"/>
                  <a:gd name="T9" fmla="*/ 0 h 16"/>
                  <a:gd name="T10" fmla="*/ 0 w 15"/>
                  <a:gd name="T11" fmla="*/ 0 h 16"/>
                  <a:gd name="T12" fmla="*/ 0 w 15"/>
                  <a:gd name="T13" fmla="*/ 0 h 16"/>
                  <a:gd name="T14" fmla="*/ 3759170 w 15"/>
                  <a:gd name="T15" fmla="*/ 0 h 16"/>
                  <a:gd name="T16" fmla="*/ 3759170 w 15"/>
                  <a:gd name="T17" fmla="*/ 0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16"/>
                  <a:gd name="T29" fmla="*/ 15 w 15"/>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16">
                    <a:moveTo>
                      <a:pt x="2" y="0"/>
                    </a:moveTo>
                    <a:cubicBezTo>
                      <a:pt x="7" y="1"/>
                      <a:pt x="11" y="7"/>
                      <a:pt x="15" y="16"/>
                    </a:cubicBezTo>
                    <a:cubicBezTo>
                      <a:pt x="15" y="16"/>
                      <a:pt x="15" y="16"/>
                      <a:pt x="15" y="16"/>
                    </a:cubicBezTo>
                    <a:cubicBezTo>
                      <a:pt x="11" y="7"/>
                      <a:pt x="7" y="1"/>
                      <a:pt x="2" y="0"/>
                    </a:cubicBezTo>
                    <a:moveTo>
                      <a:pt x="1" y="0"/>
                    </a:moveTo>
                    <a:cubicBezTo>
                      <a:pt x="1" y="0"/>
                      <a:pt x="0" y="0"/>
                      <a:pt x="0" y="0"/>
                    </a:cubicBezTo>
                    <a:cubicBezTo>
                      <a:pt x="0" y="0"/>
                      <a:pt x="0" y="0"/>
                      <a:pt x="0" y="0"/>
                    </a:cubicBezTo>
                    <a:cubicBezTo>
                      <a:pt x="0" y="0"/>
                      <a:pt x="1" y="0"/>
                      <a:pt x="1" y="0"/>
                    </a:cubicBezTo>
                    <a:cubicBezTo>
                      <a:pt x="1" y="0"/>
                      <a:pt x="1" y="0"/>
                      <a:pt x="1" y="0"/>
                    </a:cubicBezTo>
                  </a:path>
                </a:pathLst>
              </a:custGeom>
              <a:solidFill>
                <a:srgbClr val="DADC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7238" name="Freeform 878"/>
              <p:cNvSpPr>
                <a:spLocks noEditPoints="1"/>
              </p:cNvSpPr>
              <p:nvPr/>
            </p:nvSpPr>
            <p:spPr bwMode="auto">
              <a:xfrm>
                <a:off x="1710" y="1877"/>
                <a:ext cx="75" cy="171"/>
              </a:xfrm>
              <a:custGeom>
                <a:avLst/>
                <a:gdLst>
                  <a:gd name="T0" fmla="*/ 30993675 w 30"/>
                  <a:gd name="T1" fmla="*/ 634197997 h 64"/>
                  <a:gd name="T2" fmla="*/ 23434583 w 30"/>
                  <a:gd name="T3" fmla="*/ 634197997 h 64"/>
                  <a:gd name="T4" fmla="*/ 23434583 w 30"/>
                  <a:gd name="T5" fmla="*/ 634197997 h 64"/>
                  <a:gd name="T6" fmla="*/ 135307625 w 30"/>
                  <a:gd name="T7" fmla="*/ 1153752093 h 64"/>
                  <a:gd name="T8" fmla="*/ 139790833 w 30"/>
                  <a:gd name="T9" fmla="*/ 1153752093 h 64"/>
                  <a:gd name="T10" fmla="*/ 175125313 w 30"/>
                  <a:gd name="T11" fmla="*/ 850587572 h 64"/>
                  <a:gd name="T12" fmla="*/ 175125313 w 30"/>
                  <a:gd name="T13" fmla="*/ 774895560 h 64"/>
                  <a:gd name="T14" fmla="*/ 175125313 w 30"/>
                  <a:gd name="T15" fmla="*/ 774895560 h 64"/>
                  <a:gd name="T16" fmla="*/ 175125313 w 30"/>
                  <a:gd name="T17" fmla="*/ 755018833 h 64"/>
                  <a:gd name="T18" fmla="*/ 170662425 w 30"/>
                  <a:gd name="T19" fmla="*/ 774895560 h 64"/>
                  <a:gd name="T20" fmla="*/ 170662425 w 30"/>
                  <a:gd name="T21" fmla="*/ 850587572 h 64"/>
                  <a:gd name="T22" fmla="*/ 163205083 w 30"/>
                  <a:gd name="T23" fmla="*/ 1066010823 h 64"/>
                  <a:gd name="T24" fmla="*/ 135307625 w 30"/>
                  <a:gd name="T25" fmla="*/ 1133874295 h 64"/>
                  <a:gd name="T26" fmla="*/ 135307625 w 30"/>
                  <a:gd name="T27" fmla="*/ 1133874295 h 64"/>
                  <a:gd name="T28" fmla="*/ 128631645 w 30"/>
                  <a:gd name="T29" fmla="*/ 1133874295 h 64"/>
                  <a:gd name="T30" fmla="*/ 77484188 w 30"/>
                  <a:gd name="T31" fmla="*/ 1012256214 h 64"/>
                  <a:gd name="T32" fmla="*/ 30993675 w 30"/>
                  <a:gd name="T33" fmla="*/ 634197997 h 64"/>
                  <a:gd name="T34" fmla="*/ 54123050 w 30"/>
                  <a:gd name="T35" fmla="*/ 0 h 64"/>
                  <a:gd name="T36" fmla="*/ 46493675 w 30"/>
                  <a:gd name="T37" fmla="*/ 0 h 64"/>
                  <a:gd name="T38" fmla="*/ 46493675 w 30"/>
                  <a:gd name="T39" fmla="*/ 0 h 64"/>
                  <a:gd name="T40" fmla="*/ 23434583 w 30"/>
                  <a:gd name="T41" fmla="*/ 634197997 h 64"/>
                  <a:gd name="T42" fmla="*/ 23434583 w 30"/>
                  <a:gd name="T43" fmla="*/ 634197997 h 64"/>
                  <a:gd name="T44" fmla="*/ 30993675 w 30"/>
                  <a:gd name="T45" fmla="*/ 634197997 h 64"/>
                  <a:gd name="T46" fmla="*/ 18597470 w 30"/>
                  <a:gd name="T47" fmla="*/ 303405423 h 64"/>
                  <a:gd name="T48" fmla="*/ 23434583 w 30"/>
                  <a:gd name="T49" fmla="*/ 108545419 h 64"/>
                  <a:gd name="T50" fmla="*/ 46493675 w 30"/>
                  <a:gd name="T51" fmla="*/ 19862155 h 64"/>
                  <a:gd name="T52" fmla="*/ 54123050 w 30"/>
                  <a:gd name="T53" fmla="*/ 19862155 h 64"/>
                  <a:gd name="T54" fmla="*/ 54123050 w 30"/>
                  <a:gd name="T55" fmla="*/ 19862155 h 64"/>
                  <a:gd name="T56" fmla="*/ 111770833 w 30"/>
                  <a:gd name="T57" fmla="*/ 161614465 h 64"/>
                  <a:gd name="T58" fmla="*/ 128631645 w 30"/>
                  <a:gd name="T59" fmla="*/ 303405423 h 64"/>
                  <a:gd name="T60" fmla="*/ 135307625 w 30"/>
                  <a:gd name="T61" fmla="*/ 303405423 h 64"/>
                  <a:gd name="T62" fmla="*/ 139790833 w 30"/>
                  <a:gd name="T63" fmla="*/ 303405423 h 64"/>
                  <a:gd name="T64" fmla="*/ 135307625 w 30"/>
                  <a:gd name="T65" fmla="*/ 290019791 h 64"/>
                  <a:gd name="T66" fmla="*/ 135307625 w 30"/>
                  <a:gd name="T67" fmla="*/ 290019791 h 64"/>
                  <a:gd name="T68" fmla="*/ 58586458 w 30"/>
                  <a:gd name="T69" fmla="*/ 0 h 64"/>
                  <a:gd name="T70" fmla="*/ 54123050 w 30"/>
                  <a:gd name="T71" fmla="*/ 0 h 6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0"/>
                  <a:gd name="T109" fmla="*/ 0 h 64"/>
                  <a:gd name="T110" fmla="*/ 30 w 30"/>
                  <a:gd name="T111" fmla="*/ 64 h 6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0" h="64">
                    <a:moveTo>
                      <a:pt x="5" y="35"/>
                    </a:moveTo>
                    <a:cubicBezTo>
                      <a:pt x="4" y="35"/>
                      <a:pt x="4" y="35"/>
                      <a:pt x="4" y="35"/>
                    </a:cubicBezTo>
                    <a:cubicBezTo>
                      <a:pt x="4" y="35"/>
                      <a:pt x="4" y="35"/>
                      <a:pt x="4" y="35"/>
                    </a:cubicBezTo>
                    <a:cubicBezTo>
                      <a:pt x="8" y="52"/>
                      <a:pt x="16" y="64"/>
                      <a:pt x="23" y="64"/>
                    </a:cubicBezTo>
                    <a:cubicBezTo>
                      <a:pt x="23" y="64"/>
                      <a:pt x="23" y="64"/>
                      <a:pt x="24" y="64"/>
                    </a:cubicBezTo>
                    <a:cubicBezTo>
                      <a:pt x="28" y="63"/>
                      <a:pt x="30" y="56"/>
                      <a:pt x="30" y="47"/>
                    </a:cubicBezTo>
                    <a:cubicBezTo>
                      <a:pt x="30" y="46"/>
                      <a:pt x="30" y="44"/>
                      <a:pt x="30" y="43"/>
                    </a:cubicBezTo>
                    <a:cubicBezTo>
                      <a:pt x="30" y="43"/>
                      <a:pt x="30" y="43"/>
                      <a:pt x="30" y="43"/>
                    </a:cubicBezTo>
                    <a:cubicBezTo>
                      <a:pt x="30" y="43"/>
                      <a:pt x="30" y="43"/>
                      <a:pt x="30" y="42"/>
                    </a:cubicBezTo>
                    <a:cubicBezTo>
                      <a:pt x="30" y="43"/>
                      <a:pt x="29" y="43"/>
                      <a:pt x="29" y="43"/>
                    </a:cubicBezTo>
                    <a:cubicBezTo>
                      <a:pt x="29" y="44"/>
                      <a:pt x="29" y="46"/>
                      <a:pt x="29" y="47"/>
                    </a:cubicBezTo>
                    <a:cubicBezTo>
                      <a:pt x="29" y="52"/>
                      <a:pt x="29" y="56"/>
                      <a:pt x="28" y="59"/>
                    </a:cubicBezTo>
                    <a:cubicBezTo>
                      <a:pt x="27" y="61"/>
                      <a:pt x="25" y="63"/>
                      <a:pt x="23" y="63"/>
                    </a:cubicBezTo>
                    <a:cubicBezTo>
                      <a:pt x="23" y="63"/>
                      <a:pt x="23" y="63"/>
                      <a:pt x="23" y="63"/>
                    </a:cubicBezTo>
                    <a:cubicBezTo>
                      <a:pt x="23" y="63"/>
                      <a:pt x="22" y="63"/>
                      <a:pt x="22" y="63"/>
                    </a:cubicBezTo>
                    <a:cubicBezTo>
                      <a:pt x="20" y="63"/>
                      <a:pt x="16" y="61"/>
                      <a:pt x="13" y="56"/>
                    </a:cubicBezTo>
                    <a:cubicBezTo>
                      <a:pt x="10" y="50"/>
                      <a:pt x="7" y="43"/>
                      <a:pt x="5" y="35"/>
                    </a:cubicBezTo>
                    <a:moveTo>
                      <a:pt x="9" y="0"/>
                    </a:moveTo>
                    <a:cubicBezTo>
                      <a:pt x="9" y="0"/>
                      <a:pt x="8" y="0"/>
                      <a:pt x="8" y="0"/>
                    </a:cubicBezTo>
                    <a:cubicBezTo>
                      <a:pt x="8" y="0"/>
                      <a:pt x="8" y="0"/>
                      <a:pt x="8" y="0"/>
                    </a:cubicBezTo>
                    <a:cubicBezTo>
                      <a:pt x="1" y="2"/>
                      <a:pt x="0" y="18"/>
                      <a:pt x="4" y="35"/>
                    </a:cubicBezTo>
                    <a:cubicBezTo>
                      <a:pt x="4" y="35"/>
                      <a:pt x="4" y="35"/>
                      <a:pt x="4" y="35"/>
                    </a:cubicBezTo>
                    <a:cubicBezTo>
                      <a:pt x="5" y="35"/>
                      <a:pt x="5" y="35"/>
                      <a:pt x="5" y="35"/>
                    </a:cubicBezTo>
                    <a:cubicBezTo>
                      <a:pt x="3" y="29"/>
                      <a:pt x="3" y="23"/>
                      <a:pt x="3" y="17"/>
                    </a:cubicBezTo>
                    <a:cubicBezTo>
                      <a:pt x="3" y="13"/>
                      <a:pt x="3" y="9"/>
                      <a:pt x="4" y="6"/>
                    </a:cubicBezTo>
                    <a:cubicBezTo>
                      <a:pt x="5" y="3"/>
                      <a:pt x="7" y="2"/>
                      <a:pt x="8" y="1"/>
                    </a:cubicBezTo>
                    <a:cubicBezTo>
                      <a:pt x="9" y="1"/>
                      <a:pt x="9" y="1"/>
                      <a:pt x="9" y="1"/>
                    </a:cubicBezTo>
                    <a:cubicBezTo>
                      <a:pt x="9" y="1"/>
                      <a:pt x="9" y="1"/>
                      <a:pt x="9" y="1"/>
                    </a:cubicBezTo>
                    <a:cubicBezTo>
                      <a:pt x="12" y="1"/>
                      <a:pt x="15" y="4"/>
                      <a:pt x="19" y="9"/>
                    </a:cubicBezTo>
                    <a:cubicBezTo>
                      <a:pt x="20" y="11"/>
                      <a:pt x="21" y="14"/>
                      <a:pt x="22" y="17"/>
                    </a:cubicBezTo>
                    <a:cubicBezTo>
                      <a:pt x="23" y="17"/>
                      <a:pt x="23" y="17"/>
                      <a:pt x="23" y="17"/>
                    </a:cubicBezTo>
                    <a:cubicBezTo>
                      <a:pt x="23" y="17"/>
                      <a:pt x="23" y="17"/>
                      <a:pt x="24" y="17"/>
                    </a:cubicBezTo>
                    <a:cubicBezTo>
                      <a:pt x="24" y="17"/>
                      <a:pt x="23" y="16"/>
                      <a:pt x="23" y="16"/>
                    </a:cubicBezTo>
                    <a:cubicBezTo>
                      <a:pt x="23" y="16"/>
                      <a:pt x="23" y="16"/>
                      <a:pt x="23" y="16"/>
                    </a:cubicBezTo>
                    <a:cubicBezTo>
                      <a:pt x="19" y="7"/>
                      <a:pt x="15" y="1"/>
                      <a:pt x="10" y="0"/>
                    </a:cubicBezTo>
                    <a:cubicBezTo>
                      <a:pt x="10" y="0"/>
                      <a:pt x="10" y="0"/>
                      <a:pt x="9" y="0"/>
                    </a:cubicBezTo>
                  </a:path>
                </a:pathLst>
              </a:custGeom>
              <a:solidFill>
                <a:srgbClr val="D4D9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7239" name="Freeform 879"/>
              <p:cNvSpPr>
                <a:spLocks/>
              </p:cNvSpPr>
              <p:nvPr/>
            </p:nvSpPr>
            <p:spPr bwMode="auto">
              <a:xfrm>
                <a:off x="1765" y="1923"/>
                <a:ext cx="20" cy="69"/>
              </a:xfrm>
              <a:custGeom>
                <a:avLst/>
                <a:gdLst>
                  <a:gd name="T0" fmla="*/ 6243958 w 8"/>
                  <a:gd name="T1" fmla="*/ 0 h 26"/>
                  <a:gd name="T2" fmla="*/ 0 w 8"/>
                  <a:gd name="T3" fmla="*/ 0 h 26"/>
                  <a:gd name="T4" fmla="*/ 27816925 w 8"/>
                  <a:gd name="T5" fmla="*/ 212099156 h 26"/>
                  <a:gd name="T6" fmla="*/ 39024220 w 8"/>
                  <a:gd name="T7" fmla="*/ 417751939 h 26"/>
                  <a:gd name="T8" fmla="*/ 46488800 w 8"/>
                  <a:gd name="T9" fmla="*/ 398705593 h 26"/>
                  <a:gd name="T10" fmla="*/ 39024220 w 8"/>
                  <a:gd name="T11" fmla="*/ 253620556 h 26"/>
                  <a:gd name="T12" fmla="*/ 39024220 w 8"/>
                  <a:gd name="T13" fmla="*/ 253620556 h 26"/>
                  <a:gd name="T14" fmla="*/ 39024220 w 8"/>
                  <a:gd name="T15" fmla="*/ 253620556 h 26"/>
                  <a:gd name="T16" fmla="*/ 34256175 w 8"/>
                  <a:gd name="T17" fmla="*/ 194304982 h 26"/>
                  <a:gd name="T18" fmla="*/ 34256175 w 8"/>
                  <a:gd name="T19" fmla="*/ 194304982 h 26"/>
                  <a:gd name="T20" fmla="*/ 11126770 w 8"/>
                  <a:gd name="T21" fmla="*/ 0 h 26"/>
                  <a:gd name="T22" fmla="*/ 6243958 w 8"/>
                  <a:gd name="T23" fmla="*/ 0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26"/>
                  <a:gd name="T38" fmla="*/ 8 w 8"/>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26">
                    <a:moveTo>
                      <a:pt x="1" y="0"/>
                    </a:moveTo>
                    <a:cubicBezTo>
                      <a:pt x="1" y="0"/>
                      <a:pt x="1" y="0"/>
                      <a:pt x="0" y="0"/>
                    </a:cubicBezTo>
                    <a:cubicBezTo>
                      <a:pt x="2" y="3"/>
                      <a:pt x="4" y="8"/>
                      <a:pt x="5" y="13"/>
                    </a:cubicBezTo>
                    <a:cubicBezTo>
                      <a:pt x="6" y="17"/>
                      <a:pt x="7" y="22"/>
                      <a:pt x="7" y="26"/>
                    </a:cubicBezTo>
                    <a:cubicBezTo>
                      <a:pt x="7" y="26"/>
                      <a:pt x="8" y="26"/>
                      <a:pt x="8" y="25"/>
                    </a:cubicBezTo>
                    <a:cubicBezTo>
                      <a:pt x="8" y="22"/>
                      <a:pt x="7" y="19"/>
                      <a:pt x="7" y="16"/>
                    </a:cubicBezTo>
                    <a:cubicBezTo>
                      <a:pt x="7" y="16"/>
                      <a:pt x="7" y="16"/>
                      <a:pt x="7" y="16"/>
                    </a:cubicBezTo>
                    <a:cubicBezTo>
                      <a:pt x="7" y="16"/>
                      <a:pt x="7" y="16"/>
                      <a:pt x="7" y="16"/>
                    </a:cubicBezTo>
                    <a:cubicBezTo>
                      <a:pt x="6" y="15"/>
                      <a:pt x="6" y="13"/>
                      <a:pt x="6" y="12"/>
                    </a:cubicBezTo>
                    <a:cubicBezTo>
                      <a:pt x="6" y="12"/>
                      <a:pt x="6" y="12"/>
                      <a:pt x="6" y="12"/>
                    </a:cubicBezTo>
                    <a:cubicBezTo>
                      <a:pt x="5" y="8"/>
                      <a:pt x="3" y="4"/>
                      <a:pt x="2" y="0"/>
                    </a:cubicBezTo>
                    <a:cubicBezTo>
                      <a:pt x="1" y="0"/>
                      <a:pt x="1" y="0"/>
                      <a:pt x="1" y="0"/>
                    </a:cubicBezTo>
                  </a:path>
                </a:pathLst>
              </a:custGeom>
              <a:solidFill>
                <a:srgbClr val="BEC4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7240" name="Freeform 880"/>
              <p:cNvSpPr>
                <a:spLocks noEditPoints="1"/>
              </p:cNvSpPr>
              <p:nvPr/>
            </p:nvSpPr>
            <p:spPr bwMode="auto">
              <a:xfrm>
                <a:off x="1767" y="1920"/>
                <a:ext cx="18" cy="72"/>
              </a:xfrm>
              <a:custGeom>
                <a:avLst/>
                <a:gdLst>
                  <a:gd name="T0" fmla="*/ 55250907 w 7"/>
                  <a:gd name="T1" fmla="*/ 294198536 h 27"/>
                  <a:gd name="T2" fmla="*/ 55250907 w 7"/>
                  <a:gd name="T3" fmla="*/ 294198536 h 27"/>
                  <a:gd name="T4" fmla="*/ 65106849 w 7"/>
                  <a:gd name="T5" fmla="*/ 451394013 h 27"/>
                  <a:gd name="T6" fmla="*/ 65106849 w 7"/>
                  <a:gd name="T7" fmla="*/ 470693056 h 27"/>
                  <a:gd name="T8" fmla="*/ 65106849 w 7"/>
                  <a:gd name="T9" fmla="*/ 470693056 h 27"/>
                  <a:gd name="T10" fmla="*/ 55250907 w 7"/>
                  <a:gd name="T11" fmla="*/ 294198536 h 27"/>
                  <a:gd name="T12" fmla="*/ 55250907 w 7"/>
                  <a:gd name="T13" fmla="*/ 294198536 h 27"/>
                  <a:gd name="T14" fmla="*/ 55250907 w 7"/>
                  <a:gd name="T15" fmla="*/ 294198536 h 27"/>
                  <a:gd name="T16" fmla="*/ 55250907 w 7"/>
                  <a:gd name="T17" fmla="*/ 294198536 h 27"/>
                  <a:gd name="T18" fmla="*/ 55250907 w 7"/>
                  <a:gd name="T19" fmla="*/ 294198536 h 27"/>
                  <a:gd name="T20" fmla="*/ 55250907 w 7"/>
                  <a:gd name="T21" fmla="*/ 294198536 h 27"/>
                  <a:gd name="T22" fmla="*/ 0 w 7"/>
                  <a:gd name="T23" fmla="*/ 0 h 27"/>
                  <a:gd name="T24" fmla="*/ 0 w 7"/>
                  <a:gd name="T25" fmla="*/ 0 h 27"/>
                  <a:gd name="T26" fmla="*/ 0 w 7"/>
                  <a:gd name="T27" fmla="*/ 0 h 27"/>
                  <a:gd name="T28" fmla="*/ 11605343 w 7"/>
                  <a:gd name="T29" fmla="*/ 19258027 h 27"/>
                  <a:gd name="T30" fmla="*/ 47055484 w 7"/>
                  <a:gd name="T31" fmla="*/ 227950955 h 27"/>
                  <a:gd name="T32" fmla="*/ 47055484 w 7"/>
                  <a:gd name="T33" fmla="*/ 227950955 h 27"/>
                  <a:gd name="T34" fmla="*/ 47055484 w 7"/>
                  <a:gd name="T35" fmla="*/ 227950955 h 27"/>
                  <a:gd name="T36" fmla="*/ 47055484 w 7"/>
                  <a:gd name="T37" fmla="*/ 227950955 h 27"/>
                  <a:gd name="T38" fmla="*/ 0 w 7"/>
                  <a:gd name="T39" fmla="*/ 0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
                  <a:gd name="T61" fmla="*/ 0 h 27"/>
                  <a:gd name="T62" fmla="*/ 7 w 7"/>
                  <a:gd name="T63" fmla="*/ 27 h 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 h="27">
                    <a:moveTo>
                      <a:pt x="6" y="17"/>
                    </a:moveTo>
                    <a:cubicBezTo>
                      <a:pt x="6" y="17"/>
                      <a:pt x="6" y="17"/>
                      <a:pt x="6" y="17"/>
                    </a:cubicBezTo>
                    <a:cubicBezTo>
                      <a:pt x="6" y="20"/>
                      <a:pt x="7" y="23"/>
                      <a:pt x="7" y="26"/>
                    </a:cubicBezTo>
                    <a:cubicBezTo>
                      <a:pt x="7" y="27"/>
                      <a:pt x="7" y="27"/>
                      <a:pt x="7" y="27"/>
                    </a:cubicBezTo>
                    <a:cubicBezTo>
                      <a:pt x="7" y="27"/>
                      <a:pt x="7" y="27"/>
                      <a:pt x="7" y="27"/>
                    </a:cubicBezTo>
                    <a:cubicBezTo>
                      <a:pt x="7" y="24"/>
                      <a:pt x="6" y="21"/>
                      <a:pt x="6" y="17"/>
                    </a:cubicBezTo>
                    <a:moveTo>
                      <a:pt x="6" y="17"/>
                    </a:moveTo>
                    <a:cubicBezTo>
                      <a:pt x="6" y="17"/>
                      <a:pt x="6" y="17"/>
                      <a:pt x="6" y="17"/>
                    </a:cubicBezTo>
                    <a:cubicBezTo>
                      <a:pt x="6" y="17"/>
                      <a:pt x="6" y="17"/>
                      <a:pt x="6" y="17"/>
                    </a:cubicBezTo>
                    <a:cubicBezTo>
                      <a:pt x="6" y="17"/>
                      <a:pt x="6" y="17"/>
                      <a:pt x="6" y="17"/>
                    </a:cubicBezTo>
                    <a:cubicBezTo>
                      <a:pt x="6" y="17"/>
                      <a:pt x="6" y="17"/>
                      <a:pt x="6" y="17"/>
                    </a:cubicBezTo>
                    <a:moveTo>
                      <a:pt x="0" y="0"/>
                    </a:moveTo>
                    <a:cubicBezTo>
                      <a:pt x="0" y="0"/>
                      <a:pt x="0" y="0"/>
                      <a:pt x="0" y="0"/>
                    </a:cubicBezTo>
                    <a:cubicBezTo>
                      <a:pt x="0" y="0"/>
                      <a:pt x="0" y="0"/>
                      <a:pt x="0" y="0"/>
                    </a:cubicBezTo>
                    <a:cubicBezTo>
                      <a:pt x="0" y="0"/>
                      <a:pt x="1" y="1"/>
                      <a:pt x="1" y="1"/>
                    </a:cubicBezTo>
                    <a:cubicBezTo>
                      <a:pt x="2" y="5"/>
                      <a:pt x="4" y="9"/>
                      <a:pt x="5" y="13"/>
                    </a:cubicBezTo>
                    <a:cubicBezTo>
                      <a:pt x="5" y="13"/>
                      <a:pt x="5" y="13"/>
                      <a:pt x="5" y="13"/>
                    </a:cubicBezTo>
                    <a:cubicBezTo>
                      <a:pt x="5" y="13"/>
                      <a:pt x="5" y="13"/>
                      <a:pt x="5" y="13"/>
                    </a:cubicBezTo>
                    <a:cubicBezTo>
                      <a:pt x="5" y="13"/>
                      <a:pt x="5" y="13"/>
                      <a:pt x="5" y="13"/>
                    </a:cubicBezTo>
                    <a:cubicBezTo>
                      <a:pt x="4" y="9"/>
                      <a:pt x="2" y="4"/>
                      <a:pt x="0" y="0"/>
                    </a:cubicBezTo>
                  </a:path>
                </a:pathLst>
              </a:custGeom>
              <a:solidFill>
                <a:srgbClr val="7980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7241" name="Freeform 881"/>
              <p:cNvSpPr>
                <a:spLocks/>
              </p:cNvSpPr>
              <p:nvPr/>
            </p:nvSpPr>
            <p:spPr bwMode="auto">
              <a:xfrm>
                <a:off x="847" y="2008"/>
                <a:ext cx="150" cy="349"/>
              </a:xfrm>
              <a:custGeom>
                <a:avLst/>
                <a:gdLst>
                  <a:gd name="T0" fmla="*/ 268223958 w 60"/>
                  <a:gd name="T1" fmla="*/ 2147483647 h 131"/>
                  <a:gd name="T2" fmla="*/ 274975595 w 60"/>
                  <a:gd name="T3" fmla="*/ 2147483647 h 131"/>
                  <a:gd name="T4" fmla="*/ 333500988 w 60"/>
                  <a:gd name="T5" fmla="*/ 1989599186 h 131"/>
                  <a:gd name="T6" fmla="*/ 349477083 w 60"/>
                  <a:gd name="T7" fmla="*/ 1597968045 h 131"/>
                  <a:gd name="T8" fmla="*/ 321579113 w 60"/>
                  <a:gd name="T9" fmla="*/ 998248126 h 131"/>
                  <a:gd name="T10" fmla="*/ 228004895 w 60"/>
                  <a:gd name="T11" fmla="*/ 290450180 h 131"/>
                  <a:gd name="T12" fmla="*/ 105507345 w 60"/>
                  <a:gd name="T13" fmla="*/ 0 h 131"/>
                  <a:gd name="T14" fmla="*/ 93175125 w 60"/>
                  <a:gd name="T15" fmla="*/ 0 h 131"/>
                  <a:gd name="T16" fmla="*/ 7438988 w 60"/>
                  <a:gd name="T17" fmla="*/ 69811229 h 131"/>
                  <a:gd name="T18" fmla="*/ 7438988 w 60"/>
                  <a:gd name="T19" fmla="*/ 69811229 h 131"/>
                  <a:gd name="T20" fmla="*/ 7438988 w 60"/>
                  <a:gd name="T21" fmla="*/ 84509681 h 131"/>
                  <a:gd name="T22" fmla="*/ 7438988 w 60"/>
                  <a:gd name="T23" fmla="*/ 104173625 h 131"/>
                  <a:gd name="T24" fmla="*/ 12397470 w 60"/>
                  <a:gd name="T25" fmla="*/ 104173625 h 131"/>
                  <a:gd name="T26" fmla="*/ 23434583 w 60"/>
                  <a:gd name="T27" fmla="*/ 84509681 h 131"/>
                  <a:gd name="T28" fmla="*/ 135307625 w 60"/>
                  <a:gd name="T29" fmla="*/ 360367958 h 131"/>
                  <a:gd name="T30" fmla="*/ 228004895 w 60"/>
                  <a:gd name="T31" fmla="*/ 1063229973 h 131"/>
                  <a:gd name="T32" fmla="*/ 256302083 w 60"/>
                  <a:gd name="T33" fmla="*/ 1660335927 h 131"/>
                  <a:gd name="T34" fmla="*/ 240374813 w 60"/>
                  <a:gd name="T35" fmla="*/ 2042425451 h 131"/>
                  <a:gd name="T36" fmla="*/ 186272000 w 60"/>
                  <a:gd name="T37" fmla="*/ 2147483647 h 131"/>
                  <a:gd name="T38" fmla="*/ 179893875 w 60"/>
                  <a:gd name="T39" fmla="*/ 2147483647 h 131"/>
                  <a:gd name="T40" fmla="*/ 179893875 w 60"/>
                  <a:gd name="T41" fmla="*/ 2147483647 h 131"/>
                  <a:gd name="T42" fmla="*/ 186272000 w 60"/>
                  <a:gd name="T43" fmla="*/ 2147483647 h 131"/>
                  <a:gd name="T44" fmla="*/ 186272000 w 60"/>
                  <a:gd name="T45" fmla="*/ 2147483647 h 131"/>
                  <a:gd name="T46" fmla="*/ 274975595 w 60"/>
                  <a:gd name="T47" fmla="*/ 2147483647 h 131"/>
                  <a:gd name="T48" fmla="*/ 268223958 w 60"/>
                  <a:gd name="T49" fmla="*/ 2147483647 h 131"/>
                  <a:gd name="T50" fmla="*/ 268223958 w 60"/>
                  <a:gd name="T51" fmla="*/ 2147483647 h 131"/>
                  <a:gd name="T52" fmla="*/ 186272000 w 60"/>
                  <a:gd name="T53" fmla="*/ 2147483647 h 131"/>
                  <a:gd name="T54" fmla="*/ 179893875 w 60"/>
                  <a:gd name="T55" fmla="*/ 2147483647 h 131"/>
                  <a:gd name="T56" fmla="*/ 186272000 w 60"/>
                  <a:gd name="T57" fmla="*/ 2147483647 h 131"/>
                  <a:gd name="T58" fmla="*/ 245170908 w 60"/>
                  <a:gd name="T59" fmla="*/ 2061483734 h 131"/>
                  <a:gd name="T60" fmla="*/ 268223958 w 60"/>
                  <a:gd name="T61" fmla="*/ 1660335927 h 131"/>
                  <a:gd name="T62" fmla="*/ 240374813 w 60"/>
                  <a:gd name="T63" fmla="*/ 1048877186 h 131"/>
                  <a:gd name="T64" fmla="*/ 146466145 w 60"/>
                  <a:gd name="T65" fmla="*/ 341224171 h 131"/>
                  <a:gd name="T66" fmla="*/ 23434583 w 60"/>
                  <a:gd name="T67" fmla="*/ 50773594 h 131"/>
                  <a:gd name="T68" fmla="*/ 7438988 w 60"/>
                  <a:gd name="T69" fmla="*/ 69811229 h 131"/>
                  <a:gd name="T70" fmla="*/ 7438988 w 60"/>
                  <a:gd name="T71" fmla="*/ 84509681 h 131"/>
                  <a:gd name="T72" fmla="*/ 12397470 w 60"/>
                  <a:gd name="T73" fmla="*/ 104173625 h 131"/>
                  <a:gd name="T74" fmla="*/ 93175125 w 60"/>
                  <a:gd name="T75" fmla="*/ 31721399 h 131"/>
                  <a:gd name="T76" fmla="*/ 105507345 w 60"/>
                  <a:gd name="T77" fmla="*/ 31721399 h 131"/>
                  <a:gd name="T78" fmla="*/ 217277863 w 60"/>
                  <a:gd name="T79" fmla="*/ 309251455 h 131"/>
                  <a:gd name="T80" fmla="*/ 314903645 w 60"/>
                  <a:gd name="T81" fmla="*/ 998248126 h 131"/>
                  <a:gd name="T82" fmla="*/ 338269063 w 60"/>
                  <a:gd name="T83" fmla="*/ 1597968045 h 131"/>
                  <a:gd name="T84" fmla="*/ 321579113 w 60"/>
                  <a:gd name="T85" fmla="*/ 1989599186 h 131"/>
                  <a:gd name="T86" fmla="*/ 268223958 w 60"/>
                  <a:gd name="T87" fmla="*/ 2147483647 h 131"/>
                  <a:gd name="T88" fmla="*/ 268223958 w 60"/>
                  <a:gd name="T89" fmla="*/ 2147483647 h 13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0"/>
                  <a:gd name="T136" fmla="*/ 0 h 131"/>
                  <a:gd name="T137" fmla="*/ 60 w 60"/>
                  <a:gd name="T138" fmla="*/ 131 h 13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0" h="131">
                    <a:moveTo>
                      <a:pt x="46" y="127"/>
                    </a:moveTo>
                    <a:cubicBezTo>
                      <a:pt x="47" y="128"/>
                      <a:pt x="47" y="128"/>
                      <a:pt x="47" y="128"/>
                    </a:cubicBezTo>
                    <a:cubicBezTo>
                      <a:pt x="51" y="126"/>
                      <a:pt x="55" y="122"/>
                      <a:pt x="57" y="116"/>
                    </a:cubicBezTo>
                    <a:cubicBezTo>
                      <a:pt x="59" y="110"/>
                      <a:pt x="60" y="103"/>
                      <a:pt x="60" y="93"/>
                    </a:cubicBezTo>
                    <a:cubicBezTo>
                      <a:pt x="60" y="83"/>
                      <a:pt x="59" y="71"/>
                      <a:pt x="55" y="58"/>
                    </a:cubicBezTo>
                    <a:cubicBezTo>
                      <a:pt x="51" y="42"/>
                      <a:pt x="45" y="27"/>
                      <a:pt x="39" y="17"/>
                    </a:cubicBezTo>
                    <a:cubicBezTo>
                      <a:pt x="32" y="6"/>
                      <a:pt x="25" y="0"/>
                      <a:pt x="18" y="0"/>
                    </a:cubicBezTo>
                    <a:cubicBezTo>
                      <a:pt x="17" y="0"/>
                      <a:pt x="16" y="0"/>
                      <a:pt x="16" y="0"/>
                    </a:cubicBezTo>
                    <a:cubicBezTo>
                      <a:pt x="1" y="4"/>
                      <a:pt x="1" y="4"/>
                      <a:pt x="1" y="4"/>
                    </a:cubicBezTo>
                    <a:cubicBezTo>
                      <a:pt x="1" y="4"/>
                      <a:pt x="1" y="4"/>
                      <a:pt x="1" y="4"/>
                    </a:cubicBezTo>
                    <a:cubicBezTo>
                      <a:pt x="1" y="5"/>
                      <a:pt x="1" y="5"/>
                      <a:pt x="1" y="5"/>
                    </a:cubicBezTo>
                    <a:cubicBezTo>
                      <a:pt x="1" y="6"/>
                      <a:pt x="1" y="6"/>
                      <a:pt x="1" y="6"/>
                    </a:cubicBezTo>
                    <a:cubicBezTo>
                      <a:pt x="2" y="6"/>
                      <a:pt x="2" y="6"/>
                      <a:pt x="2" y="6"/>
                    </a:cubicBezTo>
                    <a:cubicBezTo>
                      <a:pt x="2" y="5"/>
                      <a:pt x="3" y="5"/>
                      <a:pt x="4" y="5"/>
                    </a:cubicBezTo>
                    <a:cubicBezTo>
                      <a:pt x="9" y="5"/>
                      <a:pt x="16" y="11"/>
                      <a:pt x="23" y="21"/>
                    </a:cubicBezTo>
                    <a:cubicBezTo>
                      <a:pt x="29" y="31"/>
                      <a:pt x="35" y="46"/>
                      <a:pt x="39" y="62"/>
                    </a:cubicBezTo>
                    <a:cubicBezTo>
                      <a:pt x="42" y="74"/>
                      <a:pt x="44" y="87"/>
                      <a:pt x="44" y="97"/>
                    </a:cubicBezTo>
                    <a:cubicBezTo>
                      <a:pt x="44" y="106"/>
                      <a:pt x="43" y="114"/>
                      <a:pt x="41" y="119"/>
                    </a:cubicBezTo>
                    <a:cubicBezTo>
                      <a:pt x="38" y="125"/>
                      <a:pt x="35" y="128"/>
                      <a:pt x="32" y="129"/>
                    </a:cubicBezTo>
                    <a:cubicBezTo>
                      <a:pt x="31" y="130"/>
                      <a:pt x="31" y="130"/>
                      <a:pt x="31" y="130"/>
                    </a:cubicBezTo>
                    <a:cubicBezTo>
                      <a:pt x="31" y="130"/>
                      <a:pt x="31" y="130"/>
                      <a:pt x="31" y="130"/>
                    </a:cubicBezTo>
                    <a:cubicBezTo>
                      <a:pt x="32" y="131"/>
                      <a:pt x="32" y="131"/>
                      <a:pt x="32" y="131"/>
                    </a:cubicBezTo>
                    <a:cubicBezTo>
                      <a:pt x="32" y="131"/>
                      <a:pt x="32" y="131"/>
                      <a:pt x="32" y="131"/>
                    </a:cubicBezTo>
                    <a:cubicBezTo>
                      <a:pt x="47" y="128"/>
                      <a:pt x="47" y="128"/>
                      <a:pt x="47" y="128"/>
                    </a:cubicBezTo>
                    <a:cubicBezTo>
                      <a:pt x="46" y="127"/>
                      <a:pt x="46" y="127"/>
                      <a:pt x="46" y="127"/>
                    </a:cubicBezTo>
                    <a:cubicBezTo>
                      <a:pt x="46" y="126"/>
                      <a:pt x="46" y="126"/>
                      <a:pt x="46" y="126"/>
                    </a:cubicBezTo>
                    <a:cubicBezTo>
                      <a:pt x="32" y="129"/>
                      <a:pt x="32" y="129"/>
                      <a:pt x="32" y="129"/>
                    </a:cubicBezTo>
                    <a:cubicBezTo>
                      <a:pt x="31" y="129"/>
                      <a:pt x="31" y="130"/>
                      <a:pt x="31" y="130"/>
                    </a:cubicBezTo>
                    <a:cubicBezTo>
                      <a:pt x="31" y="131"/>
                      <a:pt x="32" y="131"/>
                      <a:pt x="32" y="131"/>
                    </a:cubicBezTo>
                    <a:cubicBezTo>
                      <a:pt x="37" y="130"/>
                      <a:pt x="40" y="126"/>
                      <a:pt x="42" y="120"/>
                    </a:cubicBezTo>
                    <a:cubicBezTo>
                      <a:pt x="45" y="114"/>
                      <a:pt x="46" y="106"/>
                      <a:pt x="46" y="97"/>
                    </a:cubicBezTo>
                    <a:cubicBezTo>
                      <a:pt x="46" y="86"/>
                      <a:pt x="44" y="74"/>
                      <a:pt x="41" y="61"/>
                    </a:cubicBezTo>
                    <a:cubicBezTo>
                      <a:pt x="37" y="45"/>
                      <a:pt x="31" y="31"/>
                      <a:pt x="25" y="20"/>
                    </a:cubicBezTo>
                    <a:cubicBezTo>
                      <a:pt x="18" y="10"/>
                      <a:pt x="11" y="3"/>
                      <a:pt x="4" y="3"/>
                    </a:cubicBezTo>
                    <a:cubicBezTo>
                      <a:pt x="3" y="3"/>
                      <a:pt x="2" y="3"/>
                      <a:pt x="1" y="4"/>
                    </a:cubicBezTo>
                    <a:cubicBezTo>
                      <a:pt x="1" y="4"/>
                      <a:pt x="0" y="4"/>
                      <a:pt x="1" y="5"/>
                    </a:cubicBezTo>
                    <a:cubicBezTo>
                      <a:pt x="1" y="5"/>
                      <a:pt x="1" y="6"/>
                      <a:pt x="2" y="6"/>
                    </a:cubicBezTo>
                    <a:cubicBezTo>
                      <a:pt x="16" y="2"/>
                      <a:pt x="16" y="2"/>
                      <a:pt x="16" y="2"/>
                    </a:cubicBezTo>
                    <a:cubicBezTo>
                      <a:pt x="17" y="2"/>
                      <a:pt x="17" y="2"/>
                      <a:pt x="18" y="2"/>
                    </a:cubicBezTo>
                    <a:cubicBezTo>
                      <a:pt x="24" y="2"/>
                      <a:pt x="31" y="8"/>
                      <a:pt x="37" y="18"/>
                    </a:cubicBezTo>
                    <a:cubicBezTo>
                      <a:pt x="44" y="28"/>
                      <a:pt x="50" y="42"/>
                      <a:pt x="54" y="58"/>
                    </a:cubicBezTo>
                    <a:cubicBezTo>
                      <a:pt x="57" y="71"/>
                      <a:pt x="58" y="83"/>
                      <a:pt x="58" y="93"/>
                    </a:cubicBezTo>
                    <a:cubicBezTo>
                      <a:pt x="58" y="102"/>
                      <a:pt x="57" y="110"/>
                      <a:pt x="55" y="116"/>
                    </a:cubicBezTo>
                    <a:cubicBezTo>
                      <a:pt x="53" y="121"/>
                      <a:pt x="50" y="125"/>
                      <a:pt x="46" y="126"/>
                    </a:cubicBezTo>
                    <a:cubicBezTo>
                      <a:pt x="46" y="127"/>
                      <a:pt x="46" y="127"/>
                      <a:pt x="46" y="127"/>
                    </a:cubicBezTo>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7242" name="Freeform 882"/>
              <p:cNvSpPr>
                <a:spLocks/>
              </p:cNvSpPr>
              <p:nvPr/>
            </p:nvSpPr>
            <p:spPr bwMode="auto">
              <a:xfrm>
                <a:off x="952" y="1875"/>
                <a:ext cx="835" cy="378"/>
              </a:xfrm>
              <a:custGeom>
                <a:avLst/>
                <a:gdLst>
                  <a:gd name="T0" fmla="*/ 1811198750 w 334"/>
                  <a:gd name="T1" fmla="*/ 18887260 h 142"/>
                  <a:gd name="T2" fmla="*/ 1811198750 w 334"/>
                  <a:gd name="T3" fmla="*/ 0 h 142"/>
                  <a:gd name="T4" fmla="*/ 6370908 w 334"/>
                  <a:gd name="T5" fmla="*/ 1284641140 h 142"/>
                  <a:gd name="T6" fmla="*/ 0 w 334"/>
                  <a:gd name="T7" fmla="*/ 1303614866 h 142"/>
                  <a:gd name="T8" fmla="*/ 0 w 334"/>
                  <a:gd name="T9" fmla="*/ 1303614866 h 142"/>
                  <a:gd name="T10" fmla="*/ 70045238 w 334"/>
                  <a:gd name="T11" fmla="*/ 1824576399 h 142"/>
                  <a:gd name="T12" fmla="*/ 93147000 w 334"/>
                  <a:gd name="T13" fmla="*/ 2147483647 h 142"/>
                  <a:gd name="T14" fmla="*/ 93147000 w 334"/>
                  <a:gd name="T15" fmla="*/ 2147483647 h 142"/>
                  <a:gd name="T16" fmla="*/ 99543488 w 334"/>
                  <a:gd name="T17" fmla="*/ 2147483647 h 142"/>
                  <a:gd name="T18" fmla="*/ 1904373363 w 334"/>
                  <a:gd name="T19" fmla="*/ 1119555691 h 142"/>
                  <a:gd name="T20" fmla="*/ 1932666020 w 334"/>
                  <a:gd name="T21" fmla="*/ 1017396700 h 142"/>
                  <a:gd name="T22" fmla="*/ 1943825208 w 334"/>
                  <a:gd name="T23" fmla="*/ 814562126 h 142"/>
                  <a:gd name="T24" fmla="*/ 1932666020 w 334"/>
                  <a:gd name="T25" fmla="*/ 508544430 h 142"/>
                  <a:gd name="T26" fmla="*/ 1881243958 w 334"/>
                  <a:gd name="T27" fmla="*/ 152671192 h 142"/>
                  <a:gd name="T28" fmla="*/ 1816158020 w 334"/>
                  <a:gd name="T29" fmla="*/ 0 h 142"/>
                  <a:gd name="T30" fmla="*/ 1811198750 w 334"/>
                  <a:gd name="T31" fmla="*/ 0 h 142"/>
                  <a:gd name="T32" fmla="*/ 1811198750 w 334"/>
                  <a:gd name="T33" fmla="*/ 18887260 h 142"/>
                  <a:gd name="T34" fmla="*/ 1811198750 w 334"/>
                  <a:gd name="T35" fmla="*/ 31390794 h 142"/>
                  <a:gd name="T36" fmla="*/ 1816158020 w 334"/>
                  <a:gd name="T37" fmla="*/ 31390794 h 142"/>
                  <a:gd name="T38" fmla="*/ 1873779300 w 334"/>
                  <a:gd name="T39" fmla="*/ 172160765 h 142"/>
                  <a:gd name="T40" fmla="*/ 1920458988 w 334"/>
                  <a:gd name="T41" fmla="*/ 527428876 h 142"/>
                  <a:gd name="T42" fmla="*/ 1932666020 w 334"/>
                  <a:gd name="T43" fmla="*/ 814562126 h 142"/>
                  <a:gd name="T44" fmla="*/ 1927897970 w 334"/>
                  <a:gd name="T45" fmla="*/ 1017396700 h 142"/>
                  <a:gd name="T46" fmla="*/ 1896904300 w 334"/>
                  <a:gd name="T47" fmla="*/ 1081841721 h 142"/>
                  <a:gd name="T48" fmla="*/ 99543488 w 334"/>
                  <a:gd name="T49" fmla="*/ 2147483647 h 142"/>
                  <a:gd name="T50" fmla="*/ 99543488 w 334"/>
                  <a:gd name="T51" fmla="*/ 2147483647 h 142"/>
                  <a:gd name="T52" fmla="*/ 104312313 w 334"/>
                  <a:gd name="T53" fmla="*/ 2147483647 h 142"/>
                  <a:gd name="T54" fmla="*/ 74500783 w 334"/>
                  <a:gd name="T55" fmla="*/ 1824576399 h 142"/>
                  <a:gd name="T56" fmla="*/ 11920238 w 334"/>
                  <a:gd name="T57" fmla="*/ 1303614866 h 142"/>
                  <a:gd name="T58" fmla="*/ 6370908 w 334"/>
                  <a:gd name="T59" fmla="*/ 1303614866 h 142"/>
                  <a:gd name="T60" fmla="*/ 11920238 w 334"/>
                  <a:gd name="T61" fmla="*/ 1323107251 h 142"/>
                  <a:gd name="T62" fmla="*/ 1811198750 w 334"/>
                  <a:gd name="T63" fmla="*/ 31390794 h 142"/>
                  <a:gd name="T64" fmla="*/ 1811198750 w 334"/>
                  <a:gd name="T65" fmla="*/ 18887260 h 1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4"/>
                  <a:gd name="T100" fmla="*/ 0 h 142"/>
                  <a:gd name="T101" fmla="*/ 334 w 334"/>
                  <a:gd name="T102" fmla="*/ 142 h 1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4" h="142">
                    <a:moveTo>
                      <a:pt x="311" y="1"/>
                    </a:moveTo>
                    <a:cubicBezTo>
                      <a:pt x="311" y="0"/>
                      <a:pt x="311" y="0"/>
                      <a:pt x="311" y="0"/>
                    </a:cubicBezTo>
                    <a:cubicBezTo>
                      <a:pt x="1" y="76"/>
                      <a:pt x="1" y="76"/>
                      <a:pt x="1" y="76"/>
                    </a:cubicBezTo>
                    <a:cubicBezTo>
                      <a:pt x="0" y="77"/>
                      <a:pt x="0" y="77"/>
                      <a:pt x="0" y="77"/>
                    </a:cubicBezTo>
                    <a:cubicBezTo>
                      <a:pt x="0" y="77"/>
                      <a:pt x="0" y="77"/>
                      <a:pt x="0" y="77"/>
                    </a:cubicBezTo>
                    <a:cubicBezTo>
                      <a:pt x="5" y="86"/>
                      <a:pt x="9" y="97"/>
                      <a:pt x="12" y="108"/>
                    </a:cubicBezTo>
                    <a:cubicBezTo>
                      <a:pt x="14" y="120"/>
                      <a:pt x="16" y="131"/>
                      <a:pt x="16" y="141"/>
                    </a:cubicBezTo>
                    <a:cubicBezTo>
                      <a:pt x="16" y="142"/>
                      <a:pt x="16" y="142"/>
                      <a:pt x="16" y="142"/>
                    </a:cubicBezTo>
                    <a:cubicBezTo>
                      <a:pt x="17" y="142"/>
                      <a:pt x="17" y="142"/>
                      <a:pt x="17" y="142"/>
                    </a:cubicBezTo>
                    <a:cubicBezTo>
                      <a:pt x="327" y="66"/>
                      <a:pt x="327" y="66"/>
                      <a:pt x="327" y="66"/>
                    </a:cubicBezTo>
                    <a:cubicBezTo>
                      <a:pt x="329" y="66"/>
                      <a:pt x="331" y="63"/>
                      <a:pt x="332" y="60"/>
                    </a:cubicBezTo>
                    <a:cubicBezTo>
                      <a:pt x="334" y="57"/>
                      <a:pt x="334" y="53"/>
                      <a:pt x="334" y="48"/>
                    </a:cubicBezTo>
                    <a:cubicBezTo>
                      <a:pt x="334" y="43"/>
                      <a:pt x="333" y="37"/>
                      <a:pt x="332" y="30"/>
                    </a:cubicBezTo>
                    <a:cubicBezTo>
                      <a:pt x="330" y="22"/>
                      <a:pt x="327" y="14"/>
                      <a:pt x="323" y="9"/>
                    </a:cubicBezTo>
                    <a:cubicBezTo>
                      <a:pt x="320" y="4"/>
                      <a:pt x="316" y="0"/>
                      <a:pt x="312" y="0"/>
                    </a:cubicBezTo>
                    <a:cubicBezTo>
                      <a:pt x="312" y="0"/>
                      <a:pt x="311" y="0"/>
                      <a:pt x="311" y="0"/>
                    </a:cubicBezTo>
                    <a:cubicBezTo>
                      <a:pt x="311" y="1"/>
                      <a:pt x="311" y="1"/>
                      <a:pt x="311" y="1"/>
                    </a:cubicBezTo>
                    <a:cubicBezTo>
                      <a:pt x="311" y="2"/>
                      <a:pt x="311" y="2"/>
                      <a:pt x="311" y="2"/>
                    </a:cubicBezTo>
                    <a:cubicBezTo>
                      <a:pt x="312" y="2"/>
                      <a:pt x="312" y="2"/>
                      <a:pt x="312" y="2"/>
                    </a:cubicBezTo>
                    <a:cubicBezTo>
                      <a:pt x="315" y="2"/>
                      <a:pt x="318" y="5"/>
                      <a:pt x="322" y="10"/>
                    </a:cubicBezTo>
                    <a:cubicBezTo>
                      <a:pt x="325" y="15"/>
                      <a:pt x="328" y="22"/>
                      <a:pt x="330" y="31"/>
                    </a:cubicBezTo>
                    <a:cubicBezTo>
                      <a:pt x="331" y="37"/>
                      <a:pt x="332" y="43"/>
                      <a:pt x="332" y="48"/>
                    </a:cubicBezTo>
                    <a:cubicBezTo>
                      <a:pt x="332" y="53"/>
                      <a:pt x="332" y="57"/>
                      <a:pt x="331" y="60"/>
                    </a:cubicBezTo>
                    <a:cubicBezTo>
                      <a:pt x="330" y="62"/>
                      <a:pt x="328" y="64"/>
                      <a:pt x="326" y="64"/>
                    </a:cubicBezTo>
                    <a:cubicBezTo>
                      <a:pt x="17" y="140"/>
                      <a:pt x="17" y="140"/>
                      <a:pt x="17" y="140"/>
                    </a:cubicBezTo>
                    <a:cubicBezTo>
                      <a:pt x="17" y="141"/>
                      <a:pt x="17" y="141"/>
                      <a:pt x="17" y="141"/>
                    </a:cubicBezTo>
                    <a:cubicBezTo>
                      <a:pt x="18" y="141"/>
                      <a:pt x="18" y="141"/>
                      <a:pt x="18" y="141"/>
                    </a:cubicBezTo>
                    <a:cubicBezTo>
                      <a:pt x="18" y="131"/>
                      <a:pt x="16" y="120"/>
                      <a:pt x="13" y="108"/>
                    </a:cubicBezTo>
                    <a:cubicBezTo>
                      <a:pt x="11" y="96"/>
                      <a:pt x="7" y="86"/>
                      <a:pt x="2" y="77"/>
                    </a:cubicBezTo>
                    <a:cubicBezTo>
                      <a:pt x="1" y="77"/>
                      <a:pt x="1" y="77"/>
                      <a:pt x="1" y="77"/>
                    </a:cubicBezTo>
                    <a:cubicBezTo>
                      <a:pt x="2" y="78"/>
                      <a:pt x="2" y="78"/>
                      <a:pt x="2" y="78"/>
                    </a:cubicBezTo>
                    <a:cubicBezTo>
                      <a:pt x="311" y="2"/>
                      <a:pt x="311" y="2"/>
                      <a:pt x="311" y="2"/>
                    </a:cubicBezTo>
                    <a:cubicBezTo>
                      <a:pt x="311" y="1"/>
                      <a:pt x="311" y="1"/>
                      <a:pt x="311" y="1"/>
                    </a:cubicBezTo>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7243" name="Freeform 883"/>
              <p:cNvSpPr>
                <a:spLocks/>
              </p:cNvSpPr>
              <p:nvPr/>
            </p:nvSpPr>
            <p:spPr bwMode="auto">
              <a:xfrm>
                <a:off x="1765" y="1909"/>
                <a:ext cx="65" cy="86"/>
              </a:xfrm>
              <a:custGeom>
                <a:avLst/>
                <a:gdLst>
                  <a:gd name="T0" fmla="*/ 93174613 w 26"/>
                  <a:gd name="T1" fmla="*/ 22562965 h 32"/>
                  <a:gd name="T2" fmla="*/ 93174613 w 26"/>
                  <a:gd name="T3" fmla="*/ 0 h 32"/>
                  <a:gd name="T4" fmla="*/ 7438988 w 26"/>
                  <a:gd name="T5" fmla="*/ 60637968 h 32"/>
                  <a:gd name="T6" fmla="*/ 7438988 w 26"/>
                  <a:gd name="T7" fmla="*/ 83200348 h 32"/>
                  <a:gd name="T8" fmla="*/ 0 w 26"/>
                  <a:gd name="T9" fmla="*/ 96510181 h 32"/>
                  <a:gd name="T10" fmla="*/ 30993675 w 26"/>
                  <a:gd name="T11" fmla="*/ 355919686 h 32"/>
                  <a:gd name="T12" fmla="*/ 40245438 w 26"/>
                  <a:gd name="T13" fmla="*/ 614289833 h 32"/>
                  <a:gd name="T14" fmla="*/ 40245438 w 26"/>
                  <a:gd name="T15" fmla="*/ 636678175 h 32"/>
                  <a:gd name="T16" fmla="*/ 46493675 w 26"/>
                  <a:gd name="T17" fmla="*/ 636678175 h 32"/>
                  <a:gd name="T18" fmla="*/ 135307625 w 26"/>
                  <a:gd name="T19" fmla="*/ 578364722 h 32"/>
                  <a:gd name="T20" fmla="*/ 135307625 w 26"/>
                  <a:gd name="T21" fmla="*/ 578364722 h 32"/>
                  <a:gd name="T22" fmla="*/ 146466145 w 26"/>
                  <a:gd name="T23" fmla="*/ 517726762 h 32"/>
                  <a:gd name="T24" fmla="*/ 151997863 w 26"/>
                  <a:gd name="T25" fmla="*/ 399771605 h 32"/>
                  <a:gd name="T26" fmla="*/ 146466145 w 26"/>
                  <a:gd name="T27" fmla="*/ 259371111 h 32"/>
                  <a:gd name="T28" fmla="*/ 122978520 w 26"/>
                  <a:gd name="T29" fmla="*/ 83200348 h 32"/>
                  <a:gd name="T30" fmla="*/ 93174613 w 26"/>
                  <a:gd name="T31" fmla="*/ 0 h 32"/>
                  <a:gd name="T32" fmla="*/ 93174613 w 26"/>
                  <a:gd name="T33" fmla="*/ 0 h 32"/>
                  <a:gd name="T34" fmla="*/ 93174613 w 26"/>
                  <a:gd name="T35" fmla="*/ 22562965 h 32"/>
                  <a:gd name="T36" fmla="*/ 93174613 w 26"/>
                  <a:gd name="T37" fmla="*/ 35911192 h 32"/>
                  <a:gd name="T38" fmla="*/ 93174613 w 26"/>
                  <a:gd name="T39" fmla="*/ 35911192 h 32"/>
                  <a:gd name="T40" fmla="*/ 116234188 w 26"/>
                  <a:gd name="T41" fmla="*/ 96510181 h 32"/>
                  <a:gd name="T42" fmla="*/ 135307625 w 26"/>
                  <a:gd name="T43" fmla="*/ 259371111 h 32"/>
                  <a:gd name="T44" fmla="*/ 139790833 w 26"/>
                  <a:gd name="T45" fmla="*/ 399771605 h 32"/>
                  <a:gd name="T46" fmla="*/ 135307625 w 26"/>
                  <a:gd name="T47" fmla="*/ 496285994 h 32"/>
                  <a:gd name="T48" fmla="*/ 127868675 w 26"/>
                  <a:gd name="T49" fmla="*/ 540173216 h 32"/>
                  <a:gd name="T50" fmla="*/ 127868675 w 26"/>
                  <a:gd name="T51" fmla="*/ 556667675 h 32"/>
                  <a:gd name="T52" fmla="*/ 127868675 w 26"/>
                  <a:gd name="T53" fmla="*/ 540173216 h 32"/>
                  <a:gd name="T54" fmla="*/ 46493675 w 26"/>
                  <a:gd name="T55" fmla="*/ 600927513 h 32"/>
                  <a:gd name="T56" fmla="*/ 46493675 w 26"/>
                  <a:gd name="T57" fmla="*/ 614289833 h 32"/>
                  <a:gd name="T58" fmla="*/ 54123050 w 26"/>
                  <a:gd name="T59" fmla="*/ 614289833 h 32"/>
                  <a:gd name="T60" fmla="*/ 40245438 w 26"/>
                  <a:gd name="T61" fmla="*/ 341396304 h 32"/>
                  <a:gd name="T62" fmla="*/ 12397470 w 26"/>
                  <a:gd name="T63" fmla="*/ 83200348 h 32"/>
                  <a:gd name="T64" fmla="*/ 7438988 w 26"/>
                  <a:gd name="T65" fmla="*/ 83200348 h 32"/>
                  <a:gd name="T66" fmla="*/ 12397470 w 26"/>
                  <a:gd name="T67" fmla="*/ 96510181 h 32"/>
                  <a:gd name="T68" fmla="*/ 93174613 w 26"/>
                  <a:gd name="T69" fmla="*/ 35911192 h 32"/>
                  <a:gd name="T70" fmla="*/ 93174613 w 26"/>
                  <a:gd name="T71" fmla="*/ 22562965 h 3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6"/>
                  <a:gd name="T109" fmla="*/ 0 h 32"/>
                  <a:gd name="T110" fmla="*/ 26 w 26"/>
                  <a:gd name="T111" fmla="*/ 32 h 3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6" h="32">
                    <a:moveTo>
                      <a:pt x="16" y="1"/>
                    </a:moveTo>
                    <a:cubicBezTo>
                      <a:pt x="16" y="0"/>
                      <a:pt x="16" y="0"/>
                      <a:pt x="16" y="0"/>
                    </a:cubicBezTo>
                    <a:cubicBezTo>
                      <a:pt x="1" y="3"/>
                      <a:pt x="1" y="3"/>
                      <a:pt x="1" y="3"/>
                    </a:cubicBezTo>
                    <a:cubicBezTo>
                      <a:pt x="1" y="4"/>
                      <a:pt x="1" y="4"/>
                      <a:pt x="1" y="4"/>
                    </a:cubicBezTo>
                    <a:cubicBezTo>
                      <a:pt x="0" y="5"/>
                      <a:pt x="0" y="5"/>
                      <a:pt x="0" y="5"/>
                    </a:cubicBezTo>
                    <a:cubicBezTo>
                      <a:pt x="2" y="9"/>
                      <a:pt x="4" y="13"/>
                      <a:pt x="5" y="18"/>
                    </a:cubicBezTo>
                    <a:cubicBezTo>
                      <a:pt x="6" y="22"/>
                      <a:pt x="7" y="27"/>
                      <a:pt x="7" y="31"/>
                    </a:cubicBezTo>
                    <a:cubicBezTo>
                      <a:pt x="7" y="32"/>
                      <a:pt x="7" y="32"/>
                      <a:pt x="7" y="32"/>
                    </a:cubicBezTo>
                    <a:cubicBezTo>
                      <a:pt x="8" y="32"/>
                      <a:pt x="8" y="32"/>
                      <a:pt x="8" y="32"/>
                    </a:cubicBezTo>
                    <a:cubicBezTo>
                      <a:pt x="23" y="29"/>
                      <a:pt x="23" y="29"/>
                      <a:pt x="23" y="29"/>
                    </a:cubicBezTo>
                    <a:cubicBezTo>
                      <a:pt x="23" y="29"/>
                      <a:pt x="23" y="29"/>
                      <a:pt x="23" y="29"/>
                    </a:cubicBezTo>
                    <a:cubicBezTo>
                      <a:pt x="24" y="28"/>
                      <a:pt x="25" y="27"/>
                      <a:pt x="25" y="26"/>
                    </a:cubicBezTo>
                    <a:cubicBezTo>
                      <a:pt x="26" y="24"/>
                      <a:pt x="26" y="23"/>
                      <a:pt x="26" y="20"/>
                    </a:cubicBezTo>
                    <a:cubicBezTo>
                      <a:pt x="26" y="18"/>
                      <a:pt x="26" y="15"/>
                      <a:pt x="25" y="13"/>
                    </a:cubicBezTo>
                    <a:cubicBezTo>
                      <a:pt x="24" y="9"/>
                      <a:pt x="23" y="6"/>
                      <a:pt x="21" y="4"/>
                    </a:cubicBezTo>
                    <a:cubicBezTo>
                      <a:pt x="20" y="1"/>
                      <a:pt x="18" y="0"/>
                      <a:pt x="16" y="0"/>
                    </a:cubicBezTo>
                    <a:cubicBezTo>
                      <a:pt x="16" y="0"/>
                      <a:pt x="16" y="0"/>
                      <a:pt x="16" y="0"/>
                    </a:cubicBezTo>
                    <a:cubicBezTo>
                      <a:pt x="16" y="1"/>
                      <a:pt x="16" y="1"/>
                      <a:pt x="16" y="1"/>
                    </a:cubicBezTo>
                    <a:cubicBezTo>
                      <a:pt x="16" y="2"/>
                      <a:pt x="16" y="2"/>
                      <a:pt x="16" y="2"/>
                    </a:cubicBezTo>
                    <a:cubicBezTo>
                      <a:pt x="16" y="2"/>
                      <a:pt x="16" y="2"/>
                      <a:pt x="16" y="2"/>
                    </a:cubicBezTo>
                    <a:cubicBezTo>
                      <a:pt x="17" y="2"/>
                      <a:pt x="18" y="3"/>
                      <a:pt x="20" y="5"/>
                    </a:cubicBezTo>
                    <a:cubicBezTo>
                      <a:pt x="21" y="7"/>
                      <a:pt x="22" y="10"/>
                      <a:pt x="23" y="13"/>
                    </a:cubicBezTo>
                    <a:cubicBezTo>
                      <a:pt x="24" y="16"/>
                      <a:pt x="24" y="18"/>
                      <a:pt x="24" y="20"/>
                    </a:cubicBezTo>
                    <a:cubicBezTo>
                      <a:pt x="24" y="22"/>
                      <a:pt x="24" y="24"/>
                      <a:pt x="23" y="25"/>
                    </a:cubicBezTo>
                    <a:cubicBezTo>
                      <a:pt x="23" y="26"/>
                      <a:pt x="23" y="27"/>
                      <a:pt x="22" y="27"/>
                    </a:cubicBezTo>
                    <a:cubicBezTo>
                      <a:pt x="22" y="28"/>
                      <a:pt x="22" y="28"/>
                      <a:pt x="22" y="28"/>
                    </a:cubicBezTo>
                    <a:cubicBezTo>
                      <a:pt x="22" y="27"/>
                      <a:pt x="22" y="27"/>
                      <a:pt x="22" y="27"/>
                    </a:cubicBezTo>
                    <a:cubicBezTo>
                      <a:pt x="8" y="30"/>
                      <a:pt x="8" y="30"/>
                      <a:pt x="8" y="30"/>
                    </a:cubicBezTo>
                    <a:cubicBezTo>
                      <a:pt x="8" y="31"/>
                      <a:pt x="8" y="31"/>
                      <a:pt x="8" y="31"/>
                    </a:cubicBezTo>
                    <a:cubicBezTo>
                      <a:pt x="9" y="31"/>
                      <a:pt x="9" y="31"/>
                      <a:pt x="9" y="31"/>
                    </a:cubicBezTo>
                    <a:cubicBezTo>
                      <a:pt x="9" y="27"/>
                      <a:pt x="8" y="22"/>
                      <a:pt x="7" y="17"/>
                    </a:cubicBezTo>
                    <a:cubicBezTo>
                      <a:pt x="6" y="12"/>
                      <a:pt x="4" y="8"/>
                      <a:pt x="2" y="4"/>
                    </a:cubicBezTo>
                    <a:cubicBezTo>
                      <a:pt x="1" y="4"/>
                      <a:pt x="1" y="4"/>
                      <a:pt x="1" y="4"/>
                    </a:cubicBezTo>
                    <a:cubicBezTo>
                      <a:pt x="2" y="5"/>
                      <a:pt x="2" y="5"/>
                      <a:pt x="2" y="5"/>
                    </a:cubicBezTo>
                    <a:cubicBezTo>
                      <a:pt x="16" y="2"/>
                      <a:pt x="16" y="2"/>
                      <a:pt x="16" y="2"/>
                    </a:cubicBezTo>
                    <a:cubicBezTo>
                      <a:pt x="16" y="1"/>
                      <a:pt x="16" y="1"/>
                      <a:pt x="16" y="1"/>
                    </a:cubicBezTo>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7244" name="Freeform 884"/>
              <p:cNvSpPr>
                <a:spLocks/>
              </p:cNvSpPr>
              <p:nvPr/>
            </p:nvSpPr>
            <p:spPr bwMode="auto">
              <a:xfrm>
                <a:off x="770" y="2131"/>
                <a:ext cx="132" cy="152"/>
              </a:xfrm>
              <a:custGeom>
                <a:avLst/>
                <a:gdLst>
                  <a:gd name="T0" fmla="*/ 197191515 w 53"/>
                  <a:gd name="T1" fmla="*/ 19258027 h 57"/>
                  <a:gd name="T2" fmla="*/ 197191515 w 53"/>
                  <a:gd name="T3" fmla="*/ 0 h 57"/>
                  <a:gd name="T4" fmla="*/ 4281677 w 53"/>
                  <a:gd name="T5" fmla="*/ 157251869 h 57"/>
                  <a:gd name="T6" fmla="*/ 0 w 53"/>
                  <a:gd name="T7" fmla="*/ 157251869 h 57"/>
                  <a:gd name="T8" fmla="*/ 0 w 53"/>
                  <a:gd name="T9" fmla="*/ 176509896 h 57"/>
                  <a:gd name="T10" fmla="*/ 44141525 w 53"/>
                  <a:gd name="T11" fmla="*/ 541677944 h 57"/>
                  <a:gd name="T12" fmla="*/ 59007726 w 53"/>
                  <a:gd name="T13" fmla="*/ 922340160 h 57"/>
                  <a:gd name="T14" fmla="*/ 59007726 w 53"/>
                  <a:gd name="T15" fmla="*/ 973838016 h 57"/>
                  <a:gd name="T16" fmla="*/ 59007726 w 53"/>
                  <a:gd name="T17" fmla="*/ 993080605 h 57"/>
                  <a:gd name="T18" fmla="*/ 66146684 w 53"/>
                  <a:gd name="T19" fmla="*/ 993080605 h 57"/>
                  <a:gd name="T20" fmla="*/ 263147285 w 53"/>
                  <a:gd name="T21" fmla="*/ 835820109 h 57"/>
                  <a:gd name="T22" fmla="*/ 285147663 w 53"/>
                  <a:gd name="T23" fmla="*/ 765121059 h 57"/>
                  <a:gd name="T24" fmla="*/ 289427793 w 53"/>
                  <a:gd name="T25" fmla="*/ 607869213 h 57"/>
                  <a:gd name="T26" fmla="*/ 278086054 w 53"/>
                  <a:gd name="T27" fmla="*/ 385211448 h 57"/>
                  <a:gd name="T28" fmla="*/ 245559762 w 53"/>
                  <a:gd name="T29" fmla="*/ 105905779 h 57"/>
                  <a:gd name="T30" fmla="*/ 201465996 w 53"/>
                  <a:gd name="T31" fmla="*/ 0 h 57"/>
                  <a:gd name="T32" fmla="*/ 197191515 w 53"/>
                  <a:gd name="T33" fmla="*/ 0 h 57"/>
                  <a:gd name="T34" fmla="*/ 197191515 w 53"/>
                  <a:gd name="T35" fmla="*/ 19258027 h 57"/>
                  <a:gd name="T36" fmla="*/ 201465996 w 53"/>
                  <a:gd name="T37" fmla="*/ 32055603 h 57"/>
                  <a:gd name="T38" fmla="*/ 201465996 w 53"/>
                  <a:gd name="T39" fmla="*/ 32055603 h 57"/>
                  <a:gd name="T40" fmla="*/ 241013724 w 53"/>
                  <a:gd name="T41" fmla="*/ 136945971 h 57"/>
                  <a:gd name="T42" fmla="*/ 273806312 w 53"/>
                  <a:gd name="T43" fmla="*/ 385211448 h 57"/>
                  <a:gd name="T44" fmla="*/ 278086054 w 53"/>
                  <a:gd name="T45" fmla="*/ 607869213 h 57"/>
                  <a:gd name="T46" fmla="*/ 273806312 w 53"/>
                  <a:gd name="T47" fmla="*/ 753107763 h 57"/>
                  <a:gd name="T48" fmla="*/ 256221751 w 53"/>
                  <a:gd name="T49" fmla="*/ 804398421 h 57"/>
                  <a:gd name="T50" fmla="*/ 66146684 w 53"/>
                  <a:gd name="T51" fmla="*/ 961037560 h 57"/>
                  <a:gd name="T52" fmla="*/ 66146684 w 53"/>
                  <a:gd name="T53" fmla="*/ 973838016 h 57"/>
                  <a:gd name="T54" fmla="*/ 70349589 w 53"/>
                  <a:gd name="T55" fmla="*/ 973838016 h 57"/>
                  <a:gd name="T56" fmla="*/ 70349589 w 53"/>
                  <a:gd name="T57" fmla="*/ 922340160 h 57"/>
                  <a:gd name="T58" fmla="*/ 54454490 w 53"/>
                  <a:gd name="T59" fmla="*/ 541677944 h 57"/>
                  <a:gd name="T60" fmla="*/ 10663799 w 53"/>
                  <a:gd name="T61" fmla="*/ 157251869 h 57"/>
                  <a:gd name="T62" fmla="*/ 4281677 w 53"/>
                  <a:gd name="T63" fmla="*/ 176509896 h 57"/>
                  <a:gd name="T64" fmla="*/ 10663799 w 53"/>
                  <a:gd name="T65" fmla="*/ 188673536 h 57"/>
                  <a:gd name="T66" fmla="*/ 201465996 w 53"/>
                  <a:gd name="T67" fmla="*/ 32055603 h 57"/>
                  <a:gd name="T68" fmla="*/ 197191515 w 53"/>
                  <a:gd name="T69" fmla="*/ 19258027 h 5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3"/>
                  <a:gd name="T106" fmla="*/ 0 h 57"/>
                  <a:gd name="T107" fmla="*/ 53 w 53"/>
                  <a:gd name="T108" fmla="*/ 57 h 5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3" h="57">
                    <a:moveTo>
                      <a:pt x="36" y="1"/>
                    </a:moveTo>
                    <a:cubicBezTo>
                      <a:pt x="36" y="0"/>
                      <a:pt x="36" y="0"/>
                      <a:pt x="36" y="0"/>
                    </a:cubicBezTo>
                    <a:cubicBezTo>
                      <a:pt x="1" y="9"/>
                      <a:pt x="1" y="9"/>
                      <a:pt x="1" y="9"/>
                    </a:cubicBezTo>
                    <a:cubicBezTo>
                      <a:pt x="0" y="9"/>
                      <a:pt x="0" y="9"/>
                      <a:pt x="0" y="9"/>
                    </a:cubicBezTo>
                    <a:cubicBezTo>
                      <a:pt x="0" y="10"/>
                      <a:pt x="0" y="10"/>
                      <a:pt x="0" y="10"/>
                    </a:cubicBezTo>
                    <a:cubicBezTo>
                      <a:pt x="3" y="16"/>
                      <a:pt x="6" y="23"/>
                      <a:pt x="8" y="31"/>
                    </a:cubicBezTo>
                    <a:cubicBezTo>
                      <a:pt x="10" y="39"/>
                      <a:pt x="11" y="47"/>
                      <a:pt x="11" y="53"/>
                    </a:cubicBezTo>
                    <a:cubicBezTo>
                      <a:pt x="11" y="54"/>
                      <a:pt x="11" y="55"/>
                      <a:pt x="11" y="56"/>
                    </a:cubicBezTo>
                    <a:cubicBezTo>
                      <a:pt x="11" y="57"/>
                      <a:pt x="11" y="57"/>
                      <a:pt x="11" y="57"/>
                    </a:cubicBezTo>
                    <a:cubicBezTo>
                      <a:pt x="12" y="57"/>
                      <a:pt x="12" y="57"/>
                      <a:pt x="12" y="57"/>
                    </a:cubicBezTo>
                    <a:cubicBezTo>
                      <a:pt x="48" y="48"/>
                      <a:pt x="48" y="48"/>
                      <a:pt x="48" y="48"/>
                    </a:cubicBezTo>
                    <a:cubicBezTo>
                      <a:pt x="50" y="48"/>
                      <a:pt x="51" y="46"/>
                      <a:pt x="52" y="44"/>
                    </a:cubicBezTo>
                    <a:cubicBezTo>
                      <a:pt x="53" y="41"/>
                      <a:pt x="53" y="38"/>
                      <a:pt x="53" y="35"/>
                    </a:cubicBezTo>
                    <a:cubicBezTo>
                      <a:pt x="53" y="31"/>
                      <a:pt x="53" y="26"/>
                      <a:pt x="51" y="22"/>
                    </a:cubicBezTo>
                    <a:cubicBezTo>
                      <a:pt x="50" y="16"/>
                      <a:pt x="48" y="10"/>
                      <a:pt x="45" y="6"/>
                    </a:cubicBezTo>
                    <a:cubicBezTo>
                      <a:pt x="43" y="3"/>
                      <a:pt x="40" y="0"/>
                      <a:pt x="37" y="0"/>
                    </a:cubicBezTo>
                    <a:cubicBezTo>
                      <a:pt x="36" y="0"/>
                      <a:pt x="36" y="0"/>
                      <a:pt x="36" y="0"/>
                    </a:cubicBezTo>
                    <a:cubicBezTo>
                      <a:pt x="36" y="1"/>
                      <a:pt x="36" y="1"/>
                      <a:pt x="36" y="1"/>
                    </a:cubicBezTo>
                    <a:cubicBezTo>
                      <a:pt x="37" y="2"/>
                      <a:pt x="37" y="2"/>
                      <a:pt x="37" y="2"/>
                    </a:cubicBezTo>
                    <a:cubicBezTo>
                      <a:pt x="37" y="2"/>
                      <a:pt x="37" y="2"/>
                      <a:pt x="37" y="2"/>
                    </a:cubicBezTo>
                    <a:cubicBezTo>
                      <a:pt x="39" y="2"/>
                      <a:pt x="41" y="4"/>
                      <a:pt x="44" y="8"/>
                    </a:cubicBezTo>
                    <a:cubicBezTo>
                      <a:pt x="46" y="11"/>
                      <a:pt x="48" y="16"/>
                      <a:pt x="50" y="22"/>
                    </a:cubicBezTo>
                    <a:cubicBezTo>
                      <a:pt x="51" y="27"/>
                      <a:pt x="51" y="31"/>
                      <a:pt x="51" y="35"/>
                    </a:cubicBezTo>
                    <a:cubicBezTo>
                      <a:pt x="51" y="38"/>
                      <a:pt x="51" y="41"/>
                      <a:pt x="50" y="43"/>
                    </a:cubicBezTo>
                    <a:cubicBezTo>
                      <a:pt x="49" y="45"/>
                      <a:pt x="48" y="46"/>
                      <a:pt x="47" y="46"/>
                    </a:cubicBezTo>
                    <a:cubicBezTo>
                      <a:pt x="12" y="55"/>
                      <a:pt x="12" y="55"/>
                      <a:pt x="12" y="55"/>
                    </a:cubicBezTo>
                    <a:cubicBezTo>
                      <a:pt x="12" y="56"/>
                      <a:pt x="12" y="56"/>
                      <a:pt x="12" y="56"/>
                    </a:cubicBezTo>
                    <a:cubicBezTo>
                      <a:pt x="13" y="56"/>
                      <a:pt x="13" y="56"/>
                      <a:pt x="13" y="56"/>
                    </a:cubicBezTo>
                    <a:cubicBezTo>
                      <a:pt x="13" y="55"/>
                      <a:pt x="13" y="54"/>
                      <a:pt x="13" y="53"/>
                    </a:cubicBezTo>
                    <a:cubicBezTo>
                      <a:pt x="13" y="47"/>
                      <a:pt x="12" y="39"/>
                      <a:pt x="10" y="31"/>
                    </a:cubicBezTo>
                    <a:cubicBezTo>
                      <a:pt x="8" y="23"/>
                      <a:pt x="5" y="15"/>
                      <a:pt x="2" y="9"/>
                    </a:cubicBezTo>
                    <a:cubicBezTo>
                      <a:pt x="1" y="10"/>
                      <a:pt x="1" y="10"/>
                      <a:pt x="1" y="10"/>
                    </a:cubicBezTo>
                    <a:cubicBezTo>
                      <a:pt x="2" y="11"/>
                      <a:pt x="2" y="11"/>
                      <a:pt x="2" y="11"/>
                    </a:cubicBezTo>
                    <a:cubicBezTo>
                      <a:pt x="37" y="2"/>
                      <a:pt x="37" y="2"/>
                      <a:pt x="37" y="2"/>
                    </a:cubicBezTo>
                    <a:cubicBezTo>
                      <a:pt x="36" y="1"/>
                      <a:pt x="36" y="1"/>
                      <a:pt x="36" y="1"/>
                    </a:cubicBezTo>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7245" name="Freeform 885"/>
              <p:cNvSpPr>
                <a:spLocks/>
              </p:cNvSpPr>
              <p:nvPr/>
            </p:nvSpPr>
            <p:spPr bwMode="auto">
              <a:xfrm>
                <a:off x="670" y="2123"/>
                <a:ext cx="95" cy="221"/>
              </a:xfrm>
              <a:custGeom>
                <a:avLst/>
                <a:gdLst>
                  <a:gd name="T0" fmla="*/ 23051300 w 38"/>
                  <a:gd name="T1" fmla="*/ 767292499 h 83"/>
                  <a:gd name="T2" fmla="*/ 28018363 w 38"/>
                  <a:gd name="T3" fmla="*/ 767292499 h 83"/>
                  <a:gd name="T4" fmla="*/ 11207345 w 38"/>
                  <a:gd name="T5" fmla="*/ 376400868 h 83"/>
                  <a:gd name="T6" fmla="*/ 23051300 w 38"/>
                  <a:gd name="T7" fmla="*/ 134213572 h 83"/>
                  <a:gd name="T8" fmla="*/ 52859688 w 38"/>
                  <a:gd name="T9" fmla="*/ 31469521 h 83"/>
                  <a:gd name="T10" fmla="*/ 57628250 w 38"/>
                  <a:gd name="T11" fmla="*/ 31469521 h 83"/>
                  <a:gd name="T12" fmla="*/ 127667313 w 38"/>
                  <a:gd name="T13" fmla="*/ 203547132 h 83"/>
                  <a:gd name="T14" fmla="*/ 192642395 w 38"/>
                  <a:gd name="T15" fmla="*/ 644468146 h 83"/>
                  <a:gd name="T16" fmla="*/ 209331063 w 38"/>
                  <a:gd name="T17" fmla="*/ 1020871853 h 83"/>
                  <a:gd name="T18" fmla="*/ 197410470 w 38"/>
                  <a:gd name="T19" fmla="*/ 1258470202 h 83"/>
                  <a:gd name="T20" fmla="*/ 162714845 w 38"/>
                  <a:gd name="T21" fmla="*/ 1378624895 h 83"/>
                  <a:gd name="T22" fmla="*/ 156451488 w 38"/>
                  <a:gd name="T23" fmla="*/ 1378624895 h 83"/>
                  <a:gd name="T24" fmla="*/ 86420908 w 38"/>
                  <a:gd name="T25" fmla="*/ 1205401914 h 83"/>
                  <a:gd name="T26" fmla="*/ 28018363 w 38"/>
                  <a:gd name="T27" fmla="*/ 767292499 h 83"/>
                  <a:gd name="T28" fmla="*/ 23051300 w 38"/>
                  <a:gd name="T29" fmla="*/ 767292499 h 83"/>
                  <a:gd name="T30" fmla="*/ 15927270 w 38"/>
                  <a:gd name="T31" fmla="*/ 767292499 h 83"/>
                  <a:gd name="T32" fmla="*/ 81939770 w 38"/>
                  <a:gd name="T33" fmla="*/ 1225333629 h 83"/>
                  <a:gd name="T34" fmla="*/ 156451488 w 38"/>
                  <a:gd name="T35" fmla="*/ 1409952814 h 83"/>
                  <a:gd name="T36" fmla="*/ 167655783 w 38"/>
                  <a:gd name="T37" fmla="*/ 1409952814 h 83"/>
                  <a:gd name="T38" fmla="*/ 209331063 w 38"/>
                  <a:gd name="T39" fmla="*/ 1277408456 h 83"/>
                  <a:gd name="T40" fmla="*/ 220535470 w 38"/>
                  <a:gd name="T41" fmla="*/ 1020871853 h 83"/>
                  <a:gd name="T42" fmla="*/ 204849425 w 38"/>
                  <a:gd name="T43" fmla="*/ 632932907 h 83"/>
                  <a:gd name="T44" fmla="*/ 139587425 w 38"/>
                  <a:gd name="T45" fmla="*/ 184619582 h 83"/>
                  <a:gd name="T46" fmla="*/ 57628250 w 38"/>
                  <a:gd name="T47" fmla="*/ 0 h 83"/>
                  <a:gd name="T48" fmla="*/ 52859688 w 38"/>
                  <a:gd name="T49" fmla="*/ 0 h 83"/>
                  <a:gd name="T50" fmla="*/ 11207345 w 38"/>
                  <a:gd name="T51" fmla="*/ 122427783 h 83"/>
                  <a:gd name="T52" fmla="*/ 0 w 38"/>
                  <a:gd name="T53" fmla="*/ 376400868 h 83"/>
                  <a:gd name="T54" fmla="*/ 15927270 w 38"/>
                  <a:gd name="T55" fmla="*/ 767292499 h 83"/>
                  <a:gd name="T56" fmla="*/ 23051300 w 38"/>
                  <a:gd name="T57" fmla="*/ 767292499 h 8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8"/>
                  <a:gd name="T88" fmla="*/ 0 h 83"/>
                  <a:gd name="T89" fmla="*/ 38 w 38"/>
                  <a:gd name="T90" fmla="*/ 83 h 8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8" h="83">
                    <a:moveTo>
                      <a:pt x="4" y="45"/>
                    </a:moveTo>
                    <a:cubicBezTo>
                      <a:pt x="5" y="45"/>
                      <a:pt x="5" y="45"/>
                      <a:pt x="5" y="45"/>
                    </a:cubicBezTo>
                    <a:cubicBezTo>
                      <a:pt x="3" y="37"/>
                      <a:pt x="2" y="29"/>
                      <a:pt x="2" y="22"/>
                    </a:cubicBezTo>
                    <a:cubicBezTo>
                      <a:pt x="2" y="16"/>
                      <a:pt x="3" y="11"/>
                      <a:pt x="4" y="8"/>
                    </a:cubicBezTo>
                    <a:cubicBezTo>
                      <a:pt x="5" y="4"/>
                      <a:pt x="7" y="2"/>
                      <a:pt x="9" y="2"/>
                    </a:cubicBezTo>
                    <a:cubicBezTo>
                      <a:pt x="10" y="2"/>
                      <a:pt x="10" y="2"/>
                      <a:pt x="10" y="2"/>
                    </a:cubicBezTo>
                    <a:cubicBezTo>
                      <a:pt x="14" y="2"/>
                      <a:pt x="18" y="5"/>
                      <a:pt x="22" y="12"/>
                    </a:cubicBezTo>
                    <a:cubicBezTo>
                      <a:pt x="27" y="18"/>
                      <a:pt x="30" y="27"/>
                      <a:pt x="33" y="38"/>
                    </a:cubicBezTo>
                    <a:cubicBezTo>
                      <a:pt x="35" y="46"/>
                      <a:pt x="36" y="54"/>
                      <a:pt x="36" y="60"/>
                    </a:cubicBezTo>
                    <a:cubicBezTo>
                      <a:pt x="36" y="66"/>
                      <a:pt x="35" y="71"/>
                      <a:pt x="34" y="74"/>
                    </a:cubicBezTo>
                    <a:cubicBezTo>
                      <a:pt x="33" y="78"/>
                      <a:pt x="31" y="80"/>
                      <a:pt x="28" y="81"/>
                    </a:cubicBezTo>
                    <a:cubicBezTo>
                      <a:pt x="28" y="81"/>
                      <a:pt x="28" y="81"/>
                      <a:pt x="27" y="81"/>
                    </a:cubicBezTo>
                    <a:cubicBezTo>
                      <a:pt x="24" y="81"/>
                      <a:pt x="19" y="77"/>
                      <a:pt x="15" y="71"/>
                    </a:cubicBezTo>
                    <a:cubicBezTo>
                      <a:pt x="11" y="64"/>
                      <a:pt x="7" y="55"/>
                      <a:pt x="5" y="45"/>
                    </a:cubicBezTo>
                    <a:cubicBezTo>
                      <a:pt x="4" y="45"/>
                      <a:pt x="4" y="45"/>
                      <a:pt x="4" y="45"/>
                    </a:cubicBezTo>
                    <a:cubicBezTo>
                      <a:pt x="3" y="45"/>
                      <a:pt x="3" y="45"/>
                      <a:pt x="3" y="45"/>
                    </a:cubicBezTo>
                    <a:cubicBezTo>
                      <a:pt x="5" y="56"/>
                      <a:pt x="9" y="65"/>
                      <a:pt x="14" y="72"/>
                    </a:cubicBezTo>
                    <a:cubicBezTo>
                      <a:pt x="18" y="78"/>
                      <a:pt x="23" y="83"/>
                      <a:pt x="27" y="83"/>
                    </a:cubicBezTo>
                    <a:cubicBezTo>
                      <a:pt x="28" y="83"/>
                      <a:pt x="28" y="83"/>
                      <a:pt x="29" y="83"/>
                    </a:cubicBezTo>
                    <a:cubicBezTo>
                      <a:pt x="32" y="82"/>
                      <a:pt x="34" y="79"/>
                      <a:pt x="36" y="75"/>
                    </a:cubicBezTo>
                    <a:cubicBezTo>
                      <a:pt x="37" y="71"/>
                      <a:pt x="38" y="66"/>
                      <a:pt x="38" y="60"/>
                    </a:cubicBezTo>
                    <a:cubicBezTo>
                      <a:pt x="38" y="53"/>
                      <a:pt x="37" y="46"/>
                      <a:pt x="35" y="37"/>
                    </a:cubicBezTo>
                    <a:cubicBezTo>
                      <a:pt x="32" y="27"/>
                      <a:pt x="28" y="17"/>
                      <a:pt x="24" y="11"/>
                    </a:cubicBezTo>
                    <a:cubicBezTo>
                      <a:pt x="20" y="4"/>
                      <a:pt x="15" y="0"/>
                      <a:pt x="10" y="0"/>
                    </a:cubicBezTo>
                    <a:cubicBezTo>
                      <a:pt x="10" y="0"/>
                      <a:pt x="9" y="0"/>
                      <a:pt x="9" y="0"/>
                    </a:cubicBezTo>
                    <a:cubicBezTo>
                      <a:pt x="6" y="1"/>
                      <a:pt x="3" y="3"/>
                      <a:pt x="2" y="7"/>
                    </a:cubicBezTo>
                    <a:cubicBezTo>
                      <a:pt x="1" y="11"/>
                      <a:pt x="0" y="16"/>
                      <a:pt x="0" y="22"/>
                    </a:cubicBezTo>
                    <a:cubicBezTo>
                      <a:pt x="0" y="29"/>
                      <a:pt x="1" y="37"/>
                      <a:pt x="3" y="45"/>
                    </a:cubicBezTo>
                    <a:cubicBezTo>
                      <a:pt x="4" y="45"/>
                      <a:pt x="4" y="45"/>
                      <a:pt x="4" y="45"/>
                    </a:cubicBezTo>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7246" name="Freeform 886"/>
              <p:cNvSpPr>
                <a:spLocks/>
              </p:cNvSpPr>
              <p:nvPr/>
            </p:nvSpPr>
            <p:spPr bwMode="auto">
              <a:xfrm>
                <a:off x="975" y="2075"/>
                <a:ext cx="45" cy="80"/>
              </a:xfrm>
              <a:custGeom>
                <a:avLst/>
                <a:gdLst>
                  <a:gd name="T0" fmla="*/ 0 w 18"/>
                  <a:gd name="T1" fmla="*/ 19258027 h 30"/>
                  <a:gd name="T2" fmla="*/ 6370908 w 18"/>
                  <a:gd name="T3" fmla="*/ 19258027 h 30"/>
                  <a:gd name="T4" fmla="*/ 57620438 w 18"/>
                  <a:gd name="T5" fmla="*/ 157251869 h 30"/>
                  <a:gd name="T6" fmla="*/ 99543488 w 18"/>
                  <a:gd name="T7" fmla="*/ 522387605 h 30"/>
                  <a:gd name="T8" fmla="*/ 104312313 w 18"/>
                  <a:gd name="T9" fmla="*/ 522387605 h 30"/>
                  <a:gd name="T10" fmla="*/ 62580595 w 18"/>
                  <a:gd name="T11" fmla="*/ 157251869 h 30"/>
                  <a:gd name="T12" fmla="*/ 6370908 w 18"/>
                  <a:gd name="T13" fmla="*/ 0 h 30"/>
                  <a:gd name="T14" fmla="*/ 0 w 18"/>
                  <a:gd name="T15" fmla="*/ 0 h 30"/>
                  <a:gd name="T16" fmla="*/ 0 w 18"/>
                  <a:gd name="T17" fmla="*/ 19258027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30"/>
                  <a:gd name="T29" fmla="*/ 18 w 18"/>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30">
                    <a:moveTo>
                      <a:pt x="0" y="1"/>
                    </a:moveTo>
                    <a:cubicBezTo>
                      <a:pt x="1" y="1"/>
                      <a:pt x="1" y="1"/>
                      <a:pt x="1" y="1"/>
                    </a:cubicBezTo>
                    <a:cubicBezTo>
                      <a:pt x="4" y="1"/>
                      <a:pt x="7" y="4"/>
                      <a:pt x="10" y="9"/>
                    </a:cubicBezTo>
                    <a:cubicBezTo>
                      <a:pt x="13" y="15"/>
                      <a:pt x="15" y="22"/>
                      <a:pt x="17" y="30"/>
                    </a:cubicBezTo>
                    <a:cubicBezTo>
                      <a:pt x="18" y="30"/>
                      <a:pt x="18" y="30"/>
                      <a:pt x="18" y="30"/>
                    </a:cubicBezTo>
                    <a:cubicBezTo>
                      <a:pt x="16" y="22"/>
                      <a:pt x="14" y="14"/>
                      <a:pt x="11" y="9"/>
                    </a:cubicBezTo>
                    <a:cubicBezTo>
                      <a:pt x="8" y="3"/>
                      <a:pt x="5" y="0"/>
                      <a:pt x="1" y="0"/>
                    </a:cubicBezTo>
                    <a:cubicBezTo>
                      <a:pt x="1" y="0"/>
                      <a:pt x="1" y="0"/>
                      <a:pt x="0" y="0"/>
                    </a:cubicBezTo>
                    <a:cubicBezTo>
                      <a:pt x="0" y="1"/>
                      <a:pt x="0" y="1"/>
                      <a:pt x="0" y="1"/>
                    </a:cubicBezTo>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7247" name="Freeform 887"/>
              <p:cNvSpPr>
                <a:spLocks/>
              </p:cNvSpPr>
              <p:nvPr/>
            </p:nvSpPr>
            <p:spPr bwMode="auto">
              <a:xfrm>
                <a:off x="1037" y="2056"/>
                <a:ext cx="48" cy="83"/>
              </a:xfrm>
              <a:custGeom>
                <a:avLst/>
                <a:gdLst>
                  <a:gd name="T0" fmla="*/ 8727208 w 19"/>
                  <a:gd name="T1" fmla="*/ 34206415 h 31"/>
                  <a:gd name="T2" fmla="*/ 14201454 w 19"/>
                  <a:gd name="T3" fmla="*/ 34206415 h 31"/>
                  <a:gd name="T4" fmla="*/ 41488868 w 19"/>
                  <a:gd name="T5" fmla="*/ 75964773 h 31"/>
                  <a:gd name="T6" fmla="*/ 118675147 w 19"/>
                  <a:gd name="T7" fmla="*/ 577706284 h 31"/>
                  <a:gd name="T8" fmla="*/ 132000250 w 19"/>
                  <a:gd name="T9" fmla="*/ 577706284 h 31"/>
                  <a:gd name="T10" fmla="*/ 82797777 w 19"/>
                  <a:gd name="T11" fmla="*/ 166402914 h 31"/>
                  <a:gd name="T12" fmla="*/ 49197332 w 19"/>
                  <a:gd name="T13" fmla="*/ 54542269 h 31"/>
                  <a:gd name="T14" fmla="*/ 14201454 w 19"/>
                  <a:gd name="T15" fmla="*/ 0 h 31"/>
                  <a:gd name="T16" fmla="*/ 0 w 19"/>
                  <a:gd name="T17" fmla="*/ 0 h 31"/>
                  <a:gd name="T18" fmla="*/ 8727208 w 19"/>
                  <a:gd name="T19" fmla="*/ 34206415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
                  <a:gd name="T31" fmla="*/ 0 h 31"/>
                  <a:gd name="T32" fmla="*/ 19 w 19"/>
                  <a:gd name="T33" fmla="*/ 31 h 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 h="31">
                    <a:moveTo>
                      <a:pt x="1" y="2"/>
                    </a:moveTo>
                    <a:cubicBezTo>
                      <a:pt x="2" y="2"/>
                      <a:pt x="2" y="2"/>
                      <a:pt x="2" y="2"/>
                    </a:cubicBezTo>
                    <a:cubicBezTo>
                      <a:pt x="3" y="2"/>
                      <a:pt x="4" y="3"/>
                      <a:pt x="6" y="4"/>
                    </a:cubicBezTo>
                    <a:cubicBezTo>
                      <a:pt x="10" y="8"/>
                      <a:pt x="15" y="19"/>
                      <a:pt x="17" y="31"/>
                    </a:cubicBezTo>
                    <a:cubicBezTo>
                      <a:pt x="19" y="31"/>
                      <a:pt x="19" y="31"/>
                      <a:pt x="19" y="31"/>
                    </a:cubicBezTo>
                    <a:cubicBezTo>
                      <a:pt x="17" y="23"/>
                      <a:pt x="15" y="15"/>
                      <a:pt x="12" y="9"/>
                    </a:cubicBezTo>
                    <a:cubicBezTo>
                      <a:pt x="10" y="7"/>
                      <a:pt x="9" y="4"/>
                      <a:pt x="7" y="3"/>
                    </a:cubicBezTo>
                    <a:cubicBezTo>
                      <a:pt x="5" y="1"/>
                      <a:pt x="4" y="0"/>
                      <a:pt x="2" y="0"/>
                    </a:cubicBezTo>
                    <a:cubicBezTo>
                      <a:pt x="1" y="0"/>
                      <a:pt x="1" y="0"/>
                      <a:pt x="0" y="0"/>
                    </a:cubicBezTo>
                    <a:cubicBezTo>
                      <a:pt x="1" y="2"/>
                      <a:pt x="1" y="2"/>
                      <a:pt x="1" y="2"/>
                    </a:cubicBezTo>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7248" name="Freeform 888"/>
              <p:cNvSpPr>
                <a:spLocks/>
              </p:cNvSpPr>
              <p:nvPr/>
            </p:nvSpPr>
            <p:spPr bwMode="auto">
              <a:xfrm>
                <a:off x="1102" y="2040"/>
                <a:ext cx="45" cy="83"/>
              </a:xfrm>
              <a:custGeom>
                <a:avLst/>
                <a:gdLst>
                  <a:gd name="T0" fmla="*/ 0 w 18"/>
                  <a:gd name="T1" fmla="*/ 34206415 h 31"/>
                  <a:gd name="T2" fmla="*/ 6370908 w 18"/>
                  <a:gd name="T3" fmla="*/ 20371209 h 31"/>
                  <a:gd name="T4" fmla="*/ 57620438 w 18"/>
                  <a:gd name="T5" fmla="*/ 187849389 h 31"/>
                  <a:gd name="T6" fmla="*/ 99543488 w 18"/>
                  <a:gd name="T7" fmla="*/ 577706284 h 31"/>
                  <a:gd name="T8" fmla="*/ 104312313 w 18"/>
                  <a:gd name="T9" fmla="*/ 577706284 h 31"/>
                  <a:gd name="T10" fmla="*/ 62580595 w 18"/>
                  <a:gd name="T11" fmla="*/ 166402914 h 31"/>
                  <a:gd name="T12" fmla="*/ 6370908 w 18"/>
                  <a:gd name="T13" fmla="*/ 0 h 31"/>
                  <a:gd name="T14" fmla="*/ 0 w 18"/>
                  <a:gd name="T15" fmla="*/ 20371209 h 31"/>
                  <a:gd name="T16" fmla="*/ 0 w 18"/>
                  <a:gd name="T17" fmla="*/ 34206415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31"/>
                  <a:gd name="T29" fmla="*/ 18 w 18"/>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31">
                    <a:moveTo>
                      <a:pt x="0" y="2"/>
                    </a:moveTo>
                    <a:cubicBezTo>
                      <a:pt x="1" y="1"/>
                      <a:pt x="1" y="1"/>
                      <a:pt x="1" y="1"/>
                    </a:cubicBezTo>
                    <a:cubicBezTo>
                      <a:pt x="4" y="1"/>
                      <a:pt x="7" y="5"/>
                      <a:pt x="10" y="10"/>
                    </a:cubicBezTo>
                    <a:cubicBezTo>
                      <a:pt x="13" y="15"/>
                      <a:pt x="15" y="23"/>
                      <a:pt x="17" y="31"/>
                    </a:cubicBezTo>
                    <a:cubicBezTo>
                      <a:pt x="18" y="31"/>
                      <a:pt x="18" y="31"/>
                      <a:pt x="18" y="31"/>
                    </a:cubicBezTo>
                    <a:cubicBezTo>
                      <a:pt x="16" y="22"/>
                      <a:pt x="14" y="15"/>
                      <a:pt x="11" y="9"/>
                    </a:cubicBezTo>
                    <a:cubicBezTo>
                      <a:pt x="8" y="4"/>
                      <a:pt x="5" y="0"/>
                      <a:pt x="1" y="0"/>
                    </a:cubicBezTo>
                    <a:cubicBezTo>
                      <a:pt x="1" y="0"/>
                      <a:pt x="0" y="0"/>
                      <a:pt x="0" y="1"/>
                    </a:cubicBezTo>
                    <a:cubicBezTo>
                      <a:pt x="0" y="2"/>
                      <a:pt x="0" y="2"/>
                      <a:pt x="0" y="2"/>
                    </a:cubicBezTo>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7249" name="Freeform 889"/>
              <p:cNvSpPr>
                <a:spLocks/>
              </p:cNvSpPr>
              <p:nvPr/>
            </p:nvSpPr>
            <p:spPr bwMode="auto">
              <a:xfrm>
                <a:off x="1165" y="2024"/>
                <a:ext cx="47" cy="83"/>
              </a:xfrm>
              <a:custGeom>
                <a:avLst/>
                <a:gdLst>
                  <a:gd name="T0" fmla="*/ 0 w 19"/>
                  <a:gd name="T1" fmla="*/ 20371209 h 31"/>
                  <a:gd name="T2" fmla="*/ 3887951 w 19"/>
                  <a:gd name="T3" fmla="*/ 20371209 h 31"/>
                  <a:gd name="T4" fmla="*/ 49088796 w 19"/>
                  <a:gd name="T5" fmla="*/ 187849389 h 31"/>
                  <a:gd name="T6" fmla="*/ 88306165 w 19"/>
                  <a:gd name="T7" fmla="*/ 577706284 h 31"/>
                  <a:gd name="T8" fmla="*/ 92189770 w 19"/>
                  <a:gd name="T9" fmla="*/ 557335075 h 31"/>
                  <a:gd name="T10" fmla="*/ 53395782 w 19"/>
                  <a:gd name="T11" fmla="*/ 166402914 h 31"/>
                  <a:gd name="T12" fmla="*/ 3887951 w 19"/>
                  <a:gd name="T13" fmla="*/ 0 h 31"/>
                  <a:gd name="T14" fmla="*/ 0 w 19"/>
                  <a:gd name="T15" fmla="*/ 0 h 31"/>
                  <a:gd name="T16" fmla="*/ 0 w 19"/>
                  <a:gd name="T17" fmla="*/ 20371209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31"/>
                  <a:gd name="T29" fmla="*/ 19 w 19"/>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31">
                    <a:moveTo>
                      <a:pt x="0" y="1"/>
                    </a:moveTo>
                    <a:cubicBezTo>
                      <a:pt x="1" y="1"/>
                      <a:pt x="1" y="1"/>
                      <a:pt x="1" y="1"/>
                    </a:cubicBezTo>
                    <a:cubicBezTo>
                      <a:pt x="4" y="1"/>
                      <a:pt x="7" y="4"/>
                      <a:pt x="10" y="10"/>
                    </a:cubicBezTo>
                    <a:cubicBezTo>
                      <a:pt x="13" y="15"/>
                      <a:pt x="16" y="22"/>
                      <a:pt x="18" y="31"/>
                    </a:cubicBezTo>
                    <a:cubicBezTo>
                      <a:pt x="19" y="30"/>
                      <a:pt x="19" y="30"/>
                      <a:pt x="19" y="30"/>
                    </a:cubicBezTo>
                    <a:cubicBezTo>
                      <a:pt x="17" y="22"/>
                      <a:pt x="14" y="15"/>
                      <a:pt x="11" y="9"/>
                    </a:cubicBezTo>
                    <a:cubicBezTo>
                      <a:pt x="8" y="4"/>
                      <a:pt x="5" y="0"/>
                      <a:pt x="1" y="0"/>
                    </a:cubicBezTo>
                    <a:cubicBezTo>
                      <a:pt x="1" y="0"/>
                      <a:pt x="1" y="0"/>
                      <a:pt x="0" y="0"/>
                    </a:cubicBezTo>
                    <a:cubicBezTo>
                      <a:pt x="0" y="1"/>
                      <a:pt x="0" y="1"/>
                      <a:pt x="0" y="1"/>
                    </a:cubicBezTo>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7250" name="Freeform 890"/>
              <p:cNvSpPr>
                <a:spLocks/>
              </p:cNvSpPr>
              <p:nvPr/>
            </p:nvSpPr>
            <p:spPr bwMode="auto">
              <a:xfrm>
                <a:off x="1230" y="2008"/>
                <a:ext cx="45" cy="80"/>
              </a:xfrm>
              <a:custGeom>
                <a:avLst/>
                <a:gdLst>
                  <a:gd name="T0" fmla="*/ 0 w 18"/>
                  <a:gd name="T1" fmla="*/ 19258027 h 30"/>
                  <a:gd name="T2" fmla="*/ 6370908 w 18"/>
                  <a:gd name="T3" fmla="*/ 19258027 h 30"/>
                  <a:gd name="T4" fmla="*/ 52859688 w 18"/>
                  <a:gd name="T5" fmla="*/ 157251869 h 30"/>
                  <a:gd name="T6" fmla="*/ 99543488 w 18"/>
                  <a:gd name="T7" fmla="*/ 522387605 h 30"/>
                  <a:gd name="T8" fmla="*/ 104312313 w 18"/>
                  <a:gd name="T9" fmla="*/ 522387605 h 30"/>
                  <a:gd name="T10" fmla="*/ 57620438 w 18"/>
                  <a:gd name="T11" fmla="*/ 157251869 h 30"/>
                  <a:gd name="T12" fmla="*/ 6370908 w 18"/>
                  <a:gd name="T13" fmla="*/ 0 h 30"/>
                  <a:gd name="T14" fmla="*/ 0 w 18"/>
                  <a:gd name="T15" fmla="*/ 0 h 30"/>
                  <a:gd name="T16" fmla="*/ 0 w 18"/>
                  <a:gd name="T17" fmla="*/ 19258027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30"/>
                  <a:gd name="T29" fmla="*/ 18 w 18"/>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30">
                    <a:moveTo>
                      <a:pt x="0" y="1"/>
                    </a:moveTo>
                    <a:cubicBezTo>
                      <a:pt x="1" y="1"/>
                      <a:pt x="1" y="1"/>
                      <a:pt x="1" y="1"/>
                    </a:cubicBezTo>
                    <a:cubicBezTo>
                      <a:pt x="3" y="1"/>
                      <a:pt x="7" y="4"/>
                      <a:pt x="9" y="9"/>
                    </a:cubicBezTo>
                    <a:cubicBezTo>
                      <a:pt x="12" y="15"/>
                      <a:pt x="15" y="22"/>
                      <a:pt x="17" y="30"/>
                    </a:cubicBezTo>
                    <a:cubicBezTo>
                      <a:pt x="18" y="30"/>
                      <a:pt x="18" y="30"/>
                      <a:pt x="18" y="30"/>
                    </a:cubicBezTo>
                    <a:cubicBezTo>
                      <a:pt x="16" y="22"/>
                      <a:pt x="13" y="15"/>
                      <a:pt x="10" y="9"/>
                    </a:cubicBezTo>
                    <a:cubicBezTo>
                      <a:pt x="7" y="3"/>
                      <a:pt x="4" y="0"/>
                      <a:pt x="1" y="0"/>
                    </a:cubicBezTo>
                    <a:cubicBezTo>
                      <a:pt x="0" y="0"/>
                      <a:pt x="0" y="0"/>
                      <a:pt x="0" y="0"/>
                    </a:cubicBezTo>
                    <a:cubicBezTo>
                      <a:pt x="0" y="1"/>
                      <a:pt x="0" y="1"/>
                      <a:pt x="0" y="1"/>
                    </a:cubicBezTo>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7251" name="Freeform 891"/>
              <p:cNvSpPr>
                <a:spLocks/>
              </p:cNvSpPr>
              <p:nvPr/>
            </p:nvSpPr>
            <p:spPr bwMode="auto">
              <a:xfrm>
                <a:off x="1292" y="1992"/>
                <a:ext cx="45" cy="80"/>
              </a:xfrm>
              <a:custGeom>
                <a:avLst/>
                <a:gdLst>
                  <a:gd name="T0" fmla="*/ 0 w 18"/>
                  <a:gd name="T1" fmla="*/ 19258027 h 30"/>
                  <a:gd name="T2" fmla="*/ 6370908 w 18"/>
                  <a:gd name="T3" fmla="*/ 19258027 h 30"/>
                  <a:gd name="T4" fmla="*/ 57620438 w 18"/>
                  <a:gd name="T5" fmla="*/ 157251869 h 30"/>
                  <a:gd name="T6" fmla="*/ 99543488 w 18"/>
                  <a:gd name="T7" fmla="*/ 522387605 h 30"/>
                  <a:gd name="T8" fmla="*/ 104312313 w 18"/>
                  <a:gd name="T9" fmla="*/ 522387605 h 30"/>
                  <a:gd name="T10" fmla="*/ 62580595 w 18"/>
                  <a:gd name="T11" fmla="*/ 157251869 h 30"/>
                  <a:gd name="T12" fmla="*/ 6370908 w 18"/>
                  <a:gd name="T13" fmla="*/ 0 h 30"/>
                  <a:gd name="T14" fmla="*/ 0 w 18"/>
                  <a:gd name="T15" fmla="*/ 0 h 30"/>
                  <a:gd name="T16" fmla="*/ 0 w 18"/>
                  <a:gd name="T17" fmla="*/ 19258027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30"/>
                  <a:gd name="T29" fmla="*/ 18 w 18"/>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30">
                    <a:moveTo>
                      <a:pt x="0" y="1"/>
                    </a:moveTo>
                    <a:cubicBezTo>
                      <a:pt x="1" y="1"/>
                      <a:pt x="1" y="1"/>
                      <a:pt x="1" y="1"/>
                    </a:cubicBezTo>
                    <a:cubicBezTo>
                      <a:pt x="4" y="1"/>
                      <a:pt x="7" y="4"/>
                      <a:pt x="10" y="9"/>
                    </a:cubicBezTo>
                    <a:cubicBezTo>
                      <a:pt x="13" y="15"/>
                      <a:pt x="15" y="22"/>
                      <a:pt x="17" y="30"/>
                    </a:cubicBezTo>
                    <a:cubicBezTo>
                      <a:pt x="18" y="30"/>
                      <a:pt x="18" y="30"/>
                      <a:pt x="18" y="30"/>
                    </a:cubicBezTo>
                    <a:cubicBezTo>
                      <a:pt x="16" y="22"/>
                      <a:pt x="14" y="14"/>
                      <a:pt x="11" y="9"/>
                    </a:cubicBezTo>
                    <a:cubicBezTo>
                      <a:pt x="8" y="3"/>
                      <a:pt x="5" y="0"/>
                      <a:pt x="1" y="0"/>
                    </a:cubicBezTo>
                    <a:cubicBezTo>
                      <a:pt x="1" y="0"/>
                      <a:pt x="0" y="0"/>
                      <a:pt x="0" y="0"/>
                    </a:cubicBezTo>
                    <a:cubicBezTo>
                      <a:pt x="0" y="1"/>
                      <a:pt x="0" y="1"/>
                      <a:pt x="0" y="1"/>
                    </a:cubicBezTo>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7252" name="Freeform 892"/>
              <p:cNvSpPr>
                <a:spLocks/>
              </p:cNvSpPr>
              <p:nvPr/>
            </p:nvSpPr>
            <p:spPr bwMode="auto">
              <a:xfrm>
                <a:off x="1355" y="1973"/>
                <a:ext cx="47" cy="83"/>
              </a:xfrm>
              <a:custGeom>
                <a:avLst/>
                <a:gdLst>
                  <a:gd name="T0" fmla="*/ 0 w 19"/>
                  <a:gd name="T1" fmla="*/ 34206415 h 31"/>
                  <a:gd name="T2" fmla="*/ 3887951 w 19"/>
                  <a:gd name="T3" fmla="*/ 34206415 h 31"/>
                  <a:gd name="T4" fmla="*/ 23790814 w 19"/>
                  <a:gd name="T5" fmla="*/ 75964773 h 31"/>
                  <a:gd name="T6" fmla="*/ 82573325 w 19"/>
                  <a:gd name="T7" fmla="*/ 577706284 h 31"/>
                  <a:gd name="T8" fmla="*/ 92189770 w 19"/>
                  <a:gd name="T9" fmla="*/ 577706284 h 31"/>
                  <a:gd name="T10" fmla="*/ 58850961 w 19"/>
                  <a:gd name="T11" fmla="*/ 166402914 h 31"/>
                  <a:gd name="T12" fmla="*/ 33380706 w 19"/>
                  <a:gd name="T13" fmla="*/ 54542269 h 31"/>
                  <a:gd name="T14" fmla="*/ 3887951 w 19"/>
                  <a:gd name="T15" fmla="*/ 0 h 31"/>
                  <a:gd name="T16" fmla="*/ 0 w 19"/>
                  <a:gd name="T17" fmla="*/ 0 h 31"/>
                  <a:gd name="T18" fmla="*/ 0 w 19"/>
                  <a:gd name="T19" fmla="*/ 34206415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
                  <a:gd name="T31" fmla="*/ 0 h 31"/>
                  <a:gd name="T32" fmla="*/ 19 w 19"/>
                  <a:gd name="T33" fmla="*/ 31 h 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 h="31">
                    <a:moveTo>
                      <a:pt x="0" y="2"/>
                    </a:moveTo>
                    <a:cubicBezTo>
                      <a:pt x="1" y="2"/>
                      <a:pt x="1" y="2"/>
                      <a:pt x="1" y="2"/>
                    </a:cubicBezTo>
                    <a:cubicBezTo>
                      <a:pt x="3" y="2"/>
                      <a:pt x="4" y="3"/>
                      <a:pt x="5" y="4"/>
                    </a:cubicBezTo>
                    <a:cubicBezTo>
                      <a:pt x="10" y="8"/>
                      <a:pt x="15" y="19"/>
                      <a:pt x="17" y="31"/>
                    </a:cubicBezTo>
                    <a:cubicBezTo>
                      <a:pt x="19" y="31"/>
                      <a:pt x="19" y="31"/>
                      <a:pt x="19" y="31"/>
                    </a:cubicBezTo>
                    <a:cubicBezTo>
                      <a:pt x="18" y="22"/>
                      <a:pt x="15" y="15"/>
                      <a:pt x="12" y="9"/>
                    </a:cubicBezTo>
                    <a:cubicBezTo>
                      <a:pt x="10" y="7"/>
                      <a:pt x="9" y="4"/>
                      <a:pt x="7" y="3"/>
                    </a:cubicBezTo>
                    <a:cubicBezTo>
                      <a:pt x="5" y="1"/>
                      <a:pt x="3" y="0"/>
                      <a:pt x="1" y="0"/>
                    </a:cubicBezTo>
                    <a:cubicBezTo>
                      <a:pt x="1" y="0"/>
                      <a:pt x="0" y="0"/>
                      <a:pt x="0" y="0"/>
                    </a:cubicBezTo>
                    <a:cubicBezTo>
                      <a:pt x="0" y="2"/>
                      <a:pt x="0" y="2"/>
                      <a:pt x="0" y="2"/>
                    </a:cubicBezTo>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7253" name="Freeform 893"/>
              <p:cNvSpPr>
                <a:spLocks/>
              </p:cNvSpPr>
              <p:nvPr/>
            </p:nvSpPr>
            <p:spPr bwMode="auto">
              <a:xfrm>
                <a:off x="1420" y="1957"/>
                <a:ext cx="45" cy="83"/>
              </a:xfrm>
              <a:custGeom>
                <a:avLst/>
                <a:gdLst>
                  <a:gd name="T0" fmla="*/ 0 w 18"/>
                  <a:gd name="T1" fmla="*/ 20371209 h 31"/>
                  <a:gd name="T2" fmla="*/ 6370908 w 18"/>
                  <a:gd name="T3" fmla="*/ 20371209 h 31"/>
                  <a:gd name="T4" fmla="*/ 57620438 w 18"/>
                  <a:gd name="T5" fmla="*/ 187849389 h 31"/>
                  <a:gd name="T6" fmla="*/ 99543488 w 18"/>
                  <a:gd name="T7" fmla="*/ 577706284 h 31"/>
                  <a:gd name="T8" fmla="*/ 104312313 w 18"/>
                  <a:gd name="T9" fmla="*/ 557335075 h 31"/>
                  <a:gd name="T10" fmla="*/ 62580595 w 18"/>
                  <a:gd name="T11" fmla="*/ 166402914 h 31"/>
                  <a:gd name="T12" fmla="*/ 6370908 w 18"/>
                  <a:gd name="T13" fmla="*/ 0 h 31"/>
                  <a:gd name="T14" fmla="*/ 0 w 18"/>
                  <a:gd name="T15" fmla="*/ 0 h 31"/>
                  <a:gd name="T16" fmla="*/ 0 w 18"/>
                  <a:gd name="T17" fmla="*/ 20371209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31"/>
                  <a:gd name="T29" fmla="*/ 18 w 18"/>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31">
                    <a:moveTo>
                      <a:pt x="0" y="1"/>
                    </a:moveTo>
                    <a:cubicBezTo>
                      <a:pt x="1" y="1"/>
                      <a:pt x="1" y="1"/>
                      <a:pt x="1" y="1"/>
                    </a:cubicBezTo>
                    <a:cubicBezTo>
                      <a:pt x="4" y="1"/>
                      <a:pt x="7" y="4"/>
                      <a:pt x="10" y="10"/>
                    </a:cubicBezTo>
                    <a:cubicBezTo>
                      <a:pt x="13" y="15"/>
                      <a:pt x="15" y="23"/>
                      <a:pt x="17" y="31"/>
                    </a:cubicBezTo>
                    <a:cubicBezTo>
                      <a:pt x="18" y="30"/>
                      <a:pt x="18" y="30"/>
                      <a:pt x="18" y="30"/>
                    </a:cubicBezTo>
                    <a:cubicBezTo>
                      <a:pt x="16" y="22"/>
                      <a:pt x="14" y="15"/>
                      <a:pt x="11" y="9"/>
                    </a:cubicBezTo>
                    <a:cubicBezTo>
                      <a:pt x="8" y="4"/>
                      <a:pt x="4" y="0"/>
                      <a:pt x="1" y="0"/>
                    </a:cubicBezTo>
                    <a:cubicBezTo>
                      <a:pt x="0" y="0"/>
                      <a:pt x="0" y="0"/>
                      <a:pt x="0" y="0"/>
                    </a:cubicBezTo>
                    <a:cubicBezTo>
                      <a:pt x="0" y="1"/>
                      <a:pt x="0" y="1"/>
                      <a:pt x="0" y="1"/>
                    </a:cubicBezTo>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7254" name="Freeform 894"/>
              <p:cNvSpPr>
                <a:spLocks/>
              </p:cNvSpPr>
              <p:nvPr/>
            </p:nvSpPr>
            <p:spPr bwMode="auto">
              <a:xfrm>
                <a:off x="1482" y="1941"/>
                <a:ext cx="48" cy="80"/>
              </a:xfrm>
              <a:custGeom>
                <a:avLst/>
                <a:gdLst>
                  <a:gd name="T0" fmla="*/ 0 w 19"/>
                  <a:gd name="T1" fmla="*/ 19258027 h 30"/>
                  <a:gd name="T2" fmla="*/ 8727208 w 19"/>
                  <a:gd name="T3" fmla="*/ 19258027 h 30"/>
                  <a:gd name="T4" fmla="*/ 68673312 w 19"/>
                  <a:gd name="T5" fmla="*/ 176509896 h 30"/>
                  <a:gd name="T6" fmla="*/ 124287997 w 19"/>
                  <a:gd name="T7" fmla="*/ 522387605 h 30"/>
                  <a:gd name="T8" fmla="*/ 132000250 w 19"/>
                  <a:gd name="T9" fmla="*/ 522387605 h 30"/>
                  <a:gd name="T10" fmla="*/ 77178237 w 19"/>
                  <a:gd name="T11" fmla="*/ 157251869 h 30"/>
                  <a:gd name="T12" fmla="*/ 8727208 w 19"/>
                  <a:gd name="T13" fmla="*/ 0 h 30"/>
                  <a:gd name="T14" fmla="*/ 0 w 19"/>
                  <a:gd name="T15" fmla="*/ 0 h 30"/>
                  <a:gd name="T16" fmla="*/ 0 w 19"/>
                  <a:gd name="T17" fmla="*/ 19258027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30"/>
                  <a:gd name="T29" fmla="*/ 19 w 19"/>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30">
                    <a:moveTo>
                      <a:pt x="0" y="1"/>
                    </a:moveTo>
                    <a:cubicBezTo>
                      <a:pt x="1" y="1"/>
                      <a:pt x="1" y="1"/>
                      <a:pt x="1" y="1"/>
                    </a:cubicBezTo>
                    <a:cubicBezTo>
                      <a:pt x="4" y="1"/>
                      <a:pt x="7" y="4"/>
                      <a:pt x="10" y="10"/>
                    </a:cubicBezTo>
                    <a:cubicBezTo>
                      <a:pt x="13" y="15"/>
                      <a:pt x="16" y="22"/>
                      <a:pt x="18" y="30"/>
                    </a:cubicBezTo>
                    <a:cubicBezTo>
                      <a:pt x="19" y="30"/>
                      <a:pt x="19" y="30"/>
                      <a:pt x="19" y="30"/>
                    </a:cubicBezTo>
                    <a:cubicBezTo>
                      <a:pt x="17" y="22"/>
                      <a:pt x="14" y="14"/>
                      <a:pt x="11" y="9"/>
                    </a:cubicBezTo>
                    <a:cubicBezTo>
                      <a:pt x="8" y="4"/>
                      <a:pt x="5" y="0"/>
                      <a:pt x="1" y="0"/>
                    </a:cubicBezTo>
                    <a:cubicBezTo>
                      <a:pt x="1" y="0"/>
                      <a:pt x="0" y="0"/>
                      <a:pt x="0" y="0"/>
                    </a:cubicBezTo>
                    <a:cubicBezTo>
                      <a:pt x="0" y="1"/>
                      <a:pt x="0" y="1"/>
                      <a:pt x="0" y="1"/>
                    </a:cubicBezTo>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7255" name="Freeform 895"/>
              <p:cNvSpPr>
                <a:spLocks/>
              </p:cNvSpPr>
              <p:nvPr/>
            </p:nvSpPr>
            <p:spPr bwMode="auto">
              <a:xfrm>
                <a:off x="1545" y="1925"/>
                <a:ext cx="45" cy="80"/>
              </a:xfrm>
              <a:custGeom>
                <a:avLst/>
                <a:gdLst>
                  <a:gd name="T0" fmla="*/ 6370908 w 18"/>
                  <a:gd name="T1" fmla="*/ 19258027 h 30"/>
                  <a:gd name="T2" fmla="*/ 11126770 w 18"/>
                  <a:gd name="T3" fmla="*/ 19258027 h 30"/>
                  <a:gd name="T4" fmla="*/ 57620438 w 18"/>
                  <a:gd name="T5" fmla="*/ 157251869 h 30"/>
                  <a:gd name="T6" fmla="*/ 99543488 w 18"/>
                  <a:gd name="T7" fmla="*/ 522387605 h 30"/>
                  <a:gd name="T8" fmla="*/ 104312313 w 18"/>
                  <a:gd name="T9" fmla="*/ 522387605 h 30"/>
                  <a:gd name="T10" fmla="*/ 62580595 w 18"/>
                  <a:gd name="T11" fmla="*/ 157251869 h 30"/>
                  <a:gd name="T12" fmla="*/ 11126770 w 18"/>
                  <a:gd name="T13" fmla="*/ 0 h 30"/>
                  <a:gd name="T14" fmla="*/ 0 w 18"/>
                  <a:gd name="T15" fmla="*/ 0 h 30"/>
                  <a:gd name="T16" fmla="*/ 6370908 w 18"/>
                  <a:gd name="T17" fmla="*/ 19258027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30"/>
                  <a:gd name="T29" fmla="*/ 18 w 18"/>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30">
                    <a:moveTo>
                      <a:pt x="1" y="1"/>
                    </a:moveTo>
                    <a:cubicBezTo>
                      <a:pt x="2" y="1"/>
                      <a:pt x="2" y="1"/>
                      <a:pt x="2" y="1"/>
                    </a:cubicBezTo>
                    <a:cubicBezTo>
                      <a:pt x="4" y="1"/>
                      <a:pt x="7" y="4"/>
                      <a:pt x="10" y="9"/>
                    </a:cubicBezTo>
                    <a:cubicBezTo>
                      <a:pt x="13" y="15"/>
                      <a:pt x="16" y="22"/>
                      <a:pt x="17" y="30"/>
                    </a:cubicBezTo>
                    <a:cubicBezTo>
                      <a:pt x="18" y="30"/>
                      <a:pt x="18" y="30"/>
                      <a:pt x="18" y="30"/>
                    </a:cubicBezTo>
                    <a:cubicBezTo>
                      <a:pt x="17" y="22"/>
                      <a:pt x="14" y="14"/>
                      <a:pt x="11" y="9"/>
                    </a:cubicBezTo>
                    <a:cubicBezTo>
                      <a:pt x="8" y="3"/>
                      <a:pt x="5" y="0"/>
                      <a:pt x="2" y="0"/>
                    </a:cubicBezTo>
                    <a:cubicBezTo>
                      <a:pt x="1" y="0"/>
                      <a:pt x="1" y="0"/>
                      <a:pt x="0" y="0"/>
                    </a:cubicBezTo>
                    <a:cubicBezTo>
                      <a:pt x="1" y="1"/>
                      <a:pt x="1" y="1"/>
                      <a:pt x="1" y="1"/>
                    </a:cubicBezTo>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7256" name="Freeform 896"/>
              <p:cNvSpPr>
                <a:spLocks/>
              </p:cNvSpPr>
              <p:nvPr/>
            </p:nvSpPr>
            <p:spPr bwMode="auto">
              <a:xfrm>
                <a:off x="1610" y="1907"/>
                <a:ext cx="45" cy="82"/>
              </a:xfrm>
              <a:custGeom>
                <a:avLst/>
                <a:gdLst>
                  <a:gd name="T0" fmla="*/ 0 w 18"/>
                  <a:gd name="T1" fmla="*/ 27939074 h 31"/>
                  <a:gd name="T2" fmla="*/ 6370908 w 18"/>
                  <a:gd name="T3" fmla="*/ 17340469 h 31"/>
                  <a:gd name="T4" fmla="*/ 57620438 w 18"/>
                  <a:gd name="T5" fmla="*/ 150207827 h 31"/>
                  <a:gd name="T6" fmla="*/ 99543488 w 18"/>
                  <a:gd name="T7" fmla="*/ 471091976 h 31"/>
                  <a:gd name="T8" fmla="*/ 104312313 w 18"/>
                  <a:gd name="T9" fmla="*/ 471091976 h 31"/>
                  <a:gd name="T10" fmla="*/ 62580595 w 18"/>
                  <a:gd name="T11" fmla="*/ 150207827 h 31"/>
                  <a:gd name="T12" fmla="*/ 6370908 w 18"/>
                  <a:gd name="T13" fmla="*/ 0 h 31"/>
                  <a:gd name="T14" fmla="*/ 0 w 18"/>
                  <a:gd name="T15" fmla="*/ 17340469 h 31"/>
                  <a:gd name="T16" fmla="*/ 0 w 18"/>
                  <a:gd name="T17" fmla="*/ 27939074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31"/>
                  <a:gd name="T29" fmla="*/ 18 w 18"/>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31">
                    <a:moveTo>
                      <a:pt x="0" y="2"/>
                    </a:moveTo>
                    <a:cubicBezTo>
                      <a:pt x="1" y="1"/>
                      <a:pt x="1" y="1"/>
                      <a:pt x="1" y="1"/>
                    </a:cubicBezTo>
                    <a:cubicBezTo>
                      <a:pt x="4" y="1"/>
                      <a:pt x="7" y="5"/>
                      <a:pt x="10" y="10"/>
                    </a:cubicBezTo>
                    <a:cubicBezTo>
                      <a:pt x="13" y="15"/>
                      <a:pt x="15" y="23"/>
                      <a:pt x="17" y="31"/>
                    </a:cubicBezTo>
                    <a:cubicBezTo>
                      <a:pt x="18" y="31"/>
                      <a:pt x="18" y="31"/>
                      <a:pt x="18" y="31"/>
                    </a:cubicBezTo>
                    <a:cubicBezTo>
                      <a:pt x="16" y="23"/>
                      <a:pt x="14" y="15"/>
                      <a:pt x="11" y="10"/>
                    </a:cubicBezTo>
                    <a:cubicBezTo>
                      <a:pt x="8" y="4"/>
                      <a:pt x="4" y="1"/>
                      <a:pt x="1" y="0"/>
                    </a:cubicBezTo>
                    <a:cubicBezTo>
                      <a:pt x="0" y="0"/>
                      <a:pt x="0" y="1"/>
                      <a:pt x="0" y="1"/>
                    </a:cubicBezTo>
                    <a:cubicBezTo>
                      <a:pt x="0" y="2"/>
                      <a:pt x="0" y="2"/>
                      <a:pt x="0" y="2"/>
                    </a:cubicBezTo>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7257" name="Freeform 897"/>
              <p:cNvSpPr>
                <a:spLocks/>
              </p:cNvSpPr>
              <p:nvPr/>
            </p:nvSpPr>
            <p:spPr bwMode="auto">
              <a:xfrm>
                <a:off x="1667" y="1891"/>
                <a:ext cx="45" cy="80"/>
              </a:xfrm>
              <a:custGeom>
                <a:avLst/>
                <a:gdLst>
                  <a:gd name="T0" fmla="*/ 0 w 18"/>
                  <a:gd name="T1" fmla="*/ 32055603 h 30"/>
                  <a:gd name="T2" fmla="*/ 6370908 w 18"/>
                  <a:gd name="T3" fmla="*/ 32055603 h 30"/>
                  <a:gd name="T4" fmla="*/ 27816925 w 18"/>
                  <a:gd name="T5" fmla="*/ 70752576 h 30"/>
                  <a:gd name="T6" fmla="*/ 93097000 w 18"/>
                  <a:gd name="T7" fmla="*/ 522387605 h 30"/>
                  <a:gd name="T8" fmla="*/ 104312313 w 18"/>
                  <a:gd name="T9" fmla="*/ 522387605 h 30"/>
                  <a:gd name="T10" fmla="*/ 62580595 w 18"/>
                  <a:gd name="T11" fmla="*/ 157251869 h 30"/>
                  <a:gd name="T12" fmla="*/ 34283520 w 18"/>
                  <a:gd name="T13" fmla="*/ 51354739 h 30"/>
                  <a:gd name="T14" fmla="*/ 6370908 w 18"/>
                  <a:gd name="T15" fmla="*/ 0 h 30"/>
                  <a:gd name="T16" fmla="*/ 0 w 18"/>
                  <a:gd name="T17" fmla="*/ 0 h 30"/>
                  <a:gd name="T18" fmla="*/ 0 w 18"/>
                  <a:gd name="T19" fmla="*/ 32055603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30"/>
                  <a:gd name="T32" fmla="*/ 18 w 18"/>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30">
                    <a:moveTo>
                      <a:pt x="0" y="2"/>
                    </a:moveTo>
                    <a:cubicBezTo>
                      <a:pt x="1" y="2"/>
                      <a:pt x="1" y="2"/>
                      <a:pt x="1" y="2"/>
                    </a:cubicBezTo>
                    <a:cubicBezTo>
                      <a:pt x="2" y="2"/>
                      <a:pt x="3" y="3"/>
                      <a:pt x="5" y="4"/>
                    </a:cubicBezTo>
                    <a:cubicBezTo>
                      <a:pt x="9" y="8"/>
                      <a:pt x="13" y="18"/>
                      <a:pt x="16" y="30"/>
                    </a:cubicBezTo>
                    <a:cubicBezTo>
                      <a:pt x="18" y="30"/>
                      <a:pt x="18" y="30"/>
                      <a:pt x="18" y="30"/>
                    </a:cubicBezTo>
                    <a:cubicBezTo>
                      <a:pt x="16" y="22"/>
                      <a:pt x="13" y="14"/>
                      <a:pt x="11" y="9"/>
                    </a:cubicBezTo>
                    <a:cubicBezTo>
                      <a:pt x="9" y="6"/>
                      <a:pt x="8" y="4"/>
                      <a:pt x="6" y="3"/>
                    </a:cubicBezTo>
                    <a:cubicBezTo>
                      <a:pt x="5" y="1"/>
                      <a:pt x="3" y="0"/>
                      <a:pt x="1" y="0"/>
                    </a:cubicBezTo>
                    <a:cubicBezTo>
                      <a:pt x="0" y="0"/>
                      <a:pt x="0" y="0"/>
                      <a:pt x="0" y="0"/>
                    </a:cubicBezTo>
                    <a:cubicBezTo>
                      <a:pt x="0" y="2"/>
                      <a:pt x="0" y="2"/>
                      <a:pt x="0" y="2"/>
                    </a:cubicBezTo>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7258" name="Freeform 898"/>
              <p:cNvSpPr>
                <a:spLocks/>
              </p:cNvSpPr>
              <p:nvPr/>
            </p:nvSpPr>
            <p:spPr bwMode="auto">
              <a:xfrm>
                <a:off x="690" y="2112"/>
                <a:ext cx="112" cy="232"/>
              </a:xfrm>
              <a:custGeom>
                <a:avLst/>
                <a:gdLst>
                  <a:gd name="T0" fmla="*/ 195321917 w 45"/>
                  <a:gd name="T1" fmla="*/ 1431675848 h 87"/>
                  <a:gd name="T2" fmla="*/ 195321917 w 45"/>
                  <a:gd name="T3" fmla="*/ 1444474517 h 87"/>
                  <a:gd name="T4" fmla="*/ 231761222 w 45"/>
                  <a:gd name="T5" fmla="*/ 1306533227 h 87"/>
                  <a:gd name="T6" fmla="*/ 242844592 w 45"/>
                  <a:gd name="T7" fmla="*/ 1066541363 h 87"/>
                  <a:gd name="T8" fmla="*/ 227539581 w 45"/>
                  <a:gd name="T9" fmla="*/ 659333176 h 87"/>
                  <a:gd name="T10" fmla="*/ 167357030 w 45"/>
                  <a:gd name="T11" fmla="*/ 188673536 h 87"/>
                  <a:gd name="T12" fmla="*/ 91422153 w 45"/>
                  <a:gd name="T13" fmla="*/ 0 h 87"/>
                  <a:gd name="T14" fmla="*/ 87171310 w 45"/>
                  <a:gd name="T15" fmla="*/ 0 h 87"/>
                  <a:gd name="T16" fmla="*/ 4240641 w 45"/>
                  <a:gd name="T17" fmla="*/ 70752576 h 87"/>
                  <a:gd name="T18" fmla="*/ 0 w 45"/>
                  <a:gd name="T19" fmla="*/ 85481608 h 87"/>
                  <a:gd name="T20" fmla="*/ 4240641 w 45"/>
                  <a:gd name="T21" fmla="*/ 105905779 h 87"/>
                  <a:gd name="T22" fmla="*/ 10554484 w 45"/>
                  <a:gd name="T23" fmla="*/ 105905779 h 87"/>
                  <a:gd name="T24" fmla="*/ 75934952 w 45"/>
                  <a:gd name="T25" fmla="*/ 282415411 h 87"/>
                  <a:gd name="T26" fmla="*/ 134029482 w 45"/>
                  <a:gd name="T27" fmla="*/ 732793877 h 87"/>
                  <a:gd name="T28" fmla="*/ 151604753 w 45"/>
                  <a:gd name="T29" fmla="*/ 1118235512 h 87"/>
                  <a:gd name="T30" fmla="*/ 141024865 w 45"/>
                  <a:gd name="T31" fmla="*/ 1360977864 h 87"/>
                  <a:gd name="T32" fmla="*/ 108152337 w 45"/>
                  <a:gd name="T33" fmla="*/ 1483023040 h 87"/>
                  <a:gd name="T34" fmla="*/ 108152337 w 45"/>
                  <a:gd name="T35" fmla="*/ 1497916053 h 87"/>
                  <a:gd name="T36" fmla="*/ 112374132 w 45"/>
                  <a:gd name="T37" fmla="*/ 1518196053 h 87"/>
                  <a:gd name="T38" fmla="*/ 195321917 w 45"/>
                  <a:gd name="T39" fmla="*/ 1444474517 h 87"/>
                  <a:gd name="T40" fmla="*/ 195321917 w 45"/>
                  <a:gd name="T41" fmla="*/ 1431675848 h 87"/>
                  <a:gd name="T42" fmla="*/ 195321917 w 45"/>
                  <a:gd name="T43" fmla="*/ 1412434453 h 87"/>
                  <a:gd name="T44" fmla="*/ 108152337 w 45"/>
                  <a:gd name="T45" fmla="*/ 1483023040 h 87"/>
                  <a:gd name="T46" fmla="*/ 108152337 w 45"/>
                  <a:gd name="T47" fmla="*/ 1483023040 h 87"/>
                  <a:gd name="T48" fmla="*/ 108152337 w 45"/>
                  <a:gd name="T49" fmla="*/ 1497916053 h 87"/>
                  <a:gd name="T50" fmla="*/ 108152337 w 45"/>
                  <a:gd name="T51" fmla="*/ 1518196053 h 87"/>
                  <a:gd name="T52" fmla="*/ 112374132 w 45"/>
                  <a:gd name="T53" fmla="*/ 1518196053 h 87"/>
                  <a:gd name="T54" fmla="*/ 151604753 w 45"/>
                  <a:gd name="T55" fmla="*/ 1380377635 h 87"/>
                  <a:gd name="T56" fmla="*/ 162724720 w 45"/>
                  <a:gd name="T57" fmla="*/ 1118235512 h 87"/>
                  <a:gd name="T58" fmla="*/ 145539483 w 45"/>
                  <a:gd name="T59" fmla="*/ 713393096 h 87"/>
                  <a:gd name="T60" fmla="*/ 87171310 w 45"/>
                  <a:gd name="T61" fmla="*/ 262086408 h 87"/>
                  <a:gd name="T62" fmla="*/ 10554484 w 45"/>
                  <a:gd name="T63" fmla="*/ 70752576 h 87"/>
                  <a:gd name="T64" fmla="*/ 4240641 w 45"/>
                  <a:gd name="T65" fmla="*/ 70752576 h 87"/>
                  <a:gd name="T66" fmla="*/ 0 w 45"/>
                  <a:gd name="T67" fmla="*/ 70752576 h 87"/>
                  <a:gd name="T68" fmla="*/ 0 w 45"/>
                  <a:gd name="T69" fmla="*/ 85481608 h 87"/>
                  <a:gd name="T70" fmla="*/ 0 w 45"/>
                  <a:gd name="T71" fmla="*/ 105905779 h 87"/>
                  <a:gd name="T72" fmla="*/ 4240641 w 45"/>
                  <a:gd name="T73" fmla="*/ 105905779 h 87"/>
                  <a:gd name="T74" fmla="*/ 87171310 w 45"/>
                  <a:gd name="T75" fmla="*/ 32055603 h 87"/>
                  <a:gd name="T76" fmla="*/ 91422153 w 45"/>
                  <a:gd name="T77" fmla="*/ 32055603 h 87"/>
                  <a:gd name="T78" fmla="*/ 162724720 w 45"/>
                  <a:gd name="T79" fmla="*/ 208550115 h 87"/>
                  <a:gd name="T80" fmla="*/ 216959705 w 45"/>
                  <a:gd name="T81" fmla="*/ 659333176 h 87"/>
                  <a:gd name="T82" fmla="*/ 231761222 w 45"/>
                  <a:gd name="T83" fmla="*/ 1066541363 h 87"/>
                  <a:gd name="T84" fmla="*/ 221211043 w 45"/>
                  <a:gd name="T85" fmla="*/ 1306533227 h 87"/>
                  <a:gd name="T86" fmla="*/ 195321917 w 45"/>
                  <a:gd name="T87" fmla="*/ 1412434453 h 87"/>
                  <a:gd name="T88" fmla="*/ 195321917 w 45"/>
                  <a:gd name="T89" fmla="*/ 1431675848 h 8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5"/>
                  <a:gd name="T136" fmla="*/ 0 h 87"/>
                  <a:gd name="T137" fmla="*/ 45 w 45"/>
                  <a:gd name="T138" fmla="*/ 87 h 8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5" h="87">
                    <a:moveTo>
                      <a:pt x="36" y="82"/>
                    </a:moveTo>
                    <a:cubicBezTo>
                      <a:pt x="36" y="83"/>
                      <a:pt x="36" y="83"/>
                      <a:pt x="36" y="83"/>
                    </a:cubicBezTo>
                    <a:cubicBezTo>
                      <a:pt x="39" y="82"/>
                      <a:pt x="41" y="79"/>
                      <a:pt x="43" y="75"/>
                    </a:cubicBezTo>
                    <a:cubicBezTo>
                      <a:pt x="44" y="72"/>
                      <a:pt x="45" y="66"/>
                      <a:pt x="45" y="61"/>
                    </a:cubicBezTo>
                    <a:cubicBezTo>
                      <a:pt x="45" y="54"/>
                      <a:pt x="44" y="46"/>
                      <a:pt x="42" y="38"/>
                    </a:cubicBezTo>
                    <a:cubicBezTo>
                      <a:pt x="39" y="27"/>
                      <a:pt x="36" y="18"/>
                      <a:pt x="31" y="11"/>
                    </a:cubicBezTo>
                    <a:cubicBezTo>
                      <a:pt x="27" y="4"/>
                      <a:pt x="22" y="0"/>
                      <a:pt x="17" y="0"/>
                    </a:cubicBezTo>
                    <a:cubicBezTo>
                      <a:pt x="17" y="0"/>
                      <a:pt x="16" y="0"/>
                      <a:pt x="16" y="0"/>
                    </a:cubicBezTo>
                    <a:cubicBezTo>
                      <a:pt x="1" y="4"/>
                      <a:pt x="1" y="4"/>
                      <a:pt x="1" y="4"/>
                    </a:cubicBezTo>
                    <a:cubicBezTo>
                      <a:pt x="0" y="4"/>
                      <a:pt x="0" y="4"/>
                      <a:pt x="0" y="5"/>
                    </a:cubicBezTo>
                    <a:cubicBezTo>
                      <a:pt x="0" y="6"/>
                      <a:pt x="1" y="6"/>
                      <a:pt x="1" y="6"/>
                    </a:cubicBezTo>
                    <a:cubicBezTo>
                      <a:pt x="2" y="6"/>
                      <a:pt x="2" y="6"/>
                      <a:pt x="2" y="6"/>
                    </a:cubicBezTo>
                    <a:cubicBezTo>
                      <a:pt x="6" y="6"/>
                      <a:pt x="10" y="9"/>
                      <a:pt x="14" y="16"/>
                    </a:cubicBezTo>
                    <a:cubicBezTo>
                      <a:pt x="19" y="22"/>
                      <a:pt x="22" y="31"/>
                      <a:pt x="25" y="42"/>
                    </a:cubicBezTo>
                    <a:cubicBezTo>
                      <a:pt x="27" y="50"/>
                      <a:pt x="28" y="58"/>
                      <a:pt x="28" y="64"/>
                    </a:cubicBezTo>
                    <a:cubicBezTo>
                      <a:pt x="28" y="70"/>
                      <a:pt x="27" y="75"/>
                      <a:pt x="26" y="78"/>
                    </a:cubicBezTo>
                    <a:cubicBezTo>
                      <a:pt x="25" y="82"/>
                      <a:pt x="23" y="84"/>
                      <a:pt x="20" y="85"/>
                    </a:cubicBezTo>
                    <a:cubicBezTo>
                      <a:pt x="20" y="85"/>
                      <a:pt x="20" y="85"/>
                      <a:pt x="20" y="86"/>
                    </a:cubicBezTo>
                    <a:cubicBezTo>
                      <a:pt x="20" y="86"/>
                      <a:pt x="20" y="87"/>
                      <a:pt x="21" y="87"/>
                    </a:cubicBezTo>
                    <a:cubicBezTo>
                      <a:pt x="36" y="83"/>
                      <a:pt x="36" y="83"/>
                      <a:pt x="36" y="83"/>
                    </a:cubicBezTo>
                    <a:cubicBezTo>
                      <a:pt x="36" y="82"/>
                      <a:pt x="36" y="82"/>
                      <a:pt x="36" y="82"/>
                    </a:cubicBezTo>
                    <a:cubicBezTo>
                      <a:pt x="36" y="81"/>
                      <a:pt x="36" y="81"/>
                      <a:pt x="36" y="81"/>
                    </a:cubicBezTo>
                    <a:cubicBezTo>
                      <a:pt x="20" y="85"/>
                      <a:pt x="20" y="85"/>
                      <a:pt x="20" y="85"/>
                    </a:cubicBezTo>
                    <a:cubicBezTo>
                      <a:pt x="20" y="85"/>
                      <a:pt x="20" y="85"/>
                      <a:pt x="20" y="85"/>
                    </a:cubicBezTo>
                    <a:cubicBezTo>
                      <a:pt x="20" y="86"/>
                      <a:pt x="20" y="86"/>
                      <a:pt x="20" y="86"/>
                    </a:cubicBezTo>
                    <a:cubicBezTo>
                      <a:pt x="20" y="87"/>
                      <a:pt x="20" y="87"/>
                      <a:pt x="20" y="87"/>
                    </a:cubicBezTo>
                    <a:cubicBezTo>
                      <a:pt x="21" y="87"/>
                      <a:pt x="21" y="87"/>
                      <a:pt x="21" y="87"/>
                    </a:cubicBezTo>
                    <a:cubicBezTo>
                      <a:pt x="24" y="86"/>
                      <a:pt x="26" y="83"/>
                      <a:pt x="28" y="79"/>
                    </a:cubicBezTo>
                    <a:cubicBezTo>
                      <a:pt x="29" y="75"/>
                      <a:pt x="30" y="70"/>
                      <a:pt x="30" y="64"/>
                    </a:cubicBezTo>
                    <a:cubicBezTo>
                      <a:pt x="30" y="57"/>
                      <a:pt x="29" y="50"/>
                      <a:pt x="27" y="41"/>
                    </a:cubicBezTo>
                    <a:cubicBezTo>
                      <a:pt x="24" y="31"/>
                      <a:pt x="20" y="21"/>
                      <a:pt x="16" y="15"/>
                    </a:cubicBezTo>
                    <a:cubicBezTo>
                      <a:pt x="12" y="8"/>
                      <a:pt x="7" y="4"/>
                      <a:pt x="2" y="4"/>
                    </a:cubicBezTo>
                    <a:cubicBezTo>
                      <a:pt x="2" y="4"/>
                      <a:pt x="1" y="4"/>
                      <a:pt x="1" y="4"/>
                    </a:cubicBezTo>
                    <a:cubicBezTo>
                      <a:pt x="0" y="4"/>
                      <a:pt x="0" y="4"/>
                      <a:pt x="0" y="4"/>
                    </a:cubicBezTo>
                    <a:cubicBezTo>
                      <a:pt x="0" y="5"/>
                      <a:pt x="0" y="5"/>
                      <a:pt x="0" y="5"/>
                    </a:cubicBezTo>
                    <a:cubicBezTo>
                      <a:pt x="0" y="6"/>
                      <a:pt x="0" y="6"/>
                      <a:pt x="0" y="6"/>
                    </a:cubicBezTo>
                    <a:cubicBezTo>
                      <a:pt x="1" y="6"/>
                      <a:pt x="1" y="6"/>
                      <a:pt x="1" y="6"/>
                    </a:cubicBezTo>
                    <a:cubicBezTo>
                      <a:pt x="16" y="2"/>
                      <a:pt x="16" y="2"/>
                      <a:pt x="16" y="2"/>
                    </a:cubicBezTo>
                    <a:cubicBezTo>
                      <a:pt x="17" y="2"/>
                      <a:pt x="17" y="2"/>
                      <a:pt x="17" y="2"/>
                    </a:cubicBezTo>
                    <a:cubicBezTo>
                      <a:pt x="21" y="2"/>
                      <a:pt x="25" y="6"/>
                      <a:pt x="30" y="12"/>
                    </a:cubicBezTo>
                    <a:cubicBezTo>
                      <a:pt x="34" y="18"/>
                      <a:pt x="38" y="28"/>
                      <a:pt x="40" y="38"/>
                    </a:cubicBezTo>
                    <a:cubicBezTo>
                      <a:pt x="42" y="46"/>
                      <a:pt x="43" y="54"/>
                      <a:pt x="43" y="61"/>
                    </a:cubicBezTo>
                    <a:cubicBezTo>
                      <a:pt x="43" y="66"/>
                      <a:pt x="42" y="71"/>
                      <a:pt x="41" y="75"/>
                    </a:cubicBezTo>
                    <a:cubicBezTo>
                      <a:pt x="40" y="78"/>
                      <a:pt x="38" y="80"/>
                      <a:pt x="36" y="81"/>
                    </a:cubicBezTo>
                    <a:cubicBezTo>
                      <a:pt x="36" y="82"/>
                      <a:pt x="36" y="82"/>
                      <a:pt x="36" y="82"/>
                    </a:cubicBezTo>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7259" name="Freeform 899"/>
              <p:cNvSpPr>
                <a:spLocks/>
              </p:cNvSpPr>
              <p:nvPr/>
            </p:nvSpPr>
            <p:spPr bwMode="auto">
              <a:xfrm>
                <a:off x="1085" y="2061"/>
                <a:ext cx="37" cy="38"/>
              </a:xfrm>
              <a:custGeom>
                <a:avLst/>
                <a:gdLst>
                  <a:gd name="T0" fmla="*/ 9272619 w 15"/>
                  <a:gd name="T1" fmla="*/ 259045311 h 14"/>
                  <a:gd name="T2" fmla="*/ 19130850 w 15"/>
                  <a:gd name="T3" fmla="*/ 44780172 h 14"/>
                  <a:gd name="T4" fmla="*/ 60164210 w 15"/>
                  <a:gd name="T5" fmla="*/ 70688536 h 14"/>
                  <a:gd name="T6" fmla="*/ 50948558 w 15"/>
                  <a:gd name="T7" fmla="*/ 287369808 h 14"/>
                  <a:gd name="T8" fmla="*/ 9272619 w 15"/>
                  <a:gd name="T9" fmla="*/ 259045311 h 14"/>
                  <a:gd name="T10" fmla="*/ 0 60000 65536"/>
                  <a:gd name="T11" fmla="*/ 0 60000 65536"/>
                  <a:gd name="T12" fmla="*/ 0 60000 65536"/>
                  <a:gd name="T13" fmla="*/ 0 60000 65536"/>
                  <a:gd name="T14" fmla="*/ 0 60000 65536"/>
                  <a:gd name="T15" fmla="*/ 0 w 15"/>
                  <a:gd name="T16" fmla="*/ 0 h 14"/>
                  <a:gd name="T17" fmla="*/ 15 w 15"/>
                  <a:gd name="T18" fmla="*/ 14 h 14"/>
                </a:gdLst>
                <a:ahLst/>
                <a:cxnLst>
                  <a:cxn ang="T10">
                    <a:pos x="T0" y="T1"/>
                  </a:cxn>
                  <a:cxn ang="T11">
                    <a:pos x="T2" y="T3"/>
                  </a:cxn>
                  <a:cxn ang="T12">
                    <a:pos x="T4" y="T5"/>
                  </a:cxn>
                  <a:cxn ang="T13">
                    <a:pos x="T6" y="T7"/>
                  </a:cxn>
                  <a:cxn ang="T14">
                    <a:pos x="T8" y="T9"/>
                  </a:cxn>
                </a:cxnLst>
                <a:rect l="T15" t="T16" r="T17" b="T18"/>
                <a:pathLst>
                  <a:path w="15" h="14">
                    <a:moveTo>
                      <a:pt x="2" y="11"/>
                    </a:moveTo>
                    <a:cubicBezTo>
                      <a:pt x="0" y="8"/>
                      <a:pt x="1" y="4"/>
                      <a:pt x="4" y="2"/>
                    </a:cubicBezTo>
                    <a:cubicBezTo>
                      <a:pt x="7" y="0"/>
                      <a:pt x="11" y="0"/>
                      <a:pt x="13" y="3"/>
                    </a:cubicBezTo>
                    <a:cubicBezTo>
                      <a:pt x="15" y="6"/>
                      <a:pt x="14" y="10"/>
                      <a:pt x="11" y="12"/>
                    </a:cubicBezTo>
                    <a:cubicBezTo>
                      <a:pt x="8" y="14"/>
                      <a:pt x="4" y="14"/>
                      <a:pt x="2"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7260" name="Freeform 900"/>
              <p:cNvSpPr>
                <a:spLocks/>
              </p:cNvSpPr>
              <p:nvPr/>
            </p:nvSpPr>
            <p:spPr bwMode="auto">
              <a:xfrm>
                <a:off x="1122" y="2043"/>
                <a:ext cx="55" cy="58"/>
              </a:xfrm>
              <a:custGeom>
                <a:avLst/>
                <a:gdLst>
                  <a:gd name="T0" fmla="*/ 16098175 w 22"/>
                  <a:gd name="T1" fmla="*/ 246091899 h 22"/>
                  <a:gd name="T2" fmla="*/ 29800595 w 22"/>
                  <a:gd name="T3" fmla="*/ 43068208 h 22"/>
                  <a:gd name="T4" fmla="*/ 111751300 w 22"/>
                  <a:gd name="T5" fmla="*/ 70477189 h 22"/>
                  <a:gd name="T6" fmla="*/ 100612313 w 22"/>
                  <a:gd name="T7" fmla="*/ 272609739 h 22"/>
                  <a:gd name="T8" fmla="*/ 16098175 w 22"/>
                  <a:gd name="T9" fmla="*/ 246091899 h 22"/>
                  <a:gd name="T10" fmla="*/ 0 60000 65536"/>
                  <a:gd name="T11" fmla="*/ 0 60000 65536"/>
                  <a:gd name="T12" fmla="*/ 0 60000 65536"/>
                  <a:gd name="T13" fmla="*/ 0 60000 65536"/>
                  <a:gd name="T14" fmla="*/ 0 60000 65536"/>
                  <a:gd name="T15" fmla="*/ 0 w 22"/>
                  <a:gd name="T16" fmla="*/ 0 h 22"/>
                  <a:gd name="T17" fmla="*/ 22 w 22"/>
                  <a:gd name="T18" fmla="*/ 22 h 22"/>
                </a:gdLst>
                <a:ahLst/>
                <a:cxnLst>
                  <a:cxn ang="T10">
                    <a:pos x="T0" y="T1"/>
                  </a:cxn>
                  <a:cxn ang="T11">
                    <a:pos x="T2" y="T3"/>
                  </a:cxn>
                  <a:cxn ang="T12">
                    <a:pos x="T4" y="T5"/>
                  </a:cxn>
                  <a:cxn ang="T13">
                    <a:pos x="T6" y="T7"/>
                  </a:cxn>
                  <a:cxn ang="T14">
                    <a:pos x="T8" y="T9"/>
                  </a:cxn>
                </a:cxnLst>
                <a:rect l="T15" t="T16" r="T17" b="T18"/>
                <a:pathLst>
                  <a:path w="22" h="22">
                    <a:moveTo>
                      <a:pt x="3" y="17"/>
                    </a:moveTo>
                    <a:cubicBezTo>
                      <a:pt x="0" y="12"/>
                      <a:pt x="1" y="6"/>
                      <a:pt x="5" y="3"/>
                    </a:cubicBezTo>
                    <a:cubicBezTo>
                      <a:pt x="10" y="0"/>
                      <a:pt x="16" y="1"/>
                      <a:pt x="19" y="5"/>
                    </a:cubicBezTo>
                    <a:cubicBezTo>
                      <a:pt x="22" y="10"/>
                      <a:pt x="21" y="16"/>
                      <a:pt x="17" y="19"/>
                    </a:cubicBezTo>
                    <a:cubicBezTo>
                      <a:pt x="12" y="22"/>
                      <a:pt x="6" y="21"/>
                      <a:pt x="3"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pic>
          <p:nvPicPr>
            <p:cNvPr id="47188" name="Picture 2" descr="http://enews.mims.com/JPOG/2011/August/TW/images/Prevenar13.gif"/>
            <p:cNvPicPr>
              <a:picLocks noChangeAspect="1" noChangeArrowheads="1"/>
            </p:cNvPicPr>
            <p:nvPr/>
          </p:nvPicPr>
          <p:blipFill>
            <a:blip r:embed="rId2" cstate="screen">
              <a:extLst>
                <a:ext uri="{28A0092B-C50C-407E-A947-70E740481C1C}">
                  <a14:useLocalDpi xmlns:a14="http://schemas.microsoft.com/office/drawing/2010/main"/>
                </a:ext>
              </a:extLst>
            </a:blip>
            <a:srcRect b="30235"/>
            <a:stretch>
              <a:fillRect/>
            </a:stretch>
          </p:blipFill>
          <p:spPr bwMode="auto">
            <a:xfrm>
              <a:off x="1970929" y="4128247"/>
              <a:ext cx="1050718" cy="2745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482" name="Rectangle à coins arrondis 481"/>
          <p:cNvSpPr/>
          <p:nvPr/>
        </p:nvSpPr>
        <p:spPr bwMode="auto">
          <a:xfrm>
            <a:off x="411163" y="2476500"/>
            <a:ext cx="841375" cy="292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b="1" dirty="0"/>
              <a:t>5 ans</a:t>
            </a:r>
          </a:p>
        </p:txBody>
      </p:sp>
      <p:grpSp>
        <p:nvGrpSpPr>
          <p:cNvPr id="47111" name="Groupe 231"/>
          <p:cNvGrpSpPr>
            <a:grpSpLocks/>
          </p:cNvGrpSpPr>
          <p:nvPr/>
        </p:nvGrpSpPr>
        <p:grpSpPr bwMode="auto">
          <a:xfrm>
            <a:off x="3756025" y="2563813"/>
            <a:ext cx="2025650" cy="2424112"/>
            <a:chOff x="3756025" y="3482975"/>
            <a:chExt cx="2025650" cy="2424113"/>
          </a:xfrm>
        </p:grpSpPr>
        <p:grpSp>
          <p:nvGrpSpPr>
            <p:cNvPr id="47116" name="Groupe 385"/>
            <p:cNvGrpSpPr>
              <a:grpSpLocks/>
            </p:cNvGrpSpPr>
            <p:nvPr/>
          </p:nvGrpSpPr>
          <p:grpSpPr bwMode="auto">
            <a:xfrm rot="-5400000">
              <a:off x="4360068" y="4485482"/>
              <a:ext cx="2424113" cy="419100"/>
              <a:chOff x="2938089" y="4706471"/>
              <a:chExt cx="3879569" cy="642191"/>
            </a:xfrm>
          </p:grpSpPr>
          <p:grpSp>
            <p:nvGrpSpPr>
              <p:cNvPr id="47120" name="Group 52"/>
              <p:cNvGrpSpPr>
                <a:grpSpLocks/>
              </p:cNvGrpSpPr>
              <p:nvPr/>
            </p:nvGrpSpPr>
            <p:grpSpPr bwMode="auto">
              <a:xfrm>
                <a:off x="2938089" y="4706471"/>
                <a:ext cx="3879569" cy="642191"/>
                <a:chOff x="343" y="731"/>
                <a:chExt cx="3288" cy="546"/>
              </a:xfrm>
            </p:grpSpPr>
            <p:sp>
              <p:nvSpPr>
                <p:cNvPr id="47122" name="Freeform 1011"/>
                <p:cNvSpPr>
                  <a:spLocks noEditPoints="1"/>
                </p:cNvSpPr>
                <p:nvPr/>
              </p:nvSpPr>
              <p:spPr bwMode="auto">
                <a:xfrm>
                  <a:off x="343" y="731"/>
                  <a:ext cx="2568" cy="544"/>
                </a:xfrm>
                <a:custGeom>
                  <a:avLst/>
                  <a:gdLst>
                    <a:gd name="T0" fmla="*/ 2147483647 w 1027"/>
                    <a:gd name="T1" fmla="*/ 1851029675 h 204"/>
                    <a:gd name="T2" fmla="*/ 2147483647 w 1027"/>
                    <a:gd name="T3" fmla="*/ 1883126387 h 204"/>
                    <a:gd name="T4" fmla="*/ 2147483647 w 1027"/>
                    <a:gd name="T5" fmla="*/ 1915420821 h 204"/>
                    <a:gd name="T6" fmla="*/ 2147483647 w 1027"/>
                    <a:gd name="T7" fmla="*/ 1497916053 h 204"/>
                    <a:gd name="T8" fmla="*/ 2147483647 w 1027"/>
                    <a:gd name="T9" fmla="*/ 1497916053 h 204"/>
                    <a:gd name="T10" fmla="*/ 2147483647 w 1027"/>
                    <a:gd name="T11" fmla="*/ 1537573832 h 204"/>
                    <a:gd name="T12" fmla="*/ 2147483647 w 1027"/>
                    <a:gd name="T13" fmla="*/ 470693056 h 204"/>
                    <a:gd name="T14" fmla="*/ 1471011879 w 1027"/>
                    <a:gd name="T15" fmla="*/ 470693056 h 204"/>
                    <a:gd name="T16" fmla="*/ 1319677874 w 1027"/>
                    <a:gd name="T17" fmla="*/ 0 h 204"/>
                    <a:gd name="T18" fmla="*/ 1273084215 w 1027"/>
                    <a:gd name="T19" fmla="*/ 0 h 204"/>
                    <a:gd name="T20" fmla="*/ 1116089327 w 1027"/>
                    <a:gd name="T21" fmla="*/ 541677944 h 204"/>
                    <a:gd name="T22" fmla="*/ 1035117849 w 1027"/>
                    <a:gd name="T23" fmla="*/ 541677944 h 204"/>
                    <a:gd name="T24" fmla="*/ 665968784 w 1027"/>
                    <a:gd name="T25" fmla="*/ 1118235512 h 204"/>
                    <a:gd name="T26" fmla="*/ 326859493 w 1027"/>
                    <a:gd name="T27" fmla="*/ 1118235512 h 204"/>
                    <a:gd name="T28" fmla="*/ 326859493 w 1027"/>
                    <a:gd name="T29" fmla="*/ 1118235512 h 204"/>
                    <a:gd name="T30" fmla="*/ 205411724 w 1027"/>
                    <a:gd name="T31" fmla="*/ 576590187 h 204"/>
                    <a:gd name="T32" fmla="*/ 152339466 w 1027"/>
                    <a:gd name="T33" fmla="*/ 576590187 h 204"/>
                    <a:gd name="T34" fmla="*/ 0 w 1027"/>
                    <a:gd name="T35" fmla="*/ 1746180685 h 204"/>
                    <a:gd name="T36" fmla="*/ 147562426 w 1027"/>
                    <a:gd name="T37" fmla="*/ 2147483647 h 204"/>
                    <a:gd name="T38" fmla="*/ 205411724 w 1027"/>
                    <a:gd name="T39" fmla="*/ 2147483647 h 204"/>
                    <a:gd name="T40" fmla="*/ 322387448 w 1027"/>
                    <a:gd name="T41" fmla="*/ 2147483647 h 204"/>
                    <a:gd name="T42" fmla="*/ 322387448 w 1027"/>
                    <a:gd name="T43" fmla="*/ 2147483647 h 204"/>
                    <a:gd name="T44" fmla="*/ 665968784 w 1027"/>
                    <a:gd name="T45" fmla="*/ 2147483647 h 204"/>
                    <a:gd name="T46" fmla="*/ 665968784 w 1027"/>
                    <a:gd name="T47" fmla="*/ 2147483647 h 204"/>
                    <a:gd name="T48" fmla="*/ 1035117849 w 1027"/>
                    <a:gd name="T49" fmla="*/ 2147483647 h 204"/>
                    <a:gd name="T50" fmla="*/ 1116089327 w 1027"/>
                    <a:gd name="T51" fmla="*/ 2147483647 h 204"/>
                    <a:gd name="T52" fmla="*/ 1273084215 w 1027"/>
                    <a:gd name="T53" fmla="*/ 2147483647 h 204"/>
                    <a:gd name="T54" fmla="*/ 1319677874 w 1027"/>
                    <a:gd name="T55" fmla="*/ 2147483647 h 204"/>
                    <a:gd name="T56" fmla="*/ 1483274700 w 1027"/>
                    <a:gd name="T57" fmla="*/ 2147483647 h 204"/>
                    <a:gd name="T58" fmla="*/ 2147483647 w 1027"/>
                    <a:gd name="T59" fmla="*/ 2147483647 h 204"/>
                    <a:gd name="T60" fmla="*/ 2147483647 w 1027"/>
                    <a:gd name="T61" fmla="*/ 2147483647 h 204"/>
                    <a:gd name="T62" fmla="*/ 2147483647 w 1027"/>
                    <a:gd name="T63" fmla="*/ 2147483647 h 204"/>
                    <a:gd name="T64" fmla="*/ 2147483647 w 1027"/>
                    <a:gd name="T65" fmla="*/ 2147483647 h 204"/>
                    <a:gd name="T66" fmla="*/ 2147483647 w 1027"/>
                    <a:gd name="T67" fmla="*/ 1902381589 h 204"/>
                    <a:gd name="T68" fmla="*/ 2147483647 w 1027"/>
                    <a:gd name="T69" fmla="*/ 1497916053 h 2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27"/>
                    <a:gd name="T106" fmla="*/ 0 h 204"/>
                    <a:gd name="T107" fmla="*/ 1027 w 1027"/>
                    <a:gd name="T108" fmla="*/ 204 h 2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27" h="204">
                      <a:moveTo>
                        <a:pt x="1027" y="106"/>
                      </a:moveTo>
                      <a:cubicBezTo>
                        <a:pt x="1027" y="107"/>
                        <a:pt x="1027" y="107"/>
                        <a:pt x="1027" y="108"/>
                      </a:cubicBezTo>
                      <a:cubicBezTo>
                        <a:pt x="1027" y="109"/>
                        <a:pt x="1027" y="109"/>
                        <a:pt x="1027" y="110"/>
                      </a:cubicBezTo>
                      <a:moveTo>
                        <a:pt x="1018" y="86"/>
                      </a:moveTo>
                      <a:cubicBezTo>
                        <a:pt x="994" y="86"/>
                        <a:pt x="994" y="86"/>
                        <a:pt x="994" y="86"/>
                      </a:cubicBezTo>
                      <a:cubicBezTo>
                        <a:pt x="994" y="87"/>
                        <a:pt x="994" y="87"/>
                        <a:pt x="994" y="88"/>
                      </a:cubicBezTo>
                      <a:cubicBezTo>
                        <a:pt x="987" y="62"/>
                        <a:pt x="973" y="27"/>
                        <a:pt x="962" y="27"/>
                      </a:cubicBezTo>
                      <a:cubicBezTo>
                        <a:pt x="252" y="27"/>
                        <a:pt x="252" y="27"/>
                        <a:pt x="252" y="27"/>
                      </a:cubicBezTo>
                      <a:cubicBezTo>
                        <a:pt x="245" y="10"/>
                        <a:pt x="236" y="0"/>
                        <a:pt x="226" y="0"/>
                      </a:cubicBezTo>
                      <a:cubicBezTo>
                        <a:pt x="218" y="0"/>
                        <a:pt x="218" y="0"/>
                        <a:pt x="218" y="0"/>
                      </a:cubicBezTo>
                      <a:cubicBezTo>
                        <a:pt x="207" y="0"/>
                        <a:pt x="198" y="12"/>
                        <a:pt x="191" y="31"/>
                      </a:cubicBezTo>
                      <a:cubicBezTo>
                        <a:pt x="177" y="31"/>
                        <a:pt x="177" y="31"/>
                        <a:pt x="177" y="31"/>
                      </a:cubicBezTo>
                      <a:cubicBezTo>
                        <a:pt x="177" y="31"/>
                        <a:pt x="132" y="64"/>
                        <a:pt x="114" y="64"/>
                      </a:cubicBezTo>
                      <a:cubicBezTo>
                        <a:pt x="56" y="64"/>
                        <a:pt x="56" y="64"/>
                        <a:pt x="56" y="64"/>
                      </a:cubicBezTo>
                      <a:cubicBezTo>
                        <a:pt x="56" y="64"/>
                        <a:pt x="56" y="64"/>
                        <a:pt x="56" y="64"/>
                      </a:cubicBezTo>
                      <a:cubicBezTo>
                        <a:pt x="52" y="45"/>
                        <a:pt x="44" y="33"/>
                        <a:pt x="35" y="33"/>
                      </a:cubicBezTo>
                      <a:cubicBezTo>
                        <a:pt x="26" y="33"/>
                        <a:pt x="26" y="33"/>
                        <a:pt x="26" y="33"/>
                      </a:cubicBezTo>
                      <a:cubicBezTo>
                        <a:pt x="12" y="33"/>
                        <a:pt x="0" y="63"/>
                        <a:pt x="0" y="100"/>
                      </a:cubicBezTo>
                      <a:cubicBezTo>
                        <a:pt x="0" y="137"/>
                        <a:pt x="12" y="167"/>
                        <a:pt x="25" y="167"/>
                      </a:cubicBezTo>
                      <a:cubicBezTo>
                        <a:pt x="35" y="167"/>
                        <a:pt x="35" y="167"/>
                        <a:pt x="35" y="167"/>
                      </a:cubicBezTo>
                      <a:cubicBezTo>
                        <a:pt x="43" y="167"/>
                        <a:pt x="51" y="156"/>
                        <a:pt x="55" y="140"/>
                      </a:cubicBezTo>
                      <a:cubicBezTo>
                        <a:pt x="55" y="140"/>
                        <a:pt x="55" y="140"/>
                        <a:pt x="55" y="140"/>
                      </a:cubicBezTo>
                      <a:cubicBezTo>
                        <a:pt x="114" y="140"/>
                        <a:pt x="114" y="140"/>
                        <a:pt x="114" y="140"/>
                      </a:cubicBezTo>
                      <a:cubicBezTo>
                        <a:pt x="114" y="140"/>
                        <a:pt x="114" y="140"/>
                        <a:pt x="114" y="140"/>
                      </a:cubicBezTo>
                      <a:cubicBezTo>
                        <a:pt x="132" y="140"/>
                        <a:pt x="177" y="173"/>
                        <a:pt x="177" y="173"/>
                      </a:cubicBezTo>
                      <a:cubicBezTo>
                        <a:pt x="191" y="173"/>
                        <a:pt x="191" y="173"/>
                        <a:pt x="191" y="173"/>
                      </a:cubicBezTo>
                      <a:cubicBezTo>
                        <a:pt x="198" y="192"/>
                        <a:pt x="207" y="204"/>
                        <a:pt x="218" y="204"/>
                      </a:cubicBezTo>
                      <a:cubicBezTo>
                        <a:pt x="226" y="204"/>
                        <a:pt x="226" y="204"/>
                        <a:pt x="226" y="204"/>
                      </a:cubicBezTo>
                      <a:cubicBezTo>
                        <a:pt x="237" y="204"/>
                        <a:pt x="247" y="192"/>
                        <a:pt x="254" y="173"/>
                      </a:cubicBezTo>
                      <a:cubicBezTo>
                        <a:pt x="962" y="173"/>
                        <a:pt x="962" y="173"/>
                        <a:pt x="962" y="173"/>
                      </a:cubicBezTo>
                      <a:cubicBezTo>
                        <a:pt x="973" y="173"/>
                        <a:pt x="987" y="149"/>
                        <a:pt x="994" y="129"/>
                      </a:cubicBezTo>
                      <a:cubicBezTo>
                        <a:pt x="994" y="129"/>
                        <a:pt x="994" y="130"/>
                        <a:pt x="994" y="131"/>
                      </a:cubicBezTo>
                      <a:cubicBezTo>
                        <a:pt x="1018" y="131"/>
                        <a:pt x="1018" y="131"/>
                        <a:pt x="1018" y="131"/>
                      </a:cubicBezTo>
                      <a:cubicBezTo>
                        <a:pt x="1023" y="131"/>
                        <a:pt x="1027" y="121"/>
                        <a:pt x="1027" y="109"/>
                      </a:cubicBezTo>
                      <a:cubicBezTo>
                        <a:pt x="1027" y="96"/>
                        <a:pt x="1023" y="86"/>
                        <a:pt x="1018" y="86"/>
                      </a:cubicBezTo>
                      <a:close/>
                    </a:path>
                  </a:pathLst>
                </a:custGeom>
                <a:noFill/>
                <a:ln w="238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7123" name="Freeform 1012"/>
                <p:cNvSpPr>
                  <a:spLocks/>
                </p:cNvSpPr>
                <p:nvPr/>
              </p:nvSpPr>
              <p:spPr bwMode="auto">
                <a:xfrm>
                  <a:off x="799" y="731"/>
                  <a:ext cx="185" cy="544"/>
                </a:xfrm>
                <a:custGeom>
                  <a:avLst/>
                  <a:gdLst>
                    <a:gd name="T0" fmla="*/ 209331063 w 74"/>
                    <a:gd name="T1" fmla="*/ 0 h 204"/>
                    <a:gd name="T2" fmla="*/ 0 w 74"/>
                    <a:gd name="T3" fmla="*/ 1150332531 h 204"/>
                    <a:gd name="T4" fmla="*/ 151507625 w 74"/>
                    <a:gd name="T5" fmla="*/ 1150332531 h 204"/>
                    <a:gd name="T6" fmla="*/ 232742500 w 74"/>
                    <a:gd name="T7" fmla="*/ 1812371933 h 204"/>
                    <a:gd name="T8" fmla="*/ 151507625 w 74"/>
                    <a:gd name="T9" fmla="*/ 2147483647 h 204"/>
                    <a:gd name="T10" fmla="*/ 6370908 w 74"/>
                    <a:gd name="T11" fmla="*/ 2147483647 h 204"/>
                    <a:gd name="T12" fmla="*/ 209331063 w 74"/>
                    <a:gd name="T13" fmla="*/ 2147483647 h 204"/>
                    <a:gd name="T14" fmla="*/ 430343750 w 74"/>
                    <a:gd name="T15" fmla="*/ 1777602355 h 204"/>
                    <a:gd name="T16" fmla="*/ 209331063 w 74"/>
                    <a:gd name="T17" fmla="*/ 0 h 2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4"/>
                    <a:gd name="T28" fmla="*/ 0 h 204"/>
                    <a:gd name="T29" fmla="*/ 74 w 74"/>
                    <a:gd name="T30" fmla="*/ 204 h 2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4" h="204">
                      <a:moveTo>
                        <a:pt x="36" y="0"/>
                      </a:moveTo>
                      <a:cubicBezTo>
                        <a:pt x="20" y="0"/>
                        <a:pt x="6" y="28"/>
                        <a:pt x="0" y="66"/>
                      </a:cubicBezTo>
                      <a:cubicBezTo>
                        <a:pt x="26" y="66"/>
                        <a:pt x="26" y="66"/>
                        <a:pt x="26" y="66"/>
                      </a:cubicBezTo>
                      <a:cubicBezTo>
                        <a:pt x="34" y="66"/>
                        <a:pt x="40" y="83"/>
                        <a:pt x="40" y="104"/>
                      </a:cubicBezTo>
                      <a:cubicBezTo>
                        <a:pt x="40" y="125"/>
                        <a:pt x="34" y="141"/>
                        <a:pt x="26" y="141"/>
                      </a:cubicBezTo>
                      <a:cubicBezTo>
                        <a:pt x="1" y="141"/>
                        <a:pt x="1" y="141"/>
                        <a:pt x="1" y="141"/>
                      </a:cubicBezTo>
                      <a:cubicBezTo>
                        <a:pt x="7" y="178"/>
                        <a:pt x="20" y="204"/>
                        <a:pt x="36" y="204"/>
                      </a:cubicBezTo>
                      <a:cubicBezTo>
                        <a:pt x="57" y="204"/>
                        <a:pt x="74" y="158"/>
                        <a:pt x="74" y="102"/>
                      </a:cubicBezTo>
                      <a:cubicBezTo>
                        <a:pt x="74" y="46"/>
                        <a:pt x="57" y="0"/>
                        <a:pt x="36" y="0"/>
                      </a:cubicBezTo>
                      <a:close/>
                    </a:path>
                  </a:pathLst>
                </a:custGeom>
                <a:solidFill>
                  <a:srgbClr val="DEE9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7124" name="Freeform 1013"/>
                <p:cNvSpPr>
                  <a:spLocks/>
                </p:cNvSpPr>
                <p:nvPr/>
              </p:nvSpPr>
              <p:spPr bwMode="auto">
                <a:xfrm>
                  <a:off x="889" y="733"/>
                  <a:ext cx="117" cy="544"/>
                </a:xfrm>
                <a:custGeom>
                  <a:avLst/>
                  <a:gdLst>
                    <a:gd name="T0" fmla="*/ 48069156 w 47"/>
                    <a:gd name="T1" fmla="*/ 2147483647 h 204"/>
                    <a:gd name="T2" fmla="*/ 254045396 w 47"/>
                    <a:gd name="T3" fmla="*/ 1777602355 h 204"/>
                    <a:gd name="T4" fmla="*/ 48069156 w 47"/>
                    <a:gd name="T5" fmla="*/ 0 h 204"/>
                    <a:gd name="T6" fmla="*/ 0 w 47"/>
                    <a:gd name="T7" fmla="*/ 0 h 204"/>
                    <a:gd name="T8" fmla="*/ 205976245 w 47"/>
                    <a:gd name="T9" fmla="*/ 1777602355 h 204"/>
                    <a:gd name="T10" fmla="*/ 0 w 47"/>
                    <a:gd name="T11" fmla="*/ 2147483647 h 204"/>
                    <a:gd name="T12" fmla="*/ 48069156 w 47"/>
                    <a:gd name="T13" fmla="*/ 2147483647 h 204"/>
                    <a:gd name="T14" fmla="*/ 0 60000 65536"/>
                    <a:gd name="T15" fmla="*/ 0 60000 65536"/>
                    <a:gd name="T16" fmla="*/ 0 60000 65536"/>
                    <a:gd name="T17" fmla="*/ 0 60000 65536"/>
                    <a:gd name="T18" fmla="*/ 0 60000 65536"/>
                    <a:gd name="T19" fmla="*/ 0 60000 65536"/>
                    <a:gd name="T20" fmla="*/ 0 60000 65536"/>
                    <a:gd name="T21" fmla="*/ 0 w 47"/>
                    <a:gd name="T22" fmla="*/ 0 h 204"/>
                    <a:gd name="T23" fmla="*/ 47 w 47"/>
                    <a:gd name="T24" fmla="*/ 204 h 2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 h="204">
                      <a:moveTo>
                        <a:pt x="9" y="204"/>
                      </a:moveTo>
                      <a:cubicBezTo>
                        <a:pt x="30" y="204"/>
                        <a:pt x="47" y="158"/>
                        <a:pt x="47" y="102"/>
                      </a:cubicBezTo>
                      <a:cubicBezTo>
                        <a:pt x="47" y="45"/>
                        <a:pt x="30" y="0"/>
                        <a:pt x="9" y="0"/>
                      </a:cubicBezTo>
                      <a:cubicBezTo>
                        <a:pt x="0" y="0"/>
                        <a:pt x="0" y="0"/>
                        <a:pt x="0" y="0"/>
                      </a:cubicBezTo>
                      <a:cubicBezTo>
                        <a:pt x="22" y="0"/>
                        <a:pt x="39" y="45"/>
                        <a:pt x="38" y="102"/>
                      </a:cubicBezTo>
                      <a:cubicBezTo>
                        <a:pt x="38" y="158"/>
                        <a:pt x="21" y="204"/>
                        <a:pt x="0" y="204"/>
                      </a:cubicBezTo>
                      <a:lnTo>
                        <a:pt x="9" y="204"/>
                      </a:lnTo>
                      <a:close/>
                    </a:path>
                  </a:pathLst>
                </a:custGeom>
                <a:solidFill>
                  <a:srgbClr val="A6C7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7125" name="Freeform 1014"/>
                <p:cNvSpPr>
                  <a:spLocks/>
                </p:cNvSpPr>
                <p:nvPr/>
              </p:nvSpPr>
              <p:spPr bwMode="auto">
                <a:xfrm>
                  <a:off x="974" y="803"/>
                  <a:ext cx="1842" cy="389"/>
                </a:xfrm>
                <a:custGeom>
                  <a:avLst/>
                  <a:gdLst>
                    <a:gd name="T0" fmla="*/ 2147483647 w 737"/>
                    <a:gd name="T1" fmla="*/ 0 h 146"/>
                    <a:gd name="T2" fmla="*/ 0 w 737"/>
                    <a:gd name="T3" fmla="*/ 0 h 146"/>
                    <a:gd name="T4" fmla="*/ 69345687 w 737"/>
                    <a:gd name="T5" fmla="*/ 1289944505 h 146"/>
                    <a:gd name="T6" fmla="*/ 11101334 w 737"/>
                    <a:gd name="T7" fmla="*/ 2147483647 h 146"/>
                    <a:gd name="T8" fmla="*/ 2147483647 w 737"/>
                    <a:gd name="T9" fmla="*/ 2147483647 h 146"/>
                    <a:gd name="T10" fmla="*/ 2147483647 w 737"/>
                    <a:gd name="T11" fmla="*/ 1258338617 h 146"/>
                    <a:gd name="T12" fmla="*/ 2147483647 w 737"/>
                    <a:gd name="T13" fmla="*/ 0 h 146"/>
                    <a:gd name="T14" fmla="*/ 0 60000 65536"/>
                    <a:gd name="T15" fmla="*/ 0 60000 65536"/>
                    <a:gd name="T16" fmla="*/ 0 60000 65536"/>
                    <a:gd name="T17" fmla="*/ 0 60000 65536"/>
                    <a:gd name="T18" fmla="*/ 0 60000 65536"/>
                    <a:gd name="T19" fmla="*/ 0 60000 65536"/>
                    <a:gd name="T20" fmla="*/ 0 60000 65536"/>
                    <a:gd name="T21" fmla="*/ 0 w 737"/>
                    <a:gd name="T22" fmla="*/ 0 h 146"/>
                    <a:gd name="T23" fmla="*/ 737 w 737"/>
                    <a:gd name="T24" fmla="*/ 146 h 1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7" h="146">
                      <a:moveTo>
                        <a:pt x="710" y="0"/>
                      </a:moveTo>
                      <a:cubicBezTo>
                        <a:pt x="0" y="0"/>
                        <a:pt x="0" y="0"/>
                        <a:pt x="0" y="0"/>
                      </a:cubicBezTo>
                      <a:cubicBezTo>
                        <a:pt x="8" y="18"/>
                        <a:pt x="12" y="45"/>
                        <a:pt x="12" y="75"/>
                      </a:cubicBezTo>
                      <a:cubicBezTo>
                        <a:pt x="12" y="103"/>
                        <a:pt x="8" y="128"/>
                        <a:pt x="2" y="146"/>
                      </a:cubicBezTo>
                      <a:cubicBezTo>
                        <a:pt x="710" y="146"/>
                        <a:pt x="710" y="146"/>
                        <a:pt x="710" y="146"/>
                      </a:cubicBezTo>
                      <a:cubicBezTo>
                        <a:pt x="725" y="146"/>
                        <a:pt x="737" y="114"/>
                        <a:pt x="737" y="73"/>
                      </a:cubicBezTo>
                      <a:cubicBezTo>
                        <a:pt x="737" y="33"/>
                        <a:pt x="719" y="0"/>
                        <a:pt x="710" y="0"/>
                      </a:cubicBezTo>
                      <a:close/>
                    </a:path>
                  </a:pathLst>
                </a:custGeom>
                <a:solidFill>
                  <a:srgbClr val="F4F9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7126" name="Freeform 1015"/>
                <p:cNvSpPr>
                  <a:spLocks/>
                </p:cNvSpPr>
                <p:nvPr/>
              </p:nvSpPr>
              <p:spPr bwMode="auto">
                <a:xfrm>
                  <a:off x="974" y="803"/>
                  <a:ext cx="1522" cy="389"/>
                </a:xfrm>
                <a:custGeom>
                  <a:avLst/>
                  <a:gdLst>
                    <a:gd name="T0" fmla="*/ 69295463 w 609"/>
                    <a:gd name="T1" fmla="*/ 1289944505 h 146"/>
                    <a:gd name="T2" fmla="*/ 11094560 w 609"/>
                    <a:gd name="T3" fmla="*/ 2147483647 h 146"/>
                    <a:gd name="T4" fmla="*/ 2147483647 w 609"/>
                    <a:gd name="T5" fmla="*/ 2147483647 h 146"/>
                    <a:gd name="T6" fmla="*/ 2147483647 w 609"/>
                    <a:gd name="T7" fmla="*/ 1561786079 h 146"/>
                    <a:gd name="T8" fmla="*/ 2147483647 w 609"/>
                    <a:gd name="T9" fmla="*/ 619562679 h 146"/>
                    <a:gd name="T10" fmla="*/ 2147483647 w 609"/>
                    <a:gd name="T11" fmla="*/ 0 h 146"/>
                    <a:gd name="T12" fmla="*/ 0 w 609"/>
                    <a:gd name="T13" fmla="*/ 0 h 146"/>
                    <a:gd name="T14" fmla="*/ 69295463 w 609"/>
                    <a:gd name="T15" fmla="*/ 1289944505 h 146"/>
                    <a:gd name="T16" fmla="*/ 0 60000 65536"/>
                    <a:gd name="T17" fmla="*/ 0 60000 65536"/>
                    <a:gd name="T18" fmla="*/ 0 60000 65536"/>
                    <a:gd name="T19" fmla="*/ 0 60000 65536"/>
                    <a:gd name="T20" fmla="*/ 0 60000 65536"/>
                    <a:gd name="T21" fmla="*/ 0 60000 65536"/>
                    <a:gd name="T22" fmla="*/ 0 60000 65536"/>
                    <a:gd name="T23" fmla="*/ 0 60000 65536"/>
                    <a:gd name="T24" fmla="*/ 0 w 609"/>
                    <a:gd name="T25" fmla="*/ 0 h 146"/>
                    <a:gd name="T26" fmla="*/ 609 w 609"/>
                    <a:gd name="T27" fmla="*/ 146 h 1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09" h="146">
                      <a:moveTo>
                        <a:pt x="12" y="75"/>
                      </a:moveTo>
                      <a:cubicBezTo>
                        <a:pt x="12" y="103"/>
                        <a:pt x="8" y="128"/>
                        <a:pt x="2" y="146"/>
                      </a:cubicBezTo>
                      <a:cubicBezTo>
                        <a:pt x="592" y="146"/>
                        <a:pt x="592" y="146"/>
                        <a:pt x="592" y="146"/>
                      </a:cubicBezTo>
                      <a:cubicBezTo>
                        <a:pt x="607" y="91"/>
                        <a:pt x="607" y="91"/>
                        <a:pt x="607" y="91"/>
                      </a:cubicBezTo>
                      <a:cubicBezTo>
                        <a:pt x="609" y="36"/>
                        <a:pt x="609" y="36"/>
                        <a:pt x="609" y="36"/>
                      </a:cubicBezTo>
                      <a:cubicBezTo>
                        <a:pt x="586" y="0"/>
                        <a:pt x="586" y="0"/>
                        <a:pt x="586" y="0"/>
                      </a:cubicBezTo>
                      <a:cubicBezTo>
                        <a:pt x="0" y="0"/>
                        <a:pt x="0" y="0"/>
                        <a:pt x="0" y="0"/>
                      </a:cubicBezTo>
                      <a:cubicBezTo>
                        <a:pt x="8" y="18"/>
                        <a:pt x="12" y="45"/>
                        <a:pt x="12" y="75"/>
                      </a:cubicBezTo>
                      <a:close/>
                    </a:path>
                  </a:pathLst>
                </a:custGeom>
                <a:solidFill>
                  <a:srgbClr val="D1E1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7127" name="Freeform 1016"/>
                <p:cNvSpPr>
                  <a:spLocks/>
                </p:cNvSpPr>
                <p:nvPr/>
              </p:nvSpPr>
              <p:spPr bwMode="auto">
                <a:xfrm>
                  <a:off x="2486" y="803"/>
                  <a:ext cx="100" cy="384"/>
                </a:xfrm>
                <a:custGeom>
                  <a:avLst/>
                  <a:gdLst>
                    <a:gd name="T0" fmla="*/ 0 w 40"/>
                    <a:gd name="T1" fmla="*/ 0 h 144"/>
                    <a:gd name="T2" fmla="*/ 232867500 w 40"/>
                    <a:gd name="T3" fmla="*/ 1306533227 h 144"/>
                    <a:gd name="T4" fmla="*/ 15927270 w 40"/>
                    <a:gd name="T5" fmla="*/ 2147483647 h 144"/>
                    <a:gd name="T6" fmla="*/ 0 60000 65536"/>
                    <a:gd name="T7" fmla="*/ 0 60000 65536"/>
                    <a:gd name="T8" fmla="*/ 0 60000 65536"/>
                    <a:gd name="T9" fmla="*/ 0 w 40"/>
                    <a:gd name="T10" fmla="*/ 0 h 144"/>
                    <a:gd name="T11" fmla="*/ 40 w 40"/>
                    <a:gd name="T12" fmla="*/ 144 h 144"/>
                  </a:gdLst>
                  <a:ahLst/>
                  <a:cxnLst>
                    <a:cxn ang="T6">
                      <a:pos x="T0" y="T1"/>
                    </a:cxn>
                    <a:cxn ang="T7">
                      <a:pos x="T2" y="T3"/>
                    </a:cxn>
                    <a:cxn ang="T8">
                      <a:pos x="T4" y="T5"/>
                    </a:cxn>
                  </a:cxnLst>
                  <a:rect l="T9" t="T10" r="T11" b="T12"/>
                  <a:pathLst>
                    <a:path w="40" h="144">
                      <a:moveTo>
                        <a:pt x="0" y="0"/>
                      </a:moveTo>
                      <a:cubicBezTo>
                        <a:pt x="14" y="21"/>
                        <a:pt x="40" y="56"/>
                        <a:pt x="40" y="75"/>
                      </a:cubicBezTo>
                      <a:cubicBezTo>
                        <a:pt x="40" y="94"/>
                        <a:pt x="3" y="144"/>
                        <a:pt x="3" y="144"/>
                      </a:cubicBezTo>
                    </a:path>
                  </a:pathLst>
                </a:custGeom>
                <a:solidFill>
                  <a:srgbClr val="8283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7128" name="Freeform 1017"/>
                <p:cNvSpPr>
                  <a:spLocks/>
                </p:cNvSpPr>
                <p:nvPr/>
              </p:nvSpPr>
              <p:spPr bwMode="auto">
                <a:xfrm>
                  <a:off x="481" y="901"/>
                  <a:ext cx="182" cy="203"/>
                </a:xfrm>
                <a:custGeom>
                  <a:avLst/>
                  <a:gdLst>
                    <a:gd name="T0" fmla="*/ 326962255 w 73"/>
                    <a:gd name="T1" fmla="*/ 0 h 76"/>
                    <a:gd name="T2" fmla="*/ 4324741 w 73"/>
                    <a:gd name="T3" fmla="*/ 0 h 76"/>
                    <a:gd name="T4" fmla="*/ 26881727 w 73"/>
                    <a:gd name="T5" fmla="*/ 643599929 h 76"/>
                    <a:gd name="T6" fmla="*/ 0 w 73"/>
                    <a:gd name="T7" fmla="*/ 1362598179 h 76"/>
                    <a:gd name="T8" fmla="*/ 326962255 w 73"/>
                    <a:gd name="T9" fmla="*/ 1362598179 h 76"/>
                    <a:gd name="T10" fmla="*/ 405802216 w 73"/>
                    <a:gd name="T11" fmla="*/ 684084312 h 76"/>
                    <a:gd name="T12" fmla="*/ 326962255 w 73"/>
                    <a:gd name="T13" fmla="*/ 0 h 76"/>
                    <a:gd name="T14" fmla="*/ 0 60000 65536"/>
                    <a:gd name="T15" fmla="*/ 0 60000 65536"/>
                    <a:gd name="T16" fmla="*/ 0 60000 65536"/>
                    <a:gd name="T17" fmla="*/ 0 60000 65536"/>
                    <a:gd name="T18" fmla="*/ 0 60000 65536"/>
                    <a:gd name="T19" fmla="*/ 0 60000 65536"/>
                    <a:gd name="T20" fmla="*/ 0 60000 65536"/>
                    <a:gd name="T21" fmla="*/ 0 w 73"/>
                    <a:gd name="T22" fmla="*/ 0 h 76"/>
                    <a:gd name="T23" fmla="*/ 73 w 73"/>
                    <a:gd name="T24" fmla="*/ 76 h 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 h="76">
                      <a:moveTo>
                        <a:pt x="59" y="0"/>
                      </a:moveTo>
                      <a:cubicBezTo>
                        <a:pt x="1" y="0"/>
                        <a:pt x="1" y="0"/>
                        <a:pt x="1" y="0"/>
                      </a:cubicBezTo>
                      <a:cubicBezTo>
                        <a:pt x="4" y="10"/>
                        <a:pt x="5" y="23"/>
                        <a:pt x="5" y="36"/>
                      </a:cubicBezTo>
                      <a:cubicBezTo>
                        <a:pt x="5" y="51"/>
                        <a:pt x="3" y="65"/>
                        <a:pt x="0" y="76"/>
                      </a:cubicBezTo>
                      <a:cubicBezTo>
                        <a:pt x="59" y="76"/>
                        <a:pt x="59" y="76"/>
                        <a:pt x="59" y="76"/>
                      </a:cubicBezTo>
                      <a:cubicBezTo>
                        <a:pt x="67" y="76"/>
                        <a:pt x="73" y="59"/>
                        <a:pt x="73" y="38"/>
                      </a:cubicBezTo>
                      <a:cubicBezTo>
                        <a:pt x="73" y="17"/>
                        <a:pt x="67" y="0"/>
                        <a:pt x="59" y="0"/>
                      </a:cubicBezTo>
                      <a:close/>
                    </a:path>
                  </a:pathLst>
                </a:custGeom>
                <a:solidFill>
                  <a:srgbClr val="DFE0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7129" name="Freeform 1018"/>
                <p:cNvSpPr>
                  <a:spLocks/>
                </p:cNvSpPr>
                <p:nvPr/>
              </p:nvSpPr>
              <p:spPr bwMode="auto">
                <a:xfrm>
                  <a:off x="343" y="819"/>
                  <a:ext cx="128" cy="357"/>
                </a:xfrm>
                <a:custGeom>
                  <a:avLst/>
                  <a:gdLst>
                    <a:gd name="T0" fmla="*/ 0 w 51"/>
                    <a:gd name="T1" fmla="*/ 1153516618 h 134"/>
                    <a:gd name="T2" fmla="*/ 161038482 w 51"/>
                    <a:gd name="T3" fmla="*/ 0 h 134"/>
                    <a:gd name="T4" fmla="*/ 317160300 w 51"/>
                    <a:gd name="T5" fmla="*/ 1153516618 h 134"/>
                    <a:gd name="T6" fmla="*/ 156189643 w 51"/>
                    <a:gd name="T7" fmla="*/ 2147483647 h 134"/>
                    <a:gd name="T8" fmla="*/ 0 w 51"/>
                    <a:gd name="T9" fmla="*/ 1153516618 h 134"/>
                    <a:gd name="T10" fmla="*/ 0 60000 65536"/>
                    <a:gd name="T11" fmla="*/ 0 60000 65536"/>
                    <a:gd name="T12" fmla="*/ 0 60000 65536"/>
                    <a:gd name="T13" fmla="*/ 0 60000 65536"/>
                    <a:gd name="T14" fmla="*/ 0 60000 65536"/>
                    <a:gd name="T15" fmla="*/ 0 w 51"/>
                    <a:gd name="T16" fmla="*/ 0 h 134"/>
                    <a:gd name="T17" fmla="*/ 51 w 51"/>
                    <a:gd name="T18" fmla="*/ 134 h 134"/>
                  </a:gdLst>
                  <a:ahLst/>
                  <a:cxnLst>
                    <a:cxn ang="T10">
                      <a:pos x="T0" y="T1"/>
                    </a:cxn>
                    <a:cxn ang="T11">
                      <a:pos x="T2" y="T3"/>
                    </a:cxn>
                    <a:cxn ang="T12">
                      <a:pos x="T4" y="T5"/>
                    </a:cxn>
                    <a:cxn ang="T13">
                      <a:pos x="T6" y="T7"/>
                    </a:cxn>
                    <a:cxn ang="T14">
                      <a:pos x="T8" y="T9"/>
                    </a:cxn>
                  </a:cxnLst>
                  <a:rect l="T15" t="T16" r="T17" b="T18"/>
                  <a:pathLst>
                    <a:path w="51" h="134">
                      <a:moveTo>
                        <a:pt x="0" y="67"/>
                      </a:moveTo>
                      <a:cubicBezTo>
                        <a:pt x="0" y="30"/>
                        <a:pt x="12" y="0"/>
                        <a:pt x="26" y="0"/>
                      </a:cubicBezTo>
                      <a:cubicBezTo>
                        <a:pt x="39" y="0"/>
                        <a:pt x="51" y="30"/>
                        <a:pt x="51" y="67"/>
                      </a:cubicBezTo>
                      <a:cubicBezTo>
                        <a:pt x="50" y="104"/>
                        <a:pt x="39" y="134"/>
                        <a:pt x="25" y="134"/>
                      </a:cubicBezTo>
                      <a:cubicBezTo>
                        <a:pt x="12" y="134"/>
                        <a:pt x="0" y="104"/>
                        <a:pt x="0" y="67"/>
                      </a:cubicBezTo>
                      <a:close/>
                    </a:path>
                  </a:pathLst>
                </a:custGeom>
                <a:solidFill>
                  <a:srgbClr val="DEE9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7130" name="Freeform 1019"/>
                <p:cNvSpPr>
                  <a:spLocks/>
                </p:cNvSpPr>
                <p:nvPr/>
              </p:nvSpPr>
              <p:spPr bwMode="auto">
                <a:xfrm>
                  <a:off x="348" y="829"/>
                  <a:ext cx="108" cy="182"/>
                </a:xfrm>
                <a:custGeom>
                  <a:avLst/>
                  <a:gdLst>
                    <a:gd name="T0" fmla="*/ 107759936 w 43"/>
                    <a:gd name="T1" fmla="*/ 34027210 h 68"/>
                    <a:gd name="T2" fmla="*/ 32897659 w 43"/>
                    <a:gd name="T3" fmla="*/ 575111933 h 68"/>
                    <a:gd name="T4" fmla="*/ 25014523 w 43"/>
                    <a:gd name="T5" fmla="*/ 1261143247 h 68"/>
                    <a:gd name="T6" fmla="*/ 87839698 w 43"/>
                    <a:gd name="T7" fmla="*/ 818871155 h 68"/>
                    <a:gd name="T8" fmla="*/ 157798484 w 43"/>
                    <a:gd name="T9" fmla="*/ 777254403 h 68"/>
                    <a:gd name="T10" fmla="*/ 200723151 w 43"/>
                    <a:gd name="T11" fmla="*/ 930235410 h 68"/>
                    <a:gd name="T12" fmla="*/ 170462036 w 43"/>
                    <a:gd name="T13" fmla="*/ 145005532 h 68"/>
                    <a:gd name="T14" fmla="*/ 107759936 w 43"/>
                    <a:gd name="T15" fmla="*/ 34027210 h 68"/>
                    <a:gd name="T16" fmla="*/ 0 60000 65536"/>
                    <a:gd name="T17" fmla="*/ 0 60000 65536"/>
                    <a:gd name="T18" fmla="*/ 0 60000 65536"/>
                    <a:gd name="T19" fmla="*/ 0 60000 65536"/>
                    <a:gd name="T20" fmla="*/ 0 60000 65536"/>
                    <a:gd name="T21" fmla="*/ 0 60000 65536"/>
                    <a:gd name="T22" fmla="*/ 0 60000 65536"/>
                    <a:gd name="T23" fmla="*/ 0 60000 65536"/>
                    <a:gd name="T24" fmla="*/ 0 w 43"/>
                    <a:gd name="T25" fmla="*/ 0 h 68"/>
                    <a:gd name="T26" fmla="*/ 43 w 43"/>
                    <a:gd name="T27" fmla="*/ 68 h 6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3" h="68">
                      <a:moveTo>
                        <a:pt x="17" y="2"/>
                      </a:moveTo>
                      <a:cubicBezTo>
                        <a:pt x="10" y="9"/>
                        <a:pt x="7" y="22"/>
                        <a:pt x="5" y="31"/>
                      </a:cubicBezTo>
                      <a:cubicBezTo>
                        <a:pt x="3" y="42"/>
                        <a:pt x="0" y="57"/>
                        <a:pt x="4" y="68"/>
                      </a:cubicBezTo>
                      <a:cubicBezTo>
                        <a:pt x="8" y="60"/>
                        <a:pt x="5" y="50"/>
                        <a:pt x="14" y="44"/>
                      </a:cubicBezTo>
                      <a:cubicBezTo>
                        <a:pt x="17" y="42"/>
                        <a:pt x="22" y="41"/>
                        <a:pt x="25" y="42"/>
                      </a:cubicBezTo>
                      <a:cubicBezTo>
                        <a:pt x="30" y="43"/>
                        <a:pt x="29" y="47"/>
                        <a:pt x="32" y="50"/>
                      </a:cubicBezTo>
                      <a:cubicBezTo>
                        <a:pt x="43" y="47"/>
                        <a:pt x="32" y="14"/>
                        <a:pt x="27" y="8"/>
                      </a:cubicBezTo>
                      <a:cubicBezTo>
                        <a:pt x="24" y="4"/>
                        <a:pt x="20" y="0"/>
                        <a:pt x="17" y="2"/>
                      </a:cubicBezTo>
                      <a:close/>
                    </a:path>
                  </a:pathLst>
                </a:custGeom>
                <a:solidFill>
                  <a:srgbClr val="D1E1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7131" name="Freeform 1020"/>
                <p:cNvSpPr>
                  <a:spLocks/>
                </p:cNvSpPr>
                <p:nvPr/>
              </p:nvSpPr>
              <p:spPr bwMode="auto">
                <a:xfrm>
                  <a:off x="366" y="824"/>
                  <a:ext cx="55" cy="117"/>
                </a:xfrm>
                <a:custGeom>
                  <a:avLst/>
                  <a:gdLst>
                    <a:gd name="T0" fmla="*/ 0 w 22"/>
                    <a:gd name="T1" fmla="*/ 730704402 h 44"/>
                    <a:gd name="T2" fmla="*/ 40244925 w 22"/>
                    <a:gd name="T3" fmla="*/ 181066405 h 44"/>
                    <a:gd name="T4" fmla="*/ 127868675 w 22"/>
                    <a:gd name="T5" fmla="*/ 430393727 h 44"/>
                    <a:gd name="T6" fmla="*/ 34568675 w 22"/>
                    <a:gd name="T7" fmla="*/ 368554271 h 44"/>
                    <a:gd name="T8" fmla="*/ 0 60000 65536"/>
                    <a:gd name="T9" fmla="*/ 0 60000 65536"/>
                    <a:gd name="T10" fmla="*/ 0 60000 65536"/>
                    <a:gd name="T11" fmla="*/ 0 60000 65536"/>
                    <a:gd name="T12" fmla="*/ 0 w 22"/>
                    <a:gd name="T13" fmla="*/ 0 h 44"/>
                    <a:gd name="T14" fmla="*/ 22 w 22"/>
                    <a:gd name="T15" fmla="*/ 44 h 44"/>
                  </a:gdLst>
                  <a:ahLst/>
                  <a:cxnLst>
                    <a:cxn ang="T8">
                      <a:pos x="T0" y="T1"/>
                    </a:cxn>
                    <a:cxn ang="T9">
                      <a:pos x="T2" y="T3"/>
                    </a:cxn>
                    <a:cxn ang="T10">
                      <a:pos x="T4" y="T5"/>
                    </a:cxn>
                    <a:cxn ang="T11">
                      <a:pos x="T6" y="T7"/>
                    </a:cxn>
                  </a:cxnLst>
                  <a:rect l="T12" t="T13" r="T14" b="T15"/>
                  <a:pathLst>
                    <a:path w="22" h="44">
                      <a:moveTo>
                        <a:pt x="0" y="44"/>
                      </a:moveTo>
                      <a:cubicBezTo>
                        <a:pt x="0" y="34"/>
                        <a:pt x="1" y="19"/>
                        <a:pt x="7" y="11"/>
                      </a:cubicBezTo>
                      <a:cubicBezTo>
                        <a:pt x="16" y="0"/>
                        <a:pt x="21" y="19"/>
                        <a:pt x="22" y="26"/>
                      </a:cubicBezTo>
                      <a:cubicBezTo>
                        <a:pt x="19" y="22"/>
                        <a:pt x="9" y="10"/>
                        <a:pt x="6" y="22"/>
                      </a:cubicBezTo>
                    </a:path>
                  </a:pathLst>
                </a:custGeom>
                <a:solidFill>
                  <a:srgbClr val="A4C6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7132" name="Freeform 1021"/>
                <p:cNvSpPr>
                  <a:spLocks/>
                </p:cNvSpPr>
                <p:nvPr/>
              </p:nvSpPr>
              <p:spPr bwMode="auto">
                <a:xfrm>
                  <a:off x="2679" y="803"/>
                  <a:ext cx="160" cy="389"/>
                </a:xfrm>
                <a:custGeom>
                  <a:avLst/>
                  <a:gdLst>
                    <a:gd name="T0" fmla="*/ 372523250 w 64"/>
                    <a:gd name="T1" fmla="*/ 1425358456 h 146"/>
                    <a:gd name="T2" fmla="*/ 162714845 w 64"/>
                    <a:gd name="T3" fmla="*/ 0 h 146"/>
                    <a:gd name="T4" fmla="*/ 0 w 64"/>
                    <a:gd name="T5" fmla="*/ 1258338617 h 146"/>
                    <a:gd name="T6" fmla="*/ 162714845 w 64"/>
                    <a:gd name="T7" fmla="*/ 2147483647 h 146"/>
                    <a:gd name="T8" fmla="*/ 167605783 w 64"/>
                    <a:gd name="T9" fmla="*/ 2147483647 h 146"/>
                    <a:gd name="T10" fmla="*/ 372523250 w 64"/>
                    <a:gd name="T11" fmla="*/ 1425358456 h 146"/>
                    <a:gd name="T12" fmla="*/ 0 60000 65536"/>
                    <a:gd name="T13" fmla="*/ 0 60000 65536"/>
                    <a:gd name="T14" fmla="*/ 0 60000 65536"/>
                    <a:gd name="T15" fmla="*/ 0 60000 65536"/>
                    <a:gd name="T16" fmla="*/ 0 60000 65536"/>
                    <a:gd name="T17" fmla="*/ 0 60000 65536"/>
                    <a:gd name="T18" fmla="*/ 0 w 64"/>
                    <a:gd name="T19" fmla="*/ 0 h 146"/>
                    <a:gd name="T20" fmla="*/ 64 w 64"/>
                    <a:gd name="T21" fmla="*/ 146 h 146"/>
                  </a:gdLst>
                  <a:ahLst/>
                  <a:cxnLst>
                    <a:cxn ang="T12">
                      <a:pos x="T0" y="T1"/>
                    </a:cxn>
                    <a:cxn ang="T13">
                      <a:pos x="T2" y="T3"/>
                    </a:cxn>
                    <a:cxn ang="T14">
                      <a:pos x="T4" y="T5"/>
                    </a:cxn>
                    <a:cxn ang="T15">
                      <a:pos x="T6" y="T7"/>
                    </a:cxn>
                    <a:cxn ang="T16">
                      <a:pos x="T8" y="T9"/>
                    </a:cxn>
                    <a:cxn ang="T17">
                      <a:pos x="T10" y="T11"/>
                    </a:cxn>
                  </a:cxnLst>
                  <a:rect l="T18" t="T19" r="T20" b="T21"/>
                  <a:pathLst>
                    <a:path w="64" h="146">
                      <a:moveTo>
                        <a:pt x="64" y="83"/>
                      </a:moveTo>
                      <a:cubicBezTo>
                        <a:pt x="64" y="65"/>
                        <a:pt x="43" y="0"/>
                        <a:pt x="28" y="0"/>
                      </a:cubicBezTo>
                      <a:cubicBezTo>
                        <a:pt x="13" y="0"/>
                        <a:pt x="0" y="33"/>
                        <a:pt x="0" y="73"/>
                      </a:cubicBezTo>
                      <a:cubicBezTo>
                        <a:pt x="0" y="114"/>
                        <a:pt x="12" y="146"/>
                        <a:pt x="28" y="146"/>
                      </a:cubicBezTo>
                      <a:cubicBezTo>
                        <a:pt x="28" y="146"/>
                        <a:pt x="29" y="146"/>
                        <a:pt x="29" y="146"/>
                      </a:cubicBezTo>
                      <a:cubicBezTo>
                        <a:pt x="44" y="143"/>
                        <a:pt x="64" y="100"/>
                        <a:pt x="64" y="83"/>
                      </a:cubicBezTo>
                      <a:close/>
                    </a:path>
                  </a:pathLst>
                </a:custGeom>
                <a:solidFill>
                  <a:srgbClr val="D1E1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7133" name="Freeform 1022"/>
                <p:cNvSpPr>
                  <a:spLocks/>
                </p:cNvSpPr>
                <p:nvPr/>
              </p:nvSpPr>
              <p:spPr bwMode="auto">
                <a:xfrm>
                  <a:off x="2381" y="805"/>
                  <a:ext cx="163" cy="392"/>
                </a:xfrm>
                <a:custGeom>
                  <a:avLst/>
                  <a:gdLst>
                    <a:gd name="T0" fmla="*/ 0 w 65"/>
                    <a:gd name="T1" fmla="*/ 2147483647 h 147"/>
                    <a:gd name="T2" fmla="*/ 171547712 w 65"/>
                    <a:gd name="T3" fmla="*/ 1275495219 h 147"/>
                    <a:gd name="T4" fmla="*/ 7722328 w 65"/>
                    <a:gd name="T5" fmla="*/ 0 h 147"/>
                    <a:gd name="T6" fmla="*/ 232157462 w 65"/>
                    <a:gd name="T7" fmla="*/ 0 h 147"/>
                    <a:gd name="T8" fmla="*/ 399015562 w 65"/>
                    <a:gd name="T9" fmla="*/ 1275495219 h 147"/>
                    <a:gd name="T10" fmla="*/ 232157462 w 65"/>
                    <a:gd name="T11" fmla="*/ 2147483647 h 147"/>
                    <a:gd name="T12" fmla="*/ 0 60000 65536"/>
                    <a:gd name="T13" fmla="*/ 0 60000 65536"/>
                    <a:gd name="T14" fmla="*/ 0 60000 65536"/>
                    <a:gd name="T15" fmla="*/ 0 60000 65536"/>
                    <a:gd name="T16" fmla="*/ 0 60000 65536"/>
                    <a:gd name="T17" fmla="*/ 0 60000 65536"/>
                    <a:gd name="T18" fmla="*/ 0 w 65"/>
                    <a:gd name="T19" fmla="*/ 0 h 147"/>
                    <a:gd name="T20" fmla="*/ 65 w 65"/>
                    <a:gd name="T21" fmla="*/ 147 h 147"/>
                  </a:gdLst>
                  <a:ahLst/>
                  <a:cxnLst>
                    <a:cxn ang="T12">
                      <a:pos x="T0" y="T1"/>
                    </a:cxn>
                    <a:cxn ang="T13">
                      <a:pos x="T2" y="T3"/>
                    </a:cxn>
                    <a:cxn ang="T14">
                      <a:pos x="T4" y="T5"/>
                    </a:cxn>
                    <a:cxn ang="T15">
                      <a:pos x="T6" y="T7"/>
                    </a:cxn>
                    <a:cxn ang="T16">
                      <a:pos x="T8" y="T9"/>
                    </a:cxn>
                    <a:cxn ang="T17">
                      <a:pos x="T10" y="T11"/>
                    </a:cxn>
                  </a:cxnLst>
                  <a:rect l="T18" t="T19" r="T20" b="T21"/>
                  <a:pathLst>
                    <a:path w="65" h="147">
                      <a:moveTo>
                        <a:pt x="0" y="147"/>
                      </a:moveTo>
                      <a:cubicBezTo>
                        <a:pt x="16" y="147"/>
                        <a:pt x="28" y="114"/>
                        <a:pt x="28" y="73"/>
                      </a:cubicBezTo>
                      <a:cubicBezTo>
                        <a:pt x="28" y="33"/>
                        <a:pt x="16" y="0"/>
                        <a:pt x="1" y="0"/>
                      </a:cubicBezTo>
                      <a:cubicBezTo>
                        <a:pt x="38" y="0"/>
                        <a:pt x="38" y="0"/>
                        <a:pt x="38" y="0"/>
                      </a:cubicBezTo>
                      <a:cubicBezTo>
                        <a:pt x="53" y="0"/>
                        <a:pt x="65" y="33"/>
                        <a:pt x="65" y="73"/>
                      </a:cubicBezTo>
                      <a:cubicBezTo>
                        <a:pt x="65" y="114"/>
                        <a:pt x="53" y="147"/>
                        <a:pt x="38" y="147"/>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7134" name="Freeform 1023"/>
                <p:cNvSpPr>
                  <a:spLocks/>
                </p:cNvSpPr>
                <p:nvPr/>
              </p:nvSpPr>
              <p:spPr bwMode="auto">
                <a:xfrm>
                  <a:off x="481" y="976"/>
                  <a:ext cx="135" cy="123"/>
                </a:xfrm>
                <a:custGeom>
                  <a:avLst/>
                  <a:gdLst>
                    <a:gd name="T0" fmla="*/ 23434583 w 54"/>
                    <a:gd name="T1" fmla="*/ 0 h 46"/>
                    <a:gd name="T2" fmla="*/ 0 w 54"/>
                    <a:gd name="T3" fmla="*/ 819444418 h 46"/>
                    <a:gd name="T4" fmla="*/ 314903645 w 54"/>
                    <a:gd name="T5" fmla="*/ 840525808 h 46"/>
                    <a:gd name="T6" fmla="*/ 77484188 w 54"/>
                    <a:gd name="T7" fmla="*/ 492965382 h 46"/>
                    <a:gd name="T8" fmla="*/ 23434583 w 54"/>
                    <a:gd name="T9" fmla="*/ 0 h 46"/>
                    <a:gd name="T10" fmla="*/ 0 60000 65536"/>
                    <a:gd name="T11" fmla="*/ 0 60000 65536"/>
                    <a:gd name="T12" fmla="*/ 0 60000 65536"/>
                    <a:gd name="T13" fmla="*/ 0 60000 65536"/>
                    <a:gd name="T14" fmla="*/ 0 60000 65536"/>
                    <a:gd name="T15" fmla="*/ 0 w 54"/>
                    <a:gd name="T16" fmla="*/ 0 h 46"/>
                    <a:gd name="T17" fmla="*/ 54 w 54"/>
                    <a:gd name="T18" fmla="*/ 46 h 46"/>
                  </a:gdLst>
                  <a:ahLst/>
                  <a:cxnLst>
                    <a:cxn ang="T10">
                      <a:pos x="T0" y="T1"/>
                    </a:cxn>
                    <a:cxn ang="T11">
                      <a:pos x="T2" y="T3"/>
                    </a:cxn>
                    <a:cxn ang="T12">
                      <a:pos x="T4" y="T5"/>
                    </a:cxn>
                    <a:cxn ang="T13">
                      <a:pos x="T6" y="T7"/>
                    </a:cxn>
                    <a:cxn ang="T14">
                      <a:pos x="T8" y="T9"/>
                    </a:cxn>
                  </a:cxnLst>
                  <a:rect l="T15" t="T16" r="T17" b="T18"/>
                  <a:pathLst>
                    <a:path w="54" h="46">
                      <a:moveTo>
                        <a:pt x="4" y="0"/>
                      </a:moveTo>
                      <a:cubicBezTo>
                        <a:pt x="4" y="6"/>
                        <a:pt x="7" y="33"/>
                        <a:pt x="0" y="45"/>
                      </a:cubicBezTo>
                      <a:cubicBezTo>
                        <a:pt x="54" y="46"/>
                        <a:pt x="54" y="46"/>
                        <a:pt x="54" y="46"/>
                      </a:cubicBezTo>
                      <a:cubicBezTo>
                        <a:pt x="28" y="45"/>
                        <a:pt x="21" y="42"/>
                        <a:pt x="13" y="27"/>
                      </a:cubicBezTo>
                      <a:cubicBezTo>
                        <a:pt x="8" y="18"/>
                        <a:pt x="4" y="0"/>
                        <a:pt x="4" y="0"/>
                      </a:cubicBezTo>
                      <a:close/>
                    </a:path>
                  </a:pathLst>
                </a:custGeom>
                <a:solidFill>
                  <a:srgbClr val="CACD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7135" name="Freeform 0"/>
                <p:cNvSpPr>
                  <a:spLocks/>
                </p:cNvSpPr>
                <p:nvPr/>
              </p:nvSpPr>
              <p:spPr bwMode="auto">
                <a:xfrm>
                  <a:off x="406" y="819"/>
                  <a:ext cx="87" cy="357"/>
                </a:xfrm>
                <a:custGeom>
                  <a:avLst/>
                  <a:gdLst>
                    <a:gd name="T0" fmla="*/ 52959890 w 35"/>
                    <a:gd name="T1" fmla="*/ 2147483647 h 134"/>
                    <a:gd name="T2" fmla="*/ 184632248 w 35"/>
                    <a:gd name="T3" fmla="*/ 1153516618 h 134"/>
                    <a:gd name="T4" fmla="*/ 52959890 w 35"/>
                    <a:gd name="T5" fmla="*/ 0 h 134"/>
                    <a:gd name="T6" fmla="*/ 4159632 w 35"/>
                    <a:gd name="T7" fmla="*/ 0 h 134"/>
                    <a:gd name="T8" fmla="*/ 138612907 w 35"/>
                    <a:gd name="T9" fmla="*/ 1153516618 h 134"/>
                    <a:gd name="T10" fmla="*/ 0 w 35"/>
                    <a:gd name="T11" fmla="*/ 2147483647 h 134"/>
                    <a:gd name="T12" fmla="*/ 52959890 w 35"/>
                    <a:gd name="T13" fmla="*/ 2147483647 h 134"/>
                    <a:gd name="T14" fmla="*/ 0 60000 65536"/>
                    <a:gd name="T15" fmla="*/ 0 60000 65536"/>
                    <a:gd name="T16" fmla="*/ 0 60000 65536"/>
                    <a:gd name="T17" fmla="*/ 0 60000 65536"/>
                    <a:gd name="T18" fmla="*/ 0 60000 65536"/>
                    <a:gd name="T19" fmla="*/ 0 60000 65536"/>
                    <a:gd name="T20" fmla="*/ 0 60000 65536"/>
                    <a:gd name="T21" fmla="*/ 0 w 35"/>
                    <a:gd name="T22" fmla="*/ 0 h 134"/>
                    <a:gd name="T23" fmla="*/ 35 w 35"/>
                    <a:gd name="T24" fmla="*/ 134 h 1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134">
                      <a:moveTo>
                        <a:pt x="10" y="134"/>
                      </a:moveTo>
                      <a:cubicBezTo>
                        <a:pt x="24" y="134"/>
                        <a:pt x="35" y="104"/>
                        <a:pt x="35" y="67"/>
                      </a:cubicBezTo>
                      <a:cubicBezTo>
                        <a:pt x="35" y="30"/>
                        <a:pt x="24" y="0"/>
                        <a:pt x="10" y="0"/>
                      </a:cubicBezTo>
                      <a:cubicBezTo>
                        <a:pt x="1" y="0"/>
                        <a:pt x="1" y="0"/>
                        <a:pt x="1" y="0"/>
                      </a:cubicBezTo>
                      <a:cubicBezTo>
                        <a:pt x="14" y="0"/>
                        <a:pt x="26" y="30"/>
                        <a:pt x="26" y="67"/>
                      </a:cubicBezTo>
                      <a:cubicBezTo>
                        <a:pt x="25" y="104"/>
                        <a:pt x="14" y="134"/>
                        <a:pt x="0" y="134"/>
                      </a:cubicBezTo>
                      <a:lnTo>
                        <a:pt x="10" y="134"/>
                      </a:lnTo>
                      <a:close/>
                    </a:path>
                  </a:pathLst>
                </a:custGeom>
                <a:solidFill>
                  <a:srgbClr val="A6C7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7136" name="Freeform 1"/>
                <p:cNvSpPr>
                  <a:spLocks/>
                </p:cNvSpPr>
                <p:nvPr/>
              </p:nvSpPr>
              <p:spPr bwMode="auto">
                <a:xfrm>
                  <a:off x="461" y="904"/>
                  <a:ext cx="32" cy="64"/>
                </a:xfrm>
                <a:custGeom>
                  <a:avLst/>
                  <a:gdLst>
                    <a:gd name="T0" fmla="*/ 58238134 w 13"/>
                    <a:gd name="T1" fmla="*/ 399953011 h 24"/>
                    <a:gd name="T2" fmla="*/ 45915591 w 13"/>
                    <a:gd name="T3" fmla="*/ 0 h 24"/>
                    <a:gd name="T4" fmla="*/ 0 w 13"/>
                    <a:gd name="T5" fmla="*/ 0 h 24"/>
                    <a:gd name="T6" fmla="*/ 12560881 w 13"/>
                    <a:gd name="T7" fmla="*/ 419338317 h 24"/>
                    <a:gd name="T8" fmla="*/ 58238134 w 13"/>
                    <a:gd name="T9" fmla="*/ 399953011 h 24"/>
                    <a:gd name="T10" fmla="*/ 0 60000 65536"/>
                    <a:gd name="T11" fmla="*/ 0 60000 65536"/>
                    <a:gd name="T12" fmla="*/ 0 60000 65536"/>
                    <a:gd name="T13" fmla="*/ 0 60000 65536"/>
                    <a:gd name="T14" fmla="*/ 0 60000 65536"/>
                    <a:gd name="T15" fmla="*/ 0 w 13"/>
                    <a:gd name="T16" fmla="*/ 0 h 24"/>
                    <a:gd name="T17" fmla="*/ 13 w 13"/>
                    <a:gd name="T18" fmla="*/ 24 h 24"/>
                  </a:gdLst>
                  <a:ahLst/>
                  <a:cxnLst>
                    <a:cxn ang="T10">
                      <a:pos x="T0" y="T1"/>
                    </a:cxn>
                    <a:cxn ang="T11">
                      <a:pos x="T2" y="T3"/>
                    </a:cxn>
                    <a:cxn ang="T12">
                      <a:pos x="T4" y="T5"/>
                    </a:cxn>
                    <a:cxn ang="T13">
                      <a:pos x="T6" y="T7"/>
                    </a:cxn>
                    <a:cxn ang="T14">
                      <a:pos x="T8" y="T9"/>
                    </a:cxn>
                  </a:cxnLst>
                  <a:rect l="T15" t="T16" r="T17" b="T18"/>
                  <a:pathLst>
                    <a:path w="13" h="24">
                      <a:moveTo>
                        <a:pt x="13" y="23"/>
                      </a:moveTo>
                      <a:cubicBezTo>
                        <a:pt x="12" y="15"/>
                        <a:pt x="11" y="7"/>
                        <a:pt x="10" y="0"/>
                      </a:cubicBezTo>
                      <a:cubicBezTo>
                        <a:pt x="0" y="0"/>
                        <a:pt x="0" y="0"/>
                        <a:pt x="0" y="0"/>
                      </a:cubicBezTo>
                      <a:cubicBezTo>
                        <a:pt x="2" y="7"/>
                        <a:pt x="3" y="15"/>
                        <a:pt x="3" y="24"/>
                      </a:cubicBezTo>
                      <a:lnTo>
                        <a:pt x="13"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7137" name="Freeform 2"/>
                <p:cNvSpPr>
                  <a:spLocks/>
                </p:cNvSpPr>
                <p:nvPr/>
              </p:nvSpPr>
              <p:spPr bwMode="auto">
                <a:xfrm>
                  <a:off x="456" y="885"/>
                  <a:ext cx="27" cy="11"/>
                </a:xfrm>
                <a:custGeom>
                  <a:avLst/>
                  <a:gdLst>
                    <a:gd name="T0" fmla="*/ 43173940 w 11"/>
                    <a:gd name="T1" fmla="*/ 0 h 4"/>
                    <a:gd name="T2" fmla="*/ 0 w 11"/>
                    <a:gd name="T3" fmla="*/ 0 h 4"/>
                    <a:gd name="T4" fmla="*/ 3388831 w 11"/>
                    <a:gd name="T5" fmla="*/ 115762169 h 4"/>
                    <a:gd name="T6" fmla="*/ 46721983 w 11"/>
                    <a:gd name="T7" fmla="*/ 115762169 h 4"/>
                    <a:gd name="T8" fmla="*/ 43173940 w 11"/>
                    <a:gd name="T9" fmla="*/ 0 h 4"/>
                    <a:gd name="T10" fmla="*/ 0 60000 65536"/>
                    <a:gd name="T11" fmla="*/ 0 60000 65536"/>
                    <a:gd name="T12" fmla="*/ 0 60000 65536"/>
                    <a:gd name="T13" fmla="*/ 0 60000 65536"/>
                    <a:gd name="T14" fmla="*/ 0 60000 65536"/>
                    <a:gd name="T15" fmla="*/ 0 w 11"/>
                    <a:gd name="T16" fmla="*/ 0 h 4"/>
                    <a:gd name="T17" fmla="*/ 11 w 11"/>
                    <a:gd name="T18" fmla="*/ 4 h 4"/>
                  </a:gdLst>
                  <a:ahLst/>
                  <a:cxnLst>
                    <a:cxn ang="T10">
                      <a:pos x="T0" y="T1"/>
                    </a:cxn>
                    <a:cxn ang="T11">
                      <a:pos x="T2" y="T3"/>
                    </a:cxn>
                    <a:cxn ang="T12">
                      <a:pos x="T4" y="T5"/>
                    </a:cxn>
                    <a:cxn ang="T13">
                      <a:pos x="T6" y="T7"/>
                    </a:cxn>
                    <a:cxn ang="T14">
                      <a:pos x="T8" y="T9"/>
                    </a:cxn>
                  </a:cxnLst>
                  <a:rect l="T15" t="T16" r="T17" b="T18"/>
                  <a:pathLst>
                    <a:path w="11" h="4">
                      <a:moveTo>
                        <a:pt x="10" y="0"/>
                      </a:moveTo>
                      <a:cubicBezTo>
                        <a:pt x="0" y="0"/>
                        <a:pt x="0" y="0"/>
                        <a:pt x="0" y="0"/>
                      </a:cubicBezTo>
                      <a:cubicBezTo>
                        <a:pt x="1" y="2"/>
                        <a:pt x="1" y="3"/>
                        <a:pt x="1" y="4"/>
                      </a:cubicBezTo>
                      <a:cubicBezTo>
                        <a:pt x="11" y="4"/>
                        <a:pt x="11" y="4"/>
                        <a:pt x="11" y="4"/>
                      </a:cubicBezTo>
                      <a:cubicBezTo>
                        <a:pt x="10" y="2"/>
                        <a:pt x="10" y="1"/>
                        <a:pt x="10" y="0"/>
                      </a:cubicBezTo>
                      <a:close/>
                    </a:path>
                  </a:pathLst>
                </a:custGeom>
                <a:solidFill>
                  <a:srgbClr val="0075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7138" name="Freeform 3"/>
                <p:cNvSpPr>
                  <a:spLocks/>
                </p:cNvSpPr>
                <p:nvPr/>
              </p:nvSpPr>
              <p:spPr bwMode="auto">
                <a:xfrm>
                  <a:off x="468" y="981"/>
                  <a:ext cx="25" cy="30"/>
                </a:xfrm>
                <a:custGeom>
                  <a:avLst/>
                  <a:gdLst>
                    <a:gd name="T0" fmla="*/ 0 w 10"/>
                    <a:gd name="T1" fmla="*/ 0 h 11"/>
                    <a:gd name="T2" fmla="*/ 6370908 w 10"/>
                    <a:gd name="T3" fmla="*/ 151048205 h 11"/>
                    <a:gd name="T4" fmla="*/ 0 w 10"/>
                    <a:gd name="T5" fmla="*/ 282137035 h 11"/>
                    <a:gd name="T6" fmla="*/ 57818675 w 10"/>
                    <a:gd name="T7" fmla="*/ 254498839 h 11"/>
                    <a:gd name="T8" fmla="*/ 57818675 w 10"/>
                    <a:gd name="T9" fmla="*/ 151048205 h 11"/>
                    <a:gd name="T10" fmla="*/ 57818675 w 10"/>
                    <a:gd name="T11" fmla="*/ 48124265 h 11"/>
                    <a:gd name="T12" fmla="*/ 57818675 w 10"/>
                    <a:gd name="T13" fmla="*/ 0 h 11"/>
                    <a:gd name="T14" fmla="*/ 0 w 10"/>
                    <a:gd name="T15" fmla="*/ 0 h 11"/>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11"/>
                    <a:gd name="T26" fmla="*/ 10 w 10"/>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11">
                      <a:moveTo>
                        <a:pt x="0" y="0"/>
                      </a:moveTo>
                      <a:cubicBezTo>
                        <a:pt x="0" y="2"/>
                        <a:pt x="1" y="4"/>
                        <a:pt x="1" y="6"/>
                      </a:cubicBezTo>
                      <a:cubicBezTo>
                        <a:pt x="1" y="8"/>
                        <a:pt x="0" y="9"/>
                        <a:pt x="0" y="11"/>
                      </a:cubicBezTo>
                      <a:cubicBezTo>
                        <a:pt x="10" y="10"/>
                        <a:pt x="10" y="10"/>
                        <a:pt x="10" y="10"/>
                      </a:cubicBezTo>
                      <a:cubicBezTo>
                        <a:pt x="10" y="9"/>
                        <a:pt x="10" y="7"/>
                        <a:pt x="10" y="6"/>
                      </a:cubicBezTo>
                      <a:cubicBezTo>
                        <a:pt x="10" y="5"/>
                        <a:pt x="10" y="3"/>
                        <a:pt x="10" y="2"/>
                      </a:cubicBezTo>
                      <a:cubicBezTo>
                        <a:pt x="10" y="2"/>
                        <a:pt x="10" y="1"/>
                        <a:pt x="10" y="0"/>
                      </a:cubicBezTo>
                      <a:lnTo>
                        <a:pt x="0" y="0"/>
                      </a:lnTo>
                      <a:close/>
                    </a:path>
                  </a:pathLst>
                </a:custGeom>
                <a:solidFill>
                  <a:srgbClr val="2994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7139" name="Freeform 4"/>
                <p:cNvSpPr>
                  <a:spLocks/>
                </p:cNvSpPr>
                <p:nvPr/>
              </p:nvSpPr>
              <p:spPr bwMode="auto">
                <a:xfrm>
                  <a:off x="976" y="891"/>
                  <a:ext cx="25" cy="61"/>
                </a:xfrm>
                <a:custGeom>
                  <a:avLst/>
                  <a:gdLst>
                    <a:gd name="T0" fmla="*/ 39817708 w 10"/>
                    <a:gd name="T1" fmla="*/ 0 h 23"/>
                    <a:gd name="T2" fmla="*/ 0 w 10"/>
                    <a:gd name="T3" fmla="*/ 0 h 23"/>
                    <a:gd name="T4" fmla="*/ 11920238 w 10"/>
                    <a:gd name="T5" fmla="*/ 366168092 h 23"/>
                    <a:gd name="T6" fmla="*/ 57818675 w 10"/>
                    <a:gd name="T7" fmla="*/ 336588739 h 23"/>
                    <a:gd name="T8" fmla="*/ 39817708 w 10"/>
                    <a:gd name="T9" fmla="*/ 0 h 23"/>
                    <a:gd name="T10" fmla="*/ 0 60000 65536"/>
                    <a:gd name="T11" fmla="*/ 0 60000 65536"/>
                    <a:gd name="T12" fmla="*/ 0 60000 65536"/>
                    <a:gd name="T13" fmla="*/ 0 60000 65536"/>
                    <a:gd name="T14" fmla="*/ 0 60000 65536"/>
                    <a:gd name="T15" fmla="*/ 0 w 10"/>
                    <a:gd name="T16" fmla="*/ 0 h 23"/>
                    <a:gd name="T17" fmla="*/ 10 w 10"/>
                    <a:gd name="T18" fmla="*/ 23 h 23"/>
                  </a:gdLst>
                  <a:ahLst/>
                  <a:cxnLst>
                    <a:cxn ang="T10">
                      <a:pos x="T0" y="T1"/>
                    </a:cxn>
                    <a:cxn ang="T11">
                      <a:pos x="T2" y="T3"/>
                    </a:cxn>
                    <a:cxn ang="T12">
                      <a:pos x="T4" y="T5"/>
                    </a:cxn>
                    <a:cxn ang="T13">
                      <a:pos x="T6" y="T7"/>
                    </a:cxn>
                    <a:cxn ang="T14">
                      <a:pos x="T8" y="T9"/>
                    </a:cxn>
                  </a:cxnLst>
                  <a:rect l="T15" t="T16" r="T17" b="T18"/>
                  <a:pathLst>
                    <a:path w="10" h="23">
                      <a:moveTo>
                        <a:pt x="7" y="0"/>
                      </a:moveTo>
                      <a:cubicBezTo>
                        <a:pt x="0" y="0"/>
                        <a:pt x="0" y="0"/>
                        <a:pt x="0" y="0"/>
                      </a:cubicBezTo>
                      <a:cubicBezTo>
                        <a:pt x="1" y="7"/>
                        <a:pt x="2" y="14"/>
                        <a:pt x="2" y="23"/>
                      </a:cubicBezTo>
                      <a:cubicBezTo>
                        <a:pt x="10" y="21"/>
                        <a:pt x="10" y="21"/>
                        <a:pt x="10" y="21"/>
                      </a:cubicBezTo>
                      <a:cubicBezTo>
                        <a:pt x="10" y="14"/>
                        <a:pt x="9" y="6"/>
                        <a:pt x="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7140" name="Freeform 5"/>
                <p:cNvSpPr>
                  <a:spLocks/>
                </p:cNvSpPr>
                <p:nvPr/>
              </p:nvSpPr>
              <p:spPr bwMode="auto">
                <a:xfrm>
                  <a:off x="971" y="869"/>
                  <a:ext cx="20" cy="14"/>
                </a:xfrm>
                <a:custGeom>
                  <a:avLst/>
                  <a:gdLst>
                    <a:gd name="T0" fmla="*/ 39024220 w 8"/>
                    <a:gd name="T1" fmla="*/ 0 h 5"/>
                    <a:gd name="T2" fmla="*/ 0 w 8"/>
                    <a:gd name="T3" fmla="*/ 40397890 h 5"/>
                    <a:gd name="T4" fmla="*/ 6243958 w 8"/>
                    <a:gd name="T5" fmla="*/ 198304075 h 5"/>
                    <a:gd name="T6" fmla="*/ 46488800 w 8"/>
                    <a:gd name="T7" fmla="*/ 158582346 h 5"/>
                    <a:gd name="T8" fmla="*/ 39024220 w 8"/>
                    <a:gd name="T9" fmla="*/ 0 h 5"/>
                    <a:gd name="T10" fmla="*/ 0 60000 65536"/>
                    <a:gd name="T11" fmla="*/ 0 60000 65536"/>
                    <a:gd name="T12" fmla="*/ 0 60000 65536"/>
                    <a:gd name="T13" fmla="*/ 0 60000 65536"/>
                    <a:gd name="T14" fmla="*/ 0 60000 65536"/>
                    <a:gd name="T15" fmla="*/ 0 w 8"/>
                    <a:gd name="T16" fmla="*/ 0 h 5"/>
                    <a:gd name="T17" fmla="*/ 8 w 8"/>
                    <a:gd name="T18" fmla="*/ 5 h 5"/>
                  </a:gdLst>
                  <a:ahLst/>
                  <a:cxnLst>
                    <a:cxn ang="T10">
                      <a:pos x="T0" y="T1"/>
                    </a:cxn>
                    <a:cxn ang="T11">
                      <a:pos x="T2" y="T3"/>
                    </a:cxn>
                    <a:cxn ang="T12">
                      <a:pos x="T4" y="T5"/>
                    </a:cxn>
                    <a:cxn ang="T13">
                      <a:pos x="T6" y="T7"/>
                    </a:cxn>
                    <a:cxn ang="T14">
                      <a:pos x="T8" y="T9"/>
                    </a:cxn>
                  </a:cxnLst>
                  <a:rect l="T15" t="T16" r="T17" b="T18"/>
                  <a:pathLst>
                    <a:path w="8" h="5">
                      <a:moveTo>
                        <a:pt x="7" y="0"/>
                      </a:moveTo>
                      <a:cubicBezTo>
                        <a:pt x="0" y="1"/>
                        <a:pt x="0" y="1"/>
                        <a:pt x="0" y="1"/>
                      </a:cubicBezTo>
                      <a:cubicBezTo>
                        <a:pt x="1" y="2"/>
                        <a:pt x="1" y="3"/>
                        <a:pt x="1" y="5"/>
                      </a:cubicBezTo>
                      <a:cubicBezTo>
                        <a:pt x="8" y="4"/>
                        <a:pt x="8" y="4"/>
                        <a:pt x="8" y="4"/>
                      </a:cubicBezTo>
                      <a:cubicBezTo>
                        <a:pt x="8" y="3"/>
                        <a:pt x="8" y="1"/>
                        <a:pt x="7" y="0"/>
                      </a:cubicBezTo>
                      <a:close/>
                    </a:path>
                  </a:pathLst>
                </a:custGeom>
                <a:solidFill>
                  <a:srgbClr val="0075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7141" name="Freeform 6"/>
                <p:cNvSpPr>
                  <a:spLocks/>
                </p:cNvSpPr>
                <p:nvPr/>
              </p:nvSpPr>
              <p:spPr bwMode="auto">
                <a:xfrm>
                  <a:off x="984" y="963"/>
                  <a:ext cx="20" cy="29"/>
                </a:xfrm>
                <a:custGeom>
                  <a:avLst/>
                  <a:gdLst>
                    <a:gd name="T0" fmla="*/ 46488800 w 8"/>
                    <a:gd name="T1" fmla="*/ 142606952 h 11"/>
                    <a:gd name="T2" fmla="*/ 46488800 w 8"/>
                    <a:gd name="T3" fmla="*/ 97191409 h 11"/>
                    <a:gd name="T4" fmla="*/ 46488800 w 8"/>
                    <a:gd name="T5" fmla="*/ 43068208 h 11"/>
                    <a:gd name="T6" fmla="*/ 39024220 w 8"/>
                    <a:gd name="T7" fmla="*/ 0 h 11"/>
                    <a:gd name="T8" fmla="*/ 0 w 8"/>
                    <a:gd name="T9" fmla="*/ 16336217 h 11"/>
                    <a:gd name="T10" fmla="*/ 0 w 8"/>
                    <a:gd name="T11" fmla="*/ 156586159 h 11"/>
                    <a:gd name="T12" fmla="*/ 46488800 w 8"/>
                    <a:gd name="T13" fmla="*/ 142606952 h 11"/>
                    <a:gd name="T14" fmla="*/ 0 60000 65536"/>
                    <a:gd name="T15" fmla="*/ 0 60000 65536"/>
                    <a:gd name="T16" fmla="*/ 0 60000 65536"/>
                    <a:gd name="T17" fmla="*/ 0 60000 65536"/>
                    <a:gd name="T18" fmla="*/ 0 60000 65536"/>
                    <a:gd name="T19" fmla="*/ 0 60000 65536"/>
                    <a:gd name="T20" fmla="*/ 0 60000 65536"/>
                    <a:gd name="T21" fmla="*/ 0 w 8"/>
                    <a:gd name="T22" fmla="*/ 0 h 11"/>
                    <a:gd name="T23" fmla="*/ 8 w 8"/>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11">
                      <a:moveTo>
                        <a:pt x="8" y="10"/>
                      </a:moveTo>
                      <a:cubicBezTo>
                        <a:pt x="8" y="9"/>
                        <a:pt x="8" y="8"/>
                        <a:pt x="8" y="7"/>
                      </a:cubicBezTo>
                      <a:cubicBezTo>
                        <a:pt x="8" y="5"/>
                        <a:pt x="8" y="4"/>
                        <a:pt x="8" y="3"/>
                      </a:cubicBezTo>
                      <a:cubicBezTo>
                        <a:pt x="7" y="2"/>
                        <a:pt x="7" y="2"/>
                        <a:pt x="7" y="0"/>
                      </a:cubicBezTo>
                      <a:cubicBezTo>
                        <a:pt x="0" y="1"/>
                        <a:pt x="0" y="1"/>
                        <a:pt x="0" y="1"/>
                      </a:cubicBezTo>
                      <a:cubicBezTo>
                        <a:pt x="0" y="4"/>
                        <a:pt x="0" y="8"/>
                        <a:pt x="0" y="11"/>
                      </a:cubicBezTo>
                      <a:lnTo>
                        <a:pt x="8" y="10"/>
                      </a:lnTo>
                      <a:close/>
                    </a:path>
                  </a:pathLst>
                </a:custGeom>
                <a:solidFill>
                  <a:srgbClr val="2994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7142" name="Freeform 7"/>
                <p:cNvSpPr>
                  <a:spLocks/>
                </p:cNvSpPr>
                <p:nvPr/>
              </p:nvSpPr>
              <p:spPr bwMode="auto">
                <a:xfrm>
                  <a:off x="2431" y="853"/>
                  <a:ext cx="110" cy="112"/>
                </a:xfrm>
                <a:custGeom>
                  <a:avLst/>
                  <a:gdLst>
                    <a:gd name="T0" fmla="*/ 209381175 w 44"/>
                    <a:gd name="T1" fmla="*/ 0 h 42"/>
                    <a:gd name="T2" fmla="*/ 0 w 44"/>
                    <a:gd name="T3" fmla="*/ 0 h 42"/>
                    <a:gd name="T4" fmla="*/ 6439270 w 44"/>
                    <a:gd name="T5" fmla="*/ 85481608 h 42"/>
                    <a:gd name="T6" fmla="*/ 40244925 w 44"/>
                    <a:gd name="T7" fmla="*/ 732793877 h 42"/>
                    <a:gd name="T8" fmla="*/ 256298833 w 44"/>
                    <a:gd name="T9" fmla="*/ 698897088 h 42"/>
                    <a:gd name="T10" fmla="*/ 209381175 w 44"/>
                    <a:gd name="T11" fmla="*/ 0 h 42"/>
                    <a:gd name="T12" fmla="*/ 0 60000 65536"/>
                    <a:gd name="T13" fmla="*/ 0 60000 65536"/>
                    <a:gd name="T14" fmla="*/ 0 60000 65536"/>
                    <a:gd name="T15" fmla="*/ 0 60000 65536"/>
                    <a:gd name="T16" fmla="*/ 0 60000 65536"/>
                    <a:gd name="T17" fmla="*/ 0 60000 65536"/>
                    <a:gd name="T18" fmla="*/ 0 w 44"/>
                    <a:gd name="T19" fmla="*/ 0 h 42"/>
                    <a:gd name="T20" fmla="*/ 44 w 44"/>
                    <a:gd name="T21" fmla="*/ 42 h 42"/>
                  </a:gdLst>
                  <a:ahLst/>
                  <a:cxnLst>
                    <a:cxn ang="T12">
                      <a:pos x="T0" y="T1"/>
                    </a:cxn>
                    <a:cxn ang="T13">
                      <a:pos x="T2" y="T3"/>
                    </a:cxn>
                    <a:cxn ang="T14">
                      <a:pos x="T4" y="T5"/>
                    </a:cxn>
                    <a:cxn ang="T15">
                      <a:pos x="T6" y="T7"/>
                    </a:cxn>
                    <a:cxn ang="T16">
                      <a:pos x="T8" y="T9"/>
                    </a:cxn>
                    <a:cxn ang="T17">
                      <a:pos x="T10" y="T11"/>
                    </a:cxn>
                  </a:cxnLst>
                  <a:rect l="T18" t="T19" r="T20" b="T21"/>
                  <a:pathLst>
                    <a:path w="44" h="42">
                      <a:moveTo>
                        <a:pt x="36" y="0"/>
                      </a:moveTo>
                      <a:cubicBezTo>
                        <a:pt x="0" y="0"/>
                        <a:pt x="0" y="0"/>
                        <a:pt x="0" y="0"/>
                      </a:cubicBezTo>
                      <a:cubicBezTo>
                        <a:pt x="0" y="2"/>
                        <a:pt x="0" y="4"/>
                        <a:pt x="1" y="5"/>
                      </a:cubicBezTo>
                      <a:cubicBezTo>
                        <a:pt x="4" y="15"/>
                        <a:pt x="6" y="28"/>
                        <a:pt x="7" y="42"/>
                      </a:cubicBezTo>
                      <a:cubicBezTo>
                        <a:pt x="44" y="40"/>
                        <a:pt x="44" y="40"/>
                        <a:pt x="44" y="40"/>
                      </a:cubicBezTo>
                      <a:cubicBezTo>
                        <a:pt x="43" y="24"/>
                        <a:pt x="40" y="11"/>
                        <a:pt x="36" y="0"/>
                      </a:cubicBezTo>
                      <a:close/>
                    </a:path>
                  </a:pathLst>
                </a:custGeom>
                <a:solidFill>
                  <a:srgbClr val="9EA0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7143" name="Freeform 8"/>
                <p:cNvSpPr>
                  <a:spLocks/>
                </p:cNvSpPr>
                <p:nvPr/>
              </p:nvSpPr>
              <p:spPr bwMode="auto">
                <a:xfrm>
                  <a:off x="2416" y="827"/>
                  <a:ext cx="103" cy="24"/>
                </a:xfrm>
                <a:custGeom>
                  <a:avLst/>
                  <a:gdLst>
                    <a:gd name="T0" fmla="*/ 226526139 w 41"/>
                    <a:gd name="T1" fmla="*/ 0 h 9"/>
                    <a:gd name="T2" fmla="*/ 0 w 41"/>
                    <a:gd name="T3" fmla="*/ 19258027 h 9"/>
                    <a:gd name="T4" fmla="*/ 25080098 w 41"/>
                    <a:gd name="T5" fmla="*/ 157251869 h 9"/>
                    <a:gd name="T6" fmla="*/ 259530705 w 41"/>
                    <a:gd name="T7" fmla="*/ 136945971 h 9"/>
                    <a:gd name="T8" fmla="*/ 226526139 w 41"/>
                    <a:gd name="T9" fmla="*/ 0 h 9"/>
                    <a:gd name="T10" fmla="*/ 0 60000 65536"/>
                    <a:gd name="T11" fmla="*/ 0 60000 65536"/>
                    <a:gd name="T12" fmla="*/ 0 60000 65536"/>
                    <a:gd name="T13" fmla="*/ 0 60000 65536"/>
                    <a:gd name="T14" fmla="*/ 0 60000 65536"/>
                    <a:gd name="T15" fmla="*/ 0 w 41"/>
                    <a:gd name="T16" fmla="*/ 0 h 9"/>
                    <a:gd name="T17" fmla="*/ 41 w 41"/>
                    <a:gd name="T18" fmla="*/ 9 h 9"/>
                  </a:gdLst>
                  <a:ahLst/>
                  <a:cxnLst>
                    <a:cxn ang="T10">
                      <a:pos x="T0" y="T1"/>
                    </a:cxn>
                    <a:cxn ang="T11">
                      <a:pos x="T2" y="T3"/>
                    </a:cxn>
                    <a:cxn ang="T12">
                      <a:pos x="T4" y="T5"/>
                    </a:cxn>
                    <a:cxn ang="T13">
                      <a:pos x="T6" y="T7"/>
                    </a:cxn>
                    <a:cxn ang="T14">
                      <a:pos x="T8" y="T9"/>
                    </a:cxn>
                  </a:cxnLst>
                  <a:rect l="T15" t="T16" r="T17" b="T18"/>
                  <a:pathLst>
                    <a:path w="41" h="9">
                      <a:moveTo>
                        <a:pt x="36" y="0"/>
                      </a:moveTo>
                      <a:cubicBezTo>
                        <a:pt x="0" y="1"/>
                        <a:pt x="0" y="1"/>
                        <a:pt x="0" y="1"/>
                      </a:cubicBezTo>
                      <a:cubicBezTo>
                        <a:pt x="1" y="3"/>
                        <a:pt x="3" y="6"/>
                        <a:pt x="4" y="9"/>
                      </a:cubicBezTo>
                      <a:cubicBezTo>
                        <a:pt x="41" y="8"/>
                        <a:pt x="41" y="8"/>
                        <a:pt x="41" y="8"/>
                      </a:cubicBezTo>
                      <a:cubicBezTo>
                        <a:pt x="39" y="5"/>
                        <a:pt x="38" y="2"/>
                        <a:pt x="3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7144" name="Freeform 9"/>
                <p:cNvSpPr>
                  <a:spLocks/>
                </p:cNvSpPr>
                <p:nvPr/>
              </p:nvSpPr>
              <p:spPr bwMode="auto">
                <a:xfrm>
                  <a:off x="2449" y="981"/>
                  <a:ext cx="95" cy="54"/>
                </a:xfrm>
                <a:custGeom>
                  <a:avLst/>
                  <a:gdLst>
                    <a:gd name="T0" fmla="*/ 220535470 w 38"/>
                    <a:gd name="T1" fmla="*/ 389461754 h 20"/>
                    <a:gd name="T2" fmla="*/ 220535470 w 38"/>
                    <a:gd name="T3" fmla="*/ 151147828 h 20"/>
                    <a:gd name="T4" fmla="*/ 220535470 w 38"/>
                    <a:gd name="T5" fmla="*/ 0 h 20"/>
                    <a:gd name="T6" fmla="*/ 6370908 w 38"/>
                    <a:gd name="T7" fmla="*/ 0 h 20"/>
                    <a:gd name="T8" fmla="*/ 6370908 w 38"/>
                    <a:gd name="T9" fmla="*/ 151147828 h 20"/>
                    <a:gd name="T10" fmla="*/ 0 w 38"/>
                    <a:gd name="T11" fmla="*/ 431218823 h 20"/>
                    <a:gd name="T12" fmla="*/ 220535470 w 38"/>
                    <a:gd name="T13" fmla="*/ 389461754 h 20"/>
                    <a:gd name="T14" fmla="*/ 0 60000 65536"/>
                    <a:gd name="T15" fmla="*/ 0 60000 65536"/>
                    <a:gd name="T16" fmla="*/ 0 60000 65536"/>
                    <a:gd name="T17" fmla="*/ 0 60000 65536"/>
                    <a:gd name="T18" fmla="*/ 0 60000 65536"/>
                    <a:gd name="T19" fmla="*/ 0 60000 65536"/>
                    <a:gd name="T20" fmla="*/ 0 60000 65536"/>
                    <a:gd name="T21" fmla="*/ 0 w 38"/>
                    <a:gd name="T22" fmla="*/ 0 h 20"/>
                    <a:gd name="T23" fmla="*/ 38 w 38"/>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20">
                      <a:moveTo>
                        <a:pt x="38" y="18"/>
                      </a:moveTo>
                      <a:cubicBezTo>
                        <a:pt x="38" y="15"/>
                        <a:pt x="38" y="11"/>
                        <a:pt x="38" y="7"/>
                      </a:cubicBezTo>
                      <a:cubicBezTo>
                        <a:pt x="38" y="5"/>
                        <a:pt x="38" y="2"/>
                        <a:pt x="38" y="0"/>
                      </a:cubicBezTo>
                      <a:cubicBezTo>
                        <a:pt x="1" y="0"/>
                        <a:pt x="1" y="0"/>
                        <a:pt x="1" y="0"/>
                      </a:cubicBezTo>
                      <a:cubicBezTo>
                        <a:pt x="1" y="3"/>
                        <a:pt x="1" y="5"/>
                        <a:pt x="1" y="7"/>
                      </a:cubicBezTo>
                      <a:cubicBezTo>
                        <a:pt x="1" y="12"/>
                        <a:pt x="1" y="16"/>
                        <a:pt x="0" y="20"/>
                      </a:cubicBezTo>
                      <a:lnTo>
                        <a:pt x="38" y="18"/>
                      </a:lnTo>
                      <a:close/>
                    </a:path>
                  </a:pathLst>
                </a:custGeom>
                <a:solidFill>
                  <a:srgbClr val="DDDE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7145" name="Freeform 10"/>
                <p:cNvSpPr>
                  <a:spLocks/>
                </p:cNvSpPr>
                <p:nvPr/>
              </p:nvSpPr>
              <p:spPr bwMode="auto">
                <a:xfrm>
                  <a:off x="498" y="912"/>
                  <a:ext cx="160" cy="109"/>
                </a:xfrm>
                <a:custGeom>
                  <a:avLst/>
                  <a:gdLst>
                    <a:gd name="T0" fmla="*/ 214099145 w 64"/>
                    <a:gd name="T1" fmla="*/ 49363888 h 41"/>
                    <a:gd name="T2" fmla="*/ 307243175 w 64"/>
                    <a:gd name="T3" fmla="*/ 119951374 h 41"/>
                    <a:gd name="T4" fmla="*/ 337046688 w 64"/>
                    <a:gd name="T5" fmla="*/ 280955074 h 41"/>
                    <a:gd name="T6" fmla="*/ 360125783 w 64"/>
                    <a:gd name="T7" fmla="*/ 679381857 h 41"/>
                    <a:gd name="T8" fmla="*/ 295036145 w 64"/>
                    <a:gd name="T9" fmla="*/ 0 h 41"/>
                    <a:gd name="T10" fmla="*/ 0 w 64"/>
                    <a:gd name="T11" fmla="*/ 18568068 h 41"/>
                    <a:gd name="T12" fmla="*/ 214099145 w 64"/>
                    <a:gd name="T13" fmla="*/ 49363888 h 41"/>
                    <a:gd name="T14" fmla="*/ 0 60000 65536"/>
                    <a:gd name="T15" fmla="*/ 0 60000 65536"/>
                    <a:gd name="T16" fmla="*/ 0 60000 65536"/>
                    <a:gd name="T17" fmla="*/ 0 60000 65536"/>
                    <a:gd name="T18" fmla="*/ 0 60000 65536"/>
                    <a:gd name="T19" fmla="*/ 0 60000 65536"/>
                    <a:gd name="T20" fmla="*/ 0 60000 65536"/>
                    <a:gd name="T21" fmla="*/ 0 w 64"/>
                    <a:gd name="T22" fmla="*/ 0 h 41"/>
                    <a:gd name="T23" fmla="*/ 64 w 64"/>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41">
                      <a:moveTo>
                        <a:pt x="37" y="3"/>
                      </a:moveTo>
                      <a:cubicBezTo>
                        <a:pt x="42" y="4"/>
                        <a:pt x="50" y="3"/>
                        <a:pt x="53" y="7"/>
                      </a:cubicBezTo>
                      <a:cubicBezTo>
                        <a:pt x="55" y="8"/>
                        <a:pt x="56" y="12"/>
                        <a:pt x="58" y="17"/>
                      </a:cubicBezTo>
                      <a:cubicBezTo>
                        <a:pt x="60" y="24"/>
                        <a:pt x="62" y="35"/>
                        <a:pt x="62" y="41"/>
                      </a:cubicBezTo>
                      <a:cubicBezTo>
                        <a:pt x="64" y="23"/>
                        <a:pt x="59" y="1"/>
                        <a:pt x="51" y="0"/>
                      </a:cubicBezTo>
                      <a:cubicBezTo>
                        <a:pt x="0" y="1"/>
                        <a:pt x="0" y="1"/>
                        <a:pt x="0" y="1"/>
                      </a:cubicBezTo>
                      <a:cubicBezTo>
                        <a:pt x="0" y="1"/>
                        <a:pt x="14" y="2"/>
                        <a:pt x="37"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7146" name="Freeform 11"/>
                <p:cNvSpPr>
                  <a:spLocks/>
                </p:cNvSpPr>
                <p:nvPr/>
              </p:nvSpPr>
              <p:spPr bwMode="auto">
                <a:xfrm>
                  <a:off x="398" y="827"/>
                  <a:ext cx="65" cy="338"/>
                </a:xfrm>
                <a:custGeom>
                  <a:avLst/>
                  <a:gdLst>
                    <a:gd name="T0" fmla="*/ 18597470 w 26"/>
                    <a:gd name="T1" fmla="*/ 0 h 127"/>
                    <a:gd name="T2" fmla="*/ 12397470 w 26"/>
                    <a:gd name="T3" fmla="*/ 0 h 127"/>
                    <a:gd name="T4" fmla="*/ 135307625 w 26"/>
                    <a:gd name="T5" fmla="*/ 1064466823 h 127"/>
                    <a:gd name="T6" fmla="*/ 0 w 26"/>
                    <a:gd name="T7" fmla="*/ 2123518132 h 127"/>
                    <a:gd name="T8" fmla="*/ 18597470 w 26"/>
                    <a:gd name="T9" fmla="*/ 2142312547 h 127"/>
                    <a:gd name="T10" fmla="*/ 151997863 w 26"/>
                    <a:gd name="T11" fmla="*/ 1064466823 h 127"/>
                    <a:gd name="T12" fmla="*/ 18597470 w 26"/>
                    <a:gd name="T13" fmla="*/ 0 h 127"/>
                    <a:gd name="T14" fmla="*/ 0 60000 65536"/>
                    <a:gd name="T15" fmla="*/ 0 60000 65536"/>
                    <a:gd name="T16" fmla="*/ 0 60000 65536"/>
                    <a:gd name="T17" fmla="*/ 0 60000 65536"/>
                    <a:gd name="T18" fmla="*/ 0 60000 65536"/>
                    <a:gd name="T19" fmla="*/ 0 60000 65536"/>
                    <a:gd name="T20" fmla="*/ 0 60000 65536"/>
                    <a:gd name="T21" fmla="*/ 0 w 26"/>
                    <a:gd name="T22" fmla="*/ 0 h 127"/>
                    <a:gd name="T23" fmla="*/ 26 w 26"/>
                    <a:gd name="T24" fmla="*/ 127 h 1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 h="127">
                      <a:moveTo>
                        <a:pt x="3" y="0"/>
                      </a:moveTo>
                      <a:cubicBezTo>
                        <a:pt x="2" y="0"/>
                        <a:pt x="2" y="0"/>
                        <a:pt x="2" y="0"/>
                      </a:cubicBezTo>
                      <a:cubicBezTo>
                        <a:pt x="13" y="4"/>
                        <a:pt x="23" y="31"/>
                        <a:pt x="23" y="63"/>
                      </a:cubicBezTo>
                      <a:cubicBezTo>
                        <a:pt x="23" y="96"/>
                        <a:pt x="12" y="126"/>
                        <a:pt x="0" y="126"/>
                      </a:cubicBezTo>
                      <a:cubicBezTo>
                        <a:pt x="1" y="127"/>
                        <a:pt x="2" y="127"/>
                        <a:pt x="3" y="127"/>
                      </a:cubicBezTo>
                      <a:cubicBezTo>
                        <a:pt x="16" y="127"/>
                        <a:pt x="26" y="97"/>
                        <a:pt x="26" y="63"/>
                      </a:cubicBezTo>
                      <a:cubicBezTo>
                        <a:pt x="26" y="29"/>
                        <a:pt x="15" y="0"/>
                        <a:pt x="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7147" name="Freeform 12"/>
                <p:cNvSpPr>
                  <a:spLocks/>
                </p:cNvSpPr>
                <p:nvPr/>
              </p:nvSpPr>
              <p:spPr bwMode="auto">
                <a:xfrm>
                  <a:off x="876" y="741"/>
                  <a:ext cx="103" cy="523"/>
                </a:xfrm>
                <a:custGeom>
                  <a:avLst/>
                  <a:gdLst>
                    <a:gd name="T0" fmla="*/ 25080098 w 41"/>
                    <a:gd name="T1" fmla="*/ 0 h 196"/>
                    <a:gd name="T2" fmla="*/ 20022409 w 41"/>
                    <a:gd name="T3" fmla="*/ 0 h 196"/>
                    <a:gd name="T4" fmla="*/ 221294033 w 41"/>
                    <a:gd name="T5" fmla="*/ 1710573474 h 196"/>
                    <a:gd name="T6" fmla="*/ 0 w 41"/>
                    <a:gd name="T7" fmla="*/ 2147483647 h 196"/>
                    <a:gd name="T8" fmla="*/ 33179071 w 41"/>
                    <a:gd name="T9" fmla="*/ 2147483647 h 196"/>
                    <a:gd name="T10" fmla="*/ 259530705 w 41"/>
                    <a:gd name="T11" fmla="*/ 1730394446 h 196"/>
                    <a:gd name="T12" fmla="*/ 25080098 w 41"/>
                    <a:gd name="T13" fmla="*/ 0 h 196"/>
                    <a:gd name="T14" fmla="*/ 0 60000 65536"/>
                    <a:gd name="T15" fmla="*/ 0 60000 65536"/>
                    <a:gd name="T16" fmla="*/ 0 60000 65536"/>
                    <a:gd name="T17" fmla="*/ 0 60000 65536"/>
                    <a:gd name="T18" fmla="*/ 0 60000 65536"/>
                    <a:gd name="T19" fmla="*/ 0 60000 65536"/>
                    <a:gd name="T20" fmla="*/ 0 60000 65536"/>
                    <a:gd name="T21" fmla="*/ 0 w 41"/>
                    <a:gd name="T22" fmla="*/ 0 h 196"/>
                    <a:gd name="T23" fmla="*/ 41 w 41"/>
                    <a:gd name="T24" fmla="*/ 196 h 1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196">
                      <a:moveTo>
                        <a:pt x="4" y="0"/>
                      </a:moveTo>
                      <a:cubicBezTo>
                        <a:pt x="4" y="0"/>
                        <a:pt x="4" y="0"/>
                        <a:pt x="3" y="0"/>
                      </a:cubicBezTo>
                      <a:cubicBezTo>
                        <a:pt x="21" y="6"/>
                        <a:pt x="35" y="49"/>
                        <a:pt x="35" y="97"/>
                      </a:cubicBezTo>
                      <a:cubicBezTo>
                        <a:pt x="35" y="149"/>
                        <a:pt x="19" y="194"/>
                        <a:pt x="0" y="195"/>
                      </a:cubicBezTo>
                      <a:cubicBezTo>
                        <a:pt x="2" y="196"/>
                        <a:pt x="3" y="196"/>
                        <a:pt x="5" y="196"/>
                      </a:cubicBezTo>
                      <a:cubicBezTo>
                        <a:pt x="24" y="196"/>
                        <a:pt x="40" y="150"/>
                        <a:pt x="41" y="98"/>
                      </a:cubicBezTo>
                      <a:cubicBezTo>
                        <a:pt x="41" y="46"/>
                        <a:pt x="23"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7148" name="Freeform 13"/>
                <p:cNvSpPr>
                  <a:spLocks/>
                </p:cNvSpPr>
                <p:nvPr/>
              </p:nvSpPr>
              <p:spPr bwMode="auto">
                <a:xfrm>
                  <a:off x="2679" y="803"/>
                  <a:ext cx="70" cy="389"/>
                </a:xfrm>
                <a:custGeom>
                  <a:avLst/>
                  <a:gdLst>
                    <a:gd name="T0" fmla="*/ 163205083 w 28"/>
                    <a:gd name="T1" fmla="*/ 2147483647 h 146"/>
                    <a:gd name="T2" fmla="*/ 0 w 28"/>
                    <a:gd name="T3" fmla="*/ 1258338617 h 146"/>
                    <a:gd name="T4" fmla="*/ 163205083 w 28"/>
                    <a:gd name="T5" fmla="*/ 0 h 146"/>
                    <a:gd name="T6" fmla="*/ 0 60000 65536"/>
                    <a:gd name="T7" fmla="*/ 0 60000 65536"/>
                    <a:gd name="T8" fmla="*/ 0 60000 65536"/>
                    <a:gd name="T9" fmla="*/ 0 w 28"/>
                    <a:gd name="T10" fmla="*/ 0 h 146"/>
                    <a:gd name="T11" fmla="*/ 28 w 28"/>
                    <a:gd name="T12" fmla="*/ 146 h 146"/>
                  </a:gdLst>
                  <a:ahLst/>
                  <a:cxnLst>
                    <a:cxn ang="T6">
                      <a:pos x="T0" y="T1"/>
                    </a:cxn>
                    <a:cxn ang="T7">
                      <a:pos x="T2" y="T3"/>
                    </a:cxn>
                    <a:cxn ang="T8">
                      <a:pos x="T4" y="T5"/>
                    </a:cxn>
                  </a:cxnLst>
                  <a:rect l="T9" t="T10" r="T11" b="T12"/>
                  <a:pathLst>
                    <a:path w="28" h="146">
                      <a:moveTo>
                        <a:pt x="28" y="146"/>
                      </a:moveTo>
                      <a:cubicBezTo>
                        <a:pt x="12" y="146"/>
                        <a:pt x="0" y="114"/>
                        <a:pt x="0" y="73"/>
                      </a:cubicBezTo>
                      <a:cubicBezTo>
                        <a:pt x="0" y="33"/>
                        <a:pt x="13" y="0"/>
                        <a:pt x="28" y="0"/>
                      </a:cubicBezTo>
                    </a:path>
                  </a:pathLst>
                </a:custGeom>
                <a:noFill/>
                <a:ln w="7938"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7149" name="Freeform 14"/>
                <p:cNvSpPr>
                  <a:spLocks/>
                </p:cNvSpPr>
                <p:nvPr/>
              </p:nvSpPr>
              <p:spPr bwMode="auto">
                <a:xfrm>
                  <a:off x="994" y="899"/>
                  <a:ext cx="1385" cy="285"/>
                </a:xfrm>
                <a:custGeom>
                  <a:avLst/>
                  <a:gdLst>
                    <a:gd name="T0" fmla="*/ 34256175 w 554"/>
                    <a:gd name="T1" fmla="*/ 0 h 107"/>
                    <a:gd name="T2" fmla="*/ 11126770 w 554"/>
                    <a:gd name="T3" fmla="*/ 1693291382 h 107"/>
                    <a:gd name="T4" fmla="*/ 104312313 w 554"/>
                    <a:gd name="T5" fmla="*/ 1778602590 h 107"/>
                    <a:gd name="T6" fmla="*/ 2147483647 w 554"/>
                    <a:gd name="T7" fmla="*/ 1778602590 h 107"/>
                    <a:gd name="T8" fmla="*/ 866050595 w 554"/>
                    <a:gd name="T9" fmla="*/ 1400283407 h 107"/>
                    <a:gd name="T10" fmla="*/ 156451488 w 554"/>
                    <a:gd name="T11" fmla="*/ 905420525 h 107"/>
                    <a:gd name="T12" fmla="*/ 34256175 w 554"/>
                    <a:gd name="T13" fmla="*/ 0 h 107"/>
                    <a:gd name="T14" fmla="*/ 0 60000 65536"/>
                    <a:gd name="T15" fmla="*/ 0 60000 65536"/>
                    <a:gd name="T16" fmla="*/ 0 60000 65536"/>
                    <a:gd name="T17" fmla="*/ 0 60000 65536"/>
                    <a:gd name="T18" fmla="*/ 0 60000 65536"/>
                    <a:gd name="T19" fmla="*/ 0 60000 65536"/>
                    <a:gd name="T20" fmla="*/ 0 60000 65536"/>
                    <a:gd name="T21" fmla="*/ 0 w 554"/>
                    <a:gd name="T22" fmla="*/ 0 h 107"/>
                    <a:gd name="T23" fmla="*/ 554 w 554"/>
                    <a:gd name="T24" fmla="*/ 107 h 1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107">
                      <a:moveTo>
                        <a:pt x="6" y="0"/>
                      </a:moveTo>
                      <a:cubicBezTo>
                        <a:pt x="11" y="23"/>
                        <a:pt x="13" y="61"/>
                        <a:pt x="2" y="99"/>
                      </a:cubicBezTo>
                      <a:cubicBezTo>
                        <a:pt x="0" y="107"/>
                        <a:pt x="7" y="104"/>
                        <a:pt x="18" y="104"/>
                      </a:cubicBezTo>
                      <a:cubicBezTo>
                        <a:pt x="29" y="104"/>
                        <a:pt x="554" y="104"/>
                        <a:pt x="554" y="104"/>
                      </a:cubicBezTo>
                      <a:cubicBezTo>
                        <a:pt x="502" y="104"/>
                        <a:pt x="225" y="85"/>
                        <a:pt x="149" y="82"/>
                      </a:cubicBezTo>
                      <a:cubicBezTo>
                        <a:pt x="67" y="79"/>
                        <a:pt x="41" y="81"/>
                        <a:pt x="27" y="53"/>
                      </a:cubicBezTo>
                      <a:cubicBezTo>
                        <a:pt x="16" y="31"/>
                        <a:pt x="11" y="4"/>
                        <a:pt x="6" y="0"/>
                      </a:cubicBezTo>
                      <a:close/>
                    </a:path>
                  </a:pathLst>
                </a:custGeom>
                <a:solidFill>
                  <a:srgbClr val="A4C6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7150" name="Freeform 15"/>
                <p:cNvSpPr>
                  <a:spLocks/>
                </p:cNvSpPr>
                <p:nvPr/>
              </p:nvSpPr>
              <p:spPr bwMode="auto">
                <a:xfrm>
                  <a:off x="1011" y="821"/>
                  <a:ext cx="1368" cy="54"/>
                </a:xfrm>
                <a:custGeom>
                  <a:avLst/>
                  <a:gdLst>
                    <a:gd name="T0" fmla="*/ 0 w 547"/>
                    <a:gd name="T1" fmla="*/ 0 h 20"/>
                    <a:gd name="T2" fmla="*/ 2147483647 w 547"/>
                    <a:gd name="T3" fmla="*/ 0 h 20"/>
                    <a:gd name="T4" fmla="*/ 0 w 547"/>
                    <a:gd name="T5" fmla="*/ 0 h 20"/>
                    <a:gd name="T6" fmla="*/ 0 60000 65536"/>
                    <a:gd name="T7" fmla="*/ 0 60000 65536"/>
                    <a:gd name="T8" fmla="*/ 0 60000 65536"/>
                    <a:gd name="T9" fmla="*/ 0 w 547"/>
                    <a:gd name="T10" fmla="*/ 0 h 20"/>
                    <a:gd name="T11" fmla="*/ 547 w 547"/>
                    <a:gd name="T12" fmla="*/ 20 h 20"/>
                  </a:gdLst>
                  <a:ahLst/>
                  <a:cxnLst>
                    <a:cxn ang="T6">
                      <a:pos x="T0" y="T1"/>
                    </a:cxn>
                    <a:cxn ang="T7">
                      <a:pos x="T2" y="T3"/>
                    </a:cxn>
                    <a:cxn ang="T8">
                      <a:pos x="T4" y="T5"/>
                    </a:cxn>
                  </a:cxnLst>
                  <a:rect l="T9" t="T10" r="T11" b="T12"/>
                  <a:pathLst>
                    <a:path w="547" h="20">
                      <a:moveTo>
                        <a:pt x="0" y="0"/>
                      </a:moveTo>
                      <a:cubicBezTo>
                        <a:pt x="547" y="0"/>
                        <a:pt x="547" y="0"/>
                        <a:pt x="547" y="0"/>
                      </a:cubicBezTo>
                      <a:cubicBezTo>
                        <a:pt x="523" y="10"/>
                        <a:pt x="36" y="2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7151" name="Oval 16"/>
                <p:cNvSpPr>
                  <a:spLocks noChangeArrowheads="1"/>
                </p:cNvSpPr>
                <p:nvPr/>
              </p:nvSpPr>
              <p:spPr bwMode="auto">
                <a:xfrm>
                  <a:off x="2766" y="952"/>
                  <a:ext cx="35" cy="139"/>
                </a:xfrm>
                <a:prstGeom prst="ellipse">
                  <a:avLst/>
                </a:prstGeom>
                <a:solidFill>
                  <a:srgbClr val="A4C6E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fr-FR" altLang="fr-FR" sz="1800"/>
                </a:p>
              </p:txBody>
            </p:sp>
            <p:sp>
              <p:nvSpPr>
                <p:cNvPr id="47152" name="Freeform 17"/>
                <p:cNvSpPr>
                  <a:spLocks/>
                </p:cNvSpPr>
                <p:nvPr/>
              </p:nvSpPr>
              <p:spPr bwMode="auto">
                <a:xfrm>
                  <a:off x="889" y="731"/>
                  <a:ext cx="115" cy="544"/>
                </a:xfrm>
                <a:custGeom>
                  <a:avLst/>
                  <a:gdLst>
                    <a:gd name="T0" fmla="*/ 46493675 w 46"/>
                    <a:gd name="T1" fmla="*/ 2147483647 h 204"/>
                    <a:gd name="T2" fmla="*/ 267456063 w 46"/>
                    <a:gd name="T3" fmla="*/ 1777602355 h 204"/>
                    <a:gd name="T4" fmla="*/ 46493675 w 46"/>
                    <a:gd name="T5" fmla="*/ 0 h 204"/>
                    <a:gd name="T6" fmla="*/ 0 w 46"/>
                    <a:gd name="T7" fmla="*/ 0 h 204"/>
                    <a:gd name="T8" fmla="*/ 220538408 w 46"/>
                    <a:gd name="T9" fmla="*/ 1777602355 h 204"/>
                    <a:gd name="T10" fmla="*/ 0 w 46"/>
                    <a:gd name="T11" fmla="*/ 2147483647 h 204"/>
                    <a:gd name="T12" fmla="*/ 46493675 w 46"/>
                    <a:gd name="T13" fmla="*/ 2147483647 h 204"/>
                    <a:gd name="T14" fmla="*/ 0 60000 65536"/>
                    <a:gd name="T15" fmla="*/ 0 60000 65536"/>
                    <a:gd name="T16" fmla="*/ 0 60000 65536"/>
                    <a:gd name="T17" fmla="*/ 0 60000 65536"/>
                    <a:gd name="T18" fmla="*/ 0 60000 65536"/>
                    <a:gd name="T19" fmla="*/ 0 60000 65536"/>
                    <a:gd name="T20" fmla="*/ 0 60000 65536"/>
                    <a:gd name="T21" fmla="*/ 0 w 46"/>
                    <a:gd name="T22" fmla="*/ 0 h 204"/>
                    <a:gd name="T23" fmla="*/ 46 w 46"/>
                    <a:gd name="T24" fmla="*/ 204 h 2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 h="204">
                      <a:moveTo>
                        <a:pt x="8" y="204"/>
                      </a:moveTo>
                      <a:cubicBezTo>
                        <a:pt x="29" y="204"/>
                        <a:pt x="46" y="158"/>
                        <a:pt x="46" y="102"/>
                      </a:cubicBezTo>
                      <a:cubicBezTo>
                        <a:pt x="46" y="46"/>
                        <a:pt x="29" y="0"/>
                        <a:pt x="8" y="0"/>
                      </a:cubicBezTo>
                      <a:cubicBezTo>
                        <a:pt x="0" y="0"/>
                        <a:pt x="0" y="0"/>
                        <a:pt x="0" y="0"/>
                      </a:cubicBezTo>
                      <a:cubicBezTo>
                        <a:pt x="21" y="0"/>
                        <a:pt x="38" y="46"/>
                        <a:pt x="38" y="102"/>
                      </a:cubicBezTo>
                      <a:cubicBezTo>
                        <a:pt x="38" y="158"/>
                        <a:pt x="21" y="204"/>
                        <a:pt x="0" y="204"/>
                      </a:cubicBezTo>
                      <a:lnTo>
                        <a:pt x="8" y="204"/>
                      </a:lnTo>
                      <a:close/>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7153" name="Freeform 18"/>
                <p:cNvSpPr>
                  <a:spLocks/>
                </p:cNvSpPr>
                <p:nvPr/>
              </p:nvSpPr>
              <p:spPr bwMode="auto">
                <a:xfrm>
                  <a:off x="799" y="731"/>
                  <a:ext cx="185" cy="544"/>
                </a:xfrm>
                <a:custGeom>
                  <a:avLst/>
                  <a:gdLst>
                    <a:gd name="T0" fmla="*/ 209331063 w 74"/>
                    <a:gd name="T1" fmla="*/ 0 h 204"/>
                    <a:gd name="T2" fmla="*/ 0 w 74"/>
                    <a:gd name="T3" fmla="*/ 1150332531 h 204"/>
                    <a:gd name="T4" fmla="*/ 151507625 w 74"/>
                    <a:gd name="T5" fmla="*/ 1150332531 h 204"/>
                    <a:gd name="T6" fmla="*/ 232742500 w 74"/>
                    <a:gd name="T7" fmla="*/ 1812371933 h 204"/>
                    <a:gd name="T8" fmla="*/ 151507625 w 74"/>
                    <a:gd name="T9" fmla="*/ 2147483647 h 204"/>
                    <a:gd name="T10" fmla="*/ 6370908 w 74"/>
                    <a:gd name="T11" fmla="*/ 2147483647 h 204"/>
                    <a:gd name="T12" fmla="*/ 209331063 w 74"/>
                    <a:gd name="T13" fmla="*/ 2147483647 h 204"/>
                    <a:gd name="T14" fmla="*/ 430343750 w 74"/>
                    <a:gd name="T15" fmla="*/ 1777602355 h 204"/>
                    <a:gd name="T16" fmla="*/ 209331063 w 74"/>
                    <a:gd name="T17" fmla="*/ 0 h 2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4"/>
                    <a:gd name="T28" fmla="*/ 0 h 204"/>
                    <a:gd name="T29" fmla="*/ 74 w 74"/>
                    <a:gd name="T30" fmla="*/ 204 h 2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4" h="204">
                      <a:moveTo>
                        <a:pt x="36" y="0"/>
                      </a:moveTo>
                      <a:cubicBezTo>
                        <a:pt x="20" y="0"/>
                        <a:pt x="6" y="28"/>
                        <a:pt x="0" y="66"/>
                      </a:cubicBezTo>
                      <a:cubicBezTo>
                        <a:pt x="26" y="66"/>
                        <a:pt x="26" y="66"/>
                        <a:pt x="26" y="66"/>
                      </a:cubicBezTo>
                      <a:cubicBezTo>
                        <a:pt x="34" y="66"/>
                        <a:pt x="40" y="83"/>
                        <a:pt x="40" y="104"/>
                      </a:cubicBezTo>
                      <a:cubicBezTo>
                        <a:pt x="40" y="125"/>
                        <a:pt x="34" y="141"/>
                        <a:pt x="26" y="141"/>
                      </a:cubicBezTo>
                      <a:cubicBezTo>
                        <a:pt x="1" y="141"/>
                        <a:pt x="1" y="141"/>
                        <a:pt x="1" y="141"/>
                      </a:cubicBezTo>
                      <a:cubicBezTo>
                        <a:pt x="7" y="178"/>
                        <a:pt x="20" y="204"/>
                        <a:pt x="36" y="204"/>
                      </a:cubicBezTo>
                      <a:cubicBezTo>
                        <a:pt x="57" y="204"/>
                        <a:pt x="74" y="158"/>
                        <a:pt x="74" y="102"/>
                      </a:cubicBezTo>
                      <a:cubicBezTo>
                        <a:pt x="74" y="46"/>
                        <a:pt x="57" y="0"/>
                        <a:pt x="36" y="0"/>
                      </a:cubicBezTo>
                      <a:close/>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7154" name="Freeform 19"/>
                <p:cNvSpPr>
                  <a:spLocks/>
                </p:cNvSpPr>
                <p:nvPr/>
              </p:nvSpPr>
              <p:spPr bwMode="auto">
                <a:xfrm>
                  <a:off x="974" y="803"/>
                  <a:ext cx="1865" cy="389"/>
                </a:xfrm>
                <a:custGeom>
                  <a:avLst/>
                  <a:gdLst>
                    <a:gd name="T0" fmla="*/ 2147483647 w 746"/>
                    <a:gd name="T1" fmla="*/ 0 h 146"/>
                    <a:gd name="T2" fmla="*/ 0 w 746"/>
                    <a:gd name="T3" fmla="*/ 0 h 146"/>
                    <a:gd name="T4" fmla="*/ 70045908 w 746"/>
                    <a:gd name="T5" fmla="*/ 1289944505 h 146"/>
                    <a:gd name="T6" fmla="*/ 11920238 w 746"/>
                    <a:gd name="T7" fmla="*/ 2147483647 h 146"/>
                    <a:gd name="T8" fmla="*/ 2147483647 w 746"/>
                    <a:gd name="T9" fmla="*/ 2147483647 h 146"/>
                    <a:gd name="T10" fmla="*/ 2147483647 w 746"/>
                    <a:gd name="T11" fmla="*/ 1425358456 h 146"/>
                    <a:gd name="T12" fmla="*/ 2147483647 w 746"/>
                    <a:gd name="T13" fmla="*/ 0 h 146"/>
                    <a:gd name="T14" fmla="*/ 0 60000 65536"/>
                    <a:gd name="T15" fmla="*/ 0 60000 65536"/>
                    <a:gd name="T16" fmla="*/ 0 60000 65536"/>
                    <a:gd name="T17" fmla="*/ 0 60000 65536"/>
                    <a:gd name="T18" fmla="*/ 0 60000 65536"/>
                    <a:gd name="T19" fmla="*/ 0 60000 65536"/>
                    <a:gd name="T20" fmla="*/ 0 60000 65536"/>
                    <a:gd name="T21" fmla="*/ 0 w 746"/>
                    <a:gd name="T22" fmla="*/ 0 h 146"/>
                    <a:gd name="T23" fmla="*/ 746 w 746"/>
                    <a:gd name="T24" fmla="*/ 146 h 1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46" h="146">
                      <a:moveTo>
                        <a:pt x="710" y="0"/>
                      </a:moveTo>
                      <a:cubicBezTo>
                        <a:pt x="0" y="0"/>
                        <a:pt x="0" y="0"/>
                        <a:pt x="0" y="0"/>
                      </a:cubicBezTo>
                      <a:cubicBezTo>
                        <a:pt x="8" y="18"/>
                        <a:pt x="12" y="45"/>
                        <a:pt x="12" y="75"/>
                      </a:cubicBezTo>
                      <a:cubicBezTo>
                        <a:pt x="12" y="103"/>
                        <a:pt x="8" y="128"/>
                        <a:pt x="2" y="146"/>
                      </a:cubicBezTo>
                      <a:cubicBezTo>
                        <a:pt x="710" y="146"/>
                        <a:pt x="710" y="146"/>
                        <a:pt x="710" y="146"/>
                      </a:cubicBezTo>
                      <a:cubicBezTo>
                        <a:pt x="725" y="146"/>
                        <a:pt x="746" y="101"/>
                        <a:pt x="746" y="83"/>
                      </a:cubicBezTo>
                      <a:cubicBezTo>
                        <a:pt x="746" y="65"/>
                        <a:pt x="725" y="0"/>
                        <a:pt x="710" y="0"/>
                      </a:cubicBezTo>
                      <a:close/>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7155" name="Freeform 20"/>
                <p:cNvSpPr>
                  <a:spLocks/>
                </p:cNvSpPr>
                <p:nvPr/>
              </p:nvSpPr>
              <p:spPr bwMode="auto">
                <a:xfrm>
                  <a:off x="343" y="819"/>
                  <a:ext cx="128" cy="357"/>
                </a:xfrm>
                <a:custGeom>
                  <a:avLst/>
                  <a:gdLst>
                    <a:gd name="T0" fmla="*/ 0 w 51"/>
                    <a:gd name="T1" fmla="*/ 1153516618 h 134"/>
                    <a:gd name="T2" fmla="*/ 161038482 w 51"/>
                    <a:gd name="T3" fmla="*/ 0 h 134"/>
                    <a:gd name="T4" fmla="*/ 317160300 w 51"/>
                    <a:gd name="T5" fmla="*/ 1153516618 h 134"/>
                    <a:gd name="T6" fmla="*/ 156189643 w 51"/>
                    <a:gd name="T7" fmla="*/ 2147483647 h 134"/>
                    <a:gd name="T8" fmla="*/ 0 w 51"/>
                    <a:gd name="T9" fmla="*/ 1153516618 h 134"/>
                    <a:gd name="T10" fmla="*/ 0 60000 65536"/>
                    <a:gd name="T11" fmla="*/ 0 60000 65536"/>
                    <a:gd name="T12" fmla="*/ 0 60000 65536"/>
                    <a:gd name="T13" fmla="*/ 0 60000 65536"/>
                    <a:gd name="T14" fmla="*/ 0 60000 65536"/>
                    <a:gd name="T15" fmla="*/ 0 w 51"/>
                    <a:gd name="T16" fmla="*/ 0 h 134"/>
                    <a:gd name="T17" fmla="*/ 51 w 51"/>
                    <a:gd name="T18" fmla="*/ 134 h 134"/>
                  </a:gdLst>
                  <a:ahLst/>
                  <a:cxnLst>
                    <a:cxn ang="T10">
                      <a:pos x="T0" y="T1"/>
                    </a:cxn>
                    <a:cxn ang="T11">
                      <a:pos x="T2" y="T3"/>
                    </a:cxn>
                    <a:cxn ang="T12">
                      <a:pos x="T4" y="T5"/>
                    </a:cxn>
                    <a:cxn ang="T13">
                      <a:pos x="T6" y="T7"/>
                    </a:cxn>
                    <a:cxn ang="T14">
                      <a:pos x="T8" y="T9"/>
                    </a:cxn>
                  </a:cxnLst>
                  <a:rect l="T15" t="T16" r="T17" b="T18"/>
                  <a:pathLst>
                    <a:path w="51" h="134">
                      <a:moveTo>
                        <a:pt x="0" y="67"/>
                      </a:moveTo>
                      <a:cubicBezTo>
                        <a:pt x="0" y="30"/>
                        <a:pt x="12" y="0"/>
                        <a:pt x="26" y="0"/>
                      </a:cubicBezTo>
                      <a:cubicBezTo>
                        <a:pt x="39" y="0"/>
                        <a:pt x="51" y="30"/>
                        <a:pt x="51" y="67"/>
                      </a:cubicBezTo>
                      <a:cubicBezTo>
                        <a:pt x="50" y="104"/>
                        <a:pt x="39" y="134"/>
                        <a:pt x="25" y="134"/>
                      </a:cubicBezTo>
                      <a:cubicBezTo>
                        <a:pt x="12" y="134"/>
                        <a:pt x="0" y="104"/>
                        <a:pt x="0" y="67"/>
                      </a:cubicBezTo>
                      <a:close/>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7156" name="Freeform 21"/>
                <p:cNvSpPr>
                  <a:spLocks/>
                </p:cNvSpPr>
                <p:nvPr/>
              </p:nvSpPr>
              <p:spPr bwMode="auto">
                <a:xfrm>
                  <a:off x="1019" y="803"/>
                  <a:ext cx="55" cy="197"/>
                </a:xfrm>
                <a:custGeom>
                  <a:avLst/>
                  <a:gdLst>
                    <a:gd name="T0" fmla="*/ 0 w 22"/>
                    <a:gd name="T1" fmla="*/ 0 h 74"/>
                    <a:gd name="T2" fmla="*/ 122909688 w 22"/>
                    <a:gd name="T3" fmla="*/ 1252803131 h 74"/>
                    <a:gd name="T4" fmla="*/ 0 60000 65536"/>
                    <a:gd name="T5" fmla="*/ 0 60000 65536"/>
                    <a:gd name="T6" fmla="*/ 0 w 22"/>
                    <a:gd name="T7" fmla="*/ 0 h 74"/>
                    <a:gd name="T8" fmla="*/ 22 w 22"/>
                    <a:gd name="T9" fmla="*/ 74 h 74"/>
                  </a:gdLst>
                  <a:ahLst/>
                  <a:cxnLst>
                    <a:cxn ang="T4">
                      <a:pos x="T0" y="T1"/>
                    </a:cxn>
                    <a:cxn ang="T5">
                      <a:pos x="T2" y="T3"/>
                    </a:cxn>
                  </a:cxnLst>
                  <a:rect l="T6" t="T7" r="T8" b="T9"/>
                  <a:pathLst>
                    <a:path w="22" h="74">
                      <a:moveTo>
                        <a:pt x="0" y="0"/>
                      </a:moveTo>
                      <a:cubicBezTo>
                        <a:pt x="15" y="0"/>
                        <a:pt x="22" y="35"/>
                        <a:pt x="21" y="74"/>
                      </a:cubicBezTo>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7157" name="Freeform 22"/>
                <p:cNvSpPr>
                  <a:spLocks/>
                </p:cNvSpPr>
                <p:nvPr/>
              </p:nvSpPr>
              <p:spPr bwMode="auto">
                <a:xfrm>
                  <a:off x="1164" y="803"/>
                  <a:ext cx="57" cy="197"/>
                </a:xfrm>
                <a:custGeom>
                  <a:avLst/>
                  <a:gdLst>
                    <a:gd name="T0" fmla="*/ 0 w 23"/>
                    <a:gd name="T1" fmla="*/ 0 h 74"/>
                    <a:gd name="T2" fmla="*/ 111065070 w 23"/>
                    <a:gd name="T3" fmla="*/ 1252803131 h 74"/>
                    <a:gd name="T4" fmla="*/ 0 60000 65536"/>
                    <a:gd name="T5" fmla="*/ 0 60000 65536"/>
                    <a:gd name="T6" fmla="*/ 0 w 23"/>
                    <a:gd name="T7" fmla="*/ 0 h 74"/>
                    <a:gd name="T8" fmla="*/ 23 w 23"/>
                    <a:gd name="T9" fmla="*/ 74 h 74"/>
                  </a:gdLst>
                  <a:ahLst/>
                  <a:cxnLst>
                    <a:cxn ang="T4">
                      <a:pos x="T0" y="T1"/>
                    </a:cxn>
                    <a:cxn ang="T5">
                      <a:pos x="T2" y="T3"/>
                    </a:cxn>
                  </a:cxnLst>
                  <a:rect l="T6" t="T7" r="T8" b="T9"/>
                  <a:pathLst>
                    <a:path w="23" h="74">
                      <a:moveTo>
                        <a:pt x="0" y="0"/>
                      </a:moveTo>
                      <a:cubicBezTo>
                        <a:pt x="15" y="0"/>
                        <a:pt x="23" y="35"/>
                        <a:pt x="22" y="74"/>
                      </a:cubicBezTo>
                    </a:path>
                  </a:pathLst>
                </a:custGeom>
                <a:noFill/>
                <a:ln w="158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7158" name="Freeform 23"/>
                <p:cNvSpPr>
                  <a:spLocks/>
                </p:cNvSpPr>
                <p:nvPr/>
              </p:nvSpPr>
              <p:spPr bwMode="auto">
                <a:xfrm>
                  <a:off x="1309" y="803"/>
                  <a:ext cx="57" cy="197"/>
                </a:xfrm>
                <a:custGeom>
                  <a:avLst/>
                  <a:gdLst>
                    <a:gd name="T0" fmla="*/ 0 w 23"/>
                    <a:gd name="T1" fmla="*/ 0 h 74"/>
                    <a:gd name="T2" fmla="*/ 111065070 w 23"/>
                    <a:gd name="T3" fmla="*/ 1252803131 h 74"/>
                    <a:gd name="T4" fmla="*/ 0 60000 65536"/>
                    <a:gd name="T5" fmla="*/ 0 60000 65536"/>
                    <a:gd name="T6" fmla="*/ 0 w 23"/>
                    <a:gd name="T7" fmla="*/ 0 h 74"/>
                    <a:gd name="T8" fmla="*/ 23 w 23"/>
                    <a:gd name="T9" fmla="*/ 74 h 74"/>
                  </a:gdLst>
                  <a:ahLst/>
                  <a:cxnLst>
                    <a:cxn ang="T4">
                      <a:pos x="T0" y="T1"/>
                    </a:cxn>
                    <a:cxn ang="T5">
                      <a:pos x="T2" y="T3"/>
                    </a:cxn>
                  </a:cxnLst>
                  <a:rect l="T6" t="T7" r="T8" b="T9"/>
                  <a:pathLst>
                    <a:path w="23" h="74">
                      <a:moveTo>
                        <a:pt x="0" y="0"/>
                      </a:moveTo>
                      <a:cubicBezTo>
                        <a:pt x="15" y="0"/>
                        <a:pt x="23" y="35"/>
                        <a:pt x="22" y="74"/>
                      </a:cubicBezTo>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7159" name="Freeform 24"/>
                <p:cNvSpPr>
                  <a:spLocks/>
                </p:cNvSpPr>
                <p:nvPr/>
              </p:nvSpPr>
              <p:spPr bwMode="auto">
                <a:xfrm>
                  <a:off x="1454" y="803"/>
                  <a:ext cx="60" cy="197"/>
                </a:xfrm>
                <a:custGeom>
                  <a:avLst/>
                  <a:gdLst>
                    <a:gd name="T0" fmla="*/ 0 w 24"/>
                    <a:gd name="T1" fmla="*/ 0 h 74"/>
                    <a:gd name="T2" fmla="*/ 135307625 w 24"/>
                    <a:gd name="T3" fmla="*/ 1252803131 h 74"/>
                    <a:gd name="T4" fmla="*/ 0 60000 65536"/>
                    <a:gd name="T5" fmla="*/ 0 60000 65536"/>
                    <a:gd name="T6" fmla="*/ 0 w 24"/>
                    <a:gd name="T7" fmla="*/ 0 h 74"/>
                    <a:gd name="T8" fmla="*/ 24 w 24"/>
                    <a:gd name="T9" fmla="*/ 74 h 74"/>
                  </a:gdLst>
                  <a:ahLst/>
                  <a:cxnLst>
                    <a:cxn ang="T4">
                      <a:pos x="T0" y="T1"/>
                    </a:cxn>
                    <a:cxn ang="T5">
                      <a:pos x="T2" y="T3"/>
                    </a:cxn>
                  </a:cxnLst>
                  <a:rect l="T6" t="T7" r="T8" b="T9"/>
                  <a:pathLst>
                    <a:path w="24" h="74">
                      <a:moveTo>
                        <a:pt x="0" y="0"/>
                      </a:moveTo>
                      <a:cubicBezTo>
                        <a:pt x="15" y="0"/>
                        <a:pt x="24" y="35"/>
                        <a:pt x="23" y="74"/>
                      </a:cubicBezTo>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7160" name="Freeform 25"/>
                <p:cNvSpPr>
                  <a:spLocks/>
                </p:cNvSpPr>
                <p:nvPr/>
              </p:nvSpPr>
              <p:spPr bwMode="auto">
                <a:xfrm>
                  <a:off x="1599" y="803"/>
                  <a:ext cx="57" cy="197"/>
                </a:xfrm>
                <a:custGeom>
                  <a:avLst/>
                  <a:gdLst>
                    <a:gd name="T0" fmla="*/ 0 w 23"/>
                    <a:gd name="T1" fmla="*/ 0 h 74"/>
                    <a:gd name="T2" fmla="*/ 111065070 w 23"/>
                    <a:gd name="T3" fmla="*/ 1252803131 h 74"/>
                    <a:gd name="T4" fmla="*/ 0 60000 65536"/>
                    <a:gd name="T5" fmla="*/ 0 60000 65536"/>
                    <a:gd name="T6" fmla="*/ 0 w 23"/>
                    <a:gd name="T7" fmla="*/ 0 h 74"/>
                    <a:gd name="T8" fmla="*/ 23 w 23"/>
                    <a:gd name="T9" fmla="*/ 74 h 74"/>
                  </a:gdLst>
                  <a:ahLst/>
                  <a:cxnLst>
                    <a:cxn ang="T4">
                      <a:pos x="T0" y="T1"/>
                    </a:cxn>
                    <a:cxn ang="T5">
                      <a:pos x="T2" y="T3"/>
                    </a:cxn>
                  </a:cxnLst>
                  <a:rect l="T6" t="T7" r="T8" b="T9"/>
                  <a:pathLst>
                    <a:path w="23" h="74">
                      <a:moveTo>
                        <a:pt x="0" y="0"/>
                      </a:moveTo>
                      <a:cubicBezTo>
                        <a:pt x="15" y="0"/>
                        <a:pt x="23" y="35"/>
                        <a:pt x="22" y="74"/>
                      </a:cubicBezTo>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7161" name="Freeform 26"/>
                <p:cNvSpPr>
                  <a:spLocks/>
                </p:cNvSpPr>
                <p:nvPr/>
              </p:nvSpPr>
              <p:spPr bwMode="auto">
                <a:xfrm>
                  <a:off x="1744" y="803"/>
                  <a:ext cx="60" cy="197"/>
                </a:xfrm>
                <a:custGeom>
                  <a:avLst/>
                  <a:gdLst>
                    <a:gd name="T0" fmla="*/ 0 w 24"/>
                    <a:gd name="T1" fmla="*/ 0 h 74"/>
                    <a:gd name="T2" fmla="*/ 135307625 w 24"/>
                    <a:gd name="T3" fmla="*/ 1252803131 h 74"/>
                    <a:gd name="T4" fmla="*/ 0 60000 65536"/>
                    <a:gd name="T5" fmla="*/ 0 60000 65536"/>
                    <a:gd name="T6" fmla="*/ 0 w 24"/>
                    <a:gd name="T7" fmla="*/ 0 h 74"/>
                    <a:gd name="T8" fmla="*/ 24 w 24"/>
                    <a:gd name="T9" fmla="*/ 74 h 74"/>
                  </a:gdLst>
                  <a:ahLst/>
                  <a:cxnLst>
                    <a:cxn ang="T4">
                      <a:pos x="T0" y="T1"/>
                    </a:cxn>
                    <a:cxn ang="T5">
                      <a:pos x="T2" y="T3"/>
                    </a:cxn>
                  </a:cxnLst>
                  <a:rect l="T6" t="T7" r="T8" b="T9"/>
                  <a:pathLst>
                    <a:path w="24" h="74">
                      <a:moveTo>
                        <a:pt x="0" y="0"/>
                      </a:moveTo>
                      <a:cubicBezTo>
                        <a:pt x="15" y="0"/>
                        <a:pt x="24" y="34"/>
                        <a:pt x="23" y="74"/>
                      </a:cubicBezTo>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7162" name="Freeform 27"/>
                <p:cNvSpPr>
                  <a:spLocks/>
                </p:cNvSpPr>
                <p:nvPr/>
              </p:nvSpPr>
              <p:spPr bwMode="auto">
                <a:xfrm>
                  <a:off x="1889" y="803"/>
                  <a:ext cx="60" cy="197"/>
                </a:xfrm>
                <a:custGeom>
                  <a:avLst/>
                  <a:gdLst>
                    <a:gd name="T0" fmla="*/ 0 w 24"/>
                    <a:gd name="T1" fmla="*/ 0 h 74"/>
                    <a:gd name="T2" fmla="*/ 139790833 w 24"/>
                    <a:gd name="T3" fmla="*/ 1252803131 h 74"/>
                    <a:gd name="T4" fmla="*/ 0 60000 65536"/>
                    <a:gd name="T5" fmla="*/ 0 60000 65536"/>
                    <a:gd name="T6" fmla="*/ 0 w 24"/>
                    <a:gd name="T7" fmla="*/ 0 h 74"/>
                    <a:gd name="T8" fmla="*/ 24 w 24"/>
                    <a:gd name="T9" fmla="*/ 74 h 74"/>
                  </a:gdLst>
                  <a:ahLst/>
                  <a:cxnLst>
                    <a:cxn ang="T4">
                      <a:pos x="T0" y="T1"/>
                    </a:cxn>
                    <a:cxn ang="T5">
                      <a:pos x="T2" y="T3"/>
                    </a:cxn>
                  </a:cxnLst>
                  <a:rect l="T6" t="T7" r="T8" b="T9"/>
                  <a:pathLst>
                    <a:path w="24" h="74">
                      <a:moveTo>
                        <a:pt x="0" y="0"/>
                      </a:moveTo>
                      <a:cubicBezTo>
                        <a:pt x="15" y="0"/>
                        <a:pt x="24" y="34"/>
                        <a:pt x="24" y="74"/>
                      </a:cubicBezTo>
                    </a:path>
                  </a:pathLst>
                </a:custGeom>
                <a:noFill/>
                <a:ln w="158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7163" name="Freeform 28"/>
                <p:cNvSpPr>
                  <a:spLocks/>
                </p:cNvSpPr>
                <p:nvPr/>
              </p:nvSpPr>
              <p:spPr bwMode="auto">
                <a:xfrm>
                  <a:off x="2036" y="803"/>
                  <a:ext cx="58" cy="197"/>
                </a:xfrm>
                <a:custGeom>
                  <a:avLst/>
                  <a:gdLst>
                    <a:gd name="T0" fmla="*/ 0 w 23"/>
                    <a:gd name="T1" fmla="*/ 0 h 74"/>
                    <a:gd name="T2" fmla="*/ 147616408 w 23"/>
                    <a:gd name="T3" fmla="*/ 1252803131 h 74"/>
                    <a:gd name="T4" fmla="*/ 0 60000 65536"/>
                    <a:gd name="T5" fmla="*/ 0 60000 65536"/>
                    <a:gd name="T6" fmla="*/ 0 w 23"/>
                    <a:gd name="T7" fmla="*/ 0 h 74"/>
                    <a:gd name="T8" fmla="*/ 23 w 23"/>
                    <a:gd name="T9" fmla="*/ 74 h 74"/>
                  </a:gdLst>
                  <a:ahLst/>
                  <a:cxnLst>
                    <a:cxn ang="T4">
                      <a:pos x="T0" y="T1"/>
                    </a:cxn>
                    <a:cxn ang="T5">
                      <a:pos x="T2" y="T3"/>
                    </a:cxn>
                  </a:cxnLst>
                  <a:rect l="T6" t="T7" r="T8" b="T9"/>
                  <a:pathLst>
                    <a:path w="23" h="74">
                      <a:moveTo>
                        <a:pt x="0" y="0"/>
                      </a:moveTo>
                      <a:cubicBezTo>
                        <a:pt x="15" y="0"/>
                        <a:pt x="23" y="34"/>
                        <a:pt x="22" y="74"/>
                      </a:cubicBezTo>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7164" name="Freeform 29"/>
                <p:cNvSpPr>
                  <a:spLocks/>
                </p:cNvSpPr>
                <p:nvPr/>
              </p:nvSpPr>
              <p:spPr bwMode="auto">
                <a:xfrm>
                  <a:off x="2181" y="803"/>
                  <a:ext cx="60" cy="197"/>
                </a:xfrm>
                <a:custGeom>
                  <a:avLst/>
                  <a:gdLst>
                    <a:gd name="T0" fmla="*/ 0 w 24"/>
                    <a:gd name="T1" fmla="*/ 0 h 74"/>
                    <a:gd name="T2" fmla="*/ 135307625 w 24"/>
                    <a:gd name="T3" fmla="*/ 1252803131 h 74"/>
                    <a:gd name="T4" fmla="*/ 0 60000 65536"/>
                    <a:gd name="T5" fmla="*/ 0 60000 65536"/>
                    <a:gd name="T6" fmla="*/ 0 w 24"/>
                    <a:gd name="T7" fmla="*/ 0 h 74"/>
                    <a:gd name="T8" fmla="*/ 24 w 24"/>
                    <a:gd name="T9" fmla="*/ 74 h 74"/>
                  </a:gdLst>
                  <a:ahLst/>
                  <a:cxnLst>
                    <a:cxn ang="T4">
                      <a:pos x="T0" y="T1"/>
                    </a:cxn>
                    <a:cxn ang="T5">
                      <a:pos x="T2" y="T3"/>
                    </a:cxn>
                  </a:cxnLst>
                  <a:rect l="T6" t="T7" r="T8" b="T9"/>
                  <a:pathLst>
                    <a:path w="24" h="74">
                      <a:moveTo>
                        <a:pt x="0" y="0"/>
                      </a:moveTo>
                      <a:cubicBezTo>
                        <a:pt x="15" y="0"/>
                        <a:pt x="24" y="34"/>
                        <a:pt x="23" y="74"/>
                      </a:cubicBezTo>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7165" name="Freeform 30"/>
                <p:cNvSpPr>
                  <a:spLocks/>
                </p:cNvSpPr>
                <p:nvPr/>
              </p:nvSpPr>
              <p:spPr bwMode="auto">
                <a:xfrm>
                  <a:off x="2326" y="800"/>
                  <a:ext cx="58" cy="197"/>
                </a:xfrm>
                <a:custGeom>
                  <a:avLst/>
                  <a:gdLst>
                    <a:gd name="T0" fmla="*/ 0 w 23"/>
                    <a:gd name="T1" fmla="*/ 0 h 74"/>
                    <a:gd name="T2" fmla="*/ 147616408 w 23"/>
                    <a:gd name="T3" fmla="*/ 1252803131 h 74"/>
                    <a:gd name="T4" fmla="*/ 0 60000 65536"/>
                    <a:gd name="T5" fmla="*/ 0 60000 65536"/>
                    <a:gd name="T6" fmla="*/ 0 w 23"/>
                    <a:gd name="T7" fmla="*/ 0 h 74"/>
                    <a:gd name="T8" fmla="*/ 23 w 23"/>
                    <a:gd name="T9" fmla="*/ 74 h 74"/>
                  </a:gdLst>
                  <a:ahLst/>
                  <a:cxnLst>
                    <a:cxn ang="T4">
                      <a:pos x="T0" y="T1"/>
                    </a:cxn>
                    <a:cxn ang="T5">
                      <a:pos x="T2" y="T3"/>
                    </a:cxn>
                  </a:cxnLst>
                  <a:rect l="T6" t="T7" r="T8" b="T9"/>
                  <a:pathLst>
                    <a:path w="23" h="74">
                      <a:moveTo>
                        <a:pt x="0" y="0"/>
                      </a:moveTo>
                      <a:cubicBezTo>
                        <a:pt x="15" y="0"/>
                        <a:pt x="23" y="35"/>
                        <a:pt x="22" y="74"/>
                      </a:cubicBezTo>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7166" name="Freeform 31"/>
                <p:cNvSpPr>
                  <a:spLocks/>
                </p:cNvSpPr>
                <p:nvPr/>
              </p:nvSpPr>
              <p:spPr bwMode="auto">
                <a:xfrm>
                  <a:off x="2471" y="803"/>
                  <a:ext cx="60" cy="194"/>
                </a:xfrm>
                <a:custGeom>
                  <a:avLst/>
                  <a:gdLst>
                    <a:gd name="T0" fmla="*/ 0 w 24"/>
                    <a:gd name="T1" fmla="*/ 0 h 73"/>
                    <a:gd name="T2" fmla="*/ 135307625 w 24"/>
                    <a:gd name="T3" fmla="*/ 1201363882 h 73"/>
                    <a:gd name="T4" fmla="*/ 0 60000 65536"/>
                    <a:gd name="T5" fmla="*/ 0 60000 65536"/>
                    <a:gd name="T6" fmla="*/ 0 w 24"/>
                    <a:gd name="T7" fmla="*/ 0 h 73"/>
                    <a:gd name="T8" fmla="*/ 24 w 24"/>
                    <a:gd name="T9" fmla="*/ 73 h 73"/>
                  </a:gdLst>
                  <a:ahLst/>
                  <a:cxnLst>
                    <a:cxn ang="T4">
                      <a:pos x="T0" y="T1"/>
                    </a:cxn>
                    <a:cxn ang="T5">
                      <a:pos x="T2" y="T3"/>
                    </a:cxn>
                  </a:cxnLst>
                  <a:rect l="T6" t="T7" r="T8" b="T9"/>
                  <a:pathLst>
                    <a:path w="24" h="73">
                      <a:moveTo>
                        <a:pt x="0" y="0"/>
                      </a:moveTo>
                      <a:cubicBezTo>
                        <a:pt x="15" y="0"/>
                        <a:pt x="24" y="34"/>
                        <a:pt x="23" y="73"/>
                      </a:cubicBezTo>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7167" name="Freeform 32"/>
                <p:cNvSpPr>
                  <a:spLocks/>
                </p:cNvSpPr>
                <p:nvPr/>
              </p:nvSpPr>
              <p:spPr bwMode="auto">
                <a:xfrm>
                  <a:off x="2604" y="803"/>
                  <a:ext cx="52" cy="189"/>
                </a:xfrm>
                <a:custGeom>
                  <a:avLst/>
                  <a:gdLst>
                    <a:gd name="T0" fmla="*/ 0 w 21"/>
                    <a:gd name="T1" fmla="*/ 0 h 71"/>
                    <a:gd name="T2" fmla="*/ 103926150 w 21"/>
                    <a:gd name="T3" fmla="*/ 1201059846 h 71"/>
                    <a:gd name="T4" fmla="*/ 0 60000 65536"/>
                    <a:gd name="T5" fmla="*/ 0 60000 65536"/>
                    <a:gd name="T6" fmla="*/ 0 w 21"/>
                    <a:gd name="T7" fmla="*/ 0 h 71"/>
                    <a:gd name="T8" fmla="*/ 21 w 21"/>
                    <a:gd name="T9" fmla="*/ 71 h 71"/>
                  </a:gdLst>
                  <a:ahLst/>
                  <a:cxnLst>
                    <a:cxn ang="T4">
                      <a:pos x="T0" y="T1"/>
                    </a:cxn>
                    <a:cxn ang="T5">
                      <a:pos x="T2" y="T3"/>
                    </a:cxn>
                  </a:cxnLst>
                  <a:rect l="T6" t="T7" r="T8" b="T9"/>
                  <a:pathLst>
                    <a:path w="21" h="71">
                      <a:moveTo>
                        <a:pt x="0" y="0"/>
                      </a:moveTo>
                      <a:cubicBezTo>
                        <a:pt x="15" y="0"/>
                        <a:pt x="21" y="30"/>
                        <a:pt x="21" y="71"/>
                      </a:cubicBezTo>
                    </a:path>
                  </a:pathLst>
                </a:custGeom>
                <a:noFill/>
                <a:ln w="158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7168" name="Freeform 33"/>
                <p:cNvSpPr>
                  <a:spLocks/>
                </p:cNvSpPr>
                <p:nvPr/>
              </p:nvSpPr>
              <p:spPr bwMode="auto">
                <a:xfrm>
                  <a:off x="406" y="819"/>
                  <a:ext cx="87" cy="357"/>
                </a:xfrm>
                <a:custGeom>
                  <a:avLst/>
                  <a:gdLst>
                    <a:gd name="T0" fmla="*/ 52959890 w 35"/>
                    <a:gd name="T1" fmla="*/ 2147483647 h 134"/>
                    <a:gd name="T2" fmla="*/ 184632248 w 35"/>
                    <a:gd name="T3" fmla="*/ 1153516618 h 134"/>
                    <a:gd name="T4" fmla="*/ 52959890 w 35"/>
                    <a:gd name="T5" fmla="*/ 0 h 134"/>
                    <a:gd name="T6" fmla="*/ 4159632 w 35"/>
                    <a:gd name="T7" fmla="*/ 0 h 134"/>
                    <a:gd name="T8" fmla="*/ 138612907 w 35"/>
                    <a:gd name="T9" fmla="*/ 1153516618 h 134"/>
                    <a:gd name="T10" fmla="*/ 0 w 35"/>
                    <a:gd name="T11" fmla="*/ 2147483647 h 134"/>
                    <a:gd name="T12" fmla="*/ 52959890 w 35"/>
                    <a:gd name="T13" fmla="*/ 2147483647 h 134"/>
                    <a:gd name="T14" fmla="*/ 0 60000 65536"/>
                    <a:gd name="T15" fmla="*/ 0 60000 65536"/>
                    <a:gd name="T16" fmla="*/ 0 60000 65536"/>
                    <a:gd name="T17" fmla="*/ 0 60000 65536"/>
                    <a:gd name="T18" fmla="*/ 0 60000 65536"/>
                    <a:gd name="T19" fmla="*/ 0 60000 65536"/>
                    <a:gd name="T20" fmla="*/ 0 60000 65536"/>
                    <a:gd name="T21" fmla="*/ 0 w 35"/>
                    <a:gd name="T22" fmla="*/ 0 h 134"/>
                    <a:gd name="T23" fmla="*/ 35 w 35"/>
                    <a:gd name="T24" fmla="*/ 134 h 1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134">
                      <a:moveTo>
                        <a:pt x="10" y="134"/>
                      </a:moveTo>
                      <a:cubicBezTo>
                        <a:pt x="24" y="134"/>
                        <a:pt x="35" y="104"/>
                        <a:pt x="35" y="67"/>
                      </a:cubicBezTo>
                      <a:cubicBezTo>
                        <a:pt x="35" y="30"/>
                        <a:pt x="24" y="0"/>
                        <a:pt x="10" y="0"/>
                      </a:cubicBezTo>
                      <a:cubicBezTo>
                        <a:pt x="1" y="0"/>
                        <a:pt x="1" y="0"/>
                        <a:pt x="1" y="0"/>
                      </a:cubicBezTo>
                      <a:cubicBezTo>
                        <a:pt x="14" y="0"/>
                        <a:pt x="26" y="30"/>
                        <a:pt x="26" y="67"/>
                      </a:cubicBezTo>
                      <a:cubicBezTo>
                        <a:pt x="25" y="104"/>
                        <a:pt x="14" y="134"/>
                        <a:pt x="0" y="134"/>
                      </a:cubicBezTo>
                      <a:lnTo>
                        <a:pt x="10" y="134"/>
                      </a:lnTo>
                      <a:close/>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7169" name="Freeform 34"/>
                <p:cNvSpPr>
                  <a:spLocks/>
                </p:cNvSpPr>
                <p:nvPr/>
              </p:nvSpPr>
              <p:spPr bwMode="auto">
                <a:xfrm>
                  <a:off x="481" y="813"/>
                  <a:ext cx="460" cy="379"/>
                </a:xfrm>
                <a:custGeom>
                  <a:avLst/>
                  <a:gdLst>
                    <a:gd name="T0" fmla="*/ 961113283 w 184"/>
                    <a:gd name="T1" fmla="*/ 2147483647 h 142"/>
                    <a:gd name="T2" fmla="*/ 1071098645 w 184"/>
                    <a:gd name="T3" fmla="*/ 1259503300 h 142"/>
                    <a:gd name="T4" fmla="*/ 961113283 w 184"/>
                    <a:gd name="T5" fmla="*/ 0 h 142"/>
                    <a:gd name="T6" fmla="*/ 710365050 w 184"/>
                    <a:gd name="T7" fmla="*/ 0 h 142"/>
                    <a:gd name="T8" fmla="*/ 342724613 w 184"/>
                    <a:gd name="T9" fmla="*/ 583486111 h 142"/>
                    <a:gd name="T10" fmla="*/ 6439270 w 184"/>
                    <a:gd name="T11" fmla="*/ 583486111 h 142"/>
                    <a:gd name="T12" fmla="*/ 29800595 w 184"/>
                    <a:gd name="T13" fmla="*/ 1219404510 h 142"/>
                    <a:gd name="T14" fmla="*/ 0 w 184"/>
                    <a:gd name="T15" fmla="*/ 1930915705 h 142"/>
                    <a:gd name="T16" fmla="*/ 342724613 w 184"/>
                    <a:gd name="T17" fmla="*/ 1930915705 h 142"/>
                    <a:gd name="T18" fmla="*/ 342724613 w 184"/>
                    <a:gd name="T19" fmla="*/ 1930915705 h 142"/>
                    <a:gd name="T20" fmla="*/ 710365050 w 184"/>
                    <a:gd name="T21" fmla="*/ 2147483647 h 142"/>
                    <a:gd name="T22" fmla="*/ 961113283 w 184"/>
                    <a:gd name="T23" fmla="*/ 2147483647 h 1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4"/>
                    <a:gd name="T37" fmla="*/ 0 h 142"/>
                    <a:gd name="T38" fmla="*/ 184 w 184"/>
                    <a:gd name="T39" fmla="*/ 142 h 14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4" h="142">
                      <a:moveTo>
                        <a:pt x="165" y="142"/>
                      </a:moveTo>
                      <a:cubicBezTo>
                        <a:pt x="175" y="142"/>
                        <a:pt x="184" y="110"/>
                        <a:pt x="184" y="71"/>
                      </a:cubicBezTo>
                      <a:cubicBezTo>
                        <a:pt x="184" y="32"/>
                        <a:pt x="175" y="0"/>
                        <a:pt x="165" y="0"/>
                      </a:cubicBezTo>
                      <a:cubicBezTo>
                        <a:pt x="122" y="0"/>
                        <a:pt x="122" y="0"/>
                        <a:pt x="122" y="0"/>
                      </a:cubicBezTo>
                      <a:cubicBezTo>
                        <a:pt x="122" y="0"/>
                        <a:pt x="77" y="33"/>
                        <a:pt x="59" y="33"/>
                      </a:cubicBezTo>
                      <a:cubicBezTo>
                        <a:pt x="1" y="33"/>
                        <a:pt x="1" y="33"/>
                        <a:pt x="1" y="33"/>
                      </a:cubicBezTo>
                      <a:cubicBezTo>
                        <a:pt x="4" y="43"/>
                        <a:pt x="5" y="56"/>
                        <a:pt x="5" y="69"/>
                      </a:cubicBezTo>
                      <a:cubicBezTo>
                        <a:pt x="5" y="84"/>
                        <a:pt x="3" y="98"/>
                        <a:pt x="0" y="109"/>
                      </a:cubicBezTo>
                      <a:cubicBezTo>
                        <a:pt x="59" y="109"/>
                        <a:pt x="59" y="109"/>
                        <a:pt x="59" y="109"/>
                      </a:cubicBezTo>
                      <a:cubicBezTo>
                        <a:pt x="59" y="109"/>
                        <a:pt x="59" y="109"/>
                        <a:pt x="59" y="109"/>
                      </a:cubicBezTo>
                      <a:cubicBezTo>
                        <a:pt x="77" y="109"/>
                        <a:pt x="122" y="142"/>
                        <a:pt x="122" y="142"/>
                      </a:cubicBezTo>
                      <a:lnTo>
                        <a:pt x="165" y="142"/>
                      </a:lnTo>
                      <a:close/>
                    </a:path>
                  </a:pathLst>
                </a:custGeom>
                <a:solidFill>
                  <a:srgbClr val="D1E1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7170" name="Rectangle 35"/>
                <p:cNvSpPr>
                  <a:spLocks noChangeArrowheads="1"/>
                </p:cNvSpPr>
                <p:nvPr/>
              </p:nvSpPr>
              <p:spPr bwMode="auto">
                <a:xfrm>
                  <a:off x="496" y="997"/>
                  <a:ext cx="443" cy="16"/>
                </a:xfrm>
                <a:prstGeom prst="rect">
                  <a:avLst/>
                </a:prstGeom>
                <a:solidFill>
                  <a:srgbClr val="EEF4F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fr-FR" altLang="fr-FR" sz="1800"/>
                </a:p>
              </p:txBody>
            </p:sp>
            <p:sp>
              <p:nvSpPr>
                <p:cNvPr id="47171" name="Freeform 36"/>
                <p:cNvSpPr>
                  <a:spLocks/>
                </p:cNvSpPr>
                <p:nvPr/>
              </p:nvSpPr>
              <p:spPr bwMode="auto">
                <a:xfrm>
                  <a:off x="481" y="813"/>
                  <a:ext cx="460" cy="379"/>
                </a:xfrm>
                <a:custGeom>
                  <a:avLst/>
                  <a:gdLst>
                    <a:gd name="T0" fmla="*/ 961113283 w 184"/>
                    <a:gd name="T1" fmla="*/ 2147483647 h 142"/>
                    <a:gd name="T2" fmla="*/ 1071098645 w 184"/>
                    <a:gd name="T3" fmla="*/ 1259503300 h 142"/>
                    <a:gd name="T4" fmla="*/ 961113283 w 184"/>
                    <a:gd name="T5" fmla="*/ 0 h 142"/>
                    <a:gd name="T6" fmla="*/ 710365050 w 184"/>
                    <a:gd name="T7" fmla="*/ 0 h 142"/>
                    <a:gd name="T8" fmla="*/ 342724613 w 184"/>
                    <a:gd name="T9" fmla="*/ 583486111 h 142"/>
                    <a:gd name="T10" fmla="*/ 6439270 w 184"/>
                    <a:gd name="T11" fmla="*/ 583486111 h 142"/>
                    <a:gd name="T12" fmla="*/ 29800595 w 184"/>
                    <a:gd name="T13" fmla="*/ 1219404510 h 142"/>
                    <a:gd name="T14" fmla="*/ 0 w 184"/>
                    <a:gd name="T15" fmla="*/ 1930915705 h 142"/>
                    <a:gd name="T16" fmla="*/ 342724613 w 184"/>
                    <a:gd name="T17" fmla="*/ 1930915705 h 142"/>
                    <a:gd name="T18" fmla="*/ 342724613 w 184"/>
                    <a:gd name="T19" fmla="*/ 1930915705 h 142"/>
                    <a:gd name="T20" fmla="*/ 710365050 w 184"/>
                    <a:gd name="T21" fmla="*/ 2147483647 h 142"/>
                    <a:gd name="T22" fmla="*/ 961113283 w 184"/>
                    <a:gd name="T23" fmla="*/ 2147483647 h 1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4"/>
                    <a:gd name="T37" fmla="*/ 0 h 142"/>
                    <a:gd name="T38" fmla="*/ 184 w 184"/>
                    <a:gd name="T39" fmla="*/ 142 h 14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4" h="142">
                      <a:moveTo>
                        <a:pt x="165" y="142"/>
                      </a:moveTo>
                      <a:cubicBezTo>
                        <a:pt x="175" y="142"/>
                        <a:pt x="184" y="110"/>
                        <a:pt x="184" y="71"/>
                      </a:cubicBezTo>
                      <a:cubicBezTo>
                        <a:pt x="184" y="32"/>
                        <a:pt x="175" y="0"/>
                        <a:pt x="165" y="0"/>
                      </a:cubicBezTo>
                      <a:cubicBezTo>
                        <a:pt x="122" y="0"/>
                        <a:pt x="122" y="0"/>
                        <a:pt x="122" y="0"/>
                      </a:cubicBezTo>
                      <a:cubicBezTo>
                        <a:pt x="122" y="0"/>
                        <a:pt x="77" y="33"/>
                        <a:pt x="59" y="33"/>
                      </a:cubicBezTo>
                      <a:cubicBezTo>
                        <a:pt x="1" y="33"/>
                        <a:pt x="1" y="33"/>
                        <a:pt x="1" y="33"/>
                      </a:cubicBezTo>
                      <a:cubicBezTo>
                        <a:pt x="4" y="43"/>
                        <a:pt x="5" y="56"/>
                        <a:pt x="5" y="69"/>
                      </a:cubicBezTo>
                      <a:cubicBezTo>
                        <a:pt x="5" y="84"/>
                        <a:pt x="3" y="98"/>
                        <a:pt x="0" y="109"/>
                      </a:cubicBezTo>
                      <a:cubicBezTo>
                        <a:pt x="59" y="109"/>
                        <a:pt x="59" y="109"/>
                        <a:pt x="59" y="109"/>
                      </a:cubicBezTo>
                      <a:cubicBezTo>
                        <a:pt x="59" y="109"/>
                        <a:pt x="59" y="109"/>
                        <a:pt x="59" y="109"/>
                      </a:cubicBezTo>
                      <a:cubicBezTo>
                        <a:pt x="77" y="109"/>
                        <a:pt x="122" y="142"/>
                        <a:pt x="122" y="142"/>
                      </a:cubicBezTo>
                      <a:lnTo>
                        <a:pt x="165" y="142"/>
                      </a:lnTo>
                      <a:close/>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7172" name="Freeform 37"/>
                <p:cNvSpPr>
                  <a:spLocks/>
                </p:cNvSpPr>
                <p:nvPr/>
              </p:nvSpPr>
              <p:spPr bwMode="auto">
                <a:xfrm>
                  <a:off x="2754" y="805"/>
                  <a:ext cx="47" cy="387"/>
                </a:xfrm>
                <a:custGeom>
                  <a:avLst/>
                  <a:gdLst>
                    <a:gd name="T0" fmla="*/ 0 w 19"/>
                    <a:gd name="T1" fmla="*/ 2147483647 h 145"/>
                    <a:gd name="T2" fmla="*/ 92189770 w 19"/>
                    <a:gd name="T3" fmla="*/ 1311477135 h 145"/>
                    <a:gd name="T4" fmla="*/ 0 w 19"/>
                    <a:gd name="T5" fmla="*/ 0 h 145"/>
                    <a:gd name="T6" fmla="*/ 0 60000 65536"/>
                    <a:gd name="T7" fmla="*/ 0 60000 65536"/>
                    <a:gd name="T8" fmla="*/ 0 60000 65536"/>
                    <a:gd name="T9" fmla="*/ 0 w 19"/>
                    <a:gd name="T10" fmla="*/ 0 h 145"/>
                    <a:gd name="T11" fmla="*/ 19 w 19"/>
                    <a:gd name="T12" fmla="*/ 145 h 145"/>
                  </a:gdLst>
                  <a:ahLst/>
                  <a:cxnLst>
                    <a:cxn ang="T6">
                      <a:pos x="T0" y="T1"/>
                    </a:cxn>
                    <a:cxn ang="T7">
                      <a:pos x="T2" y="T3"/>
                    </a:cxn>
                    <a:cxn ang="T8">
                      <a:pos x="T4" y="T5"/>
                    </a:cxn>
                  </a:cxnLst>
                  <a:rect l="T9" t="T10" r="T11" b="T12"/>
                  <a:pathLst>
                    <a:path w="19" h="145">
                      <a:moveTo>
                        <a:pt x="0" y="145"/>
                      </a:moveTo>
                      <a:cubicBezTo>
                        <a:pt x="10" y="145"/>
                        <a:pt x="19" y="113"/>
                        <a:pt x="19" y="74"/>
                      </a:cubicBezTo>
                      <a:cubicBezTo>
                        <a:pt x="19" y="35"/>
                        <a:pt x="10" y="0"/>
                        <a:pt x="0" y="0"/>
                      </a:cubicBez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7173" name="Line 38"/>
                <p:cNvSpPr>
                  <a:spLocks noChangeShapeType="1"/>
                </p:cNvSpPr>
                <p:nvPr/>
              </p:nvSpPr>
              <p:spPr bwMode="auto">
                <a:xfrm>
                  <a:off x="493" y="992"/>
                  <a:ext cx="446" cy="1"/>
                </a:xfrm>
                <a:prstGeom prst="line">
                  <a:avLst/>
                </a:prstGeom>
                <a:noFill/>
                <a:ln w="79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7174" name="Line 39"/>
                <p:cNvSpPr>
                  <a:spLocks noChangeShapeType="1"/>
                </p:cNvSpPr>
                <p:nvPr/>
              </p:nvSpPr>
              <p:spPr bwMode="auto">
                <a:xfrm flipH="1">
                  <a:off x="493" y="1011"/>
                  <a:ext cx="446" cy="1"/>
                </a:xfrm>
                <a:prstGeom prst="line">
                  <a:avLst/>
                </a:prstGeom>
                <a:noFill/>
                <a:ln w="79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7175" name="Freeform 40"/>
                <p:cNvSpPr>
                  <a:spLocks/>
                </p:cNvSpPr>
                <p:nvPr/>
              </p:nvSpPr>
              <p:spPr bwMode="auto">
                <a:xfrm>
                  <a:off x="486" y="1016"/>
                  <a:ext cx="450" cy="165"/>
                </a:xfrm>
                <a:custGeom>
                  <a:avLst/>
                  <a:gdLst>
                    <a:gd name="T0" fmla="*/ 0 w 180"/>
                    <a:gd name="T1" fmla="*/ 525673149 h 62"/>
                    <a:gd name="T2" fmla="*/ 23127470 w 180"/>
                    <a:gd name="T3" fmla="*/ 0 h 62"/>
                    <a:gd name="T4" fmla="*/ 1047973645 w 180"/>
                    <a:gd name="T5" fmla="*/ 0 h 62"/>
                    <a:gd name="T6" fmla="*/ 111751300 w 180"/>
                    <a:gd name="T7" fmla="*/ 221618100 h 62"/>
                    <a:gd name="T8" fmla="*/ 116234188 w 180"/>
                    <a:gd name="T9" fmla="*/ 335207224 h 62"/>
                    <a:gd name="T10" fmla="*/ 414256645 w 180"/>
                    <a:gd name="T11" fmla="*/ 475579588 h 62"/>
                    <a:gd name="T12" fmla="*/ 752497583 w 180"/>
                    <a:gd name="T13" fmla="*/ 892083741 h 62"/>
                    <a:gd name="T14" fmla="*/ 961113283 w 180"/>
                    <a:gd name="T15" fmla="*/ 892083741 h 62"/>
                    <a:gd name="T16" fmla="*/ 1031158520 w 180"/>
                    <a:gd name="T17" fmla="*/ 233484631 h 62"/>
                    <a:gd name="T18" fmla="*/ 966003438 w 180"/>
                    <a:gd name="T19" fmla="*/ 1043929303 h 62"/>
                    <a:gd name="T20" fmla="*/ 710365050 w 180"/>
                    <a:gd name="T21" fmla="*/ 1043929303 h 62"/>
                    <a:gd name="T22" fmla="*/ 372523250 w 180"/>
                    <a:gd name="T23" fmla="*/ 525673149 h 62"/>
                    <a:gd name="T24" fmla="*/ 0 w 180"/>
                    <a:gd name="T25" fmla="*/ 525673149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0"/>
                    <a:gd name="T40" fmla="*/ 0 h 62"/>
                    <a:gd name="T41" fmla="*/ 180 w 180"/>
                    <a:gd name="T42" fmla="*/ 62 h 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0" h="62">
                      <a:moveTo>
                        <a:pt x="0" y="31"/>
                      </a:moveTo>
                      <a:cubicBezTo>
                        <a:pt x="1" y="28"/>
                        <a:pt x="4" y="7"/>
                        <a:pt x="4" y="0"/>
                      </a:cubicBezTo>
                      <a:cubicBezTo>
                        <a:pt x="180" y="0"/>
                        <a:pt x="180" y="0"/>
                        <a:pt x="180" y="0"/>
                      </a:cubicBezTo>
                      <a:cubicBezTo>
                        <a:pt x="180" y="0"/>
                        <a:pt x="23" y="11"/>
                        <a:pt x="19" y="13"/>
                      </a:cubicBezTo>
                      <a:cubicBezTo>
                        <a:pt x="16" y="15"/>
                        <a:pt x="14" y="19"/>
                        <a:pt x="20" y="20"/>
                      </a:cubicBezTo>
                      <a:cubicBezTo>
                        <a:pt x="25" y="20"/>
                        <a:pt x="71" y="28"/>
                        <a:pt x="71" y="28"/>
                      </a:cubicBezTo>
                      <a:cubicBezTo>
                        <a:pt x="129" y="53"/>
                        <a:pt x="129" y="53"/>
                        <a:pt x="129" y="53"/>
                      </a:cubicBezTo>
                      <a:cubicBezTo>
                        <a:pt x="165" y="53"/>
                        <a:pt x="165" y="53"/>
                        <a:pt x="165" y="53"/>
                      </a:cubicBezTo>
                      <a:cubicBezTo>
                        <a:pt x="165" y="53"/>
                        <a:pt x="174" y="33"/>
                        <a:pt x="177" y="14"/>
                      </a:cubicBezTo>
                      <a:cubicBezTo>
                        <a:pt x="177" y="35"/>
                        <a:pt x="169" y="57"/>
                        <a:pt x="166" y="62"/>
                      </a:cubicBezTo>
                      <a:cubicBezTo>
                        <a:pt x="122" y="62"/>
                        <a:pt x="122" y="62"/>
                        <a:pt x="122" y="62"/>
                      </a:cubicBezTo>
                      <a:cubicBezTo>
                        <a:pt x="122" y="62"/>
                        <a:pt x="75" y="33"/>
                        <a:pt x="64" y="31"/>
                      </a:cubicBezTo>
                      <a:cubicBezTo>
                        <a:pt x="52" y="29"/>
                        <a:pt x="15" y="29"/>
                        <a:pt x="0" y="31"/>
                      </a:cubicBezTo>
                      <a:close/>
                    </a:path>
                  </a:pathLst>
                </a:custGeom>
                <a:solidFill>
                  <a:srgbClr val="A4C6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7176" name="Freeform 41"/>
                <p:cNvSpPr>
                  <a:spLocks/>
                </p:cNvSpPr>
                <p:nvPr/>
              </p:nvSpPr>
              <p:spPr bwMode="auto">
                <a:xfrm>
                  <a:off x="488" y="821"/>
                  <a:ext cx="451" cy="163"/>
                </a:xfrm>
                <a:custGeom>
                  <a:avLst/>
                  <a:gdLst>
                    <a:gd name="T0" fmla="*/ 0 w 180"/>
                    <a:gd name="T1" fmla="*/ 561217559 h 61"/>
                    <a:gd name="T2" fmla="*/ 24240892 w 180"/>
                    <a:gd name="T3" fmla="*/ 1102333079 h 61"/>
                    <a:gd name="T4" fmla="*/ 1068716497 w 180"/>
                    <a:gd name="T5" fmla="*/ 1102333079 h 61"/>
                    <a:gd name="T6" fmla="*/ 991863030 w 180"/>
                    <a:gd name="T7" fmla="*/ 0 h 61"/>
                    <a:gd name="T8" fmla="*/ 948439728 w 180"/>
                    <a:gd name="T9" fmla="*/ 905540766 h 61"/>
                    <a:gd name="T10" fmla="*/ 120225107 w 180"/>
                    <a:gd name="T11" fmla="*/ 937740561 h 61"/>
                    <a:gd name="T12" fmla="*/ 0 w 180"/>
                    <a:gd name="T13" fmla="*/ 561217559 h 61"/>
                    <a:gd name="T14" fmla="*/ 0 60000 65536"/>
                    <a:gd name="T15" fmla="*/ 0 60000 65536"/>
                    <a:gd name="T16" fmla="*/ 0 60000 65536"/>
                    <a:gd name="T17" fmla="*/ 0 60000 65536"/>
                    <a:gd name="T18" fmla="*/ 0 60000 65536"/>
                    <a:gd name="T19" fmla="*/ 0 60000 65536"/>
                    <a:gd name="T20" fmla="*/ 0 60000 65536"/>
                    <a:gd name="T21" fmla="*/ 0 w 180"/>
                    <a:gd name="T22" fmla="*/ 0 h 61"/>
                    <a:gd name="T23" fmla="*/ 180 w 180"/>
                    <a:gd name="T24" fmla="*/ 61 h 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0" h="61">
                      <a:moveTo>
                        <a:pt x="0" y="31"/>
                      </a:moveTo>
                      <a:cubicBezTo>
                        <a:pt x="2" y="39"/>
                        <a:pt x="4" y="61"/>
                        <a:pt x="4" y="61"/>
                      </a:cubicBezTo>
                      <a:cubicBezTo>
                        <a:pt x="177" y="61"/>
                        <a:pt x="177" y="61"/>
                        <a:pt x="177" y="61"/>
                      </a:cubicBezTo>
                      <a:cubicBezTo>
                        <a:pt x="180" y="59"/>
                        <a:pt x="177" y="14"/>
                        <a:pt x="164" y="0"/>
                      </a:cubicBezTo>
                      <a:cubicBezTo>
                        <a:pt x="169" y="14"/>
                        <a:pt x="169" y="47"/>
                        <a:pt x="157" y="50"/>
                      </a:cubicBezTo>
                      <a:cubicBezTo>
                        <a:pt x="144" y="53"/>
                        <a:pt x="29" y="52"/>
                        <a:pt x="20" y="52"/>
                      </a:cubicBezTo>
                      <a:cubicBezTo>
                        <a:pt x="11" y="52"/>
                        <a:pt x="8" y="49"/>
                        <a:pt x="0" y="31"/>
                      </a:cubicBezTo>
                      <a:close/>
                    </a:path>
                  </a:pathLst>
                </a:custGeom>
                <a:solidFill>
                  <a:srgbClr val="A4C6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7177" name="Freeform 42"/>
                <p:cNvSpPr>
                  <a:spLocks/>
                </p:cNvSpPr>
                <p:nvPr/>
              </p:nvSpPr>
              <p:spPr bwMode="auto">
                <a:xfrm>
                  <a:off x="523" y="821"/>
                  <a:ext cx="346" cy="104"/>
                </a:xfrm>
                <a:custGeom>
                  <a:avLst/>
                  <a:gdLst>
                    <a:gd name="T0" fmla="*/ 0 w 138"/>
                    <a:gd name="T1" fmla="*/ 595848307 h 39"/>
                    <a:gd name="T2" fmla="*/ 268461733 w 138"/>
                    <a:gd name="T3" fmla="*/ 595848307 h 39"/>
                    <a:gd name="T4" fmla="*/ 653703083 w 138"/>
                    <a:gd name="T5" fmla="*/ 0 h 39"/>
                    <a:gd name="T6" fmla="*/ 844205455 w 138"/>
                    <a:gd name="T7" fmla="*/ 0 h 39"/>
                    <a:gd name="T8" fmla="*/ 636248491 w 138"/>
                    <a:gd name="T9" fmla="*/ 208550115 h 39"/>
                    <a:gd name="T10" fmla="*/ 263316026 w 138"/>
                    <a:gd name="T11" fmla="*/ 659333176 h 39"/>
                    <a:gd name="T12" fmla="*/ 0 w 138"/>
                    <a:gd name="T13" fmla="*/ 595848307 h 39"/>
                    <a:gd name="T14" fmla="*/ 0 60000 65536"/>
                    <a:gd name="T15" fmla="*/ 0 60000 65536"/>
                    <a:gd name="T16" fmla="*/ 0 60000 65536"/>
                    <a:gd name="T17" fmla="*/ 0 60000 65536"/>
                    <a:gd name="T18" fmla="*/ 0 60000 65536"/>
                    <a:gd name="T19" fmla="*/ 0 60000 65536"/>
                    <a:gd name="T20" fmla="*/ 0 60000 65536"/>
                    <a:gd name="T21" fmla="*/ 0 w 138"/>
                    <a:gd name="T22" fmla="*/ 0 h 39"/>
                    <a:gd name="T23" fmla="*/ 138 w 138"/>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8" h="39">
                      <a:moveTo>
                        <a:pt x="0" y="34"/>
                      </a:moveTo>
                      <a:cubicBezTo>
                        <a:pt x="0" y="34"/>
                        <a:pt x="36" y="34"/>
                        <a:pt x="44" y="34"/>
                      </a:cubicBezTo>
                      <a:cubicBezTo>
                        <a:pt x="59" y="34"/>
                        <a:pt x="95" y="9"/>
                        <a:pt x="107" y="0"/>
                      </a:cubicBezTo>
                      <a:cubicBezTo>
                        <a:pt x="138" y="0"/>
                        <a:pt x="138" y="0"/>
                        <a:pt x="138" y="0"/>
                      </a:cubicBezTo>
                      <a:cubicBezTo>
                        <a:pt x="127" y="2"/>
                        <a:pt x="116" y="2"/>
                        <a:pt x="104" y="12"/>
                      </a:cubicBezTo>
                      <a:cubicBezTo>
                        <a:pt x="92" y="22"/>
                        <a:pt x="70" y="39"/>
                        <a:pt x="43" y="38"/>
                      </a:cubicBezTo>
                      <a:cubicBezTo>
                        <a:pt x="17" y="37"/>
                        <a:pt x="0" y="34"/>
                        <a:pt x="0"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7178" name="Freeform 43"/>
                <p:cNvSpPr>
                  <a:spLocks/>
                </p:cNvSpPr>
                <p:nvPr/>
              </p:nvSpPr>
              <p:spPr bwMode="auto">
                <a:xfrm>
                  <a:off x="491" y="1016"/>
                  <a:ext cx="150" cy="80"/>
                </a:xfrm>
                <a:custGeom>
                  <a:avLst/>
                  <a:gdLst>
                    <a:gd name="T0" fmla="*/ 18597470 w 60"/>
                    <a:gd name="T1" fmla="*/ 19258027 h 30"/>
                    <a:gd name="T2" fmla="*/ 0 w 60"/>
                    <a:gd name="T3" fmla="*/ 522387605 h 30"/>
                    <a:gd name="T4" fmla="*/ 179893875 w 60"/>
                    <a:gd name="T5" fmla="*/ 503129429 h 30"/>
                    <a:gd name="T6" fmla="*/ 54123050 w 60"/>
                    <a:gd name="T7" fmla="*/ 282415411 h 30"/>
                    <a:gd name="T8" fmla="*/ 349477083 w 60"/>
                    <a:gd name="T9" fmla="*/ 0 h 30"/>
                    <a:gd name="T10" fmla="*/ 0 60000 65536"/>
                    <a:gd name="T11" fmla="*/ 0 60000 65536"/>
                    <a:gd name="T12" fmla="*/ 0 60000 65536"/>
                    <a:gd name="T13" fmla="*/ 0 60000 65536"/>
                    <a:gd name="T14" fmla="*/ 0 60000 65536"/>
                    <a:gd name="T15" fmla="*/ 0 w 60"/>
                    <a:gd name="T16" fmla="*/ 0 h 30"/>
                    <a:gd name="T17" fmla="*/ 60 w 60"/>
                    <a:gd name="T18" fmla="*/ 30 h 30"/>
                  </a:gdLst>
                  <a:ahLst/>
                  <a:cxnLst>
                    <a:cxn ang="T10">
                      <a:pos x="T0" y="T1"/>
                    </a:cxn>
                    <a:cxn ang="T11">
                      <a:pos x="T2" y="T3"/>
                    </a:cxn>
                    <a:cxn ang="T12">
                      <a:pos x="T4" y="T5"/>
                    </a:cxn>
                    <a:cxn ang="T13">
                      <a:pos x="T6" y="T7"/>
                    </a:cxn>
                    <a:cxn ang="T14">
                      <a:pos x="T8" y="T9"/>
                    </a:cxn>
                  </a:cxnLst>
                  <a:rect l="T15" t="T16" r="T17" b="T18"/>
                  <a:pathLst>
                    <a:path w="60" h="30">
                      <a:moveTo>
                        <a:pt x="3" y="1"/>
                      </a:moveTo>
                      <a:cubicBezTo>
                        <a:pt x="5" y="9"/>
                        <a:pt x="0" y="30"/>
                        <a:pt x="0" y="30"/>
                      </a:cubicBezTo>
                      <a:cubicBezTo>
                        <a:pt x="31" y="29"/>
                        <a:pt x="31" y="29"/>
                        <a:pt x="31" y="29"/>
                      </a:cubicBezTo>
                      <a:cubicBezTo>
                        <a:pt x="15" y="29"/>
                        <a:pt x="9" y="29"/>
                        <a:pt x="9" y="16"/>
                      </a:cubicBezTo>
                      <a:cubicBezTo>
                        <a:pt x="8" y="3"/>
                        <a:pt x="60" y="0"/>
                        <a:pt x="60" y="0"/>
                      </a:cubicBezTo>
                    </a:path>
                  </a:pathLst>
                </a:custGeom>
                <a:solidFill>
                  <a:srgbClr val="5AA2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7179" name="Freeform 44"/>
                <p:cNvSpPr>
                  <a:spLocks/>
                </p:cNvSpPr>
                <p:nvPr/>
              </p:nvSpPr>
              <p:spPr bwMode="auto">
                <a:xfrm>
                  <a:off x="2829" y="960"/>
                  <a:ext cx="82" cy="120"/>
                </a:xfrm>
                <a:custGeom>
                  <a:avLst/>
                  <a:gdLst>
                    <a:gd name="T0" fmla="*/ 126554645 w 33"/>
                    <a:gd name="T1" fmla="*/ 0 h 45"/>
                    <a:gd name="T2" fmla="*/ 0 w 33"/>
                    <a:gd name="T3" fmla="*/ 0 h 45"/>
                    <a:gd name="T4" fmla="*/ 10303496 w 33"/>
                    <a:gd name="T5" fmla="*/ 399953011 h 45"/>
                    <a:gd name="T6" fmla="*/ 0 w 33"/>
                    <a:gd name="T7" fmla="*/ 784529429 h 45"/>
                    <a:gd name="T8" fmla="*/ 126554645 w 33"/>
                    <a:gd name="T9" fmla="*/ 784529429 h 45"/>
                    <a:gd name="T10" fmla="*/ 173490747 w 33"/>
                    <a:gd name="T11" fmla="*/ 399953011 h 45"/>
                    <a:gd name="T12" fmla="*/ 126554645 w 33"/>
                    <a:gd name="T13" fmla="*/ 0 h 45"/>
                    <a:gd name="T14" fmla="*/ 0 60000 65536"/>
                    <a:gd name="T15" fmla="*/ 0 60000 65536"/>
                    <a:gd name="T16" fmla="*/ 0 60000 65536"/>
                    <a:gd name="T17" fmla="*/ 0 60000 65536"/>
                    <a:gd name="T18" fmla="*/ 0 60000 65536"/>
                    <a:gd name="T19" fmla="*/ 0 60000 65536"/>
                    <a:gd name="T20" fmla="*/ 0 60000 65536"/>
                    <a:gd name="T21" fmla="*/ 0 w 33"/>
                    <a:gd name="T22" fmla="*/ 0 h 45"/>
                    <a:gd name="T23" fmla="*/ 33 w 33"/>
                    <a:gd name="T24" fmla="*/ 45 h 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45">
                      <a:moveTo>
                        <a:pt x="24" y="0"/>
                      </a:moveTo>
                      <a:cubicBezTo>
                        <a:pt x="0" y="0"/>
                        <a:pt x="0" y="0"/>
                        <a:pt x="0" y="0"/>
                      </a:cubicBezTo>
                      <a:cubicBezTo>
                        <a:pt x="1" y="7"/>
                        <a:pt x="2" y="15"/>
                        <a:pt x="2" y="23"/>
                      </a:cubicBezTo>
                      <a:cubicBezTo>
                        <a:pt x="2" y="31"/>
                        <a:pt x="1" y="38"/>
                        <a:pt x="0" y="45"/>
                      </a:cubicBezTo>
                      <a:cubicBezTo>
                        <a:pt x="24" y="45"/>
                        <a:pt x="24" y="45"/>
                        <a:pt x="24" y="45"/>
                      </a:cubicBezTo>
                      <a:cubicBezTo>
                        <a:pt x="29" y="45"/>
                        <a:pt x="33" y="35"/>
                        <a:pt x="33" y="23"/>
                      </a:cubicBezTo>
                      <a:cubicBezTo>
                        <a:pt x="33" y="10"/>
                        <a:pt x="29" y="0"/>
                        <a:pt x="24" y="0"/>
                      </a:cubicBezTo>
                      <a:close/>
                    </a:path>
                  </a:pathLst>
                </a:custGeom>
                <a:solidFill>
                  <a:srgbClr val="A4C6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7180" name="Freeform 45"/>
                <p:cNvSpPr>
                  <a:spLocks/>
                </p:cNvSpPr>
                <p:nvPr/>
              </p:nvSpPr>
              <p:spPr bwMode="auto">
                <a:xfrm>
                  <a:off x="2911" y="1013"/>
                  <a:ext cx="720" cy="11"/>
                </a:xfrm>
                <a:custGeom>
                  <a:avLst/>
                  <a:gdLst>
                    <a:gd name="T0" fmla="*/ 1676369145 w 288"/>
                    <a:gd name="T1" fmla="*/ 0 h 4"/>
                    <a:gd name="T2" fmla="*/ 0 w 288"/>
                    <a:gd name="T3" fmla="*/ 0 h 4"/>
                    <a:gd name="T4" fmla="*/ 0 w 288"/>
                    <a:gd name="T5" fmla="*/ 62306962 h 4"/>
                    <a:gd name="T6" fmla="*/ 0 w 288"/>
                    <a:gd name="T7" fmla="*/ 115762169 h 4"/>
                    <a:gd name="T8" fmla="*/ 1547928050 w 288"/>
                    <a:gd name="T9" fmla="*/ 84891323 h 4"/>
                    <a:gd name="T10" fmla="*/ 1676369145 w 288"/>
                    <a:gd name="T11" fmla="*/ 0 h 4"/>
                    <a:gd name="T12" fmla="*/ 0 60000 65536"/>
                    <a:gd name="T13" fmla="*/ 0 60000 65536"/>
                    <a:gd name="T14" fmla="*/ 0 60000 65536"/>
                    <a:gd name="T15" fmla="*/ 0 60000 65536"/>
                    <a:gd name="T16" fmla="*/ 0 60000 65536"/>
                    <a:gd name="T17" fmla="*/ 0 60000 65536"/>
                    <a:gd name="T18" fmla="*/ 0 w 288"/>
                    <a:gd name="T19" fmla="*/ 0 h 4"/>
                    <a:gd name="T20" fmla="*/ 288 w 288"/>
                    <a:gd name="T21" fmla="*/ 4 h 4"/>
                  </a:gdLst>
                  <a:ahLst/>
                  <a:cxnLst>
                    <a:cxn ang="T12">
                      <a:pos x="T0" y="T1"/>
                    </a:cxn>
                    <a:cxn ang="T13">
                      <a:pos x="T2" y="T3"/>
                    </a:cxn>
                    <a:cxn ang="T14">
                      <a:pos x="T4" y="T5"/>
                    </a:cxn>
                    <a:cxn ang="T15">
                      <a:pos x="T6" y="T7"/>
                    </a:cxn>
                    <a:cxn ang="T16">
                      <a:pos x="T8" y="T9"/>
                    </a:cxn>
                    <a:cxn ang="T17">
                      <a:pos x="T10" y="T11"/>
                    </a:cxn>
                  </a:cxnLst>
                  <a:rect l="T18" t="T19" r="T20" b="T21"/>
                  <a:pathLst>
                    <a:path w="288" h="4">
                      <a:moveTo>
                        <a:pt x="288" y="0"/>
                      </a:moveTo>
                      <a:cubicBezTo>
                        <a:pt x="0" y="0"/>
                        <a:pt x="0" y="0"/>
                        <a:pt x="0" y="0"/>
                      </a:cubicBezTo>
                      <a:cubicBezTo>
                        <a:pt x="0" y="1"/>
                        <a:pt x="0" y="1"/>
                        <a:pt x="0" y="2"/>
                      </a:cubicBezTo>
                      <a:cubicBezTo>
                        <a:pt x="0" y="3"/>
                        <a:pt x="0" y="3"/>
                        <a:pt x="0" y="4"/>
                      </a:cubicBezTo>
                      <a:cubicBezTo>
                        <a:pt x="266" y="3"/>
                        <a:pt x="266" y="3"/>
                        <a:pt x="266" y="3"/>
                      </a:cubicBezTo>
                      <a:lnTo>
                        <a:pt x="288" y="0"/>
                      </a:lnTo>
                      <a:close/>
                    </a:path>
                  </a:pathLst>
                </a:custGeom>
                <a:solidFill>
                  <a:srgbClr val="0033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7181" name="Freeform 46"/>
                <p:cNvSpPr>
                  <a:spLocks/>
                </p:cNvSpPr>
                <p:nvPr/>
              </p:nvSpPr>
              <p:spPr bwMode="auto">
                <a:xfrm>
                  <a:off x="2846" y="971"/>
                  <a:ext cx="63" cy="72"/>
                </a:xfrm>
                <a:custGeom>
                  <a:avLst/>
                  <a:gdLst>
                    <a:gd name="T0" fmla="*/ 132420700 w 25"/>
                    <a:gd name="T1" fmla="*/ 470693056 h 27"/>
                    <a:gd name="T2" fmla="*/ 118654462 w 25"/>
                    <a:gd name="T3" fmla="*/ 0 h 27"/>
                    <a:gd name="T4" fmla="*/ 0 w 25"/>
                    <a:gd name="T5" fmla="*/ 0 h 27"/>
                    <a:gd name="T6" fmla="*/ 132420700 w 25"/>
                    <a:gd name="T7" fmla="*/ 470693056 h 27"/>
                    <a:gd name="T8" fmla="*/ 0 60000 65536"/>
                    <a:gd name="T9" fmla="*/ 0 60000 65536"/>
                    <a:gd name="T10" fmla="*/ 0 60000 65536"/>
                    <a:gd name="T11" fmla="*/ 0 60000 65536"/>
                    <a:gd name="T12" fmla="*/ 0 w 25"/>
                    <a:gd name="T13" fmla="*/ 0 h 27"/>
                    <a:gd name="T14" fmla="*/ 25 w 25"/>
                    <a:gd name="T15" fmla="*/ 27 h 27"/>
                  </a:gdLst>
                  <a:ahLst/>
                  <a:cxnLst>
                    <a:cxn ang="T8">
                      <a:pos x="T0" y="T1"/>
                    </a:cxn>
                    <a:cxn ang="T9">
                      <a:pos x="T2" y="T3"/>
                    </a:cxn>
                    <a:cxn ang="T10">
                      <a:pos x="T4" y="T5"/>
                    </a:cxn>
                    <a:cxn ang="T11">
                      <a:pos x="T6" y="T7"/>
                    </a:cxn>
                  </a:cxnLst>
                  <a:rect l="T12" t="T13" r="T14" b="T15"/>
                  <a:pathLst>
                    <a:path w="25" h="27">
                      <a:moveTo>
                        <a:pt x="20" y="27"/>
                      </a:moveTo>
                      <a:cubicBezTo>
                        <a:pt x="25" y="14"/>
                        <a:pt x="18" y="0"/>
                        <a:pt x="18" y="0"/>
                      </a:cubicBezTo>
                      <a:cubicBezTo>
                        <a:pt x="0" y="0"/>
                        <a:pt x="0" y="0"/>
                        <a:pt x="0" y="0"/>
                      </a:cubicBezTo>
                      <a:cubicBezTo>
                        <a:pt x="6" y="1"/>
                        <a:pt x="22" y="4"/>
                        <a:pt x="20" y="2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7182" name="Freeform 47"/>
                <p:cNvSpPr>
                  <a:spLocks/>
                </p:cNvSpPr>
                <p:nvPr/>
              </p:nvSpPr>
              <p:spPr bwMode="auto">
                <a:xfrm>
                  <a:off x="2829" y="960"/>
                  <a:ext cx="82" cy="120"/>
                </a:xfrm>
                <a:custGeom>
                  <a:avLst/>
                  <a:gdLst>
                    <a:gd name="T0" fmla="*/ 126554645 w 33"/>
                    <a:gd name="T1" fmla="*/ 0 h 45"/>
                    <a:gd name="T2" fmla="*/ 0 w 33"/>
                    <a:gd name="T3" fmla="*/ 0 h 45"/>
                    <a:gd name="T4" fmla="*/ 10303496 w 33"/>
                    <a:gd name="T5" fmla="*/ 399953011 h 45"/>
                    <a:gd name="T6" fmla="*/ 0 w 33"/>
                    <a:gd name="T7" fmla="*/ 784529429 h 45"/>
                    <a:gd name="T8" fmla="*/ 126554645 w 33"/>
                    <a:gd name="T9" fmla="*/ 784529429 h 45"/>
                    <a:gd name="T10" fmla="*/ 173490747 w 33"/>
                    <a:gd name="T11" fmla="*/ 399953011 h 45"/>
                    <a:gd name="T12" fmla="*/ 126554645 w 33"/>
                    <a:gd name="T13" fmla="*/ 0 h 45"/>
                    <a:gd name="T14" fmla="*/ 0 60000 65536"/>
                    <a:gd name="T15" fmla="*/ 0 60000 65536"/>
                    <a:gd name="T16" fmla="*/ 0 60000 65536"/>
                    <a:gd name="T17" fmla="*/ 0 60000 65536"/>
                    <a:gd name="T18" fmla="*/ 0 60000 65536"/>
                    <a:gd name="T19" fmla="*/ 0 60000 65536"/>
                    <a:gd name="T20" fmla="*/ 0 60000 65536"/>
                    <a:gd name="T21" fmla="*/ 0 w 33"/>
                    <a:gd name="T22" fmla="*/ 0 h 45"/>
                    <a:gd name="T23" fmla="*/ 33 w 33"/>
                    <a:gd name="T24" fmla="*/ 45 h 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45">
                      <a:moveTo>
                        <a:pt x="24" y="0"/>
                      </a:moveTo>
                      <a:cubicBezTo>
                        <a:pt x="0" y="0"/>
                        <a:pt x="0" y="0"/>
                        <a:pt x="0" y="0"/>
                      </a:cubicBezTo>
                      <a:cubicBezTo>
                        <a:pt x="1" y="7"/>
                        <a:pt x="2" y="15"/>
                        <a:pt x="2" y="23"/>
                      </a:cubicBezTo>
                      <a:cubicBezTo>
                        <a:pt x="2" y="31"/>
                        <a:pt x="1" y="38"/>
                        <a:pt x="0" y="45"/>
                      </a:cubicBezTo>
                      <a:cubicBezTo>
                        <a:pt x="24" y="45"/>
                        <a:pt x="24" y="45"/>
                        <a:pt x="24" y="45"/>
                      </a:cubicBezTo>
                      <a:cubicBezTo>
                        <a:pt x="29" y="45"/>
                        <a:pt x="33" y="35"/>
                        <a:pt x="33" y="23"/>
                      </a:cubicBezTo>
                      <a:cubicBezTo>
                        <a:pt x="33" y="10"/>
                        <a:pt x="29" y="0"/>
                        <a:pt x="24" y="0"/>
                      </a:cubicBezTo>
                      <a:close/>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7183" name="Freeform 48"/>
                <p:cNvSpPr>
                  <a:spLocks/>
                </p:cNvSpPr>
                <p:nvPr/>
              </p:nvSpPr>
              <p:spPr bwMode="auto">
                <a:xfrm>
                  <a:off x="2839" y="1003"/>
                  <a:ext cx="50" cy="66"/>
                </a:xfrm>
                <a:custGeom>
                  <a:avLst/>
                  <a:gdLst>
                    <a:gd name="T0" fmla="*/ 6370908 w 20"/>
                    <a:gd name="T1" fmla="*/ 0 h 25"/>
                    <a:gd name="T2" fmla="*/ 0 w 20"/>
                    <a:gd name="T3" fmla="*/ 366777903 h 25"/>
                    <a:gd name="T4" fmla="*/ 116234188 w 20"/>
                    <a:gd name="T5" fmla="*/ 366777903 h 25"/>
                    <a:gd name="T6" fmla="*/ 29800595 w 20"/>
                    <a:gd name="T7" fmla="*/ 190022290 h 25"/>
                    <a:gd name="T8" fmla="*/ 6370908 w 20"/>
                    <a:gd name="T9" fmla="*/ 0 h 25"/>
                    <a:gd name="T10" fmla="*/ 0 60000 65536"/>
                    <a:gd name="T11" fmla="*/ 0 60000 65536"/>
                    <a:gd name="T12" fmla="*/ 0 60000 65536"/>
                    <a:gd name="T13" fmla="*/ 0 60000 65536"/>
                    <a:gd name="T14" fmla="*/ 0 60000 65536"/>
                    <a:gd name="T15" fmla="*/ 0 w 20"/>
                    <a:gd name="T16" fmla="*/ 0 h 25"/>
                    <a:gd name="T17" fmla="*/ 20 w 20"/>
                    <a:gd name="T18" fmla="*/ 25 h 25"/>
                  </a:gdLst>
                  <a:ahLst/>
                  <a:cxnLst>
                    <a:cxn ang="T10">
                      <a:pos x="T0" y="T1"/>
                    </a:cxn>
                    <a:cxn ang="T11">
                      <a:pos x="T2" y="T3"/>
                    </a:cxn>
                    <a:cxn ang="T12">
                      <a:pos x="T4" y="T5"/>
                    </a:cxn>
                    <a:cxn ang="T13">
                      <a:pos x="T6" y="T7"/>
                    </a:cxn>
                    <a:cxn ang="T14">
                      <a:pos x="T8" y="T9"/>
                    </a:cxn>
                  </a:cxnLst>
                  <a:rect l="T15" t="T16" r="T17" b="T18"/>
                  <a:pathLst>
                    <a:path w="20" h="25">
                      <a:moveTo>
                        <a:pt x="1" y="0"/>
                      </a:moveTo>
                      <a:cubicBezTo>
                        <a:pt x="2" y="8"/>
                        <a:pt x="1" y="20"/>
                        <a:pt x="0" y="25"/>
                      </a:cubicBezTo>
                      <a:cubicBezTo>
                        <a:pt x="20" y="25"/>
                        <a:pt x="20" y="25"/>
                        <a:pt x="20" y="25"/>
                      </a:cubicBezTo>
                      <a:cubicBezTo>
                        <a:pt x="14" y="24"/>
                        <a:pt x="6" y="19"/>
                        <a:pt x="5" y="13"/>
                      </a:cubicBezTo>
                      <a:cubicBezTo>
                        <a:pt x="5" y="7"/>
                        <a:pt x="1" y="0"/>
                        <a:pt x="1" y="0"/>
                      </a:cubicBezTo>
                      <a:close/>
                    </a:path>
                  </a:pathLst>
                </a:custGeom>
                <a:solidFill>
                  <a:srgbClr val="5AA2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7184" name="Freeform 49"/>
                <p:cNvSpPr>
                  <a:spLocks/>
                </p:cNvSpPr>
                <p:nvPr/>
              </p:nvSpPr>
              <p:spPr bwMode="auto">
                <a:xfrm>
                  <a:off x="2364" y="848"/>
                  <a:ext cx="57" cy="61"/>
                </a:xfrm>
                <a:custGeom>
                  <a:avLst/>
                  <a:gdLst>
                    <a:gd name="T0" fmla="*/ 9830726 w 23"/>
                    <a:gd name="T1" fmla="*/ 239348135 h 23"/>
                    <a:gd name="T2" fmla="*/ 34310429 w 23"/>
                    <a:gd name="T3" fmla="*/ 28943219 h 23"/>
                    <a:gd name="T4" fmla="*/ 105472869 w 23"/>
                    <a:gd name="T5" fmla="*/ 126910508 h 23"/>
                    <a:gd name="T6" fmla="*/ 75156346 w 23"/>
                    <a:gd name="T7" fmla="*/ 336588739 h 23"/>
                    <a:gd name="T8" fmla="*/ 9830726 w 23"/>
                    <a:gd name="T9" fmla="*/ 239348135 h 23"/>
                    <a:gd name="T10" fmla="*/ 0 60000 65536"/>
                    <a:gd name="T11" fmla="*/ 0 60000 65536"/>
                    <a:gd name="T12" fmla="*/ 0 60000 65536"/>
                    <a:gd name="T13" fmla="*/ 0 60000 65536"/>
                    <a:gd name="T14" fmla="*/ 0 60000 65536"/>
                    <a:gd name="T15" fmla="*/ 0 w 23"/>
                    <a:gd name="T16" fmla="*/ 0 h 23"/>
                    <a:gd name="T17" fmla="*/ 23 w 23"/>
                    <a:gd name="T18" fmla="*/ 23 h 23"/>
                  </a:gdLst>
                  <a:ahLst/>
                  <a:cxnLst>
                    <a:cxn ang="T10">
                      <a:pos x="T0" y="T1"/>
                    </a:cxn>
                    <a:cxn ang="T11">
                      <a:pos x="T2" y="T3"/>
                    </a:cxn>
                    <a:cxn ang="T12">
                      <a:pos x="T4" y="T5"/>
                    </a:cxn>
                    <a:cxn ang="T13">
                      <a:pos x="T6" y="T7"/>
                    </a:cxn>
                    <a:cxn ang="T14">
                      <a:pos x="T8" y="T9"/>
                    </a:cxn>
                  </a:cxnLst>
                  <a:rect l="T15" t="T16" r="T17" b="T18"/>
                  <a:pathLst>
                    <a:path w="23" h="23">
                      <a:moveTo>
                        <a:pt x="2" y="15"/>
                      </a:moveTo>
                      <a:cubicBezTo>
                        <a:pt x="0" y="10"/>
                        <a:pt x="2" y="4"/>
                        <a:pt x="7" y="2"/>
                      </a:cubicBezTo>
                      <a:cubicBezTo>
                        <a:pt x="13" y="0"/>
                        <a:pt x="19" y="2"/>
                        <a:pt x="21" y="8"/>
                      </a:cubicBezTo>
                      <a:cubicBezTo>
                        <a:pt x="23" y="13"/>
                        <a:pt x="20" y="19"/>
                        <a:pt x="15" y="21"/>
                      </a:cubicBezTo>
                      <a:cubicBezTo>
                        <a:pt x="10" y="23"/>
                        <a:pt x="4" y="20"/>
                        <a:pt x="2" y="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7185" name="Freeform 50"/>
                <p:cNvSpPr>
                  <a:spLocks/>
                </p:cNvSpPr>
                <p:nvPr/>
              </p:nvSpPr>
              <p:spPr bwMode="auto">
                <a:xfrm>
                  <a:off x="2514" y="856"/>
                  <a:ext cx="40" cy="43"/>
                </a:xfrm>
                <a:custGeom>
                  <a:avLst/>
                  <a:gdLst>
                    <a:gd name="T0" fmla="*/ 11126770 w 16"/>
                    <a:gd name="T1" fmla="*/ 223600935 h 16"/>
                    <a:gd name="T2" fmla="*/ 34256175 w 16"/>
                    <a:gd name="T3" fmla="*/ 35911192 h 16"/>
                    <a:gd name="T4" fmla="*/ 85639658 w 16"/>
                    <a:gd name="T5" fmla="*/ 118956606 h 16"/>
                    <a:gd name="T6" fmla="*/ 62103333 w 16"/>
                    <a:gd name="T7" fmla="*/ 295282303 h 16"/>
                    <a:gd name="T8" fmla="*/ 11126770 w 16"/>
                    <a:gd name="T9" fmla="*/ 223600935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2" y="11"/>
                      </a:moveTo>
                      <a:cubicBezTo>
                        <a:pt x="0" y="7"/>
                        <a:pt x="2" y="3"/>
                        <a:pt x="6" y="2"/>
                      </a:cubicBezTo>
                      <a:cubicBezTo>
                        <a:pt x="9" y="0"/>
                        <a:pt x="13" y="2"/>
                        <a:pt x="15" y="6"/>
                      </a:cubicBezTo>
                      <a:cubicBezTo>
                        <a:pt x="16" y="9"/>
                        <a:pt x="14" y="14"/>
                        <a:pt x="11" y="15"/>
                      </a:cubicBezTo>
                      <a:cubicBezTo>
                        <a:pt x="7" y="16"/>
                        <a:pt x="3" y="15"/>
                        <a:pt x="2"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7186" name="Freeform 51"/>
                <p:cNvSpPr>
                  <a:spLocks/>
                </p:cNvSpPr>
                <p:nvPr/>
              </p:nvSpPr>
              <p:spPr bwMode="auto">
                <a:xfrm>
                  <a:off x="2421" y="840"/>
                  <a:ext cx="88" cy="93"/>
                </a:xfrm>
                <a:custGeom>
                  <a:avLst/>
                  <a:gdLst>
                    <a:gd name="T0" fmla="*/ 20232764 w 35"/>
                    <a:gd name="T1" fmla="*/ 376213051 h 35"/>
                    <a:gd name="T2" fmla="*/ 76204797 w 35"/>
                    <a:gd name="T3" fmla="*/ 49040959 h 35"/>
                    <a:gd name="T4" fmla="*/ 203786085 w 35"/>
                    <a:gd name="T5" fmla="*/ 179393745 h 35"/>
                    <a:gd name="T6" fmla="*/ 153244384 w 35"/>
                    <a:gd name="T7" fmla="*/ 525591554 h 35"/>
                    <a:gd name="T8" fmla="*/ 20232764 w 35"/>
                    <a:gd name="T9" fmla="*/ 376213051 h 35"/>
                    <a:gd name="T10" fmla="*/ 0 60000 65536"/>
                    <a:gd name="T11" fmla="*/ 0 60000 65536"/>
                    <a:gd name="T12" fmla="*/ 0 60000 65536"/>
                    <a:gd name="T13" fmla="*/ 0 60000 65536"/>
                    <a:gd name="T14" fmla="*/ 0 60000 65536"/>
                    <a:gd name="T15" fmla="*/ 0 w 35"/>
                    <a:gd name="T16" fmla="*/ 0 h 35"/>
                    <a:gd name="T17" fmla="*/ 35 w 35"/>
                    <a:gd name="T18" fmla="*/ 35 h 35"/>
                  </a:gdLst>
                  <a:ahLst/>
                  <a:cxnLst>
                    <a:cxn ang="T10">
                      <a:pos x="T0" y="T1"/>
                    </a:cxn>
                    <a:cxn ang="T11">
                      <a:pos x="T2" y="T3"/>
                    </a:cxn>
                    <a:cxn ang="T12">
                      <a:pos x="T4" y="T5"/>
                    </a:cxn>
                    <a:cxn ang="T13">
                      <a:pos x="T6" y="T7"/>
                    </a:cxn>
                    <a:cxn ang="T14">
                      <a:pos x="T8" y="T9"/>
                    </a:cxn>
                  </a:cxnLst>
                  <a:rect l="T15" t="T16" r="T17" b="T18"/>
                  <a:pathLst>
                    <a:path w="35" h="35">
                      <a:moveTo>
                        <a:pt x="3" y="23"/>
                      </a:moveTo>
                      <a:cubicBezTo>
                        <a:pt x="0" y="15"/>
                        <a:pt x="4" y="6"/>
                        <a:pt x="12" y="3"/>
                      </a:cubicBezTo>
                      <a:cubicBezTo>
                        <a:pt x="20" y="0"/>
                        <a:pt x="29" y="3"/>
                        <a:pt x="32" y="11"/>
                      </a:cubicBezTo>
                      <a:cubicBezTo>
                        <a:pt x="35" y="19"/>
                        <a:pt x="32" y="28"/>
                        <a:pt x="24" y="32"/>
                      </a:cubicBezTo>
                      <a:cubicBezTo>
                        <a:pt x="16" y="35"/>
                        <a:pt x="6" y="31"/>
                        <a:pt x="3" y="2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pic>
            <p:nvPicPr>
              <p:cNvPr id="47121" name="Picture 4" descr="http://www.sanofi.com.bd/l/bd/medias/B19A8E6A-716C-4B56-8B12-37063FCB1BC4.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866964" y="4815449"/>
                <a:ext cx="1538753" cy="415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7117" name="Groupe 229"/>
            <p:cNvGrpSpPr>
              <a:grpSpLocks/>
            </p:cNvGrpSpPr>
            <p:nvPr/>
          </p:nvGrpSpPr>
          <p:grpSpPr bwMode="auto">
            <a:xfrm>
              <a:off x="3756025" y="4387850"/>
              <a:ext cx="1662755" cy="627063"/>
              <a:chOff x="3756025" y="4387850"/>
              <a:chExt cx="1662755" cy="627063"/>
            </a:xfrm>
          </p:grpSpPr>
          <p:sp>
            <p:nvSpPr>
              <p:cNvPr id="47118" name="ZoneTexte 564"/>
              <p:cNvSpPr txBox="1">
                <a:spLocks noChangeArrowheads="1"/>
              </p:cNvSpPr>
              <p:nvPr/>
            </p:nvSpPr>
            <p:spPr bwMode="auto">
              <a:xfrm>
                <a:off x="3998913" y="4387850"/>
                <a:ext cx="14192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fr-FR" altLang="fr-FR" sz="1800" b="1">
                    <a:solidFill>
                      <a:srgbClr val="254061"/>
                    </a:solidFill>
                  </a:rPr>
                  <a:t>≥ 8 semaines</a:t>
                </a:r>
              </a:p>
            </p:txBody>
          </p:sp>
          <p:sp>
            <p:nvSpPr>
              <p:cNvPr id="566" name="Freeform 906"/>
              <p:cNvSpPr>
                <a:spLocks/>
              </p:cNvSpPr>
              <p:nvPr/>
            </p:nvSpPr>
            <p:spPr bwMode="auto">
              <a:xfrm>
                <a:off x="3756025" y="4746625"/>
                <a:ext cx="1595438" cy="268287"/>
              </a:xfrm>
              <a:custGeom>
                <a:avLst/>
                <a:gdLst/>
                <a:ahLst/>
                <a:cxnLst>
                  <a:cxn ang="0">
                    <a:pos x="586" y="134"/>
                  </a:cxn>
                  <a:cxn ang="0">
                    <a:pos x="425" y="0"/>
                  </a:cxn>
                  <a:cxn ang="0">
                    <a:pos x="425" y="73"/>
                  </a:cxn>
                  <a:cxn ang="0">
                    <a:pos x="161" y="73"/>
                  </a:cxn>
                  <a:cxn ang="0">
                    <a:pos x="161" y="0"/>
                  </a:cxn>
                  <a:cxn ang="0">
                    <a:pos x="0" y="134"/>
                  </a:cxn>
                  <a:cxn ang="0">
                    <a:pos x="161" y="271"/>
                  </a:cxn>
                  <a:cxn ang="0">
                    <a:pos x="161" y="198"/>
                  </a:cxn>
                  <a:cxn ang="0">
                    <a:pos x="425" y="198"/>
                  </a:cxn>
                  <a:cxn ang="0">
                    <a:pos x="425" y="271"/>
                  </a:cxn>
                  <a:cxn ang="0">
                    <a:pos x="586" y="134"/>
                  </a:cxn>
                </a:cxnLst>
                <a:rect l="0" t="0" r="r" b="b"/>
                <a:pathLst>
                  <a:path w="586" h="271">
                    <a:moveTo>
                      <a:pt x="586" y="134"/>
                    </a:moveTo>
                    <a:lnTo>
                      <a:pt x="425" y="0"/>
                    </a:lnTo>
                    <a:lnTo>
                      <a:pt x="425" y="73"/>
                    </a:lnTo>
                    <a:lnTo>
                      <a:pt x="161" y="73"/>
                    </a:lnTo>
                    <a:lnTo>
                      <a:pt x="161" y="0"/>
                    </a:lnTo>
                    <a:lnTo>
                      <a:pt x="0" y="134"/>
                    </a:lnTo>
                    <a:lnTo>
                      <a:pt x="161" y="271"/>
                    </a:lnTo>
                    <a:lnTo>
                      <a:pt x="161" y="198"/>
                    </a:lnTo>
                    <a:lnTo>
                      <a:pt x="425" y="198"/>
                    </a:lnTo>
                    <a:lnTo>
                      <a:pt x="425" y="271"/>
                    </a:lnTo>
                    <a:lnTo>
                      <a:pt x="586" y="134"/>
                    </a:lnTo>
                    <a:close/>
                  </a:path>
                </a:pathLst>
              </a:custGeom>
              <a:solidFill>
                <a:schemeClr val="accent1">
                  <a:lumMod val="60000"/>
                  <a:lumOff val="40000"/>
                </a:schemeClr>
              </a:solidFill>
              <a:ln w="6350" cap="rnd">
                <a:solidFill>
                  <a:schemeClr val="accent1">
                    <a:lumMod val="75000"/>
                  </a:schemeClr>
                </a:solidFill>
                <a:prstDash val="solid"/>
                <a:round/>
                <a:headEnd/>
                <a:tailEnd/>
              </a:ln>
            </p:spPr>
            <p:txBody>
              <a:bodyPr/>
              <a:lstStyle/>
              <a:p>
                <a:pPr fontAlgn="auto">
                  <a:spcBef>
                    <a:spcPts val="0"/>
                  </a:spcBef>
                  <a:spcAft>
                    <a:spcPts val="0"/>
                  </a:spcAft>
                  <a:defRPr/>
                </a:pPr>
                <a:endParaRPr lang="fr-FR">
                  <a:latin typeface="+mn-lt"/>
                  <a:ea typeface="+mn-ea"/>
                </a:endParaRPr>
              </a:p>
            </p:txBody>
          </p:sp>
        </p:grpSp>
      </p:grpSp>
      <p:sp>
        <p:nvSpPr>
          <p:cNvPr id="47112" name="ZoneTexte 633"/>
          <p:cNvSpPr txBox="1">
            <a:spLocks noChangeArrowheads="1"/>
          </p:cNvSpPr>
          <p:nvPr/>
        </p:nvSpPr>
        <p:spPr bwMode="auto">
          <a:xfrm rot="-5400000">
            <a:off x="5003801" y="3671887"/>
            <a:ext cx="1130300" cy="3079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fr-FR" altLang="fr-FR" sz="1400" b="1">
                <a:solidFill>
                  <a:srgbClr val="008000"/>
                </a:solidFill>
              </a:rPr>
              <a:t>VPP23</a:t>
            </a:r>
          </a:p>
        </p:txBody>
      </p:sp>
      <p:sp>
        <p:nvSpPr>
          <p:cNvPr id="47113" name="ZoneTexte 634"/>
          <p:cNvSpPr txBox="1">
            <a:spLocks noChangeArrowheads="1"/>
          </p:cNvSpPr>
          <p:nvPr/>
        </p:nvSpPr>
        <p:spPr bwMode="auto">
          <a:xfrm rot="-5400000">
            <a:off x="2451100" y="3883025"/>
            <a:ext cx="993775" cy="3079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fr-FR" altLang="fr-FR" sz="1400" b="1">
                <a:solidFill>
                  <a:srgbClr val="FF0000"/>
                </a:solidFill>
              </a:rPr>
              <a:t>VPC13</a:t>
            </a:r>
          </a:p>
        </p:txBody>
      </p:sp>
      <p:sp>
        <p:nvSpPr>
          <p:cNvPr id="47114" name="ZoneTexte 2"/>
          <p:cNvSpPr txBox="1">
            <a:spLocks noChangeArrowheads="1"/>
          </p:cNvSpPr>
          <p:nvPr/>
        </p:nvSpPr>
        <p:spPr bwMode="auto">
          <a:xfrm>
            <a:off x="228600" y="5487988"/>
            <a:ext cx="86487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fr-FR" altLang="fr-FR" sz="1800"/>
              <a:t>* Schéma ne concernant pas les déficits immunitaires tels que la greffe ce cellules souches</a:t>
            </a:r>
          </a:p>
        </p:txBody>
      </p:sp>
      <p:sp>
        <p:nvSpPr>
          <p:cNvPr id="47115" name="ZoneTexte 1"/>
          <p:cNvSpPr txBox="1">
            <a:spLocks noChangeArrowheads="1"/>
          </p:cNvSpPr>
          <p:nvPr/>
        </p:nvSpPr>
        <p:spPr bwMode="auto">
          <a:xfrm>
            <a:off x="161925" y="5962650"/>
            <a:ext cx="8255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fr-FR" altLang="fr-FR" sz="1400">
                <a:latin typeface="Arial" pitchFamily="34" charset="0"/>
              </a:rPr>
              <a:t>HCSP vaccination des personnes immunodéprimés ou aspléniques recommandations Rapport 2012  </a:t>
            </a:r>
          </a:p>
        </p:txBody>
      </p:sp>
    </p:spTree>
    <p:extLst>
      <p:ext uri="{BB962C8B-B14F-4D97-AF65-F5344CB8AC3E}">
        <p14:creationId xmlns:p14="http://schemas.microsoft.com/office/powerpoint/2010/main" val="8614914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0" y="0"/>
            <a:ext cx="9144000" cy="1087438"/>
          </a:xfrm>
          <a:prstGeom prst="rect">
            <a:avLst/>
          </a:prstGeom>
          <a:solidFill>
            <a:srgbClr val="EEECE1"/>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80000"/>
              </a:lnSpc>
              <a:defRPr/>
            </a:pPr>
            <a:r>
              <a:rPr lang="fr-FR" sz="4400" b="1">
                <a:solidFill>
                  <a:srgbClr val="000090"/>
                </a:solidFill>
                <a:latin typeface="Calibri" pitchFamily="34" charset="0"/>
                <a:cs typeface="Arial" pitchFamily="34" charset="0"/>
              </a:rPr>
              <a:t>Enfants &gt;5 ans et adultes</a:t>
            </a:r>
            <a:br>
              <a:rPr lang="fr-FR" sz="4400" b="1">
                <a:solidFill>
                  <a:srgbClr val="000090"/>
                </a:solidFill>
                <a:latin typeface="Calibri" pitchFamily="34" charset="0"/>
                <a:cs typeface="Arial" pitchFamily="34" charset="0"/>
              </a:rPr>
            </a:br>
            <a:r>
              <a:rPr lang="fr-FR" sz="4400" b="1">
                <a:solidFill>
                  <a:srgbClr val="000090"/>
                </a:solidFill>
                <a:latin typeface="Calibri" pitchFamily="34" charset="0"/>
                <a:cs typeface="Arial" pitchFamily="34" charset="0"/>
              </a:rPr>
              <a:t>préalablement vaccinés</a:t>
            </a:r>
          </a:p>
        </p:txBody>
      </p:sp>
      <p:sp>
        <p:nvSpPr>
          <p:cNvPr id="395" name="Rectangle 394"/>
          <p:cNvSpPr>
            <a:spLocks noChangeArrowheads="1"/>
          </p:cNvSpPr>
          <p:nvPr/>
        </p:nvSpPr>
        <p:spPr bwMode="auto">
          <a:xfrm>
            <a:off x="20638" y="1390650"/>
            <a:ext cx="9144000" cy="1087438"/>
          </a:xfrm>
          <a:prstGeom prst="rect">
            <a:avLst/>
          </a:prstGeom>
          <a:noFill/>
          <a:ln>
            <a:noFill/>
          </a:ln>
          <a:effectLst>
            <a:outerShdw blurRad="40000" dist="23000" dir="5400000" rotWithShape="0">
              <a:srgbClr val="808080">
                <a:alpha val="3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lnSpc>
                <a:spcPct val="80000"/>
              </a:lnSpc>
              <a:spcBef>
                <a:spcPts val="0"/>
              </a:spcBef>
              <a:spcAft>
                <a:spcPts val="0"/>
              </a:spcAft>
              <a:defRPr/>
            </a:pPr>
            <a:endParaRPr lang="fr-FR" sz="4400" b="1" dirty="0">
              <a:solidFill>
                <a:srgbClr val="000090"/>
              </a:solidFill>
              <a:latin typeface="+mn-lt"/>
              <a:ea typeface="+mn-ea"/>
            </a:endParaRPr>
          </a:p>
        </p:txBody>
      </p:sp>
      <p:sp>
        <p:nvSpPr>
          <p:cNvPr id="48132" name="Freeform 13"/>
          <p:cNvSpPr>
            <a:spLocks/>
          </p:cNvSpPr>
          <p:nvPr/>
        </p:nvSpPr>
        <p:spPr bwMode="auto">
          <a:xfrm>
            <a:off x="193675" y="1393825"/>
            <a:ext cx="2413000" cy="1216025"/>
          </a:xfrm>
          <a:custGeom>
            <a:avLst/>
            <a:gdLst>
              <a:gd name="T0" fmla="*/ 2147483647 w 292"/>
              <a:gd name="T1" fmla="*/ 0 h 1011"/>
              <a:gd name="T2" fmla="*/ 0 w 292"/>
              <a:gd name="T3" fmla="*/ 0 h 1011"/>
              <a:gd name="T4" fmla="*/ 0 w 292"/>
              <a:gd name="T5" fmla="*/ 2147483647 h 1011"/>
              <a:gd name="T6" fmla="*/ 0 60000 65536"/>
              <a:gd name="T7" fmla="*/ 0 60000 65536"/>
              <a:gd name="T8" fmla="*/ 0 60000 65536"/>
              <a:gd name="T9" fmla="*/ 0 w 292"/>
              <a:gd name="T10" fmla="*/ 0 h 1011"/>
              <a:gd name="T11" fmla="*/ 292 w 292"/>
              <a:gd name="T12" fmla="*/ 1011 h 1011"/>
            </a:gdLst>
            <a:ahLst/>
            <a:cxnLst>
              <a:cxn ang="T6">
                <a:pos x="T0" y="T1"/>
              </a:cxn>
              <a:cxn ang="T7">
                <a:pos x="T2" y="T3"/>
              </a:cxn>
              <a:cxn ang="T8">
                <a:pos x="T4" y="T5"/>
              </a:cxn>
            </a:cxnLst>
            <a:rect l="T9" t="T10" r="T11" b="T12"/>
            <a:pathLst>
              <a:path w="292" h="1011">
                <a:moveTo>
                  <a:pt x="292" y="0"/>
                </a:moveTo>
                <a:lnTo>
                  <a:pt x="0" y="0"/>
                </a:lnTo>
                <a:lnTo>
                  <a:pt x="0" y="1011"/>
                </a:lnTo>
              </a:path>
            </a:pathLst>
          </a:custGeom>
          <a:noFill/>
          <a:ln w="12700">
            <a:solidFill>
              <a:srgbClr val="F39301"/>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8133" name="ZoneTexte 396"/>
          <p:cNvSpPr txBox="1">
            <a:spLocks noChangeArrowheads="1"/>
          </p:cNvSpPr>
          <p:nvPr/>
        </p:nvSpPr>
        <p:spPr bwMode="auto">
          <a:xfrm>
            <a:off x="0" y="1425575"/>
            <a:ext cx="89360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901700"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273050" defTabSz="90170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defTabSz="9017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defTabSz="9017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defTabSz="9017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9017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9017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9017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9017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lvl="1" eaLnBrk="1" hangingPunct="1">
              <a:spcBef>
                <a:spcPct val="80000"/>
              </a:spcBef>
              <a:buFontTx/>
              <a:buNone/>
            </a:pPr>
            <a:r>
              <a:rPr lang="fr-FR" altLang="fr-FR" sz="2000">
                <a:solidFill>
                  <a:srgbClr val="4D4D4D"/>
                </a:solidFill>
              </a:rPr>
              <a:t>Les personnes vaccinées depuis plus de 3 ans avec le vaccinVPS23, reçoivent une dose de vaccin VPC 13 suivie, 8 semaines plus tard, d’une dose de vaccin VPS 23.</a:t>
            </a:r>
          </a:p>
        </p:txBody>
      </p:sp>
      <p:sp>
        <p:nvSpPr>
          <p:cNvPr id="166" name="Flèche droite 3"/>
          <p:cNvSpPr/>
          <p:nvPr/>
        </p:nvSpPr>
        <p:spPr bwMode="auto">
          <a:xfrm>
            <a:off x="409575" y="2855913"/>
            <a:ext cx="8447088" cy="627062"/>
          </a:xfrm>
          <a:prstGeom prst="rightArrow">
            <a:avLst/>
          </a:prstGeom>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grpSp>
        <p:nvGrpSpPr>
          <p:cNvPr id="48135" name="Groupe 92"/>
          <p:cNvGrpSpPr>
            <a:grpSpLocks/>
          </p:cNvGrpSpPr>
          <p:nvPr/>
        </p:nvGrpSpPr>
        <p:grpSpPr bwMode="auto">
          <a:xfrm rot="-5400000">
            <a:off x="2468563" y="3871912"/>
            <a:ext cx="2370138" cy="874713"/>
            <a:chOff x="1305938" y="3893175"/>
            <a:chExt cx="2602044" cy="939961"/>
          </a:xfrm>
        </p:grpSpPr>
        <p:grpSp>
          <p:nvGrpSpPr>
            <p:cNvPr id="48280" name="Group 828"/>
            <p:cNvGrpSpPr>
              <a:grpSpLocks/>
            </p:cNvGrpSpPr>
            <p:nvPr/>
          </p:nvGrpSpPr>
          <p:grpSpPr bwMode="auto">
            <a:xfrm rot="909796">
              <a:off x="1305934" y="3893177"/>
              <a:ext cx="2602044" cy="939961"/>
              <a:chOff x="665" y="1827"/>
              <a:chExt cx="1590" cy="533"/>
            </a:xfrm>
          </p:grpSpPr>
          <p:sp>
            <p:nvSpPr>
              <p:cNvPr id="48282" name="Freeform 829"/>
              <p:cNvSpPr>
                <a:spLocks/>
              </p:cNvSpPr>
              <p:nvPr/>
            </p:nvSpPr>
            <p:spPr bwMode="auto">
              <a:xfrm>
                <a:off x="815" y="2013"/>
                <a:ext cx="155" cy="347"/>
              </a:xfrm>
              <a:custGeom>
                <a:avLst/>
                <a:gdLst>
                  <a:gd name="T0" fmla="*/ 88692188 w 62"/>
                  <a:gd name="T1" fmla="*/ 52046962 h 130"/>
                  <a:gd name="T2" fmla="*/ 18597470 w 62"/>
                  <a:gd name="T3" fmla="*/ 870386909 h 130"/>
                  <a:gd name="T4" fmla="*/ 105507345 w 62"/>
                  <a:gd name="T5" fmla="*/ 796104168 h 130"/>
                  <a:gd name="T6" fmla="*/ 186284188 w 62"/>
                  <a:gd name="T7" fmla="*/ 1169664909 h 130"/>
                  <a:gd name="T8" fmla="*/ 170662425 w 62"/>
                  <a:gd name="T9" fmla="*/ 1614148612 h 130"/>
                  <a:gd name="T10" fmla="*/ 81970238 w 62"/>
                  <a:gd name="T11" fmla="*/ 1686781780 h 130"/>
                  <a:gd name="T12" fmla="*/ 263768363 w 62"/>
                  <a:gd name="T13" fmla="*/ 2147483647 h 130"/>
                  <a:gd name="T14" fmla="*/ 310421875 w 62"/>
                  <a:gd name="T15" fmla="*/ 1062393636 h 130"/>
                  <a:gd name="T16" fmla="*/ 88692188 w 62"/>
                  <a:gd name="T17" fmla="*/ 52046962 h 1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2"/>
                  <a:gd name="T28" fmla="*/ 0 h 130"/>
                  <a:gd name="T29" fmla="*/ 62 w 62"/>
                  <a:gd name="T30" fmla="*/ 130 h 1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2" h="130">
                    <a:moveTo>
                      <a:pt x="15" y="3"/>
                    </a:moveTo>
                    <a:cubicBezTo>
                      <a:pt x="4" y="5"/>
                      <a:pt x="0" y="24"/>
                      <a:pt x="3" y="49"/>
                    </a:cubicBezTo>
                    <a:cubicBezTo>
                      <a:pt x="18" y="45"/>
                      <a:pt x="18" y="45"/>
                      <a:pt x="18" y="45"/>
                    </a:cubicBezTo>
                    <a:cubicBezTo>
                      <a:pt x="23" y="44"/>
                      <a:pt x="29" y="53"/>
                      <a:pt x="32" y="66"/>
                    </a:cubicBezTo>
                    <a:cubicBezTo>
                      <a:pt x="36" y="79"/>
                      <a:pt x="34" y="90"/>
                      <a:pt x="29" y="91"/>
                    </a:cubicBezTo>
                    <a:cubicBezTo>
                      <a:pt x="14" y="95"/>
                      <a:pt x="14" y="95"/>
                      <a:pt x="14" y="95"/>
                    </a:cubicBezTo>
                    <a:cubicBezTo>
                      <a:pt x="23" y="117"/>
                      <a:pt x="35" y="130"/>
                      <a:pt x="45" y="128"/>
                    </a:cubicBezTo>
                    <a:cubicBezTo>
                      <a:pt x="58" y="125"/>
                      <a:pt x="62" y="94"/>
                      <a:pt x="53" y="60"/>
                    </a:cubicBezTo>
                    <a:cubicBezTo>
                      <a:pt x="45" y="25"/>
                      <a:pt x="27" y="0"/>
                      <a:pt x="15" y="3"/>
                    </a:cubicBezTo>
                  </a:path>
                </a:pathLst>
              </a:custGeom>
              <a:solidFill>
                <a:srgbClr val="AFAD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8283" name="Freeform 830"/>
              <p:cNvSpPr>
                <a:spLocks/>
              </p:cNvSpPr>
              <p:nvPr/>
            </p:nvSpPr>
            <p:spPr bwMode="auto">
              <a:xfrm>
                <a:off x="852" y="2003"/>
                <a:ext cx="153" cy="352"/>
              </a:xfrm>
              <a:custGeom>
                <a:avLst/>
                <a:gdLst>
                  <a:gd name="T0" fmla="*/ 269925675 w 61"/>
                  <a:gd name="T1" fmla="*/ 2147483647 h 132"/>
                  <a:gd name="T2" fmla="*/ 319085606 w 61"/>
                  <a:gd name="T3" fmla="*/ 1047249749 h 132"/>
                  <a:gd name="T4" fmla="*/ 86165755 w 61"/>
                  <a:gd name="T5" fmla="*/ 51354739 h 132"/>
                  <a:gd name="T6" fmla="*/ 0 w 61"/>
                  <a:gd name="T7" fmla="*/ 125162837 h 132"/>
                  <a:gd name="T8" fmla="*/ 232774132 w 61"/>
                  <a:gd name="T9" fmla="*/ 1118235512 h 132"/>
                  <a:gd name="T10" fmla="*/ 184113420 w 61"/>
                  <a:gd name="T11" fmla="*/ 2147483647 h 132"/>
                  <a:gd name="T12" fmla="*/ 269925675 w 61"/>
                  <a:gd name="T13" fmla="*/ 2147483647 h 132"/>
                  <a:gd name="T14" fmla="*/ 0 60000 65536"/>
                  <a:gd name="T15" fmla="*/ 0 60000 65536"/>
                  <a:gd name="T16" fmla="*/ 0 60000 65536"/>
                  <a:gd name="T17" fmla="*/ 0 60000 65536"/>
                  <a:gd name="T18" fmla="*/ 0 60000 65536"/>
                  <a:gd name="T19" fmla="*/ 0 60000 65536"/>
                  <a:gd name="T20" fmla="*/ 0 60000 65536"/>
                  <a:gd name="T21" fmla="*/ 0 w 61"/>
                  <a:gd name="T22" fmla="*/ 0 h 132"/>
                  <a:gd name="T23" fmla="*/ 61 w 61"/>
                  <a:gd name="T24" fmla="*/ 132 h 1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1" h="132">
                    <a:moveTo>
                      <a:pt x="44" y="129"/>
                    </a:moveTo>
                    <a:cubicBezTo>
                      <a:pt x="57" y="125"/>
                      <a:pt x="61" y="95"/>
                      <a:pt x="52" y="60"/>
                    </a:cubicBezTo>
                    <a:cubicBezTo>
                      <a:pt x="44" y="26"/>
                      <a:pt x="27" y="0"/>
                      <a:pt x="14" y="3"/>
                    </a:cubicBezTo>
                    <a:cubicBezTo>
                      <a:pt x="0" y="7"/>
                      <a:pt x="0" y="7"/>
                      <a:pt x="0" y="7"/>
                    </a:cubicBezTo>
                    <a:cubicBezTo>
                      <a:pt x="12" y="4"/>
                      <a:pt x="30" y="29"/>
                      <a:pt x="38" y="64"/>
                    </a:cubicBezTo>
                    <a:cubicBezTo>
                      <a:pt x="47" y="98"/>
                      <a:pt x="43" y="129"/>
                      <a:pt x="30" y="132"/>
                    </a:cubicBezTo>
                    <a:cubicBezTo>
                      <a:pt x="44" y="129"/>
                      <a:pt x="44" y="129"/>
                      <a:pt x="44" y="129"/>
                    </a:cubicBezTo>
                  </a:path>
                </a:pathLst>
              </a:custGeom>
              <a:solidFill>
                <a:srgbClr val="494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8284" name="Freeform 831"/>
              <p:cNvSpPr>
                <a:spLocks/>
              </p:cNvSpPr>
              <p:nvPr/>
            </p:nvSpPr>
            <p:spPr bwMode="auto">
              <a:xfrm>
                <a:off x="955" y="1875"/>
                <a:ext cx="835" cy="376"/>
              </a:xfrm>
              <a:custGeom>
                <a:avLst/>
                <a:gdLst>
                  <a:gd name="T0" fmla="*/ 1803759770 w 334"/>
                  <a:gd name="T1" fmla="*/ 19258027 h 141"/>
                  <a:gd name="T2" fmla="*/ 0 w 334"/>
                  <a:gd name="T3" fmla="*/ 1341678477 h 141"/>
                  <a:gd name="T4" fmla="*/ 62588675 w 334"/>
                  <a:gd name="T5" fmla="*/ 1883126387 h 141"/>
                  <a:gd name="T6" fmla="*/ 93147000 w 334"/>
                  <a:gd name="T7" fmla="*/ 2147483647 h 141"/>
                  <a:gd name="T8" fmla="*/ 1896904300 w 334"/>
                  <a:gd name="T9" fmla="*/ 1130018645 h 141"/>
                  <a:gd name="T10" fmla="*/ 1920458988 w 334"/>
                  <a:gd name="T11" fmla="*/ 522387605 h 141"/>
                  <a:gd name="T12" fmla="*/ 1803759770 w 334"/>
                  <a:gd name="T13" fmla="*/ 19258027 h 141"/>
                  <a:gd name="T14" fmla="*/ 0 60000 65536"/>
                  <a:gd name="T15" fmla="*/ 0 60000 65536"/>
                  <a:gd name="T16" fmla="*/ 0 60000 65536"/>
                  <a:gd name="T17" fmla="*/ 0 60000 65536"/>
                  <a:gd name="T18" fmla="*/ 0 60000 65536"/>
                  <a:gd name="T19" fmla="*/ 0 60000 65536"/>
                  <a:gd name="T20" fmla="*/ 0 60000 65536"/>
                  <a:gd name="T21" fmla="*/ 0 w 334"/>
                  <a:gd name="T22" fmla="*/ 0 h 141"/>
                  <a:gd name="T23" fmla="*/ 334 w 334"/>
                  <a:gd name="T24" fmla="*/ 141 h 1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4" h="141">
                    <a:moveTo>
                      <a:pt x="310" y="1"/>
                    </a:moveTo>
                    <a:cubicBezTo>
                      <a:pt x="0" y="77"/>
                      <a:pt x="0" y="77"/>
                      <a:pt x="0" y="77"/>
                    </a:cubicBezTo>
                    <a:cubicBezTo>
                      <a:pt x="5" y="86"/>
                      <a:pt x="9" y="97"/>
                      <a:pt x="11" y="108"/>
                    </a:cubicBezTo>
                    <a:cubicBezTo>
                      <a:pt x="14" y="120"/>
                      <a:pt x="16" y="131"/>
                      <a:pt x="16" y="141"/>
                    </a:cubicBezTo>
                    <a:cubicBezTo>
                      <a:pt x="326" y="65"/>
                      <a:pt x="326" y="65"/>
                      <a:pt x="326" y="65"/>
                    </a:cubicBezTo>
                    <a:cubicBezTo>
                      <a:pt x="332" y="64"/>
                      <a:pt x="334" y="48"/>
                      <a:pt x="330" y="30"/>
                    </a:cubicBezTo>
                    <a:cubicBezTo>
                      <a:pt x="325" y="13"/>
                      <a:pt x="317" y="0"/>
                      <a:pt x="310" y="1"/>
                    </a:cubicBezTo>
                  </a:path>
                </a:pathLst>
              </a:custGeom>
              <a:solidFill>
                <a:srgbClr val="F2F7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8285" name="Freeform 832"/>
              <p:cNvSpPr>
                <a:spLocks/>
              </p:cNvSpPr>
              <p:nvPr/>
            </p:nvSpPr>
            <p:spPr bwMode="auto">
              <a:xfrm>
                <a:off x="772" y="2131"/>
                <a:ext cx="133" cy="149"/>
              </a:xfrm>
              <a:custGeom>
                <a:avLst/>
                <a:gdLst>
                  <a:gd name="T0" fmla="*/ 218009904 w 53"/>
                  <a:gd name="T1" fmla="*/ 18741199 h 56"/>
                  <a:gd name="T2" fmla="*/ 0 w 53"/>
                  <a:gd name="T3" fmla="*/ 171225242 h 56"/>
                  <a:gd name="T4" fmla="*/ 49126780 w 53"/>
                  <a:gd name="T5" fmla="*/ 516743391 h 56"/>
                  <a:gd name="T6" fmla="*/ 69161194 w 53"/>
                  <a:gd name="T7" fmla="*/ 939269757 h 56"/>
                  <a:gd name="T8" fmla="*/ 284684392 w 53"/>
                  <a:gd name="T9" fmla="*/ 789420455 h 56"/>
                  <a:gd name="T10" fmla="*/ 304392086 w 53"/>
                  <a:gd name="T11" fmla="*/ 372500625 h 56"/>
                  <a:gd name="T12" fmla="*/ 218009904 w 53"/>
                  <a:gd name="T13" fmla="*/ 18741199 h 56"/>
                  <a:gd name="T14" fmla="*/ 0 60000 65536"/>
                  <a:gd name="T15" fmla="*/ 0 60000 65536"/>
                  <a:gd name="T16" fmla="*/ 0 60000 65536"/>
                  <a:gd name="T17" fmla="*/ 0 60000 65536"/>
                  <a:gd name="T18" fmla="*/ 0 60000 65536"/>
                  <a:gd name="T19" fmla="*/ 0 60000 65536"/>
                  <a:gd name="T20" fmla="*/ 0 60000 65536"/>
                  <a:gd name="T21" fmla="*/ 0 w 53"/>
                  <a:gd name="T22" fmla="*/ 0 h 56"/>
                  <a:gd name="T23" fmla="*/ 53 w 53"/>
                  <a:gd name="T24" fmla="*/ 56 h 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56">
                    <a:moveTo>
                      <a:pt x="35" y="1"/>
                    </a:moveTo>
                    <a:cubicBezTo>
                      <a:pt x="0" y="10"/>
                      <a:pt x="0" y="10"/>
                      <a:pt x="0" y="10"/>
                    </a:cubicBezTo>
                    <a:cubicBezTo>
                      <a:pt x="3" y="16"/>
                      <a:pt x="6" y="23"/>
                      <a:pt x="8" y="31"/>
                    </a:cubicBezTo>
                    <a:cubicBezTo>
                      <a:pt x="10" y="40"/>
                      <a:pt x="11" y="49"/>
                      <a:pt x="11" y="56"/>
                    </a:cubicBezTo>
                    <a:cubicBezTo>
                      <a:pt x="46" y="47"/>
                      <a:pt x="46" y="47"/>
                      <a:pt x="46" y="47"/>
                    </a:cubicBezTo>
                    <a:cubicBezTo>
                      <a:pt x="51" y="46"/>
                      <a:pt x="53" y="35"/>
                      <a:pt x="49" y="22"/>
                    </a:cubicBezTo>
                    <a:cubicBezTo>
                      <a:pt x="46" y="9"/>
                      <a:pt x="40" y="0"/>
                      <a:pt x="35" y="1"/>
                    </a:cubicBezTo>
                  </a:path>
                </a:pathLst>
              </a:custGeom>
              <a:solidFill>
                <a:srgbClr val="D7D6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8286" name="Freeform 833"/>
              <p:cNvSpPr>
                <a:spLocks/>
              </p:cNvSpPr>
              <p:nvPr/>
            </p:nvSpPr>
            <p:spPr bwMode="auto">
              <a:xfrm>
                <a:off x="665" y="2120"/>
                <a:ext cx="102" cy="227"/>
              </a:xfrm>
              <a:custGeom>
                <a:avLst/>
                <a:gdLst>
                  <a:gd name="T0" fmla="*/ 32039208 w 41"/>
                  <a:gd name="T1" fmla="*/ 822143905 h 85"/>
                  <a:gd name="T2" fmla="*/ 57995115 w 41"/>
                  <a:gd name="T3" fmla="*/ 32629439 h 85"/>
                  <a:gd name="T4" fmla="*/ 193803120 w 41"/>
                  <a:gd name="T5" fmla="*/ 696585526 h 85"/>
                  <a:gd name="T6" fmla="*/ 166266986 w 41"/>
                  <a:gd name="T7" fmla="*/ 1486806432 h 85"/>
                  <a:gd name="T8" fmla="*/ 32039208 w 41"/>
                  <a:gd name="T9" fmla="*/ 822143905 h 85"/>
                  <a:gd name="T10" fmla="*/ 0 60000 65536"/>
                  <a:gd name="T11" fmla="*/ 0 60000 65536"/>
                  <a:gd name="T12" fmla="*/ 0 60000 65536"/>
                  <a:gd name="T13" fmla="*/ 0 60000 65536"/>
                  <a:gd name="T14" fmla="*/ 0 60000 65536"/>
                  <a:gd name="T15" fmla="*/ 0 w 41"/>
                  <a:gd name="T16" fmla="*/ 0 h 85"/>
                  <a:gd name="T17" fmla="*/ 41 w 41"/>
                  <a:gd name="T18" fmla="*/ 85 h 85"/>
                </a:gdLst>
                <a:ahLst/>
                <a:cxnLst>
                  <a:cxn ang="T10">
                    <a:pos x="T0" y="T1"/>
                  </a:cxn>
                  <a:cxn ang="T11">
                    <a:pos x="T2" y="T3"/>
                  </a:cxn>
                  <a:cxn ang="T12">
                    <a:pos x="T4" y="T5"/>
                  </a:cxn>
                  <a:cxn ang="T13">
                    <a:pos x="T6" y="T7"/>
                  </a:cxn>
                  <a:cxn ang="T14">
                    <a:pos x="T8" y="T9"/>
                  </a:cxn>
                </a:cxnLst>
                <a:rect l="T15" t="T16" r="T17" b="T18"/>
                <a:pathLst>
                  <a:path w="41" h="85">
                    <a:moveTo>
                      <a:pt x="6" y="46"/>
                    </a:moveTo>
                    <a:cubicBezTo>
                      <a:pt x="0" y="24"/>
                      <a:pt x="3" y="4"/>
                      <a:pt x="11" y="2"/>
                    </a:cubicBezTo>
                    <a:cubicBezTo>
                      <a:pt x="19" y="0"/>
                      <a:pt x="30" y="16"/>
                      <a:pt x="36" y="39"/>
                    </a:cubicBezTo>
                    <a:cubicBezTo>
                      <a:pt x="41" y="61"/>
                      <a:pt x="39" y="81"/>
                      <a:pt x="31" y="83"/>
                    </a:cubicBezTo>
                    <a:cubicBezTo>
                      <a:pt x="22" y="85"/>
                      <a:pt x="11" y="68"/>
                      <a:pt x="6" y="46"/>
                    </a:cubicBezTo>
                  </a:path>
                </a:pathLst>
              </a:custGeom>
              <a:solidFill>
                <a:srgbClr val="AFAD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8287" name="Freeform 834"/>
              <p:cNvSpPr>
                <a:spLocks/>
              </p:cNvSpPr>
              <p:nvPr/>
            </p:nvSpPr>
            <p:spPr bwMode="auto">
              <a:xfrm>
                <a:off x="1767" y="1909"/>
                <a:ext cx="63" cy="83"/>
              </a:xfrm>
              <a:custGeom>
                <a:avLst/>
                <a:gdLst>
                  <a:gd name="T0" fmla="*/ 100797137 w 25"/>
                  <a:gd name="T1" fmla="*/ 20371209 h 31"/>
                  <a:gd name="T2" fmla="*/ 0 w 25"/>
                  <a:gd name="T3" fmla="*/ 75964773 h 31"/>
                  <a:gd name="T4" fmla="*/ 34565570 w 25"/>
                  <a:gd name="T5" fmla="*/ 320135292 h 31"/>
                  <a:gd name="T6" fmla="*/ 47085104 w 25"/>
                  <a:gd name="T7" fmla="*/ 577706284 h 31"/>
                  <a:gd name="T8" fmla="*/ 140798178 w 25"/>
                  <a:gd name="T9" fmla="*/ 523129736 h 31"/>
                  <a:gd name="T10" fmla="*/ 153211618 w 25"/>
                  <a:gd name="T11" fmla="*/ 245211232 h 31"/>
                  <a:gd name="T12" fmla="*/ 100797137 w 25"/>
                  <a:gd name="T13" fmla="*/ 20371209 h 31"/>
                  <a:gd name="T14" fmla="*/ 0 60000 65536"/>
                  <a:gd name="T15" fmla="*/ 0 60000 65536"/>
                  <a:gd name="T16" fmla="*/ 0 60000 65536"/>
                  <a:gd name="T17" fmla="*/ 0 60000 65536"/>
                  <a:gd name="T18" fmla="*/ 0 60000 65536"/>
                  <a:gd name="T19" fmla="*/ 0 60000 65536"/>
                  <a:gd name="T20" fmla="*/ 0 60000 65536"/>
                  <a:gd name="T21" fmla="*/ 0 w 25"/>
                  <a:gd name="T22" fmla="*/ 0 h 31"/>
                  <a:gd name="T23" fmla="*/ 25 w 25"/>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31">
                    <a:moveTo>
                      <a:pt x="15" y="1"/>
                    </a:moveTo>
                    <a:cubicBezTo>
                      <a:pt x="0" y="4"/>
                      <a:pt x="0" y="4"/>
                      <a:pt x="0" y="4"/>
                    </a:cubicBezTo>
                    <a:cubicBezTo>
                      <a:pt x="2" y="8"/>
                      <a:pt x="4" y="13"/>
                      <a:pt x="5" y="17"/>
                    </a:cubicBezTo>
                    <a:cubicBezTo>
                      <a:pt x="6" y="22"/>
                      <a:pt x="7" y="27"/>
                      <a:pt x="7" y="31"/>
                    </a:cubicBezTo>
                    <a:cubicBezTo>
                      <a:pt x="21" y="28"/>
                      <a:pt x="21" y="28"/>
                      <a:pt x="21" y="28"/>
                    </a:cubicBezTo>
                    <a:cubicBezTo>
                      <a:pt x="24" y="27"/>
                      <a:pt x="25" y="20"/>
                      <a:pt x="23" y="13"/>
                    </a:cubicBezTo>
                    <a:cubicBezTo>
                      <a:pt x="21" y="6"/>
                      <a:pt x="18" y="0"/>
                      <a:pt x="15" y="1"/>
                    </a:cubicBezTo>
                  </a:path>
                </a:pathLst>
              </a:custGeom>
              <a:solidFill>
                <a:srgbClr val="28316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8288" name="Freeform 835"/>
              <p:cNvSpPr>
                <a:spLocks/>
              </p:cNvSpPr>
              <p:nvPr/>
            </p:nvSpPr>
            <p:spPr bwMode="auto">
              <a:xfrm>
                <a:off x="1825" y="1827"/>
                <a:ext cx="430" cy="120"/>
              </a:xfrm>
              <a:custGeom>
                <a:avLst/>
                <a:gdLst>
                  <a:gd name="T0" fmla="*/ 1001358208 w 172"/>
                  <a:gd name="T1" fmla="*/ 0 h 45"/>
                  <a:gd name="T2" fmla="*/ 0 w 172"/>
                  <a:gd name="T3" fmla="*/ 732793877 h 45"/>
                  <a:gd name="T4" fmla="*/ 0 w 172"/>
                  <a:gd name="T5" fmla="*/ 753107763 h 45"/>
                  <a:gd name="T6" fmla="*/ 6439270 w 172"/>
                  <a:gd name="T7" fmla="*/ 784529429 h 45"/>
                  <a:gd name="T8" fmla="*/ 931308125 w 172"/>
                  <a:gd name="T9" fmla="*/ 85481608 h 45"/>
                  <a:gd name="T10" fmla="*/ 1001358208 w 172"/>
                  <a:gd name="T11" fmla="*/ 0 h 45"/>
                  <a:gd name="T12" fmla="*/ 0 60000 65536"/>
                  <a:gd name="T13" fmla="*/ 0 60000 65536"/>
                  <a:gd name="T14" fmla="*/ 0 60000 65536"/>
                  <a:gd name="T15" fmla="*/ 0 60000 65536"/>
                  <a:gd name="T16" fmla="*/ 0 60000 65536"/>
                  <a:gd name="T17" fmla="*/ 0 60000 65536"/>
                  <a:gd name="T18" fmla="*/ 0 w 172"/>
                  <a:gd name="T19" fmla="*/ 0 h 45"/>
                  <a:gd name="T20" fmla="*/ 172 w 172"/>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172" h="45">
                    <a:moveTo>
                      <a:pt x="172" y="0"/>
                    </a:moveTo>
                    <a:cubicBezTo>
                      <a:pt x="0" y="42"/>
                      <a:pt x="0" y="42"/>
                      <a:pt x="0" y="42"/>
                    </a:cubicBezTo>
                    <a:cubicBezTo>
                      <a:pt x="0" y="43"/>
                      <a:pt x="0" y="43"/>
                      <a:pt x="0" y="43"/>
                    </a:cubicBezTo>
                    <a:cubicBezTo>
                      <a:pt x="0" y="44"/>
                      <a:pt x="0" y="44"/>
                      <a:pt x="1" y="45"/>
                    </a:cubicBezTo>
                    <a:cubicBezTo>
                      <a:pt x="160" y="5"/>
                      <a:pt x="160" y="5"/>
                      <a:pt x="160" y="5"/>
                    </a:cubicBezTo>
                    <a:lnTo>
                      <a:pt x="172" y="0"/>
                    </a:lnTo>
                    <a:close/>
                  </a:path>
                </a:pathLst>
              </a:custGeom>
              <a:solidFill>
                <a:srgbClr val="0918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8289" name="Freeform 836"/>
              <p:cNvSpPr>
                <a:spLocks/>
              </p:cNvSpPr>
              <p:nvPr/>
            </p:nvSpPr>
            <p:spPr bwMode="auto">
              <a:xfrm>
                <a:off x="1717" y="1880"/>
                <a:ext cx="65" cy="165"/>
              </a:xfrm>
              <a:custGeom>
                <a:avLst/>
                <a:gdLst>
                  <a:gd name="T0" fmla="*/ 34695625 w 26"/>
                  <a:gd name="T1" fmla="*/ 0 h 62"/>
                  <a:gd name="T2" fmla="*/ 34695625 w 26"/>
                  <a:gd name="T3" fmla="*/ 0 h 62"/>
                  <a:gd name="T4" fmla="*/ 30993675 w 26"/>
                  <a:gd name="T5" fmla="*/ 0 h 62"/>
                  <a:gd name="T6" fmla="*/ 7438988 w 26"/>
                  <a:gd name="T7" fmla="*/ 83274680 h 62"/>
                  <a:gd name="T8" fmla="*/ 0 w 26"/>
                  <a:gd name="T9" fmla="*/ 270716165 h 62"/>
                  <a:gd name="T10" fmla="*/ 12397470 w 26"/>
                  <a:gd name="T11" fmla="*/ 571382002 h 62"/>
                  <a:gd name="T12" fmla="*/ 7438988 w 26"/>
                  <a:gd name="T13" fmla="*/ 571382002 h 62"/>
                  <a:gd name="T14" fmla="*/ 7438988 w 26"/>
                  <a:gd name="T15" fmla="*/ 571382002 h 62"/>
                  <a:gd name="T16" fmla="*/ 12397470 w 26"/>
                  <a:gd name="T17" fmla="*/ 571382002 h 62"/>
                  <a:gd name="T18" fmla="*/ 58586458 w 26"/>
                  <a:gd name="T19" fmla="*/ 925030297 h 62"/>
                  <a:gd name="T20" fmla="*/ 111751300 w 26"/>
                  <a:gd name="T21" fmla="*/ 1043929303 h 62"/>
                  <a:gd name="T22" fmla="*/ 116234188 w 26"/>
                  <a:gd name="T23" fmla="*/ 1043929303 h 62"/>
                  <a:gd name="T24" fmla="*/ 116234188 w 26"/>
                  <a:gd name="T25" fmla="*/ 1043929303 h 62"/>
                  <a:gd name="T26" fmla="*/ 146466145 w 26"/>
                  <a:gd name="T27" fmla="*/ 975124971 h 62"/>
                  <a:gd name="T28" fmla="*/ 151997863 w 26"/>
                  <a:gd name="T29" fmla="*/ 773180121 h 62"/>
                  <a:gd name="T30" fmla="*/ 151997863 w 26"/>
                  <a:gd name="T31" fmla="*/ 708689115 h 62"/>
                  <a:gd name="T32" fmla="*/ 151997863 w 26"/>
                  <a:gd name="T33" fmla="*/ 708689115 h 62"/>
                  <a:gd name="T34" fmla="*/ 146466145 w 26"/>
                  <a:gd name="T35" fmla="*/ 708689115 h 62"/>
                  <a:gd name="T36" fmla="*/ 105075208 w 26"/>
                  <a:gd name="T37" fmla="*/ 506890603 h 62"/>
                  <a:gd name="T38" fmla="*/ 111751300 w 26"/>
                  <a:gd name="T39" fmla="*/ 270716165 h 62"/>
                  <a:gd name="T40" fmla="*/ 111751300 w 26"/>
                  <a:gd name="T41" fmla="*/ 270716165 h 62"/>
                  <a:gd name="T42" fmla="*/ 93174613 w 26"/>
                  <a:gd name="T43" fmla="*/ 133401345 h 62"/>
                  <a:gd name="T44" fmla="*/ 34695625 w 26"/>
                  <a:gd name="T45" fmla="*/ 0 h 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6"/>
                  <a:gd name="T70" fmla="*/ 0 h 62"/>
                  <a:gd name="T71" fmla="*/ 26 w 26"/>
                  <a:gd name="T72" fmla="*/ 62 h 6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6" h="62">
                    <a:moveTo>
                      <a:pt x="6" y="0"/>
                    </a:moveTo>
                    <a:cubicBezTo>
                      <a:pt x="6" y="0"/>
                      <a:pt x="6" y="0"/>
                      <a:pt x="6" y="0"/>
                    </a:cubicBezTo>
                    <a:cubicBezTo>
                      <a:pt x="5" y="0"/>
                      <a:pt x="5" y="0"/>
                      <a:pt x="5" y="0"/>
                    </a:cubicBezTo>
                    <a:cubicBezTo>
                      <a:pt x="4" y="1"/>
                      <a:pt x="2" y="2"/>
                      <a:pt x="1" y="5"/>
                    </a:cubicBezTo>
                    <a:cubicBezTo>
                      <a:pt x="0" y="8"/>
                      <a:pt x="0" y="12"/>
                      <a:pt x="0" y="16"/>
                    </a:cubicBezTo>
                    <a:cubicBezTo>
                      <a:pt x="0" y="22"/>
                      <a:pt x="0" y="28"/>
                      <a:pt x="2" y="34"/>
                    </a:cubicBezTo>
                    <a:cubicBezTo>
                      <a:pt x="1" y="34"/>
                      <a:pt x="1" y="34"/>
                      <a:pt x="1" y="34"/>
                    </a:cubicBezTo>
                    <a:cubicBezTo>
                      <a:pt x="1" y="34"/>
                      <a:pt x="1" y="34"/>
                      <a:pt x="1" y="34"/>
                    </a:cubicBezTo>
                    <a:cubicBezTo>
                      <a:pt x="2" y="34"/>
                      <a:pt x="2" y="34"/>
                      <a:pt x="2" y="34"/>
                    </a:cubicBezTo>
                    <a:cubicBezTo>
                      <a:pt x="4" y="42"/>
                      <a:pt x="7" y="49"/>
                      <a:pt x="10" y="55"/>
                    </a:cubicBezTo>
                    <a:cubicBezTo>
                      <a:pt x="13" y="60"/>
                      <a:pt x="17" y="62"/>
                      <a:pt x="19" y="62"/>
                    </a:cubicBezTo>
                    <a:cubicBezTo>
                      <a:pt x="19" y="62"/>
                      <a:pt x="20" y="62"/>
                      <a:pt x="20" y="62"/>
                    </a:cubicBezTo>
                    <a:cubicBezTo>
                      <a:pt x="20" y="62"/>
                      <a:pt x="20" y="62"/>
                      <a:pt x="20" y="62"/>
                    </a:cubicBezTo>
                    <a:cubicBezTo>
                      <a:pt x="22" y="62"/>
                      <a:pt x="24" y="60"/>
                      <a:pt x="25" y="58"/>
                    </a:cubicBezTo>
                    <a:cubicBezTo>
                      <a:pt x="26" y="55"/>
                      <a:pt x="26" y="51"/>
                      <a:pt x="26" y="46"/>
                    </a:cubicBezTo>
                    <a:cubicBezTo>
                      <a:pt x="26" y="45"/>
                      <a:pt x="26" y="43"/>
                      <a:pt x="26" y="42"/>
                    </a:cubicBezTo>
                    <a:cubicBezTo>
                      <a:pt x="26" y="42"/>
                      <a:pt x="26" y="42"/>
                      <a:pt x="26" y="42"/>
                    </a:cubicBezTo>
                    <a:cubicBezTo>
                      <a:pt x="26" y="42"/>
                      <a:pt x="25" y="42"/>
                      <a:pt x="25" y="42"/>
                    </a:cubicBezTo>
                    <a:cubicBezTo>
                      <a:pt x="23" y="42"/>
                      <a:pt x="19" y="37"/>
                      <a:pt x="18" y="30"/>
                    </a:cubicBezTo>
                    <a:cubicBezTo>
                      <a:pt x="16" y="23"/>
                      <a:pt x="16" y="16"/>
                      <a:pt x="19" y="16"/>
                    </a:cubicBezTo>
                    <a:cubicBezTo>
                      <a:pt x="19" y="16"/>
                      <a:pt x="19" y="16"/>
                      <a:pt x="19" y="16"/>
                    </a:cubicBezTo>
                    <a:cubicBezTo>
                      <a:pt x="18" y="13"/>
                      <a:pt x="17" y="10"/>
                      <a:pt x="16" y="8"/>
                    </a:cubicBezTo>
                    <a:cubicBezTo>
                      <a:pt x="12" y="3"/>
                      <a:pt x="9" y="0"/>
                      <a:pt x="6" y="0"/>
                    </a:cubicBezTo>
                  </a:path>
                </a:pathLst>
              </a:custGeom>
              <a:solidFill>
                <a:srgbClr val="B8BF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8290" name="Freeform 837"/>
              <p:cNvSpPr>
                <a:spLocks/>
              </p:cNvSpPr>
              <p:nvPr/>
            </p:nvSpPr>
            <p:spPr bwMode="auto">
              <a:xfrm>
                <a:off x="1757" y="1923"/>
                <a:ext cx="25" cy="69"/>
              </a:xfrm>
              <a:custGeom>
                <a:avLst/>
                <a:gdLst>
                  <a:gd name="T0" fmla="*/ 15927270 w 10"/>
                  <a:gd name="T1" fmla="*/ 0 h 26"/>
                  <a:gd name="T2" fmla="*/ 15927270 w 10"/>
                  <a:gd name="T3" fmla="*/ 0 h 26"/>
                  <a:gd name="T4" fmla="*/ 11920238 w 10"/>
                  <a:gd name="T5" fmla="*/ 223445914 h 26"/>
                  <a:gd name="T6" fmla="*/ 52859688 w 10"/>
                  <a:gd name="T7" fmla="*/ 417751939 h 26"/>
                  <a:gd name="T8" fmla="*/ 57818675 w 10"/>
                  <a:gd name="T9" fmla="*/ 417751939 h 26"/>
                  <a:gd name="T10" fmla="*/ 57818675 w 10"/>
                  <a:gd name="T11" fmla="*/ 417751939 h 26"/>
                  <a:gd name="T12" fmla="*/ 46493675 w 10"/>
                  <a:gd name="T13" fmla="*/ 212099156 h 26"/>
                  <a:gd name="T14" fmla="*/ 15927270 w 10"/>
                  <a:gd name="T15" fmla="*/ 0 h 26"/>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26"/>
                  <a:gd name="T26" fmla="*/ 10 w 10"/>
                  <a:gd name="T27" fmla="*/ 26 h 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26">
                    <a:moveTo>
                      <a:pt x="3" y="0"/>
                    </a:moveTo>
                    <a:cubicBezTo>
                      <a:pt x="3" y="0"/>
                      <a:pt x="3" y="0"/>
                      <a:pt x="3" y="0"/>
                    </a:cubicBezTo>
                    <a:cubicBezTo>
                      <a:pt x="0" y="0"/>
                      <a:pt x="0" y="7"/>
                      <a:pt x="2" y="14"/>
                    </a:cubicBezTo>
                    <a:cubicBezTo>
                      <a:pt x="3" y="21"/>
                      <a:pt x="7" y="26"/>
                      <a:pt x="9" y="26"/>
                    </a:cubicBezTo>
                    <a:cubicBezTo>
                      <a:pt x="9" y="26"/>
                      <a:pt x="10" y="26"/>
                      <a:pt x="10" y="26"/>
                    </a:cubicBezTo>
                    <a:cubicBezTo>
                      <a:pt x="10" y="26"/>
                      <a:pt x="10" y="26"/>
                      <a:pt x="10" y="26"/>
                    </a:cubicBezTo>
                    <a:cubicBezTo>
                      <a:pt x="10" y="22"/>
                      <a:pt x="9" y="17"/>
                      <a:pt x="8" y="13"/>
                    </a:cubicBezTo>
                    <a:cubicBezTo>
                      <a:pt x="7" y="8"/>
                      <a:pt x="5" y="3"/>
                      <a:pt x="3" y="0"/>
                    </a:cubicBezTo>
                  </a:path>
                </a:pathLst>
              </a:custGeom>
              <a:solidFill>
                <a:srgbClr val="939C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8291" name="Freeform 838"/>
              <p:cNvSpPr>
                <a:spLocks/>
              </p:cNvSpPr>
              <p:nvPr/>
            </p:nvSpPr>
            <p:spPr bwMode="auto">
              <a:xfrm>
                <a:off x="962" y="2061"/>
                <a:ext cx="213" cy="158"/>
              </a:xfrm>
              <a:custGeom>
                <a:avLst/>
                <a:gdLst>
                  <a:gd name="T0" fmla="*/ 0 w 85"/>
                  <a:gd name="T1" fmla="*/ 336550972 h 59"/>
                  <a:gd name="T2" fmla="*/ 423417002 w 85"/>
                  <a:gd name="T3" fmla="*/ 0 h 59"/>
                  <a:gd name="T4" fmla="*/ 490840798 w 85"/>
                  <a:gd name="T5" fmla="*/ 825485319 h 59"/>
                  <a:gd name="T6" fmla="*/ 290238749 w 85"/>
                  <a:gd name="T7" fmla="*/ 958782488 h 59"/>
                  <a:gd name="T8" fmla="*/ 133224817 w 85"/>
                  <a:gd name="T9" fmla="*/ 1050632689 h 59"/>
                  <a:gd name="T10" fmla="*/ 72349998 w 85"/>
                  <a:gd name="T11" fmla="*/ 1105282900 h 59"/>
                  <a:gd name="T12" fmla="*/ 0 w 85"/>
                  <a:gd name="T13" fmla="*/ 336550972 h 59"/>
                  <a:gd name="T14" fmla="*/ 0 60000 65536"/>
                  <a:gd name="T15" fmla="*/ 0 60000 65536"/>
                  <a:gd name="T16" fmla="*/ 0 60000 65536"/>
                  <a:gd name="T17" fmla="*/ 0 60000 65536"/>
                  <a:gd name="T18" fmla="*/ 0 60000 65536"/>
                  <a:gd name="T19" fmla="*/ 0 60000 65536"/>
                  <a:gd name="T20" fmla="*/ 0 60000 65536"/>
                  <a:gd name="T21" fmla="*/ 0 w 85"/>
                  <a:gd name="T22" fmla="*/ 0 h 59"/>
                  <a:gd name="T23" fmla="*/ 85 w 85"/>
                  <a:gd name="T24" fmla="*/ 59 h 5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5" h="59">
                    <a:moveTo>
                      <a:pt x="0" y="18"/>
                    </a:moveTo>
                    <a:cubicBezTo>
                      <a:pt x="70" y="0"/>
                      <a:pt x="70" y="0"/>
                      <a:pt x="70" y="0"/>
                    </a:cubicBezTo>
                    <a:cubicBezTo>
                      <a:pt x="74" y="2"/>
                      <a:pt x="85" y="35"/>
                      <a:pt x="81" y="44"/>
                    </a:cubicBezTo>
                    <a:cubicBezTo>
                      <a:pt x="48" y="51"/>
                      <a:pt x="48" y="51"/>
                      <a:pt x="48" y="51"/>
                    </a:cubicBezTo>
                    <a:cubicBezTo>
                      <a:pt x="22" y="56"/>
                      <a:pt x="22" y="56"/>
                      <a:pt x="22" y="56"/>
                    </a:cubicBezTo>
                    <a:cubicBezTo>
                      <a:pt x="12" y="59"/>
                      <a:pt x="12" y="59"/>
                      <a:pt x="12" y="59"/>
                    </a:cubicBezTo>
                    <a:cubicBezTo>
                      <a:pt x="0" y="18"/>
                      <a:pt x="0" y="18"/>
                      <a:pt x="0" y="18"/>
                    </a:cubicBezTo>
                  </a:path>
                </a:pathLst>
              </a:custGeom>
              <a:solidFill>
                <a:srgbClr val="7676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8292" name="Freeform 839"/>
              <p:cNvSpPr>
                <a:spLocks/>
              </p:cNvSpPr>
              <p:nvPr/>
            </p:nvSpPr>
            <p:spPr bwMode="auto">
              <a:xfrm>
                <a:off x="972" y="2120"/>
                <a:ext cx="193" cy="96"/>
              </a:xfrm>
              <a:custGeom>
                <a:avLst/>
                <a:gdLst>
                  <a:gd name="T0" fmla="*/ 0 w 77"/>
                  <a:gd name="T1" fmla="*/ 0 h 36"/>
                  <a:gd name="T2" fmla="*/ 43592727 w 77"/>
                  <a:gd name="T3" fmla="*/ 627911488 h 36"/>
                  <a:gd name="T4" fmla="*/ 468541746 w 77"/>
                  <a:gd name="T5" fmla="*/ 365189256 h 36"/>
                  <a:gd name="T6" fmla="*/ 96971491 w 77"/>
                  <a:gd name="T7" fmla="*/ 438596437 h 36"/>
                  <a:gd name="T8" fmla="*/ 0 w 77"/>
                  <a:gd name="T9" fmla="*/ 0 h 36"/>
                  <a:gd name="T10" fmla="*/ 0 60000 65536"/>
                  <a:gd name="T11" fmla="*/ 0 60000 65536"/>
                  <a:gd name="T12" fmla="*/ 0 60000 65536"/>
                  <a:gd name="T13" fmla="*/ 0 60000 65536"/>
                  <a:gd name="T14" fmla="*/ 0 60000 65536"/>
                  <a:gd name="T15" fmla="*/ 0 w 77"/>
                  <a:gd name="T16" fmla="*/ 0 h 36"/>
                  <a:gd name="T17" fmla="*/ 77 w 77"/>
                  <a:gd name="T18" fmla="*/ 36 h 36"/>
                </a:gdLst>
                <a:ahLst/>
                <a:cxnLst>
                  <a:cxn ang="T10">
                    <a:pos x="T0" y="T1"/>
                  </a:cxn>
                  <a:cxn ang="T11">
                    <a:pos x="T2" y="T3"/>
                  </a:cxn>
                  <a:cxn ang="T12">
                    <a:pos x="T4" y="T5"/>
                  </a:cxn>
                  <a:cxn ang="T13">
                    <a:pos x="T6" y="T7"/>
                  </a:cxn>
                  <a:cxn ang="T14">
                    <a:pos x="T8" y="T9"/>
                  </a:cxn>
                </a:cxnLst>
                <a:rect l="T15" t="T16" r="T17" b="T18"/>
                <a:pathLst>
                  <a:path w="77" h="36">
                    <a:moveTo>
                      <a:pt x="0" y="0"/>
                    </a:moveTo>
                    <a:cubicBezTo>
                      <a:pt x="0" y="0"/>
                      <a:pt x="7" y="28"/>
                      <a:pt x="7" y="36"/>
                    </a:cubicBezTo>
                    <a:cubicBezTo>
                      <a:pt x="77" y="21"/>
                      <a:pt x="77" y="21"/>
                      <a:pt x="77" y="21"/>
                    </a:cubicBezTo>
                    <a:cubicBezTo>
                      <a:pt x="77" y="21"/>
                      <a:pt x="33" y="32"/>
                      <a:pt x="16" y="25"/>
                    </a:cubicBezTo>
                    <a:cubicBezTo>
                      <a:pt x="3" y="21"/>
                      <a:pt x="0" y="0"/>
                      <a:pt x="0" y="0"/>
                    </a:cubicBezTo>
                  </a:path>
                </a:pathLst>
              </a:custGeom>
              <a:solidFill>
                <a:srgbClr val="494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8293" name="Freeform 840"/>
              <p:cNvSpPr>
                <a:spLocks/>
              </p:cNvSpPr>
              <p:nvPr/>
            </p:nvSpPr>
            <p:spPr bwMode="auto">
              <a:xfrm>
                <a:off x="1112" y="2027"/>
                <a:ext cx="100" cy="184"/>
              </a:xfrm>
              <a:custGeom>
                <a:avLst/>
                <a:gdLst>
                  <a:gd name="T0" fmla="*/ 86420908 w 40"/>
                  <a:gd name="T1" fmla="*/ 1203717368 h 69"/>
                  <a:gd name="T2" fmla="*/ 111751300 w 40"/>
                  <a:gd name="T3" fmla="*/ 607869213 h 69"/>
                  <a:gd name="T4" fmla="*/ 0 w 40"/>
                  <a:gd name="T5" fmla="*/ 85481608 h 69"/>
                  <a:gd name="T6" fmla="*/ 93147000 w 40"/>
                  <a:gd name="T7" fmla="*/ 19258027 h 69"/>
                  <a:gd name="T8" fmla="*/ 209331063 w 40"/>
                  <a:gd name="T9" fmla="*/ 541677944 h 69"/>
                  <a:gd name="T10" fmla="*/ 186251958 w 40"/>
                  <a:gd name="T11" fmla="*/ 1130018645 h 69"/>
                  <a:gd name="T12" fmla="*/ 86420908 w 40"/>
                  <a:gd name="T13" fmla="*/ 1203717368 h 69"/>
                  <a:gd name="T14" fmla="*/ 0 60000 65536"/>
                  <a:gd name="T15" fmla="*/ 0 60000 65536"/>
                  <a:gd name="T16" fmla="*/ 0 60000 65536"/>
                  <a:gd name="T17" fmla="*/ 0 60000 65536"/>
                  <a:gd name="T18" fmla="*/ 0 60000 65536"/>
                  <a:gd name="T19" fmla="*/ 0 60000 65536"/>
                  <a:gd name="T20" fmla="*/ 0 60000 65536"/>
                  <a:gd name="T21" fmla="*/ 0 w 40"/>
                  <a:gd name="T22" fmla="*/ 0 h 69"/>
                  <a:gd name="T23" fmla="*/ 40 w 40"/>
                  <a:gd name="T24" fmla="*/ 69 h 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69">
                    <a:moveTo>
                      <a:pt x="15" y="69"/>
                    </a:moveTo>
                    <a:cubicBezTo>
                      <a:pt x="22" y="68"/>
                      <a:pt x="24" y="52"/>
                      <a:pt x="19" y="35"/>
                    </a:cubicBezTo>
                    <a:cubicBezTo>
                      <a:pt x="15" y="17"/>
                      <a:pt x="6" y="4"/>
                      <a:pt x="0" y="5"/>
                    </a:cubicBezTo>
                    <a:cubicBezTo>
                      <a:pt x="16" y="1"/>
                      <a:pt x="16" y="1"/>
                      <a:pt x="16" y="1"/>
                    </a:cubicBezTo>
                    <a:cubicBezTo>
                      <a:pt x="23" y="0"/>
                      <a:pt x="31" y="13"/>
                      <a:pt x="36" y="31"/>
                    </a:cubicBezTo>
                    <a:cubicBezTo>
                      <a:pt x="40" y="48"/>
                      <a:pt x="38" y="64"/>
                      <a:pt x="32" y="65"/>
                    </a:cubicBezTo>
                    <a:cubicBezTo>
                      <a:pt x="15" y="69"/>
                      <a:pt x="15" y="69"/>
                      <a:pt x="15" y="69"/>
                    </a:cubicBezTo>
                  </a:path>
                </a:pathLst>
              </a:custGeom>
              <a:solidFill>
                <a:srgbClr val="494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8294" name="Freeform 841"/>
              <p:cNvSpPr>
                <a:spLocks/>
              </p:cNvSpPr>
              <p:nvPr/>
            </p:nvSpPr>
            <p:spPr bwMode="auto">
              <a:xfrm>
                <a:off x="787" y="2200"/>
                <a:ext cx="93" cy="75"/>
              </a:xfrm>
              <a:custGeom>
                <a:avLst/>
                <a:gdLst>
                  <a:gd name="T0" fmla="*/ 0 w 37"/>
                  <a:gd name="T1" fmla="*/ 0 h 28"/>
                  <a:gd name="T2" fmla="*/ 25243385 w 37"/>
                  <a:gd name="T3" fmla="*/ 526519717 h 28"/>
                  <a:gd name="T4" fmla="*/ 236236328 w 37"/>
                  <a:gd name="T5" fmla="*/ 393549474 h 28"/>
                  <a:gd name="T6" fmla="*/ 58619081 w 37"/>
                  <a:gd name="T7" fmla="*/ 280998174 h 28"/>
                  <a:gd name="T8" fmla="*/ 0 w 37"/>
                  <a:gd name="T9" fmla="*/ 0 h 28"/>
                  <a:gd name="T10" fmla="*/ 0 60000 65536"/>
                  <a:gd name="T11" fmla="*/ 0 60000 65536"/>
                  <a:gd name="T12" fmla="*/ 0 60000 65536"/>
                  <a:gd name="T13" fmla="*/ 0 60000 65536"/>
                  <a:gd name="T14" fmla="*/ 0 60000 65536"/>
                  <a:gd name="T15" fmla="*/ 0 w 37"/>
                  <a:gd name="T16" fmla="*/ 0 h 28"/>
                  <a:gd name="T17" fmla="*/ 37 w 37"/>
                  <a:gd name="T18" fmla="*/ 28 h 28"/>
                </a:gdLst>
                <a:ahLst/>
                <a:cxnLst>
                  <a:cxn ang="T10">
                    <a:pos x="T0" y="T1"/>
                  </a:cxn>
                  <a:cxn ang="T11">
                    <a:pos x="T2" y="T3"/>
                  </a:cxn>
                  <a:cxn ang="T12">
                    <a:pos x="T4" y="T5"/>
                  </a:cxn>
                  <a:cxn ang="T13">
                    <a:pos x="T6" y="T7"/>
                  </a:cxn>
                  <a:cxn ang="T14">
                    <a:pos x="T8" y="T9"/>
                  </a:cxn>
                </a:cxnLst>
                <a:rect l="T15" t="T16" r="T17" b="T18"/>
                <a:pathLst>
                  <a:path w="37" h="28">
                    <a:moveTo>
                      <a:pt x="0" y="0"/>
                    </a:moveTo>
                    <a:cubicBezTo>
                      <a:pt x="1" y="4"/>
                      <a:pt x="7" y="20"/>
                      <a:pt x="4" y="28"/>
                    </a:cubicBezTo>
                    <a:cubicBezTo>
                      <a:pt x="37" y="21"/>
                      <a:pt x="37" y="21"/>
                      <a:pt x="37" y="21"/>
                    </a:cubicBezTo>
                    <a:cubicBezTo>
                      <a:pt x="21" y="24"/>
                      <a:pt x="16" y="23"/>
                      <a:pt x="9" y="15"/>
                    </a:cubicBezTo>
                    <a:cubicBezTo>
                      <a:pt x="5" y="10"/>
                      <a:pt x="0" y="0"/>
                      <a:pt x="0" y="0"/>
                    </a:cubicBezTo>
                  </a:path>
                </a:pathLst>
              </a:custGeom>
              <a:solidFill>
                <a:srgbClr val="BFBD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8295" name="Freeform 842"/>
              <p:cNvSpPr>
                <a:spLocks/>
              </p:cNvSpPr>
              <p:nvPr/>
            </p:nvSpPr>
            <p:spPr bwMode="auto">
              <a:xfrm>
                <a:off x="692" y="2109"/>
                <a:ext cx="113" cy="232"/>
              </a:xfrm>
              <a:custGeom>
                <a:avLst/>
                <a:gdLst>
                  <a:gd name="T0" fmla="*/ 220018918 w 45"/>
                  <a:gd name="T1" fmla="*/ 1444474517 h 87"/>
                  <a:gd name="T2" fmla="*/ 249757296 w 45"/>
                  <a:gd name="T3" fmla="*/ 679639475 h 87"/>
                  <a:gd name="T4" fmla="*/ 94729477 w 45"/>
                  <a:gd name="T5" fmla="*/ 32055603 h 87"/>
                  <a:gd name="T6" fmla="*/ 0 w 45"/>
                  <a:gd name="T7" fmla="*/ 105905779 h 87"/>
                  <a:gd name="T8" fmla="*/ 157412151 w 45"/>
                  <a:gd name="T9" fmla="*/ 753107763 h 87"/>
                  <a:gd name="T10" fmla="*/ 125341885 w 45"/>
                  <a:gd name="T11" fmla="*/ 1518196053 h 87"/>
                  <a:gd name="T12" fmla="*/ 220018918 w 45"/>
                  <a:gd name="T13" fmla="*/ 1444474517 h 87"/>
                  <a:gd name="T14" fmla="*/ 0 60000 65536"/>
                  <a:gd name="T15" fmla="*/ 0 60000 65536"/>
                  <a:gd name="T16" fmla="*/ 0 60000 65536"/>
                  <a:gd name="T17" fmla="*/ 0 60000 65536"/>
                  <a:gd name="T18" fmla="*/ 0 60000 65536"/>
                  <a:gd name="T19" fmla="*/ 0 60000 65536"/>
                  <a:gd name="T20" fmla="*/ 0 60000 65536"/>
                  <a:gd name="T21" fmla="*/ 0 w 45"/>
                  <a:gd name="T22" fmla="*/ 0 h 87"/>
                  <a:gd name="T23" fmla="*/ 45 w 45"/>
                  <a:gd name="T24" fmla="*/ 87 h 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87">
                    <a:moveTo>
                      <a:pt x="35" y="83"/>
                    </a:moveTo>
                    <a:cubicBezTo>
                      <a:pt x="43" y="81"/>
                      <a:pt x="45" y="61"/>
                      <a:pt x="40" y="39"/>
                    </a:cubicBezTo>
                    <a:cubicBezTo>
                      <a:pt x="35" y="17"/>
                      <a:pt x="23" y="0"/>
                      <a:pt x="15" y="2"/>
                    </a:cubicBezTo>
                    <a:cubicBezTo>
                      <a:pt x="0" y="6"/>
                      <a:pt x="0" y="6"/>
                      <a:pt x="0" y="6"/>
                    </a:cubicBezTo>
                    <a:cubicBezTo>
                      <a:pt x="8" y="4"/>
                      <a:pt x="19" y="20"/>
                      <a:pt x="25" y="43"/>
                    </a:cubicBezTo>
                    <a:cubicBezTo>
                      <a:pt x="30" y="65"/>
                      <a:pt x="28" y="85"/>
                      <a:pt x="20" y="87"/>
                    </a:cubicBezTo>
                    <a:cubicBezTo>
                      <a:pt x="35" y="83"/>
                      <a:pt x="35" y="83"/>
                      <a:pt x="35" y="83"/>
                    </a:cubicBezTo>
                  </a:path>
                </a:pathLst>
              </a:custGeom>
              <a:solidFill>
                <a:srgbClr val="494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8296" name="Freeform 843"/>
              <p:cNvSpPr>
                <a:spLocks/>
              </p:cNvSpPr>
              <p:nvPr/>
            </p:nvSpPr>
            <p:spPr bwMode="auto">
              <a:xfrm>
                <a:off x="737" y="2160"/>
                <a:ext cx="50" cy="45"/>
              </a:xfrm>
              <a:custGeom>
                <a:avLst/>
                <a:gdLst>
                  <a:gd name="T0" fmla="*/ 116234188 w 20"/>
                  <a:gd name="T1" fmla="*/ 186758931 h 17"/>
                  <a:gd name="T2" fmla="*/ 86420908 w 20"/>
                  <a:gd name="T3" fmla="*/ 0 h 17"/>
                  <a:gd name="T4" fmla="*/ 0 w 20"/>
                  <a:gd name="T5" fmla="*/ 46414289 h 17"/>
                  <a:gd name="T6" fmla="*/ 29800595 w 20"/>
                  <a:gd name="T7" fmla="*/ 261323481 h 17"/>
                  <a:gd name="T8" fmla="*/ 116234188 w 20"/>
                  <a:gd name="T9" fmla="*/ 186758931 h 17"/>
                  <a:gd name="T10" fmla="*/ 0 60000 65536"/>
                  <a:gd name="T11" fmla="*/ 0 60000 65536"/>
                  <a:gd name="T12" fmla="*/ 0 60000 65536"/>
                  <a:gd name="T13" fmla="*/ 0 60000 65536"/>
                  <a:gd name="T14" fmla="*/ 0 60000 65536"/>
                  <a:gd name="T15" fmla="*/ 0 w 20"/>
                  <a:gd name="T16" fmla="*/ 0 h 17"/>
                  <a:gd name="T17" fmla="*/ 20 w 20"/>
                  <a:gd name="T18" fmla="*/ 17 h 17"/>
                </a:gdLst>
                <a:ahLst/>
                <a:cxnLst>
                  <a:cxn ang="T10">
                    <a:pos x="T0" y="T1"/>
                  </a:cxn>
                  <a:cxn ang="T11">
                    <a:pos x="T2" y="T3"/>
                  </a:cxn>
                  <a:cxn ang="T12">
                    <a:pos x="T4" y="T5"/>
                  </a:cxn>
                  <a:cxn ang="T13">
                    <a:pos x="T6" y="T7"/>
                  </a:cxn>
                  <a:cxn ang="T14">
                    <a:pos x="T8" y="T9"/>
                  </a:cxn>
                </a:cxnLst>
                <a:rect l="T15" t="T16" r="T17" b="T18"/>
                <a:pathLst>
                  <a:path w="20" h="17">
                    <a:moveTo>
                      <a:pt x="20" y="12"/>
                    </a:moveTo>
                    <a:cubicBezTo>
                      <a:pt x="18" y="8"/>
                      <a:pt x="17" y="3"/>
                      <a:pt x="15" y="0"/>
                    </a:cubicBezTo>
                    <a:cubicBezTo>
                      <a:pt x="0" y="3"/>
                      <a:pt x="0" y="3"/>
                      <a:pt x="0" y="3"/>
                    </a:cubicBezTo>
                    <a:cubicBezTo>
                      <a:pt x="2" y="7"/>
                      <a:pt x="4" y="12"/>
                      <a:pt x="5" y="17"/>
                    </a:cubicBezTo>
                    <a:cubicBezTo>
                      <a:pt x="20" y="12"/>
                      <a:pt x="20" y="12"/>
                      <a:pt x="20" y="1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8297" name="Freeform 844"/>
              <p:cNvSpPr>
                <a:spLocks/>
              </p:cNvSpPr>
              <p:nvPr/>
            </p:nvSpPr>
            <p:spPr bwMode="auto">
              <a:xfrm>
                <a:off x="732" y="2157"/>
                <a:ext cx="3" cy="8"/>
              </a:xfrm>
              <a:custGeom>
                <a:avLst/>
                <a:gdLst>
                  <a:gd name="T0" fmla="*/ 0 w 1"/>
                  <a:gd name="T1" fmla="*/ 0 h 3"/>
                  <a:gd name="T2" fmla="*/ 0 w 1"/>
                  <a:gd name="T3" fmla="*/ 0 h 3"/>
                  <a:gd name="T4" fmla="*/ 129140163 w 1"/>
                  <a:gd name="T5" fmla="*/ 51354739 h 3"/>
                  <a:gd name="T6" fmla="*/ 129140163 w 1"/>
                  <a:gd name="T7" fmla="*/ 51354739 h 3"/>
                  <a:gd name="T8" fmla="*/ 0 w 1"/>
                  <a:gd name="T9" fmla="*/ 0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0" y="0"/>
                    </a:moveTo>
                    <a:cubicBezTo>
                      <a:pt x="0" y="0"/>
                      <a:pt x="0" y="0"/>
                      <a:pt x="0" y="0"/>
                    </a:cubicBezTo>
                    <a:cubicBezTo>
                      <a:pt x="0" y="1"/>
                      <a:pt x="0" y="2"/>
                      <a:pt x="1" y="3"/>
                    </a:cubicBezTo>
                    <a:cubicBezTo>
                      <a:pt x="1" y="3"/>
                      <a:pt x="1" y="3"/>
                      <a:pt x="1" y="3"/>
                    </a:cubicBezTo>
                    <a:cubicBezTo>
                      <a:pt x="0" y="2"/>
                      <a:pt x="0" y="1"/>
                      <a:pt x="0" y="0"/>
                    </a:cubicBezTo>
                  </a:path>
                </a:pathLst>
              </a:custGeom>
              <a:solidFill>
                <a:srgbClr val="FAFA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8298" name="Freeform 845"/>
              <p:cNvSpPr>
                <a:spLocks/>
              </p:cNvSpPr>
              <p:nvPr/>
            </p:nvSpPr>
            <p:spPr bwMode="auto">
              <a:xfrm>
                <a:off x="732" y="2147"/>
                <a:ext cx="40" cy="18"/>
              </a:xfrm>
              <a:custGeom>
                <a:avLst/>
                <a:gdLst>
                  <a:gd name="T0" fmla="*/ 80744658 w 16"/>
                  <a:gd name="T1" fmla="*/ 0 h 7"/>
                  <a:gd name="T2" fmla="*/ 0 w 16"/>
                  <a:gd name="T3" fmla="*/ 36961095 h 7"/>
                  <a:gd name="T4" fmla="*/ 6243958 w 16"/>
                  <a:gd name="T5" fmla="*/ 65106849 h 7"/>
                  <a:gd name="T6" fmla="*/ 93097000 w 16"/>
                  <a:gd name="T7" fmla="*/ 18299355 h 7"/>
                  <a:gd name="T8" fmla="*/ 80744658 w 16"/>
                  <a:gd name="T9" fmla="*/ 0 h 7"/>
                  <a:gd name="T10" fmla="*/ 0 60000 65536"/>
                  <a:gd name="T11" fmla="*/ 0 60000 65536"/>
                  <a:gd name="T12" fmla="*/ 0 60000 65536"/>
                  <a:gd name="T13" fmla="*/ 0 60000 65536"/>
                  <a:gd name="T14" fmla="*/ 0 60000 65536"/>
                  <a:gd name="T15" fmla="*/ 0 w 16"/>
                  <a:gd name="T16" fmla="*/ 0 h 7"/>
                  <a:gd name="T17" fmla="*/ 16 w 16"/>
                  <a:gd name="T18" fmla="*/ 7 h 7"/>
                </a:gdLst>
                <a:ahLst/>
                <a:cxnLst>
                  <a:cxn ang="T10">
                    <a:pos x="T0" y="T1"/>
                  </a:cxn>
                  <a:cxn ang="T11">
                    <a:pos x="T2" y="T3"/>
                  </a:cxn>
                  <a:cxn ang="T12">
                    <a:pos x="T4" y="T5"/>
                  </a:cxn>
                  <a:cxn ang="T13">
                    <a:pos x="T6" y="T7"/>
                  </a:cxn>
                  <a:cxn ang="T14">
                    <a:pos x="T8" y="T9"/>
                  </a:cxn>
                </a:cxnLst>
                <a:rect l="T15" t="T16" r="T17" b="T18"/>
                <a:pathLst>
                  <a:path w="16" h="7">
                    <a:moveTo>
                      <a:pt x="14" y="0"/>
                    </a:moveTo>
                    <a:cubicBezTo>
                      <a:pt x="0" y="4"/>
                      <a:pt x="0" y="4"/>
                      <a:pt x="0" y="4"/>
                    </a:cubicBezTo>
                    <a:cubicBezTo>
                      <a:pt x="0" y="5"/>
                      <a:pt x="0" y="6"/>
                      <a:pt x="1" y="7"/>
                    </a:cubicBezTo>
                    <a:cubicBezTo>
                      <a:pt x="16" y="2"/>
                      <a:pt x="16" y="2"/>
                      <a:pt x="16" y="2"/>
                    </a:cubicBezTo>
                    <a:cubicBezTo>
                      <a:pt x="15" y="2"/>
                      <a:pt x="15" y="1"/>
                      <a:pt x="14" y="0"/>
                    </a:cubicBezTo>
                  </a:path>
                </a:pathLst>
              </a:custGeom>
              <a:solidFill>
                <a:srgbClr val="F4F5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8299" name="Oval 846"/>
              <p:cNvSpPr>
                <a:spLocks noChangeArrowheads="1"/>
              </p:cNvSpPr>
              <p:nvPr/>
            </p:nvSpPr>
            <p:spPr bwMode="auto">
              <a:xfrm>
                <a:off x="792" y="2211"/>
                <a:ext cx="1" cy="2"/>
              </a:xfrm>
              <a:prstGeom prst="ellipse">
                <a:avLst/>
              </a:prstGeom>
              <a:solidFill>
                <a:srgbClr val="EEEDF3"/>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fr-FR" altLang="fr-FR" sz="1800"/>
              </a:p>
            </p:txBody>
          </p:sp>
          <p:sp>
            <p:nvSpPr>
              <p:cNvPr id="48300" name="Freeform 847"/>
              <p:cNvSpPr>
                <a:spLocks/>
              </p:cNvSpPr>
              <p:nvPr/>
            </p:nvSpPr>
            <p:spPr bwMode="auto">
              <a:xfrm>
                <a:off x="752" y="2203"/>
                <a:ext cx="43" cy="26"/>
              </a:xfrm>
              <a:custGeom>
                <a:avLst/>
                <a:gdLst>
                  <a:gd name="T0" fmla="*/ 106728638 w 17"/>
                  <a:gd name="T1" fmla="*/ 0 h 10"/>
                  <a:gd name="T2" fmla="*/ 0 w 17"/>
                  <a:gd name="T3" fmla="*/ 43903462 h 10"/>
                  <a:gd name="T4" fmla="*/ 8845310 w 17"/>
                  <a:gd name="T5" fmla="*/ 92267937 h 10"/>
                  <a:gd name="T6" fmla="*/ 14396577 w 17"/>
                  <a:gd name="T7" fmla="*/ 114149001 h 10"/>
                  <a:gd name="T8" fmla="*/ 121127062 w 17"/>
                  <a:gd name="T9" fmla="*/ 70247089 h 10"/>
                  <a:gd name="T10" fmla="*/ 111852478 w 17"/>
                  <a:gd name="T11" fmla="*/ 43903462 h 10"/>
                  <a:gd name="T12" fmla="*/ 111852478 w 17"/>
                  <a:gd name="T13" fmla="*/ 43903462 h 10"/>
                  <a:gd name="T14" fmla="*/ 111852478 w 17"/>
                  <a:gd name="T15" fmla="*/ 35487668 h 10"/>
                  <a:gd name="T16" fmla="*/ 106728638 w 17"/>
                  <a:gd name="T17" fmla="*/ 21836916 h 10"/>
                  <a:gd name="T18" fmla="*/ 106728638 w 17"/>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0"/>
                  <a:gd name="T32" fmla="*/ 17 w 17"/>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0">
                    <a:moveTo>
                      <a:pt x="15" y="0"/>
                    </a:moveTo>
                    <a:cubicBezTo>
                      <a:pt x="0" y="4"/>
                      <a:pt x="0" y="4"/>
                      <a:pt x="0" y="4"/>
                    </a:cubicBezTo>
                    <a:cubicBezTo>
                      <a:pt x="0" y="5"/>
                      <a:pt x="1" y="6"/>
                      <a:pt x="1" y="8"/>
                    </a:cubicBezTo>
                    <a:cubicBezTo>
                      <a:pt x="1" y="9"/>
                      <a:pt x="1" y="10"/>
                      <a:pt x="2" y="10"/>
                    </a:cubicBezTo>
                    <a:cubicBezTo>
                      <a:pt x="17" y="6"/>
                      <a:pt x="17" y="6"/>
                      <a:pt x="17" y="6"/>
                    </a:cubicBezTo>
                    <a:cubicBezTo>
                      <a:pt x="16" y="5"/>
                      <a:pt x="16" y="5"/>
                      <a:pt x="16" y="4"/>
                    </a:cubicBezTo>
                    <a:cubicBezTo>
                      <a:pt x="16" y="4"/>
                      <a:pt x="16" y="4"/>
                      <a:pt x="16" y="4"/>
                    </a:cubicBezTo>
                    <a:cubicBezTo>
                      <a:pt x="16" y="4"/>
                      <a:pt x="16" y="3"/>
                      <a:pt x="16" y="3"/>
                    </a:cubicBezTo>
                    <a:cubicBezTo>
                      <a:pt x="16" y="3"/>
                      <a:pt x="16" y="2"/>
                      <a:pt x="15" y="2"/>
                    </a:cubicBezTo>
                    <a:cubicBezTo>
                      <a:pt x="15" y="1"/>
                      <a:pt x="15" y="1"/>
                      <a:pt x="15" y="0"/>
                    </a:cubicBezTo>
                  </a:path>
                </a:pathLst>
              </a:custGeom>
              <a:solidFill>
                <a:srgbClr val="CECF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8301" name="Freeform 848"/>
              <p:cNvSpPr>
                <a:spLocks/>
              </p:cNvSpPr>
              <p:nvPr/>
            </p:nvSpPr>
            <p:spPr bwMode="auto">
              <a:xfrm>
                <a:off x="927" y="2096"/>
                <a:ext cx="48" cy="45"/>
              </a:xfrm>
              <a:custGeom>
                <a:avLst/>
                <a:gdLst>
                  <a:gd name="T0" fmla="*/ 95770886 w 19"/>
                  <a:gd name="T1" fmla="*/ 0 h 17"/>
                  <a:gd name="T2" fmla="*/ 0 w 19"/>
                  <a:gd name="T3" fmla="*/ 46414289 h 17"/>
                  <a:gd name="T4" fmla="*/ 35877357 w 19"/>
                  <a:gd name="T5" fmla="*/ 261323481 h 17"/>
                  <a:gd name="T6" fmla="*/ 132000250 w 19"/>
                  <a:gd name="T7" fmla="*/ 197394274 h 17"/>
                  <a:gd name="T8" fmla="*/ 95770886 w 19"/>
                  <a:gd name="T9" fmla="*/ 0 h 17"/>
                  <a:gd name="T10" fmla="*/ 0 60000 65536"/>
                  <a:gd name="T11" fmla="*/ 0 60000 65536"/>
                  <a:gd name="T12" fmla="*/ 0 60000 65536"/>
                  <a:gd name="T13" fmla="*/ 0 60000 65536"/>
                  <a:gd name="T14" fmla="*/ 0 60000 65536"/>
                  <a:gd name="T15" fmla="*/ 0 w 19"/>
                  <a:gd name="T16" fmla="*/ 0 h 17"/>
                  <a:gd name="T17" fmla="*/ 19 w 19"/>
                  <a:gd name="T18" fmla="*/ 17 h 17"/>
                </a:gdLst>
                <a:ahLst/>
                <a:cxnLst>
                  <a:cxn ang="T10">
                    <a:pos x="T0" y="T1"/>
                  </a:cxn>
                  <a:cxn ang="T11">
                    <a:pos x="T2" y="T3"/>
                  </a:cxn>
                  <a:cxn ang="T12">
                    <a:pos x="T4" y="T5"/>
                  </a:cxn>
                  <a:cxn ang="T13">
                    <a:pos x="T6" y="T7"/>
                  </a:cxn>
                  <a:cxn ang="T14">
                    <a:pos x="T8" y="T9"/>
                  </a:cxn>
                </a:cxnLst>
                <a:rect l="T15" t="T16" r="T17" b="T18"/>
                <a:pathLst>
                  <a:path w="19" h="17">
                    <a:moveTo>
                      <a:pt x="14" y="0"/>
                    </a:moveTo>
                    <a:cubicBezTo>
                      <a:pt x="0" y="3"/>
                      <a:pt x="0" y="3"/>
                      <a:pt x="0" y="3"/>
                    </a:cubicBezTo>
                    <a:cubicBezTo>
                      <a:pt x="2" y="7"/>
                      <a:pt x="3" y="12"/>
                      <a:pt x="5" y="17"/>
                    </a:cubicBezTo>
                    <a:cubicBezTo>
                      <a:pt x="19" y="13"/>
                      <a:pt x="19" y="13"/>
                      <a:pt x="19" y="13"/>
                    </a:cubicBezTo>
                    <a:cubicBezTo>
                      <a:pt x="17" y="8"/>
                      <a:pt x="15" y="4"/>
                      <a:pt x="1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8302" name="Freeform 849"/>
              <p:cNvSpPr>
                <a:spLocks/>
              </p:cNvSpPr>
              <p:nvPr/>
            </p:nvSpPr>
            <p:spPr bwMode="auto">
              <a:xfrm>
                <a:off x="922" y="2093"/>
                <a:ext cx="3" cy="6"/>
              </a:xfrm>
              <a:custGeom>
                <a:avLst/>
                <a:gdLst>
                  <a:gd name="T0" fmla="*/ 0 w 1"/>
                  <a:gd name="T1" fmla="*/ 0 h 2"/>
                  <a:gd name="T2" fmla="*/ 0 w 1"/>
                  <a:gd name="T3" fmla="*/ 0 h 2"/>
                  <a:gd name="T4" fmla="*/ 129140163 w 1"/>
                  <a:gd name="T5" fmla="*/ 258280326 h 2"/>
                  <a:gd name="T6" fmla="*/ 129140163 w 1"/>
                  <a:gd name="T7" fmla="*/ 258280326 h 2"/>
                  <a:gd name="T8" fmla="*/ 0 w 1"/>
                  <a:gd name="T9" fmla="*/ 0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0" y="0"/>
                    </a:moveTo>
                    <a:cubicBezTo>
                      <a:pt x="0" y="0"/>
                      <a:pt x="0" y="0"/>
                      <a:pt x="0" y="0"/>
                    </a:cubicBezTo>
                    <a:cubicBezTo>
                      <a:pt x="0" y="1"/>
                      <a:pt x="1" y="2"/>
                      <a:pt x="1" y="2"/>
                    </a:cubicBezTo>
                    <a:cubicBezTo>
                      <a:pt x="1" y="2"/>
                      <a:pt x="1" y="2"/>
                      <a:pt x="1" y="2"/>
                    </a:cubicBezTo>
                    <a:cubicBezTo>
                      <a:pt x="1" y="2"/>
                      <a:pt x="0" y="1"/>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8303" name="Freeform 850"/>
              <p:cNvSpPr>
                <a:spLocks/>
              </p:cNvSpPr>
              <p:nvPr/>
            </p:nvSpPr>
            <p:spPr bwMode="auto">
              <a:xfrm>
                <a:off x="922" y="2093"/>
                <a:ext cx="3" cy="6"/>
              </a:xfrm>
              <a:custGeom>
                <a:avLst/>
                <a:gdLst>
                  <a:gd name="T0" fmla="*/ 0 w 1"/>
                  <a:gd name="T1" fmla="*/ 0 h 2"/>
                  <a:gd name="T2" fmla="*/ 0 w 1"/>
                  <a:gd name="T3" fmla="*/ 0 h 2"/>
                  <a:gd name="T4" fmla="*/ 129140163 w 1"/>
                  <a:gd name="T5" fmla="*/ 258280326 h 2"/>
                  <a:gd name="T6" fmla="*/ 129140163 w 1"/>
                  <a:gd name="T7" fmla="*/ 258280326 h 2"/>
                  <a:gd name="T8" fmla="*/ 0 w 1"/>
                  <a:gd name="T9" fmla="*/ 0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0" y="0"/>
                    </a:moveTo>
                    <a:cubicBezTo>
                      <a:pt x="0" y="0"/>
                      <a:pt x="0" y="0"/>
                      <a:pt x="0" y="0"/>
                    </a:cubicBezTo>
                    <a:cubicBezTo>
                      <a:pt x="0" y="1"/>
                      <a:pt x="1" y="2"/>
                      <a:pt x="1" y="2"/>
                    </a:cubicBezTo>
                    <a:cubicBezTo>
                      <a:pt x="1" y="2"/>
                      <a:pt x="1" y="2"/>
                      <a:pt x="1" y="2"/>
                    </a:cubicBezTo>
                    <a:cubicBezTo>
                      <a:pt x="1" y="2"/>
                      <a:pt x="0" y="1"/>
                      <a:pt x="0" y="0"/>
                    </a:cubicBezTo>
                  </a:path>
                </a:pathLst>
              </a:custGeom>
              <a:solidFill>
                <a:srgbClr val="FAFA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8304" name="Freeform 851"/>
              <p:cNvSpPr>
                <a:spLocks/>
              </p:cNvSpPr>
              <p:nvPr/>
            </p:nvSpPr>
            <p:spPr bwMode="auto">
              <a:xfrm>
                <a:off x="922" y="2083"/>
                <a:ext cx="35" cy="16"/>
              </a:xfrm>
              <a:custGeom>
                <a:avLst/>
                <a:gdLst>
                  <a:gd name="T0" fmla="*/ 77484188 w 14"/>
                  <a:gd name="T1" fmla="*/ 0 h 6"/>
                  <a:gd name="T2" fmla="*/ 0 w 14"/>
                  <a:gd name="T3" fmla="*/ 70752576 h 6"/>
                  <a:gd name="T4" fmla="*/ 7438988 w 14"/>
                  <a:gd name="T5" fmla="*/ 105905779 h 6"/>
                  <a:gd name="T6" fmla="*/ 81970238 w 14"/>
                  <a:gd name="T7" fmla="*/ 51354739 h 6"/>
                  <a:gd name="T8" fmla="*/ 77484188 w 14"/>
                  <a:gd name="T9" fmla="*/ 0 h 6"/>
                  <a:gd name="T10" fmla="*/ 0 60000 65536"/>
                  <a:gd name="T11" fmla="*/ 0 60000 65536"/>
                  <a:gd name="T12" fmla="*/ 0 60000 65536"/>
                  <a:gd name="T13" fmla="*/ 0 60000 65536"/>
                  <a:gd name="T14" fmla="*/ 0 60000 65536"/>
                  <a:gd name="T15" fmla="*/ 0 w 14"/>
                  <a:gd name="T16" fmla="*/ 0 h 6"/>
                  <a:gd name="T17" fmla="*/ 14 w 14"/>
                  <a:gd name="T18" fmla="*/ 6 h 6"/>
                </a:gdLst>
                <a:ahLst/>
                <a:cxnLst>
                  <a:cxn ang="T10">
                    <a:pos x="T0" y="T1"/>
                  </a:cxn>
                  <a:cxn ang="T11">
                    <a:pos x="T2" y="T3"/>
                  </a:cxn>
                  <a:cxn ang="T12">
                    <a:pos x="T4" y="T5"/>
                  </a:cxn>
                  <a:cxn ang="T13">
                    <a:pos x="T6" y="T7"/>
                  </a:cxn>
                  <a:cxn ang="T14">
                    <a:pos x="T8" y="T9"/>
                  </a:cxn>
                </a:cxnLst>
                <a:rect l="T15" t="T16" r="T17" b="T18"/>
                <a:pathLst>
                  <a:path w="14" h="6">
                    <a:moveTo>
                      <a:pt x="13" y="0"/>
                    </a:moveTo>
                    <a:cubicBezTo>
                      <a:pt x="0" y="4"/>
                      <a:pt x="0" y="4"/>
                      <a:pt x="0" y="4"/>
                    </a:cubicBezTo>
                    <a:cubicBezTo>
                      <a:pt x="0" y="5"/>
                      <a:pt x="1" y="6"/>
                      <a:pt x="1" y="6"/>
                    </a:cubicBezTo>
                    <a:cubicBezTo>
                      <a:pt x="14" y="3"/>
                      <a:pt x="14" y="3"/>
                      <a:pt x="14" y="3"/>
                    </a:cubicBezTo>
                    <a:cubicBezTo>
                      <a:pt x="14" y="2"/>
                      <a:pt x="14" y="1"/>
                      <a:pt x="13" y="0"/>
                    </a:cubicBezTo>
                  </a:path>
                </a:pathLst>
              </a:custGeom>
              <a:solidFill>
                <a:srgbClr val="F4F5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8305" name="Freeform 852"/>
              <p:cNvSpPr>
                <a:spLocks noEditPoints="1"/>
              </p:cNvSpPr>
              <p:nvPr/>
            </p:nvSpPr>
            <p:spPr bwMode="auto">
              <a:xfrm>
                <a:off x="942" y="2149"/>
                <a:ext cx="5" cy="16"/>
              </a:xfrm>
              <a:custGeom>
                <a:avLst/>
                <a:gdLst>
                  <a:gd name="T0" fmla="*/ 6243958 w 2"/>
                  <a:gd name="T1" fmla="*/ 51354739 h 6"/>
                  <a:gd name="T2" fmla="*/ 11126770 w 2"/>
                  <a:gd name="T3" fmla="*/ 105905779 h 6"/>
                  <a:gd name="T4" fmla="*/ 11126770 w 2"/>
                  <a:gd name="T5" fmla="*/ 105905779 h 6"/>
                  <a:gd name="T6" fmla="*/ 6243958 w 2"/>
                  <a:gd name="T7" fmla="*/ 51354739 h 6"/>
                  <a:gd name="T8" fmla="*/ 0 w 2"/>
                  <a:gd name="T9" fmla="*/ 0 h 6"/>
                  <a:gd name="T10" fmla="*/ 0 w 2"/>
                  <a:gd name="T11" fmla="*/ 0 h 6"/>
                  <a:gd name="T12" fmla="*/ 0 w 2"/>
                  <a:gd name="T13" fmla="*/ 19258027 h 6"/>
                  <a:gd name="T14" fmla="*/ 0 w 2"/>
                  <a:gd name="T15" fmla="*/ 0 h 6"/>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6"/>
                  <a:gd name="T26" fmla="*/ 2 w 2"/>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6">
                    <a:moveTo>
                      <a:pt x="1" y="3"/>
                    </a:moveTo>
                    <a:cubicBezTo>
                      <a:pt x="1" y="4"/>
                      <a:pt x="1" y="5"/>
                      <a:pt x="2" y="6"/>
                    </a:cubicBezTo>
                    <a:cubicBezTo>
                      <a:pt x="2" y="6"/>
                      <a:pt x="2" y="6"/>
                      <a:pt x="2" y="6"/>
                    </a:cubicBezTo>
                    <a:cubicBezTo>
                      <a:pt x="1" y="5"/>
                      <a:pt x="1" y="4"/>
                      <a:pt x="1" y="3"/>
                    </a:cubicBezTo>
                    <a:moveTo>
                      <a:pt x="0" y="0"/>
                    </a:moveTo>
                    <a:cubicBezTo>
                      <a:pt x="0" y="0"/>
                      <a:pt x="0" y="0"/>
                      <a:pt x="0" y="0"/>
                    </a:cubicBezTo>
                    <a:cubicBezTo>
                      <a:pt x="0" y="0"/>
                      <a:pt x="0" y="0"/>
                      <a:pt x="0" y="1"/>
                    </a:cubicBezTo>
                    <a:cubicBezTo>
                      <a:pt x="0" y="0"/>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8306" name="Freeform 853"/>
              <p:cNvSpPr>
                <a:spLocks/>
              </p:cNvSpPr>
              <p:nvPr/>
            </p:nvSpPr>
            <p:spPr bwMode="auto">
              <a:xfrm>
                <a:off x="942" y="2149"/>
                <a:ext cx="5" cy="16"/>
              </a:xfrm>
              <a:custGeom>
                <a:avLst/>
                <a:gdLst>
                  <a:gd name="T0" fmla="*/ 0 w 2"/>
                  <a:gd name="T1" fmla="*/ 0 h 6"/>
                  <a:gd name="T2" fmla="*/ 0 w 2"/>
                  <a:gd name="T3" fmla="*/ 0 h 6"/>
                  <a:gd name="T4" fmla="*/ 11126770 w 2"/>
                  <a:gd name="T5" fmla="*/ 105905779 h 6"/>
                  <a:gd name="T6" fmla="*/ 11126770 w 2"/>
                  <a:gd name="T7" fmla="*/ 105905779 h 6"/>
                  <a:gd name="T8" fmla="*/ 6243958 w 2"/>
                  <a:gd name="T9" fmla="*/ 51354739 h 6"/>
                  <a:gd name="T10" fmla="*/ 0 w 2"/>
                  <a:gd name="T11" fmla="*/ 19258027 h 6"/>
                  <a:gd name="T12" fmla="*/ 0 w 2"/>
                  <a:gd name="T13" fmla="*/ 0 h 6"/>
                  <a:gd name="T14" fmla="*/ 0 60000 65536"/>
                  <a:gd name="T15" fmla="*/ 0 60000 65536"/>
                  <a:gd name="T16" fmla="*/ 0 60000 65536"/>
                  <a:gd name="T17" fmla="*/ 0 60000 65536"/>
                  <a:gd name="T18" fmla="*/ 0 60000 65536"/>
                  <a:gd name="T19" fmla="*/ 0 60000 65536"/>
                  <a:gd name="T20" fmla="*/ 0 60000 65536"/>
                  <a:gd name="T21" fmla="*/ 0 w 2"/>
                  <a:gd name="T22" fmla="*/ 0 h 6"/>
                  <a:gd name="T23" fmla="*/ 2 w 2"/>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6">
                    <a:moveTo>
                      <a:pt x="0" y="0"/>
                    </a:moveTo>
                    <a:cubicBezTo>
                      <a:pt x="0" y="0"/>
                      <a:pt x="0" y="0"/>
                      <a:pt x="0" y="0"/>
                    </a:cubicBezTo>
                    <a:cubicBezTo>
                      <a:pt x="0" y="2"/>
                      <a:pt x="1" y="4"/>
                      <a:pt x="2" y="6"/>
                    </a:cubicBezTo>
                    <a:cubicBezTo>
                      <a:pt x="2" y="6"/>
                      <a:pt x="2" y="6"/>
                      <a:pt x="2" y="6"/>
                    </a:cubicBezTo>
                    <a:cubicBezTo>
                      <a:pt x="1" y="5"/>
                      <a:pt x="1" y="4"/>
                      <a:pt x="1" y="3"/>
                    </a:cubicBezTo>
                    <a:cubicBezTo>
                      <a:pt x="1" y="2"/>
                      <a:pt x="0" y="2"/>
                      <a:pt x="0" y="1"/>
                    </a:cubicBezTo>
                    <a:cubicBezTo>
                      <a:pt x="0" y="0"/>
                      <a:pt x="0" y="0"/>
                      <a:pt x="0" y="0"/>
                    </a:cubicBezTo>
                  </a:path>
                </a:pathLst>
              </a:custGeom>
              <a:solidFill>
                <a:srgbClr val="E9E9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8307" name="Freeform 854"/>
              <p:cNvSpPr>
                <a:spLocks/>
              </p:cNvSpPr>
              <p:nvPr/>
            </p:nvSpPr>
            <p:spPr bwMode="auto">
              <a:xfrm>
                <a:off x="942" y="2141"/>
                <a:ext cx="33" cy="24"/>
              </a:xfrm>
              <a:custGeom>
                <a:avLst/>
                <a:gdLst>
                  <a:gd name="T0" fmla="*/ 83058604 w 13"/>
                  <a:gd name="T1" fmla="*/ 0 h 9"/>
                  <a:gd name="T2" fmla="*/ 0 w 13"/>
                  <a:gd name="T3" fmla="*/ 51354739 h 9"/>
                  <a:gd name="T4" fmla="*/ 0 w 13"/>
                  <a:gd name="T5" fmla="*/ 70752576 h 9"/>
                  <a:gd name="T6" fmla="*/ 9222038 w 13"/>
                  <a:gd name="T7" fmla="*/ 105905779 h 9"/>
                  <a:gd name="T8" fmla="*/ 15253364 w 13"/>
                  <a:gd name="T9" fmla="*/ 157251869 h 9"/>
                  <a:gd name="T10" fmla="*/ 98289429 w 13"/>
                  <a:gd name="T11" fmla="*/ 105905779 h 9"/>
                  <a:gd name="T12" fmla="*/ 83058604 w 13"/>
                  <a:gd name="T13" fmla="*/ 0 h 9"/>
                  <a:gd name="T14" fmla="*/ 0 60000 65536"/>
                  <a:gd name="T15" fmla="*/ 0 60000 65536"/>
                  <a:gd name="T16" fmla="*/ 0 60000 65536"/>
                  <a:gd name="T17" fmla="*/ 0 60000 65536"/>
                  <a:gd name="T18" fmla="*/ 0 60000 65536"/>
                  <a:gd name="T19" fmla="*/ 0 60000 65536"/>
                  <a:gd name="T20" fmla="*/ 0 60000 65536"/>
                  <a:gd name="T21" fmla="*/ 0 w 13"/>
                  <a:gd name="T22" fmla="*/ 0 h 9"/>
                  <a:gd name="T23" fmla="*/ 13 w 13"/>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9">
                    <a:moveTo>
                      <a:pt x="11" y="0"/>
                    </a:moveTo>
                    <a:cubicBezTo>
                      <a:pt x="0" y="3"/>
                      <a:pt x="0" y="3"/>
                      <a:pt x="0" y="3"/>
                    </a:cubicBezTo>
                    <a:cubicBezTo>
                      <a:pt x="0" y="3"/>
                      <a:pt x="0" y="3"/>
                      <a:pt x="0" y="4"/>
                    </a:cubicBezTo>
                    <a:cubicBezTo>
                      <a:pt x="0" y="5"/>
                      <a:pt x="1" y="5"/>
                      <a:pt x="1" y="6"/>
                    </a:cubicBezTo>
                    <a:cubicBezTo>
                      <a:pt x="1" y="7"/>
                      <a:pt x="1" y="8"/>
                      <a:pt x="2" y="9"/>
                    </a:cubicBezTo>
                    <a:cubicBezTo>
                      <a:pt x="13" y="6"/>
                      <a:pt x="13" y="6"/>
                      <a:pt x="13" y="6"/>
                    </a:cubicBezTo>
                    <a:cubicBezTo>
                      <a:pt x="11" y="0"/>
                      <a:pt x="11" y="0"/>
                      <a:pt x="11" y="0"/>
                    </a:cubicBezTo>
                  </a:path>
                </a:pathLst>
              </a:custGeom>
              <a:solidFill>
                <a:srgbClr val="CECF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8308" name="Freeform 855"/>
              <p:cNvSpPr>
                <a:spLocks noEditPoints="1"/>
              </p:cNvSpPr>
              <p:nvPr/>
            </p:nvSpPr>
            <p:spPr bwMode="auto">
              <a:xfrm>
                <a:off x="970" y="2139"/>
                <a:ext cx="10" cy="18"/>
              </a:xfrm>
              <a:custGeom>
                <a:avLst/>
                <a:gdLst>
                  <a:gd name="T0" fmla="*/ 15609895 w 4"/>
                  <a:gd name="T1" fmla="*/ 11605343 h 7"/>
                  <a:gd name="T2" fmla="*/ 15609895 w 4"/>
                  <a:gd name="T3" fmla="*/ 29842311 h 7"/>
                  <a:gd name="T4" fmla="*/ 15609895 w 4"/>
                  <a:gd name="T5" fmla="*/ 18299355 h 7"/>
                  <a:gd name="T6" fmla="*/ 15609895 w 4"/>
                  <a:gd name="T7" fmla="*/ 11605343 h 7"/>
                  <a:gd name="T8" fmla="*/ 15609895 w 4"/>
                  <a:gd name="T9" fmla="*/ 0 h 7"/>
                  <a:gd name="T10" fmla="*/ 0 w 4"/>
                  <a:gd name="T11" fmla="*/ 11605343 h 7"/>
                  <a:gd name="T12" fmla="*/ 11126770 w 4"/>
                  <a:gd name="T13" fmla="*/ 65106849 h 7"/>
                  <a:gd name="T14" fmla="*/ 23048175 w 4"/>
                  <a:gd name="T15" fmla="*/ 65106849 h 7"/>
                  <a:gd name="T16" fmla="*/ 15609895 w 4"/>
                  <a:gd name="T17" fmla="*/ 11605343 h 7"/>
                  <a:gd name="T18" fmla="*/ 15609895 w 4"/>
                  <a:gd name="T19" fmla="*/ 0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7"/>
                  <a:gd name="T32" fmla="*/ 4 w 4"/>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7">
                    <a:moveTo>
                      <a:pt x="3" y="1"/>
                    </a:moveTo>
                    <a:cubicBezTo>
                      <a:pt x="3" y="2"/>
                      <a:pt x="3" y="2"/>
                      <a:pt x="3" y="3"/>
                    </a:cubicBezTo>
                    <a:cubicBezTo>
                      <a:pt x="3" y="2"/>
                      <a:pt x="3" y="2"/>
                      <a:pt x="3" y="2"/>
                    </a:cubicBezTo>
                    <a:cubicBezTo>
                      <a:pt x="3" y="2"/>
                      <a:pt x="3" y="1"/>
                      <a:pt x="3" y="1"/>
                    </a:cubicBezTo>
                    <a:moveTo>
                      <a:pt x="3" y="0"/>
                    </a:moveTo>
                    <a:cubicBezTo>
                      <a:pt x="0" y="1"/>
                      <a:pt x="0" y="1"/>
                      <a:pt x="0" y="1"/>
                    </a:cubicBezTo>
                    <a:cubicBezTo>
                      <a:pt x="2" y="7"/>
                      <a:pt x="2" y="7"/>
                      <a:pt x="2" y="7"/>
                    </a:cubicBezTo>
                    <a:cubicBezTo>
                      <a:pt x="4" y="7"/>
                      <a:pt x="4" y="7"/>
                      <a:pt x="4" y="7"/>
                    </a:cubicBezTo>
                    <a:cubicBezTo>
                      <a:pt x="4" y="4"/>
                      <a:pt x="3" y="2"/>
                      <a:pt x="3" y="1"/>
                    </a:cubicBezTo>
                    <a:cubicBezTo>
                      <a:pt x="3" y="1"/>
                      <a:pt x="3" y="0"/>
                      <a:pt x="3" y="0"/>
                    </a:cubicBezTo>
                  </a:path>
                </a:pathLst>
              </a:custGeom>
              <a:solidFill>
                <a:srgbClr val="DADA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8309" name="Freeform 856"/>
              <p:cNvSpPr>
                <a:spLocks/>
              </p:cNvSpPr>
              <p:nvPr/>
            </p:nvSpPr>
            <p:spPr bwMode="auto">
              <a:xfrm>
                <a:off x="977" y="2141"/>
                <a:ext cx="3" cy="16"/>
              </a:xfrm>
              <a:custGeom>
                <a:avLst/>
                <a:gdLst>
                  <a:gd name="T0" fmla="*/ 0 w 1"/>
                  <a:gd name="T1" fmla="*/ 0 h 6"/>
                  <a:gd name="T2" fmla="*/ 129140163 w 1"/>
                  <a:gd name="T3" fmla="*/ 105905779 h 6"/>
                  <a:gd name="T4" fmla="*/ 129140163 w 1"/>
                  <a:gd name="T5" fmla="*/ 85481608 h 6"/>
                  <a:gd name="T6" fmla="*/ 129140163 w 1"/>
                  <a:gd name="T7" fmla="*/ 51354739 h 6"/>
                  <a:gd name="T8" fmla="*/ 0 w 1"/>
                  <a:gd name="T9" fmla="*/ 32055603 h 6"/>
                  <a:gd name="T10" fmla="*/ 0 w 1"/>
                  <a:gd name="T11" fmla="*/ 0 h 6"/>
                  <a:gd name="T12" fmla="*/ 0 w 1"/>
                  <a:gd name="T13" fmla="*/ 0 h 6"/>
                  <a:gd name="T14" fmla="*/ 0 60000 65536"/>
                  <a:gd name="T15" fmla="*/ 0 60000 65536"/>
                  <a:gd name="T16" fmla="*/ 0 60000 65536"/>
                  <a:gd name="T17" fmla="*/ 0 60000 65536"/>
                  <a:gd name="T18" fmla="*/ 0 60000 65536"/>
                  <a:gd name="T19" fmla="*/ 0 60000 65536"/>
                  <a:gd name="T20" fmla="*/ 0 60000 65536"/>
                  <a:gd name="T21" fmla="*/ 0 w 1"/>
                  <a:gd name="T22" fmla="*/ 0 h 6"/>
                  <a:gd name="T23" fmla="*/ 1 w 1"/>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6">
                    <a:moveTo>
                      <a:pt x="0" y="0"/>
                    </a:moveTo>
                    <a:cubicBezTo>
                      <a:pt x="0" y="1"/>
                      <a:pt x="1" y="3"/>
                      <a:pt x="1" y="6"/>
                    </a:cubicBezTo>
                    <a:cubicBezTo>
                      <a:pt x="1" y="5"/>
                      <a:pt x="1" y="5"/>
                      <a:pt x="1" y="5"/>
                    </a:cubicBezTo>
                    <a:cubicBezTo>
                      <a:pt x="1" y="5"/>
                      <a:pt x="1" y="4"/>
                      <a:pt x="1" y="3"/>
                    </a:cubicBezTo>
                    <a:cubicBezTo>
                      <a:pt x="1" y="3"/>
                      <a:pt x="1" y="2"/>
                      <a:pt x="0" y="2"/>
                    </a:cubicBezTo>
                    <a:cubicBezTo>
                      <a:pt x="0" y="1"/>
                      <a:pt x="0" y="1"/>
                      <a:pt x="0" y="0"/>
                    </a:cubicBezTo>
                    <a:cubicBezTo>
                      <a:pt x="0" y="0"/>
                      <a:pt x="0" y="0"/>
                      <a:pt x="0" y="0"/>
                    </a:cubicBezTo>
                  </a:path>
                </a:pathLst>
              </a:custGeom>
              <a:solidFill>
                <a:srgbClr val="CECF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8310" name="Freeform 857"/>
              <p:cNvSpPr>
                <a:spLocks noEditPoints="1"/>
              </p:cNvSpPr>
              <p:nvPr/>
            </p:nvSpPr>
            <p:spPr bwMode="auto">
              <a:xfrm>
                <a:off x="1140" y="2061"/>
                <a:ext cx="5" cy="11"/>
              </a:xfrm>
              <a:custGeom>
                <a:avLst/>
                <a:gdLst>
                  <a:gd name="T0" fmla="*/ 11126770 w 2"/>
                  <a:gd name="T1" fmla="*/ 115762169 h 4"/>
                  <a:gd name="T2" fmla="*/ 11126770 w 2"/>
                  <a:gd name="T3" fmla="*/ 115762169 h 4"/>
                  <a:gd name="T4" fmla="*/ 11126770 w 2"/>
                  <a:gd name="T5" fmla="*/ 115762169 h 4"/>
                  <a:gd name="T6" fmla="*/ 0 w 2"/>
                  <a:gd name="T7" fmla="*/ 0 h 4"/>
                  <a:gd name="T8" fmla="*/ 0 w 2"/>
                  <a:gd name="T9" fmla="*/ 0 h 4"/>
                  <a:gd name="T10" fmla="*/ 11126770 w 2"/>
                  <a:gd name="T11" fmla="*/ 115762169 h 4"/>
                  <a:gd name="T12" fmla="*/ 0 w 2"/>
                  <a:gd name="T13" fmla="*/ 0 h 4"/>
                  <a:gd name="T14" fmla="*/ 0 60000 65536"/>
                  <a:gd name="T15" fmla="*/ 0 60000 65536"/>
                  <a:gd name="T16" fmla="*/ 0 60000 65536"/>
                  <a:gd name="T17" fmla="*/ 0 60000 65536"/>
                  <a:gd name="T18" fmla="*/ 0 60000 65536"/>
                  <a:gd name="T19" fmla="*/ 0 60000 65536"/>
                  <a:gd name="T20" fmla="*/ 0 60000 65536"/>
                  <a:gd name="T21" fmla="*/ 0 w 2"/>
                  <a:gd name="T22" fmla="*/ 0 h 4"/>
                  <a:gd name="T23" fmla="*/ 2 w 2"/>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4">
                    <a:moveTo>
                      <a:pt x="2" y="4"/>
                    </a:moveTo>
                    <a:cubicBezTo>
                      <a:pt x="2" y="4"/>
                      <a:pt x="2" y="4"/>
                      <a:pt x="2" y="4"/>
                    </a:cubicBezTo>
                    <a:cubicBezTo>
                      <a:pt x="2" y="4"/>
                      <a:pt x="2" y="4"/>
                      <a:pt x="2" y="4"/>
                    </a:cubicBezTo>
                    <a:moveTo>
                      <a:pt x="0" y="0"/>
                    </a:moveTo>
                    <a:cubicBezTo>
                      <a:pt x="0" y="0"/>
                      <a:pt x="0" y="0"/>
                      <a:pt x="0" y="0"/>
                    </a:cubicBezTo>
                    <a:cubicBezTo>
                      <a:pt x="1" y="1"/>
                      <a:pt x="1" y="2"/>
                      <a:pt x="2" y="4"/>
                    </a:cubicBezTo>
                    <a:cubicBezTo>
                      <a:pt x="1" y="2"/>
                      <a:pt x="1" y="1"/>
                      <a:pt x="0" y="0"/>
                    </a:cubicBezTo>
                  </a:path>
                </a:pathLst>
              </a:custGeom>
              <a:solidFill>
                <a:srgbClr val="F8FB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8311" name="Freeform 858"/>
              <p:cNvSpPr>
                <a:spLocks/>
              </p:cNvSpPr>
              <p:nvPr/>
            </p:nvSpPr>
            <p:spPr bwMode="auto">
              <a:xfrm>
                <a:off x="1137" y="2048"/>
                <a:ext cx="60" cy="56"/>
              </a:xfrm>
              <a:custGeom>
                <a:avLst/>
                <a:gdLst>
                  <a:gd name="T0" fmla="*/ 93147000 w 24"/>
                  <a:gd name="T1" fmla="*/ 0 h 21"/>
                  <a:gd name="T2" fmla="*/ 0 w 24"/>
                  <a:gd name="T3" fmla="*/ 51354739 h 21"/>
                  <a:gd name="T4" fmla="*/ 7438988 w 24"/>
                  <a:gd name="T5" fmla="*/ 85481608 h 21"/>
                  <a:gd name="T6" fmla="*/ 18597470 w 24"/>
                  <a:gd name="T7" fmla="*/ 157251869 h 21"/>
                  <a:gd name="T8" fmla="*/ 18597470 w 24"/>
                  <a:gd name="T9" fmla="*/ 157251869 h 21"/>
                  <a:gd name="T10" fmla="*/ 18597470 w 24"/>
                  <a:gd name="T11" fmla="*/ 157251869 h 21"/>
                  <a:gd name="T12" fmla="*/ 46493675 w 24"/>
                  <a:gd name="T13" fmla="*/ 365189256 h 21"/>
                  <a:gd name="T14" fmla="*/ 139790833 w 24"/>
                  <a:gd name="T15" fmla="*/ 282415411 h 21"/>
                  <a:gd name="T16" fmla="*/ 93147000 w 24"/>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21"/>
                  <a:gd name="T29" fmla="*/ 24 w 24"/>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21">
                    <a:moveTo>
                      <a:pt x="16" y="0"/>
                    </a:moveTo>
                    <a:cubicBezTo>
                      <a:pt x="0" y="3"/>
                      <a:pt x="0" y="3"/>
                      <a:pt x="0" y="3"/>
                    </a:cubicBezTo>
                    <a:cubicBezTo>
                      <a:pt x="0" y="4"/>
                      <a:pt x="1" y="5"/>
                      <a:pt x="1" y="5"/>
                    </a:cubicBezTo>
                    <a:cubicBezTo>
                      <a:pt x="2" y="6"/>
                      <a:pt x="2" y="7"/>
                      <a:pt x="3" y="9"/>
                    </a:cubicBezTo>
                    <a:cubicBezTo>
                      <a:pt x="3" y="9"/>
                      <a:pt x="3" y="9"/>
                      <a:pt x="3" y="9"/>
                    </a:cubicBezTo>
                    <a:cubicBezTo>
                      <a:pt x="3" y="9"/>
                      <a:pt x="3" y="9"/>
                      <a:pt x="3" y="9"/>
                    </a:cubicBezTo>
                    <a:cubicBezTo>
                      <a:pt x="5" y="13"/>
                      <a:pt x="7" y="16"/>
                      <a:pt x="8" y="21"/>
                    </a:cubicBezTo>
                    <a:cubicBezTo>
                      <a:pt x="24" y="16"/>
                      <a:pt x="24" y="16"/>
                      <a:pt x="24" y="16"/>
                    </a:cubicBezTo>
                    <a:cubicBezTo>
                      <a:pt x="22" y="9"/>
                      <a:pt x="19" y="4"/>
                      <a:pt x="16" y="0"/>
                    </a:cubicBezTo>
                  </a:path>
                </a:pathLst>
              </a:custGeom>
              <a:solidFill>
                <a:srgbClr val="999C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8312" name="Freeform 859"/>
              <p:cNvSpPr>
                <a:spLocks/>
              </p:cNvSpPr>
              <p:nvPr/>
            </p:nvSpPr>
            <p:spPr bwMode="auto">
              <a:xfrm>
                <a:off x="1127" y="2048"/>
                <a:ext cx="8" cy="8"/>
              </a:xfrm>
              <a:custGeom>
                <a:avLst/>
                <a:gdLst>
                  <a:gd name="T0" fmla="*/ 0 w 3"/>
                  <a:gd name="T1" fmla="*/ 0 h 3"/>
                  <a:gd name="T2" fmla="*/ 0 w 3"/>
                  <a:gd name="T3" fmla="*/ 0 h 3"/>
                  <a:gd name="T4" fmla="*/ 51354739 w 3"/>
                  <a:gd name="T5" fmla="*/ 51354739 h 3"/>
                  <a:gd name="T6" fmla="*/ 51354739 w 3"/>
                  <a:gd name="T7" fmla="*/ 51354739 h 3"/>
                  <a:gd name="T8" fmla="*/ 0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0"/>
                    </a:moveTo>
                    <a:cubicBezTo>
                      <a:pt x="0" y="0"/>
                      <a:pt x="0" y="0"/>
                      <a:pt x="0" y="0"/>
                    </a:cubicBezTo>
                    <a:cubicBezTo>
                      <a:pt x="1" y="1"/>
                      <a:pt x="2" y="2"/>
                      <a:pt x="3" y="3"/>
                    </a:cubicBezTo>
                    <a:cubicBezTo>
                      <a:pt x="3" y="3"/>
                      <a:pt x="3" y="3"/>
                      <a:pt x="3" y="3"/>
                    </a:cubicBezTo>
                    <a:cubicBezTo>
                      <a:pt x="2" y="2"/>
                      <a:pt x="1" y="1"/>
                      <a:pt x="0" y="0"/>
                    </a:cubicBezTo>
                  </a:path>
                </a:pathLst>
              </a:custGeom>
              <a:solidFill>
                <a:srgbClr val="F7FA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8313" name="Freeform 860"/>
              <p:cNvSpPr>
                <a:spLocks/>
              </p:cNvSpPr>
              <p:nvPr/>
            </p:nvSpPr>
            <p:spPr bwMode="auto">
              <a:xfrm>
                <a:off x="1127" y="2037"/>
                <a:ext cx="48" cy="19"/>
              </a:xfrm>
              <a:custGeom>
                <a:avLst/>
                <a:gdLst>
                  <a:gd name="T0" fmla="*/ 109952650 w 19"/>
                  <a:gd name="T1" fmla="*/ 0 h 7"/>
                  <a:gd name="T2" fmla="*/ 0 w 19"/>
                  <a:gd name="T3" fmla="*/ 95437746 h 7"/>
                  <a:gd name="T4" fmla="*/ 22047683 w 19"/>
                  <a:gd name="T5" fmla="*/ 166303490 h 7"/>
                  <a:gd name="T6" fmla="*/ 132000250 w 19"/>
                  <a:gd name="T7" fmla="*/ 70688536 h 7"/>
                  <a:gd name="T8" fmla="*/ 109952650 w 19"/>
                  <a:gd name="T9" fmla="*/ 0 h 7"/>
                  <a:gd name="T10" fmla="*/ 0 60000 65536"/>
                  <a:gd name="T11" fmla="*/ 0 60000 65536"/>
                  <a:gd name="T12" fmla="*/ 0 60000 65536"/>
                  <a:gd name="T13" fmla="*/ 0 60000 65536"/>
                  <a:gd name="T14" fmla="*/ 0 60000 65536"/>
                  <a:gd name="T15" fmla="*/ 0 w 19"/>
                  <a:gd name="T16" fmla="*/ 0 h 7"/>
                  <a:gd name="T17" fmla="*/ 19 w 19"/>
                  <a:gd name="T18" fmla="*/ 7 h 7"/>
                </a:gdLst>
                <a:ahLst/>
                <a:cxnLst>
                  <a:cxn ang="T10">
                    <a:pos x="T0" y="T1"/>
                  </a:cxn>
                  <a:cxn ang="T11">
                    <a:pos x="T2" y="T3"/>
                  </a:cxn>
                  <a:cxn ang="T12">
                    <a:pos x="T4" y="T5"/>
                  </a:cxn>
                  <a:cxn ang="T13">
                    <a:pos x="T6" y="T7"/>
                  </a:cxn>
                  <a:cxn ang="T14">
                    <a:pos x="T8" y="T9"/>
                  </a:cxn>
                </a:cxnLst>
                <a:rect l="T15" t="T16" r="T17" b="T18"/>
                <a:pathLst>
                  <a:path w="19" h="7">
                    <a:moveTo>
                      <a:pt x="16" y="0"/>
                    </a:moveTo>
                    <a:cubicBezTo>
                      <a:pt x="0" y="4"/>
                      <a:pt x="0" y="4"/>
                      <a:pt x="0" y="4"/>
                    </a:cubicBezTo>
                    <a:cubicBezTo>
                      <a:pt x="1" y="5"/>
                      <a:pt x="2" y="6"/>
                      <a:pt x="3" y="7"/>
                    </a:cubicBezTo>
                    <a:cubicBezTo>
                      <a:pt x="19" y="3"/>
                      <a:pt x="19" y="3"/>
                      <a:pt x="19" y="3"/>
                    </a:cubicBezTo>
                    <a:cubicBezTo>
                      <a:pt x="18" y="1"/>
                      <a:pt x="17" y="0"/>
                      <a:pt x="16" y="0"/>
                    </a:cubicBezTo>
                  </a:path>
                </a:pathLst>
              </a:custGeom>
              <a:solidFill>
                <a:srgbClr val="9497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8314" name="Freeform 861"/>
              <p:cNvSpPr>
                <a:spLocks/>
              </p:cNvSpPr>
              <p:nvPr/>
            </p:nvSpPr>
            <p:spPr bwMode="auto">
              <a:xfrm>
                <a:off x="1160" y="2120"/>
                <a:ext cx="5" cy="13"/>
              </a:xfrm>
              <a:custGeom>
                <a:avLst/>
                <a:gdLst>
                  <a:gd name="T0" fmla="*/ 0 w 2"/>
                  <a:gd name="T1" fmla="*/ 0 h 5"/>
                  <a:gd name="T2" fmla="*/ 11126770 w 2"/>
                  <a:gd name="T3" fmla="*/ 56775982 h 5"/>
                  <a:gd name="T4" fmla="*/ 11126770 w 2"/>
                  <a:gd name="T5" fmla="*/ 56775982 h 5"/>
                  <a:gd name="T6" fmla="*/ 0 w 2"/>
                  <a:gd name="T7" fmla="*/ 0 h 5"/>
                  <a:gd name="T8" fmla="*/ 0 60000 65536"/>
                  <a:gd name="T9" fmla="*/ 0 60000 65536"/>
                  <a:gd name="T10" fmla="*/ 0 60000 65536"/>
                  <a:gd name="T11" fmla="*/ 0 60000 65536"/>
                  <a:gd name="T12" fmla="*/ 0 w 2"/>
                  <a:gd name="T13" fmla="*/ 0 h 5"/>
                  <a:gd name="T14" fmla="*/ 2 w 2"/>
                  <a:gd name="T15" fmla="*/ 5 h 5"/>
                </a:gdLst>
                <a:ahLst/>
                <a:cxnLst>
                  <a:cxn ang="T8">
                    <a:pos x="T0" y="T1"/>
                  </a:cxn>
                  <a:cxn ang="T9">
                    <a:pos x="T2" y="T3"/>
                  </a:cxn>
                  <a:cxn ang="T10">
                    <a:pos x="T4" y="T5"/>
                  </a:cxn>
                  <a:cxn ang="T11">
                    <a:pos x="T6" y="T7"/>
                  </a:cxn>
                </a:cxnLst>
                <a:rect l="T12" t="T13" r="T14" b="T15"/>
                <a:pathLst>
                  <a:path w="2" h="5">
                    <a:moveTo>
                      <a:pt x="0" y="0"/>
                    </a:moveTo>
                    <a:cubicBezTo>
                      <a:pt x="1" y="1"/>
                      <a:pt x="1" y="3"/>
                      <a:pt x="2" y="5"/>
                    </a:cubicBezTo>
                    <a:cubicBezTo>
                      <a:pt x="2" y="5"/>
                      <a:pt x="2" y="5"/>
                      <a:pt x="2" y="5"/>
                    </a:cubicBezTo>
                    <a:cubicBezTo>
                      <a:pt x="1" y="3"/>
                      <a:pt x="1" y="1"/>
                      <a:pt x="0" y="0"/>
                    </a:cubicBezTo>
                  </a:path>
                </a:pathLst>
              </a:custGeom>
              <a:solidFill>
                <a:srgbClr val="F8FB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8315" name="Freeform 862"/>
              <p:cNvSpPr>
                <a:spLocks/>
              </p:cNvSpPr>
              <p:nvPr/>
            </p:nvSpPr>
            <p:spPr bwMode="auto">
              <a:xfrm>
                <a:off x="1160" y="2099"/>
                <a:ext cx="45" cy="34"/>
              </a:xfrm>
              <a:custGeom>
                <a:avLst/>
                <a:gdLst>
                  <a:gd name="T0" fmla="*/ 93097000 w 18"/>
                  <a:gd name="T1" fmla="*/ 0 h 13"/>
                  <a:gd name="T2" fmla="*/ 0 w 18"/>
                  <a:gd name="T3" fmla="*/ 47740051 h 13"/>
                  <a:gd name="T4" fmla="*/ 0 w 18"/>
                  <a:gd name="T5" fmla="*/ 101005500 h 13"/>
                  <a:gd name="T6" fmla="*/ 0 w 18"/>
                  <a:gd name="T7" fmla="*/ 101005500 h 13"/>
                  <a:gd name="T8" fmla="*/ 11126770 w 18"/>
                  <a:gd name="T9" fmla="*/ 163162731 h 13"/>
                  <a:gd name="T10" fmla="*/ 104312313 w 18"/>
                  <a:gd name="T11" fmla="*/ 101005500 h 13"/>
                  <a:gd name="T12" fmla="*/ 99543488 w 18"/>
                  <a:gd name="T13" fmla="*/ 47740051 h 13"/>
                  <a:gd name="T14" fmla="*/ 99543488 w 18"/>
                  <a:gd name="T15" fmla="*/ 47740051 h 13"/>
                  <a:gd name="T16" fmla="*/ 99543488 w 18"/>
                  <a:gd name="T17" fmla="*/ 47740051 h 13"/>
                  <a:gd name="T18" fmla="*/ 93097000 w 18"/>
                  <a:gd name="T19" fmla="*/ 0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13"/>
                  <a:gd name="T32" fmla="*/ 18 w 18"/>
                  <a:gd name="T33" fmla="*/ 13 h 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13">
                    <a:moveTo>
                      <a:pt x="16" y="0"/>
                    </a:moveTo>
                    <a:cubicBezTo>
                      <a:pt x="0" y="4"/>
                      <a:pt x="0" y="4"/>
                      <a:pt x="0" y="4"/>
                    </a:cubicBezTo>
                    <a:cubicBezTo>
                      <a:pt x="0" y="5"/>
                      <a:pt x="0" y="6"/>
                      <a:pt x="0" y="8"/>
                    </a:cubicBezTo>
                    <a:cubicBezTo>
                      <a:pt x="0" y="8"/>
                      <a:pt x="0" y="8"/>
                      <a:pt x="0" y="8"/>
                    </a:cubicBezTo>
                    <a:cubicBezTo>
                      <a:pt x="1" y="9"/>
                      <a:pt x="1" y="11"/>
                      <a:pt x="2" y="13"/>
                    </a:cubicBezTo>
                    <a:cubicBezTo>
                      <a:pt x="18" y="8"/>
                      <a:pt x="18" y="8"/>
                      <a:pt x="18" y="8"/>
                    </a:cubicBezTo>
                    <a:cubicBezTo>
                      <a:pt x="17" y="7"/>
                      <a:pt x="17" y="5"/>
                      <a:pt x="17" y="4"/>
                    </a:cubicBezTo>
                    <a:cubicBezTo>
                      <a:pt x="17" y="4"/>
                      <a:pt x="17" y="4"/>
                      <a:pt x="17" y="4"/>
                    </a:cubicBezTo>
                    <a:cubicBezTo>
                      <a:pt x="17" y="4"/>
                      <a:pt x="17" y="4"/>
                      <a:pt x="17" y="4"/>
                    </a:cubicBezTo>
                    <a:cubicBezTo>
                      <a:pt x="16" y="2"/>
                      <a:pt x="16" y="1"/>
                      <a:pt x="16" y="0"/>
                    </a:cubicBezTo>
                  </a:path>
                </a:pathLst>
              </a:custGeom>
              <a:solidFill>
                <a:srgbClr val="A2A5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8316" name="Freeform 863"/>
              <p:cNvSpPr>
                <a:spLocks/>
              </p:cNvSpPr>
              <p:nvPr/>
            </p:nvSpPr>
            <p:spPr bwMode="auto">
              <a:xfrm>
                <a:off x="975" y="2077"/>
                <a:ext cx="157" cy="40"/>
              </a:xfrm>
              <a:custGeom>
                <a:avLst/>
                <a:gdLst>
                  <a:gd name="T0" fmla="*/ 0 w 63"/>
                  <a:gd name="T1" fmla="*/ 262086408 h 15"/>
                  <a:gd name="T2" fmla="*/ 346989959 w 63"/>
                  <a:gd name="T3" fmla="*/ 0 h 15"/>
                  <a:gd name="T4" fmla="*/ 0 w 63"/>
                  <a:gd name="T5" fmla="*/ 262086408 h 15"/>
                  <a:gd name="T6" fmla="*/ 0 60000 65536"/>
                  <a:gd name="T7" fmla="*/ 0 60000 65536"/>
                  <a:gd name="T8" fmla="*/ 0 60000 65536"/>
                  <a:gd name="T9" fmla="*/ 0 w 63"/>
                  <a:gd name="T10" fmla="*/ 0 h 15"/>
                  <a:gd name="T11" fmla="*/ 63 w 63"/>
                  <a:gd name="T12" fmla="*/ 15 h 15"/>
                </a:gdLst>
                <a:ahLst/>
                <a:cxnLst>
                  <a:cxn ang="T6">
                    <a:pos x="T0" y="T1"/>
                  </a:cxn>
                  <a:cxn ang="T7">
                    <a:pos x="T2" y="T3"/>
                  </a:cxn>
                  <a:cxn ang="T8">
                    <a:pos x="T4" y="T5"/>
                  </a:cxn>
                </a:cxnLst>
                <a:rect l="T9" t="T10" r="T11" b="T12"/>
                <a:pathLst>
                  <a:path w="63" h="15">
                    <a:moveTo>
                      <a:pt x="0" y="15"/>
                    </a:moveTo>
                    <a:cubicBezTo>
                      <a:pt x="63" y="0"/>
                      <a:pt x="63" y="0"/>
                      <a:pt x="63" y="0"/>
                    </a:cubicBezTo>
                    <a:cubicBezTo>
                      <a:pt x="63" y="0"/>
                      <a:pt x="20" y="15"/>
                      <a:pt x="0" y="1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8317" name="Freeform 864"/>
              <p:cNvSpPr>
                <a:spLocks/>
              </p:cNvSpPr>
              <p:nvPr/>
            </p:nvSpPr>
            <p:spPr bwMode="auto">
              <a:xfrm>
                <a:off x="785" y="2139"/>
                <a:ext cx="107" cy="64"/>
              </a:xfrm>
              <a:custGeom>
                <a:avLst/>
                <a:gdLst>
                  <a:gd name="T0" fmla="*/ 119094986 w 43"/>
                  <a:gd name="T1" fmla="*/ 85481608 h 24"/>
                  <a:gd name="T2" fmla="*/ 172797503 w 43"/>
                  <a:gd name="T3" fmla="*/ 70752576 h 24"/>
                  <a:gd name="T4" fmla="*/ 198885787 w 43"/>
                  <a:gd name="T5" fmla="*/ 176509896 h 24"/>
                  <a:gd name="T6" fmla="*/ 230963173 w 43"/>
                  <a:gd name="T7" fmla="*/ 419338317 h 24"/>
                  <a:gd name="T8" fmla="*/ 162266095 w 43"/>
                  <a:gd name="T9" fmla="*/ 19258027 h 24"/>
                  <a:gd name="T10" fmla="*/ 0 w 43"/>
                  <a:gd name="T11" fmla="*/ 157251869 h 24"/>
                  <a:gd name="T12" fmla="*/ 119094986 w 43"/>
                  <a:gd name="T13" fmla="*/ 85481608 h 24"/>
                  <a:gd name="T14" fmla="*/ 0 60000 65536"/>
                  <a:gd name="T15" fmla="*/ 0 60000 65536"/>
                  <a:gd name="T16" fmla="*/ 0 60000 65536"/>
                  <a:gd name="T17" fmla="*/ 0 60000 65536"/>
                  <a:gd name="T18" fmla="*/ 0 60000 65536"/>
                  <a:gd name="T19" fmla="*/ 0 60000 65536"/>
                  <a:gd name="T20" fmla="*/ 0 60000 65536"/>
                  <a:gd name="T21" fmla="*/ 0 w 43"/>
                  <a:gd name="T22" fmla="*/ 0 h 24"/>
                  <a:gd name="T23" fmla="*/ 43 w 43"/>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 h="24">
                    <a:moveTo>
                      <a:pt x="22" y="5"/>
                    </a:moveTo>
                    <a:cubicBezTo>
                      <a:pt x="25" y="4"/>
                      <a:pt x="30" y="3"/>
                      <a:pt x="32" y="4"/>
                    </a:cubicBezTo>
                    <a:cubicBezTo>
                      <a:pt x="34" y="5"/>
                      <a:pt x="35" y="7"/>
                      <a:pt x="37" y="10"/>
                    </a:cubicBezTo>
                    <a:cubicBezTo>
                      <a:pt x="39" y="14"/>
                      <a:pt x="42" y="20"/>
                      <a:pt x="43" y="24"/>
                    </a:cubicBezTo>
                    <a:cubicBezTo>
                      <a:pt x="41" y="13"/>
                      <a:pt x="35" y="0"/>
                      <a:pt x="30" y="1"/>
                    </a:cubicBezTo>
                    <a:cubicBezTo>
                      <a:pt x="0" y="9"/>
                      <a:pt x="0" y="9"/>
                      <a:pt x="0" y="9"/>
                    </a:cubicBezTo>
                    <a:cubicBezTo>
                      <a:pt x="0" y="9"/>
                      <a:pt x="8" y="8"/>
                      <a:pt x="22"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8318" name="Freeform 865"/>
              <p:cNvSpPr>
                <a:spLocks/>
              </p:cNvSpPr>
              <p:nvPr/>
            </p:nvSpPr>
            <p:spPr bwMode="auto">
              <a:xfrm>
                <a:off x="692" y="2125"/>
                <a:ext cx="70" cy="208"/>
              </a:xfrm>
              <a:custGeom>
                <a:avLst/>
                <a:gdLst>
                  <a:gd name="T0" fmla="*/ 0 w 28"/>
                  <a:gd name="T1" fmla="*/ 32055603 h 78"/>
                  <a:gd name="T2" fmla="*/ 0 w 28"/>
                  <a:gd name="T3" fmla="*/ 32055603 h 78"/>
                  <a:gd name="T4" fmla="*/ 124168750 w 28"/>
                  <a:gd name="T5" fmla="*/ 647202952 h 78"/>
                  <a:gd name="T6" fmla="*/ 100613595 w 28"/>
                  <a:gd name="T7" fmla="*/ 1360976803 h 78"/>
                  <a:gd name="T8" fmla="*/ 111751300 w 28"/>
                  <a:gd name="T9" fmla="*/ 1360976803 h 78"/>
                  <a:gd name="T10" fmla="*/ 135307625 w 28"/>
                  <a:gd name="T11" fmla="*/ 627911488 h 78"/>
                  <a:gd name="T12" fmla="*/ 0 w 28"/>
                  <a:gd name="T13" fmla="*/ 32055603 h 78"/>
                  <a:gd name="T14" fmla="*/ 0 60000 65536"/>
                  <a:gd name="T15" fmla="*/ 0 60000 65536"/>
                  <a:gd name="T16" fmla="*/ 0 60000 65536"/>
                  <a:gd name="T17" fmla="*/ 0 60000 65536"/>
                  <a:gd name="T18" fmla="*/ 0 60000 65536"/>
                  <a:gd name="T19" fmla="*/ 0 60000 65536"/>
                  <a:gd name="T20" fmla="*/ 0 60000 65536"/>
                  <a:gd name="T21" fmla="*/ 0 w 28"/>
                  <a:gd name="T22" fmla="*/ 0 h 78"/>
                  <a:gd name="T23" fmla="*/ 28 w 28"/>
                  <a:gd name="T24" fmla="*/ 78 h 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78">
                    <a:moveTo>
                      <a:pt x="0" y="2"/>
                    </a:moveTo>
                    <a:cubicBezTo>
                      <a:pt x="0" y="2"/>
                      <a:pt x="0" y="2"/>
                      <a:pt x="0" y="2"/>
                    </a:cubicBezTo>
                    <a:cubicBezTo>
                      <a:pt x="7" y="3"/>
                      <a:pt x="17" y="18"/>
                      <a:pt x="21" y="37"/>
                    </a:cubicBezTo>
                    <a:cubicBezTo>
                      <a:pt x="26" y="57"/>
                      <a:pt x="24" y="76"/>
                      <a:pt x="17" y="78"/>
                    </a:cubicBezTo>
                    <a:cubicBezTo>
                      <a:pt x="18" y="78"/>
                      <a:pt x="18" y="78"/>
                      <a:pt x="19" y="78"/>
                    </a:cubicBezTo>
                    <a:cubicBezTo>
                      <a:pt x="26" y="76"/>
                      <a:pt x="28" y="57"/>
                      <a:pt x="23" y="36"/>
                    </a:cubicBezTo>
                    <a:cubicBezTo>
                      <a:pt x="19" y="16"/>
                      <a:pt x="7" y="0"/>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8319" name="Freeform 866"/>
              <p:cNvSpPr>
                <a:spLocks/>
              </p:cNvSpPr>
              <p:nvPr/>
            </p:nvSpPr>
            <p:spPr bwMode="auto">
              <a:xfrm>
                <a:off x="850" y="2021"/>
                <a:ext cx="112" cy="328"/>
              </a:xfrm>
              <a:custGeom>
                <a:avLst/>
                <a:gdLst>
                  <a:gd name="T0" fmla="*/ 0 w 45"/>
                  <a:gd name="T1" fmla="*/ 32055603 h 123"/>
                  <a:gd name="T2" fmla="*/ 0 w 45"/>
                  <a:gd name="T3" fmla="*/ 51354739 h 123"/>
                  <a:gd name="T4" fmla="*/ 184767557 w 45"/>
                  <a:gd name="T5" fmla="*/ 993080605 h 123"/>
                  <a:gd name="T6" fmla="*/ 145539483 w 45"/>
                  <a:gd name="T7" fmla="*/ 2145062456 h 123"/>
                  <a:gd name="T8" fmla="*/ 162724720 w 45"/>
                  <a:gd name="T9" fmla="*/ 2145062456 h 123"/>
                  <a:gd name="T10" fmla="*/ 205448086 w 45"/>
                  <a:gd name="T11" fmla="*/ 993080605 h 123"/>
                  <a:gd name="T12" fmla="*/ 0 w 45"/>
                  <a:gd name="T13" fmla="*/ 32055603 h 123"/>
                  <a:gd name="T14" fmla="*/ 0 60000 65536"/>
                  <a:gd name="T15" fmla="*/ 0 60000 65536"/>
                  <a:gd name="T16" fmla="*/ 0 60000 65536"/>
                  <a:gd name="T17" fmla="*/ 0 60000 65536"/>
                  <a:gd name="T18" fmla="*/ 0 60000 65536"/>
                  <a:gd name="T19" fmla="*/ 0 60000 65536"/>
                  <a:gd name="T20" fmla="*/ 0 60000 65536"/>
                  <a:gd name="T21" fmla="*/ 0 w 45"/>
                  <a:gd name="T22" fmla="*/ 0 h 123"/>
                  <a:gd name="T23" fmla="*/ 45 w 45"/>
                  <a:gd name="T24" fmla="*/ 123 h 1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123">
                    <a:moveTo>
                      <a:pt x="0" y="2"/>
                    </a:moveTo>
                    <a:cubicBezTo>
                      <a:pt x="0" y="3"/>
                      <a:pt x="0" y="3"/>
                      <a:pt x="0" y="3"/>
                    </a:cubicBezTo>
                    <a:cubicBezTo>
                      <a:pt x="12" y="4"/>
                      <a:pt x="27" y="28"/>
                      <a:pt x="34" y="57"/>
                    </a:cubicBezTo>
                    <a:cubicBezTo>
                      <a:pt x="42" y="89"/>
                      <a:pt x="39" y="120"/>
                      <a:pt x="27" y="123"/>
                    </a:cubicBezTo>
                    <a:cubicBezTo>
                      <a:pt x="28" y="123"/>
                      <a:pt x="29" y="123"/>
                      <a:pt x="30" y="123"/>
                    </a:cubicBezTo>
                    <a:cubicBezTo>
                      <a:pt x="42" y="120"/>
                      <a:pt x="45" y="89"/>
                      <a:pt x="38" y="57"/>
                    </a:cubicBezTo>
                    <a:cubicBezTo>
                      <a:pt x="30" y="25"/>
                      <a:pt x="12" y="0"/>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8320" name="Freeform 867"/>
              <p:cNvSpPr>
                <a:spLocks/>
              </p:cNvSpPr>
              <p:nvPr/>
            </p:nvSpPr>
            <p:spPr bwMode="auto">
              <a:xfrm>
                <a:off x="1780" y="1920"/>
                <a:ext cx="40" cy="43"/>
              </a:xfrm>
              <a:custGeom>
                <a:avLst/>
                <a:gdLst>
                  <a:gd name="T0" fmla="*/ 80744658 w 16"/>
                  <a:gd name="T1" fmla="*/ 319695879 h 16"/>
                  <a:gd name="T2" fmla="*/ 62103333 w 16"/>
                  <a:gd name="T3" fmla="*/ 0 h 16"/>
                  <a:gd name="T4" fmla="*/ 0 w 16"/>
                  <a:gd name="T5" fmla="*/ 60637968 h 16"/>
                  <a:gd name="T6" fmla="*/ 80744658 w 16"/>
                  <a:gd name="T7" fmla="*/ 319695879 h 16"/>
                  <a:gd name="T8" fmla="*/ 0 60000 65536"/>
                  <a:gd name="T9" fmla="*/ 0 60000 65536"/>
                  <a:gd name="T10" fmla="*/ 0 60000 65536"/>
                  <a:gd name="T11" fmla="*/ 0 60000 65536"/>
                  <a:gd name="T12" fmla="*/ 0 w 16"/>
                  <a:gd name="T13" fmla="*/ 0 h 16"/>
                  <a:gd name="T14" fmla="*/ 16 w 16"/>
                  <a:gd name="T15" fmla="*/ 16 h 16"/>
                </a:gdLst>
                <a:ahLst/>
                <a:cxnLst>
                  <a:cxn ang="T8">
                    <a:pos x="T0" y="T1"/>
                  </a:cxn>
                  <a:cxn ang="T9">
                    <a:pos x="T2" y="T3"/>
                  </a:cxn>
                  <a:cxn ang="T10">
                    <a:pos x="T4" y="T5"/>
                  </a:cxn>
                  <a:cxn ang="T11">
                    <a:pos x="T6" y="T7"/>
                  </a:cxn>
                </a:cxnLst>
                <a:rect l="T12" t="T13" r="T14" b="T15"/>
                <a:pathLst>
                  <a:path w="16" h="16">
                    <a:moveTo>
                      <a:pt x="14" y="16"/>
                    </a:moveTo>
                    <a:cubicBezTo>
                      <a:pt x="16" y="8"/>
                      <a:pt x="11" y="0"/>
                      <a:pt x="11" y="0"/>
                    </a:cubicBezTo>
                    <a:cubicBezTo>
                      <a:pt x="0" y="3"/>
                      <a:pt x="0" y="3"/>
                      <a:pt x="0" y="3"/>
                    </a:cubicBezTo>
                    <a:cubicBezTo>
                      <a:pt x="4" y="3"/>
                      <a:pt x="12" y="2"/>
                      <a:pt x="14" y="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8321" name="Freeform 868"/>
              <p:cNvSpPr>
                <a:spLocks/>
              </p:cNvSpPr>
              <p:nvPr/>
            </p:nvSpPr>
            <p:spPr bwMode="auto">
              <a:xfrm>
                <a:off x="817" y="2016"/>
                <a:ext cx="145" cy="341"/>
              </a:xfrm>
              <a:custGeom>
                <a:avLst/>
                <a:gdLst>
                  <a:gd name="T0" fmla="*/ 81970238 w 58"/>
                  <a:gd name="T1" fmla="*/ 31707773 h 128"/>
                  <a:gd name="T2" fmla="*/ 77484188 w 58"/>
                  <a:gd name="T3" fmla="*/ 19054414 h 128"/>
                  <a:gd name="T4" fmla="*/ 18597470 w 58"/>
                  <a:gd name="T5" fmla="*/ 204996399 h 128"/>
                  <a:gd name="T6" fmla="*/ 0 w 58"/>
                  <a:gd name="T7" fmla="*/ 599513501 h 128"/>
                  <a:gd name="T8" fmla="*/ 7438988 w 58"/>
                  <a:gd name="T9" fmla="*/ 823535646 h 128"/>
                  <a:gd name="T10" fmla="*/ 7438988 w 58"/>
                  <a:gd name="T11" fmla="*/ 843739273 h 128"/>
                  <a:gd name="T12" fmla="*/ 12397470 w 58"/>
                  <a:gd name="T13" fmla="*/ 843739273 h 128"/>
                  <a:gd name="T14" fmla="*/ 105507345 w 58"/>
                  <a:gd name="T15" fmla="*/ 772826805 h 128"/>
                  <a:gd name="T16" fmla="*/ 105507345 w 58"/>
                  <a:gd name="T17" fmla="*/ 772826805 h 128"/>
                  <a:gd name="T18" fmla="*/ 146466145 w 58"/>
                  <a:gd name="T19" fmla="*/ 874297287 h 128"/>
                  <a:gd name="T20" fmla="*/ 179882813 w 58"/>
                  <a:gd name="T21" fmla="*/ 1113669795 h 128"/>
                  <a:gd name="T22" fmla="*/ 186271488 w 58"/>
                  <a:gd name="T23" fmla="*/ 1338699654 h 128"/>
                  <a:gd name="T24" fmla="*/ 179882813 w 58"/>
                  <a:gd name="T25" fmla="*/ 1473932081 h 128"/>
                  <a:gd name="T26" fmla="*/ 163205083 w 58"/>
                  <a:gd name="T27" fmla="*/ 1524640531 h 128"/>
                  <a:gd name="T28" fmla="*/ 77484188 w 58"/>
                  <a:gd name="T29" fmla="*/ 1597141436 h 128"/>
                  <a:gd name="T30" fmla="*/ 70050125 w 58"/>
                  <a:gd name="T31" fmla="*/ 1597141436 h 128"/>
                  <a:gd name="T32" fmla="*/ 70050125 w 58"/>
                  <a:gd name="T33" fmla="*/ 1609023376 h 128"/>
                  <a:gd name="T34" fmla="*/ 151997863 w 58"/>
                  <a:gd name="T35" fmla="*/ 2041737924 h 128"/>
                  <a:gd name="T36" fmla="*/ 245170908 w 58"/>
                  <a:gd name="T37" fmla="*/ 2147483647 h 128"/>
                  <a:gd name="T38" fmla="*/ 256302083 w 58"/>
                  <a:gd name="T39" fmla="*/ 2147483647 h 128"/>
                  <a:gd name="T40" fmla="*/ 314903645 w 58"/>
                  <a:gd name="T41" fmla="*/ 2008117825 h 128"/>
                  <a:gd name="T42" fmla="*/ 338269063 w 58"/>
                  <a:gd name="T43" fmla="*/ 1609023376 h 128"/>
                  <a:gd name="T44" fmla="*/ 310421875 w 58"/>
                  <a:gd name="T45" fmla="*/ 997627844 h 128"/>
                  <a:gd name="T46" fmla="*/ 216847658 w 58"/>
                  <a:gd name="T47" fmla="*/ 290093346 h 128"/>
                  <a:gd name="T48" fmla="*/ 93174613 w 58"/>
                  <a:gd name="T49" fmla="*/ 0 h 128"/>
                  <a:gd name="T50" fmla="*/ 77484188 w 58"/>
                  <a:gd name="T51" fmla="*/ 19054414 h 128"/>
                  <a:gd name="T52" fmla="*/ 81970238 w 58"/>
                  <a:gd name="T53" fmla="*/ 31707773 h 128"/>
                  <a:gd name="T54" fmla="*/ 81970238 w 58"/>
                  <a:gd name="T55" fmla="*/ 50762150 h 128"/>
                  <a:gd name="T56" fmla="*/ 93174613 w 58"/>
                  <a:gd name="T57" fmla="*/ 31707773 h 128"/>
                  <a:gd name="T58" fmla="*/ 204925595 w 58"/>
                  <a:gd name="T59" fmla="*/ 309127750 h 128"/>
                  <a:gd name="T60" fmla="*/ 298024425 w 58"/>
                  <a:gd name="T61" fmla="*/ 1010525034 h 128"/>
                  <a:gd name="T62" fmla="*/ 326042500 w 58"/>
                  <a:gd name="T63" fmla="*/ 1609023376 h 128"/>
                  <a:gd name="T64" fmla="*/ 310421875 w 58"/>
                  <a:gd name="T65" fmla="*/ 1988974192 h 128"/>
                  <a:gd name="T66" fmla="*/ 256302083 w 58"/>
                  <a:gd name="T67" fmla="*/ 2147483647 h 128"/>
                  <a:gd name="T68" fmla="*/ 245170908 w 58"/>
                  <a:gd name="T69" fmla="*/ 2147483647 h 128"/>
                  <a:gd name="T70" fmla="*/ 163205083 w 58"/>
                  <a:gd name="T71" fmla="*/ 2022703551 h 128"/>
                  <a:gd name="T72" fmla="*/ 81970238 w 58"/>
                  <a:gd name="T73" fmla="*/ 1597141436 h 128"/>
                  <a:gd name="T74" fmla="*/ 77484188 w 58"/>
                  <a:gd name="T75" fmla="*/ 1609023376 h 128"/>
                  <a:gd name="T76" fmla="*/ 77484188 w 58"/>
                  <a:gd name="T77" fmla="*/ 1629174062 h 128"/>
                  <a:gd name="T78" fmla="*/ 170662425 w 58"/>
                  <a:gd name="T79" fmla="*/ 1558281574 h 128"/>
                  <a:gd name="T80" fmla="*/ 193710470 w 58"/>
                  <a:gd name="T81" fmla="*/ 1492987153 h 128"/>
                  <a:gd name="T82" fmla="*/ 198681645 w 58"/>
                  <a:gd name="T83" fmla="*/ 1338699654 h 128"/>
                  <a:gd name="T84" fmla="*/ 186271488 w 58"/>
                  <a:gd name="T85" fmla="*/ 1113669795 h 128"/>
                  <a:gd name="T86" fmla="*/ 151997863 w 58"/>
                  <a:gd name="T87" fmla="*/ 843739273 h 128"/>
                  <a:gd name="T88" fmla="*/ 105507345 w 58"/>
                  <a:gd name="T89" fmla="*/ 739206799 h 128"/>
                  <a:gd name="T90" fmla="*/ 100613595 w 58"/>
                  <a:gd name="T91" fmla="*/ 739206799 h 128"/>
                  <a:gd name="T92" fmla="*/ 7438988 w 58"/>
                  <a:gd name="T93" fmla="*/ 804488798 h 128"/>
                  <a:gd name="T94" fmla="*/ 12397470 w 58"/>
                  <a:gd name="T95" fmla="*/ 823535646 h 128"/>
                  <a:gd name="T96" fmla="*/ 18597470 w 58"/>
                  <a:gd name="T97" fmla="*/ 823535646 h 128"/>
                  <a:gd name="T98" fmla="*/ 12397470 w 58"/>
                  <a:gd name="T99" fmla="*/ 599513501 h 128"/>
                  <a:gd name="T100" fmla="*/ 30993675 w 58"/>
                  <a:gd name="T101" fmla="*/ 225037326 h 128"/>
                  <a:gd name="T102" fmla="*/ 81970238 w 58"/>
                  <a:gd name="T103" fmla="*/ 50762150 h 128"/>
                  <a:gd name="T104" fmla="*/ 81970238 w 58"/>
                  <a:gd name="T105" fmla="*/ 31707773 h 12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8"/>
                  <a:gd name="T160" fmla="*/ 0 h 128"/>
                  <a:gd name="T161" fmla="*/ 58 w 58"/>
                  <a:gd name="T162" fmla="*/ 128 h 12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8" h="128">
                    <a:moveTo>
                      <a:pt x="14" y="2"/>
                    </a:moveTo>
                    <a:cubicBezTo>
                      <a:pt x="13" y="1"/>
                      <a:pt x="13" y="1"/>
                      <a:pt x="13" y="1"/>
                    </a:cubicBezTo>
                    <a:cubicBezTo>
                      <a:pt x="9" y="2"/>
                      <a:pt x="5" y="6"/>
                      <a:pt x="3" y="12"/>
                    </a:cubicBezTo>
                    <a:cubicBezTo>
                      <a:pt x="1" y="18"/>
                      <a:pt x="0" y="26"/>
                      <a:pt x="0" y="35"/>
                    </a:cubicBezTo>
                    <a:cubicBezTo>
                      <a:pt x="0" y="39"/>
                      <a:pt x="0" y="43"/>
                      <a:pt x="1" y="48"/>
                    </a:cubicBezTo>
                    <a:cubicBezTo>
                      <a:pt x="1" y="49"/>
                      <a:pt x="1" y="49"/>
                      <a:pt x="1" y="49"/>
                    </a:cubicBezTo>
                    <a:cubicBezTo>
                      <a:pt x="2" y="49"/>
                      <a:pt x="2" y="49"/>
                      <a:pt x="2" y="49"/>
                    </a:cubicBezTo>
                    <a:cubicBezTo>
                      <a:pt x="18" y="45"/>
                      <a:pt x="18" y="45"/>
                      <a:pt x="18" y="45"/>
                    </a:cubicBezTo>
                    <a:cubicBezTo>
                      <a:pt x="18" y="45"/>
                      <a:pt x="18" y="45"/>
                      <a:pt x="18" y="45"/>
                    </a:cubicBezTo>
                    <a:cubicBezTo>
                      <a:pt x="20" y="45"/>
                      <a:pt x="22" y="47"/>
                      <a:pt x="25" y="51"/>
                    </a:cubicBezTo>
                    <a:cubicBezTo>
                      <a:pt x="27" y="54"/>
                      <a:pt x="29" y="59"/>
                      <a:pt x="31" y="65"/>
                    </a:cubicBezTo>
                    <a:cubicBezTo>
                      <a:pt x="32" y="70"/>
                      <a:pt x="32" y="74"/>
                      <a:pt x="32" y="78"/>
                    </a:cubicBezTo>
                    <a:cubicBezTo>
                      <a:pt x="32" y="81"/>
                      <a:pt x="32" y="84"/>
                      <a:pt x="31" y="86"/>
                    </a:cubicBezTo>
                    <a:cubicBezTo>
                      <a:pt x="30" y="88"/>
                      <a:pt x="29" y="89"/>
                      <a:pt x="28" y="89"/>
                    </a:cubicBezTo>
                    <a:cubicBezTo>
                      <a:pt x="13" y="93"/>
                      <a:pt x="13" y="93"/>
                      <a:pt x="13" y="93"/>
                    </a:cubicBezTo>
                    <a:cubicBezTo>
                      <a:pt x="12" y="93"/>
                      <a:pt x="12" y="93"/>
                      <a:pt x="12" y="93"/>
                    </a:cubicBezTo>
                    <a:cubicBezTo>
                      <a:pt x="12" y="94"/>
                      <a:pt x="12" y="94"/>
                      <a:pt x="12" y="94"/>
                    </a:cubicBezTo>
                    <a:cubicBezTo>
                      <a:pt x="16" y="104"/>
                      <a:pt x="21" y="113"/>
                      <a:pt x="26" y="119"/>
                    </a:cubicBezTo>
                    <a:cubicBezTo>
                      <a:pt x="31" y="125"/>
                      <a:pt x="37" y="128"/>
                      <a:pt x="42" y="128"/>
                    </a:cubicBezTo>
                    <a:cubicBezTo>
                      <a:pt x="43" y="128"/>
                      <a:pt x="44" y="128"/>
                      <a:pt x="44" y="128"/>
                    </a:cubicBezTo>
                    <a:cubicBezTo>
                      <a:pt x="49" y="127"/>
                      <a:pt x="52" y="123"/>
                      <a:pt x="54" y="117"/>
                    </a:cubicBezTo>
                    <a:cubicBezTo>
                      <a:pt x="57" y="111"/>
                      <a:pt x="58" y="103"/>
                      <a:pt x="58" y="94"/>
                    </a:cubicBezTo>
                    <a:cubicBezTo>
                      <a:pt x="58" y="83"/>
                      <a:pt x="56" y="71"/>
                      <a:pt x="53" y="58"/>
                    </a:cubicBezTo>
                    <a:cubicBezTo>
                      <a:pt x="49" y="42"/>
                      <a:pt x="43" y="28"/>
                      <a:pt x="37" y="17"/>
                    </a:cubicBezTo>
                    <a:cubicBezTo>
                      <a:pt x="30" y="7"/>
                      <a:pt x="23" y="0"/>
                      <a:pt x="16" y="0"/>
                    </a:cubicBezTo>
                    <a:cubicBezTo>
                      <a:pt x="15" y="0"/>
                      <a:pt x="14" y="0"/>
                      <a:pt x="13" y="1"/>
                    </a:cubicBezTo>
                    <a:cubicBezTo>
                      <a:pt x="14" y="2"/>
                      <a:pt x="14" y="2"/>
                      <a:pt x="14" y="2"/>
                    </a:cubicBezTo>
                    <a:cubicBezTo>
                      <a:pt x="14" y="3"/>
                      <a:pt x="14" y="3"/>
                      <a:pt x="14" y="3"/>
                    </a:cubicBezTo>
                    <a:cubicBezTo>
                      <a:pt x="14" y="2"/>
                      <a:pt x="15" y="2"/>
                      <a:pt x="16" y="2"/>
                    </a:cubicBezTo>
                    <a:cubicBezTo>
                      <a:pt x="21" y="2"/>
                      <a:pt x="28" y="8"/>
                      <a:pt x="35" y="18"/>
                    </a:cubicBezTo>
                    <a:cubicBezTo>
                      <a:pt x="41" y="28"/>
                      <a:pt x="47" y="43"/>
                      <a:pt x="51" y="59"/>
                    </a:cubicBezTo>
                    <a:cubicBezTo>
                      <a:pt x="54" y="71"/>
                      <a:pt x="56" y="84"/>
                      <a:pt x="56" y="94"/>
                    </a:cubicBezTo>
                    <a:cubicBezTo>
                      <a:pt x="56" y="103"/>
                      <a:pt x="55" y="111"/>
                      <a:pt x="53" y="116"/>
                    </a:cubicBezTo>
                    <a:cubicBezTo>
                      <a:pt x="50" y="122"/>
                      <a:pt x="47" y="125"/>
                      <a:pt x="44" y="126"/>
                    </a:cubicBezTo>
                    <a:cubicBezTo>
                      <a:pt x="43" y="126"/>
                      <a:pt x="43" y="126"/>
                      <a:pt x="42" y="126"/>
                    </a:cubicBezTo>
                    <a:cubicBezTo>
                      <a:pt x="38" y="126"/>
                      <a:pt x="33" y="123"/>
                      <a:pt x="28" y="118"/>
                    </a:cubicBezTo>
                    <a:cubicBezTo>
                      <a:pt x="23" y="112"/>
                      <a:pt x="18" y="103"/>
                      <a:pt x="14" y="93"/>
                    </a:cubicBezTo>
                    <a:cubicBezTo>
                      <a:pt x="13" y="94"/>
                      <a:pt x="13" y="94"/>
                      <a:pt x="13" y="94"/>
                    </a:cubicBezTo>
                    <a:cubicBezTo>
                      <a:pt x="13" y="95"/>
                      <a:pt x="13" y="95"/>
                      <a:pt x="13" y="95"/>
                    </a:cubicBezTo>
                    <a:cubicBezTo>
                      <a:pt x="29" y="91"/>
                      <a:pt x="29" y="91"/>
                      <a:pt x="29" y="91"/>
                    </a:cubicBezTo>
                    <a:cubicBezTo>
                      <a:pt x="31" y="91"/>
                      <a:pt x="32" y="89"/>
                      <a:pt x="33" y="87"/>
                    </a:cubicBezTo>
                    <a:cubicBezTo>
                      <a:pt x="34" y="84"/>
                      <a:pt x="34" y="81"/>
                      <a:pt x="34" y="78"/>
                    </a:cubicBezTo>
                    <a:cubicBezTo>
                      <a:pt x="34" y="74"/>
                      <a:pt x="34" y="69"/>
                      <a:pt x="32" y="65"/>
                    </a:cubicBezTo>
                    <a:cubicBezTo>
                      <a:pt x="31" y="59"/>
                      <a:pt x="29" y="53"/>
                      <a:pt x="26" y="49"/>
                    </a:cubicBezTo>
                    <a:cubicBezTo>
                      <a:pt x="24" y="46"/>
                      <a:pt x="21" y="43"/>
                      <a:pt x="18" y="43"/>
                    </a:cubicBezTo>
                    <a:cubicBezTo>
                      <a:pt x="17" y="43"/>
                      <a:pt x="17" y="43"/>
                      <a:pt x="17" y="43"/>
                    </a:cubicBezTo>
                    <a:cubicBezTo>
                      <a:pt x="1" y="47"/>
                      <a:pt x="1" y="47"/>
                      <a:pt x="1" y="47"/>
                    </a:cubicBezTo>
                    <a:cubicBezTo>
                      <a:pt x="2" y="48"/>
                      <a:pt x="2" y="48"/>
                      <a:pt x="2" y="48"/>
                    </a:cubicBezTo>
                    <a:cubicBezTo>
                      <a:pt x="3" y="48"/>
                      <a:pt x="3" y="48"/>
                      <a:pt x="3" y="48"/>
                    </a:cubicBezTo>
                    <a:cubicBezTo>
                      <a:pt x="2" y="43"/>
                      <a:pt x="2" y="39"/>
                      <a:pt x="2" y="35"/>
                    </a:cubicBezTo>
                    <a:cubicBezTo>
                      <a:pt x="2" y="26"/>
                      <a:pt x="3" y="18"/>
                      <a:pt x="5" y="13"/>
                    </a:cubicBezTo>
                    <a:cubicBezTo>
                      <a:pt x="7" y="7"/>
                      <a:pt x="10" y="3"/>
                      <a:pt x="14" y="3"/>
                    </a:cubicBezTo>
                    <a:cubicBezTo>
                      <a:pt x="14" y="2"/>
                      <a:pt x="14" y="2"/>
                      <a:pt x="14" y="2"/>
                    </a:cubicBezTo>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8322" name="Freeform 869"/>
              <p:cNvSpPr>
                <a:spLocks/>
              </p:cNvSpPr>
              <p:nvPr/>
            </p:nvSpPr>
            <p:spPr bwMode="auto">
              <a:xfrm>
                <a:off x="960" y="2061"/>
                <a:ext cx="180" cy="48"/>
              </a:xfrm>
              <a:custGeom>
                <a:avLst/>
                <a:gdLst>
                  <a:gd name="T0" fmla="*/ 2 w 180"/>
                  <a:gd name="T1" fmla="*/ 48 h 48"/>
                  <a:gd name="T2" fmla="*/ 180 w 180"/>
                  <a:gd name="T3" fmla="*/ 3 h 48"/>
                  <a:gd name="T4" fmla="*/ 180 w 180"/>
                  <a:gd name="T5" fmla="*/ 3 h 48"/>
                  <a:gd name="T6" fmla="*/ 177 w 180"/>
                  <a:gd name="T7" fmla="*/ 0 h 48"/>
                  <a:gd name="T8" fmla="*/ 2 w 180"/>
                  <a:gd name="T9" fmla="*/ 46 h 48"/>
                  <a:gd name="T10" fmla="*/ 0 w 180"/>
                  <a:gd name="T11" fmla="*/ 48 h 48"/>
                  <a:gd name="T12" fmla="*/ 2 w 180"/>
                  <a:gd name="T13" fmla="*/ 48 h 48"/>
                  <a:gd name="T14" fmla="*/ 0 60000 65536"/>
                  <a:gd name="T15" fmla="*/ 0 60000 65536"/>
                  <a:gd name="T16" fmla="*/ 0 60000 65536"/>
                  <a:gd name="T17" fmla="*/ 0 60000 65536"/>
                  <a:gd name="T18" fmla="*/ 0 60000 65536"/>
                  <a:gd name="T19" fmla="*/ 0 60000 65536"/>
                  <a:gd name="T20" fmla="*/ 0 60000 65536"/>
                  <a:gd name="T21" fmla="*/ 0 w 180"/>
                  <a:gd name="T22" fmla="*/ 0 h 48"/>
                  <a:gd name="T23" fmla="*/ 180 w 180"/>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0" h="48">
                    <a:moveTo>
                      <a:pt x="2" y="48"/>
                    </a:moveTo>
                    <a:lnTo>
                      <a:pt x="180" y="3"/>
                    </a:lnTo>
                    <a:lnTo>
                      <a:pt x="177" y="0"/>
                    </a:lnTo>
                    <a:lnTo>
                      <a:pt x="2" y="46"/>
                    </a:lnTo>
                    <a:lnTo>
                      <a:pt x="0" y="48"/>
                    </a:lnTo>
                    <a:lnTo>
                      <a:pt x="2"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8323" name="Freeform 870"/>
              <p:cNvSpPr>
                <a:spLocks/>
              </p:cNvSpPr>
              <p:nvPr/>
            </p:nvSpPr>
            <p:spPr bwMode="auto">
              <a:xfrm>
                <a:off x="960" y="2061"/>
                <a:ext cx="180" cy="48"/>
              </a:xfrm>
              <a:custGeom>
                <a:avLst/>
                <a:gdLst>
                  <a:gd name="T0" fmla="*/ 2 w 180"/>
                  <a:gd name="T1" fmla="*/ 48 h 48"/>
                  <a:gd name="T2" fmla="*/ 180 w 180"/>
                  <a:gd name="T3" fmla="*/ 3 h 48"/>
                  <a:gd name="T4" fmla="*/ 180 w 180"/>
                  <a:gd name="T5" fmla="*/ 3 h 48"/>
                  <a:gd name="T6" fmla="*/ 177 w 180"/>
                  <a:gd name="T7" fmla="*/ 0 h 48"/>
                  <a:gd name="T8" fmla="*/ 2 w 180"/>
                  <a:gd name="T9" fmla="*/ 46 h 48"/>
                  <a:gd name="T10" fmla="*/ 0 w 180"/>
                  <a:gd name="T11" fmla="*/ 48 h 48"/>
                  <a:gd name="T12" fmla="*/ 2 w 180"/>
                  <a:gd name="T13" fmla="*/ 48 h 48"/>
                  <a:gd name="T14" fmla="*/ 0 60000 65536"/>
                  <a:gd name="T15" fmla="*/ 0 60000 65536"/>
                  <a:gd name="T16" fmla="*/ 0 60000 65536"/>
                  <a:gd name="T17" fmla="*/ 0 60000 65536"/>
                  <a:gd name="T18" fmla="*/ 0 60000 65536"/>
                  <a:gd name="T19" fmla="*/ 0 60000 65536"/>
                  <a:gd name="T20" fmla="*/ 0 60000 65536"/>
                  <a:gd name="T21" fmla="*/ 0 w 180"/>
                  <a:gd name="T22" fmla="*/ 0 h 48"/>
                  <a:gd name="T23" fmla="*/ 180 w 180"/>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0" h="48">
                    <a:moveTo>
                      <a:pt x="2" y="48"/>
                    </a:moveTo>
                    <a:lnTo>
                      <a:pt x="180" y="3"/>
                    </a:lnTo>
                    <a:lnTo>
                      <a:pt x="177" y="0"/>
                    </a:lnTo>
                    <a:lnTo>
                      <a:pt x="2" y="46"/>
                    </a:lnTo>
                    <a:lnTo>
                      <a:pt x="0" y="48"/>
                    </a:lnTo>
                    <a:lnTo>
                      <a:pt x="2" y="4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8324" name="Freeform 871"/>
              <p:cNvSpPr>
                <a:spLocks/>
              </p:cNvSpPr>
              <p:nvPr/>
            </p:nvSpPr>
            <p:spPr bwMode="auto">
              <a:xfrm>
                <a:off x="990" y="2176"/>
                <a:ext cx="175" cy="45"/>
              </a:xfrm>
              <a:custGeom>
                <a:avLst/>
                <a:gdLst>
                  <a:gd name="T0" fmla="*/ 175 w 175"/>
                  <a:gd name="T1" fmla="*/ 0 h 45"/>
                  <a:gd name="T2" fmla="*/ 2 w 175"/>
                  <a:gd name="T3" fmla="*/ 43 h 45"/>
                  <a:gd name="T4" fmla="*/ 0 w 175"/>
                  <a:gd name="T5" fmla="*/ 43 h 45"/>
                  <a:gd name="T6" fmla="*/ 2 w 175"/>
                  <a:gd name="T7" fmla="*/ 45 h 45"/>
                  <a:gd name="T8" fmla="*/ 175 w 175"/>
                  <a:gd name="T9" fmla="*/ 3 h 45"/>
                  <a:gd name="T10" fmla="*/ 175 w 175"/>
                  <a:gd name="T11" fmla="*/ 0 h 45"/>
                  <a:gd name="T12" fmla="*/ 175 w 175"/>
                  <a:gd name="T13" fmla="*/ 0 h 45"/>
                  <a:gd name="T14" fmla="*/ 0 60000 65536"/>
                  <a:gd name="T15" fmla="*/ 0 60000 65536"/>
                  <a:gd name="T16" fmla="*/ 0 60000 65536"/>
                  <a:gd name="T17" fmla="*/ 0 60000 65536"/>
                  <a:gd name="T18" fmla="*/ 0 60000 65536"/>
                  <a:gd name="T19" fmla="*/ 0 60000 65536"/>
                  <a:gd name="T20" fmla="*/ 0 60000 65536"/>
                  <a:gd name="T21" fmla="*/ 0 w 175"/>
                  <a:gd name="T22" fmla="*/ 0 h 45"/>
                  <a:gd name="T23" fmla="*/ 175 w 175"/>
                  <a:gd name="T24" fmla="*/ 45 h 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5" h="45">
                    <a:moveTo>
                      <a:pt x="175" y="0"/>
                    </a:moveTo>
                    <a:lnTo>
                      <a:pt x="2" y="43"/>
                    </a:lnTo>
                    <a:lnTo>
                      <a:pt x="0" y="43"/>
                    </a:lnTo>
                    <a:lnTo>
                      <a:pt x="2" y="45"/>
                    </a:lnTo>
                    <a:lnTo>
                      <a:pt x="175" y="3"/>
                    </a:lnTo>
                    <a:lnTo>
                      <a:pt x="17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8325" name="Freeform 872"/>
              <p:cNvSpPr>
                <a:spLocks/>
              </p:cNvSpPr>
              <p:nvPr/>
            </p:nvSpPr>
            <p:spPr bwMode="auto">
              <a:xfrm>
                <a:off x="990" y="2176"/>
                <a:ext cx="175" cy="45"/>
              </a:xfrm>
              <a:custGeom>
                <a:avLst/>
                <a:gdLst>
                  <a:gd name="T0" fmla="*/ 175 w 175"/>
                  <a:gd name="T1" fmla="*/ 0 h 45"/>
                  <a:gd name="T2" fmla="*/ 2 w 175"/>
                  <a:gd name="T3" fmla="*/ 43 h 45"/>
                  <a:gd name="T4" fmla="*/ 0 w 175"/>
                  <a:gd name="T5" fmla="*/ 43 h 45"/>
                  <a:gd name="T6" fmla="*/ 2 w 175"/>
                  <a:gd name="T7" fmla="*/ 45 h 45"/>
                  <a:gd name="T8" fmla="*/ 175 w 175"/>
                  <a:gd name="T9" fmla="*/ 3 h 45"/>
                  <a:gd name="T10" fmla="*/ 175 w 175"/>
                  <a:gd name="T11" fmla="*/ 0 h 45"/>
                  <a:gd name="T12" fmla="*/ 175 w 175"/>
                  <a:gd name="T13" fmla="*/ 0 h 45"/>
                  <a:gd name="T14" fmla="*/ 0 60000 65536"/>
                  <a:gd name="T15" fmla="*/ 0 60000 65536"/>
                  <a:gd name="T16" fmla="*/ 0 60000 65536"/>
                  <a:gd name="T17" fmla="*/ 0 60000 65536"/>
                  <a:gd name="T18" fmla="*/ 0 60000 65536"/>
                  <a:gd name="T19" fmla="*/ 0 60000 65536"/>
                  <a:gd name="T20" fmla="*/ 0 60000 65536"/>
                  <a:gd name="T21" fmla="*/ 0 w 175"/>
                  <a:gd name="T22" fmla="*/ 0 h 45"/>
                  <a:gd name="T23" fmla="*/ 175 w 175"/>
                  <a:gd name="T24" fmla="*/ 45 h 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5" h="45">
                    <a:moveTo>
                      <a:pt x="175" y="0"/>
                    </a:moveTo>
                    <a:lnTo>
                      <a:pt x="2" y="43"/>
                    </a:lnTo>
                    <a:lnTo>
                      <a:pt x="0" y="43"/>
                    </a:lnTo>
                    <a:lnTo>
                      <a:pt x="2" y="45"/>
                    </a:lnTo>
                    <a:lnTo>
                      <a:pt x="175" y="3"/>
                    </a:lnTo>
                    <a:lnTo>
                      <a:pt x="17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8326" name="Freeform 873"/>
              <p:cNvSpPr>
                <a:spLocks noEditPoints="1"/>
              </p:cNvSpPr>
              <p:nvPr/>
            </p:nvSpPr>
            <p:spPr bwMode="auto">
              <a:xfrm>
                <a:off x="1722" y="1875"/>
                <a:ext cx="65" cy="176"/>
              </a:xfrm>
              <a:custGeom>
                <a:avLst/>
                <a:gdLst>
                  <a:gd name="T0" fmla="*/ 151997863 w 26"/>
                  <a:gd name="T1" fmla="*/ 765121059 h 66"/>
                  <a:gd name="T2" fmla="*/ 146466145 w 26"/>
                  <a:gd name="T3" fmla="*/ 765121059 h 66"/>
                  <a:gd name="T4" fmla="*/ 146466145 w 26"/>
                  <a:gd name="T5" fmla="*/ 835820109 h 66"/>
                  <a:gd name="T6" fmla="*/ 111751300 w 26"/>
                  <a:gd name="T7" fmla="*/ 1130018645 h 66"/>
                  <a:gd name="T8" fmla="*/ 86738283 w 26"/>
                  <a:gd name="T9" fmla="*/ 1150332531 h 66"/>
                  <a:gd name="T10" fmla="*/ 105075208 w 26"/>
                  <a:gd name="T11" fmla="*/ 1150332531 h 66"/>
                  <a:gd name="T12" fmla="*/ 111751300 w 26"/>
                  <a:gd name="T13" fmla="*/ 1150332531 h 66"/>
                  <a:gd name="T14" fmla="*/ 139790833 w 26"/>
                  <a:gd name="T15" fmla="*/ 1047249749 h 66"/>
                  <a:gd name="T16" fmla="*/ 151997863 w 26"/>
                  <a:gd name="T17" fmla="*/ 835820109 h 66"/>
                  <a:gd name="T18" fmla="*/ 151997863 w 26"/>
                  <a:gd name="T19" fmla="*/ 765121059 h 66"/>
                  <a:gd name="T20" fmla="*/ 23434583 w 26"/>
                  <a:gd name="T21" fmla="*/ 0 h 66"/>
                  <a:gd name="T22" fmla="*/ 18597470 w 26"/>
                  <a:gd name="T23" fmla="*/ 0 h 66"/>
                  <a:gd name="T24" fmla="*/ 0 w 26"/>
                  <a:gd name="T25" fmla="*/ 32055603 h 66"/>
                  <a:gd name="T26" fmla="*/ 18597470 w 26"/>
                  <a:gd name="T27" fmla="*/ 19258027 h 66"/>
                  <a:gd name="T28" fmla="*/ 18597470 w 26"/>
                  <a:gd name="T29" fmla="*/ 19258027 h 66"/>
                  <a:gd name="T30" fmla="*/ 23434583 w 26"/>
                  <a:gd name="T31" fmla="*/ 19258027 h 66"/>
                  <a:gd name="T32" fmla="*/ 23434583 w 26"/>
                  <a:gd name="T33" fmla="*/ 19258027 h 66"/>
                  <a:gd name="T34" fmla="*/ 23434583 w 26"/>
                  <a:gd name="T35" fmla="*/ 19258027 h 66"/>
                  <a:gd name="T36" fmla="*/ 30993675 w 26"/>
                  <a:gd name="T37" fmla="*/ 19258027 h 66"/>
                  <a:gd name="T38" fmla="*/ 105075208 w 26"/>
                  <a:gd name="T39" fmla="*/ 294198536 h 66"/>
                  <a:gd name="T40" fmla="*/ 111751300 w 26"/>
                  <a:gd name="T41" fmla="*/ 294198536 h 66"/>
                  <a:gd name="T42" fmla="*/ 86738283 w 26"/>
                  <a:gd name="T43" fmla="*/ 157251869 h 66"/>
                  <a:gd name="T44" fmla="*/ 23434583 w 26"/>
                  <a:gd name="T45" fmla="*/ 0 h 6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6"/>
                  <a:gd name="T70" fmla="*/ 0 h 66"/>
                  <a:gd name="T71" fmla="*/ 26 w 26"/>
                  <a:gd name="T72" fmla="*/ 66 h 6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6" h="66">
                    <a:moveTo>
                      <a:pt x="26" y="44"/>
                    </a:moveTo>
                    <a:cubicBezTo>
                      <a:pt x="25" y="44"/>
                      <a:pt x="25" y="44"/>
                      <a:pt x="25" y="44"/>
                    </a:cubicBezTo>
                    <a:cubicBezTo>
                      <a:pt x="25" y="45"/>
                      <a:pt x="25" y="47"/>
                      <a:pt x="25" y="48"/>
                    </a:cubicBezTo>
                    <a:cubicBezTo>
                      <a:pt x="25" y="57"/>
                      <a:pt x="23" y="64"/>
                      <a:pt x="19" y="65"/>
                    </a:cubicBezTo>
                    <a:cubicBezTo>
                      <a:pt x="15" y="66"/>
                      <a:pt x="15" y="66"/>
                      <a:pt x="15" y="66"/>
                    </a:cubicBezTo>
                    <a:cubicBezTo>
                      <a:pt x="16" y="66"/>
                      <a:pt x="17" y="66"/>
                      <a:pt x="18" y="66"/>
                    </a:cubicBezTo>
                    <a:cubicBezTo>
                      <a:pt x="18" y="66"/>
                      <a:pt x="18" y="66"/>
                      <a:pt x="19" y="66"/>
                    </a:cubicBezTo>
                    <a:cubicBezTo>
                      <a:pt x="21" y="66"/>
                      <a:pt x="23" y="63"/>
                      <a:pt x="24" y="60"/>
                    </a:cubicBezTo>
                    <a:cubicBezTo>
                      <a:pt x="26" y="57"/>
                      <a:pt x="26" y="53"/>
                      <a:pt x="26" y="48"/>
                    </a:cubicBezTo>
                    <a:cubicBezTo>
                      <a:pt x="26" y="47"/>
                      <a:pt x="26" y="45"/>
                      <a:pt x="26" y="44"/>
                    </a:cubicBezTo>
                    <a:moveTo>
                      <a:pt x="4" y="0"/>
                    </a:moveTo>
                    <a:cubicBezTo>
                      <a:pt x="4" y="0"/>
                      <a:pt x="3" y="0"/>
                      <a:pt x="3" y="0"/>
                    </a:cubicBezTo>
                    <a:cubicBezTo>
                      <a:pt x="2" y="1"/>
                      <a:pt x="1" y="1"/>
                      <a:pt x="0" y="2"/>
                    </a:cubicBezTo>
                    <a:cubicBezTo>
                      <a:pt x="3" y="1"/>
                      <a:pt x="3" y="1"/>
                      <a:pt x="3" y="1"/>
                    </a:cubicBezTo>
                    <a:cubicBezTo>
                      <a:pt x="3" y="1"/>
                      <a:pt x="3" y="1"/>
                      <a:pt x="3" y="1"/>
                    </a:cubicBezTo>
                    <a:cubicBezTo>
                      <a:pt x="3" y="1"/>
                      <a:pt x="4" y="1"/>
                      <a:pt x="4" y="1"/>
                    </a:cubicBezTo>
                    <a:cubicBezTo>
                      <a:pt x="4" y="1"/>
                      <a:pt x="4" y="1"/>
                      <a:pt x="4" y="1"/>
                    </a:cubicBezTo>
                    <a:cubicBezTo>
                      <a:pt x="4" y="1"/>
                      <a:pt x="4" y="1"/>
                      <a:pt x="4" y="1"/>
                    </a:cubicBezTo>
                    <a:cubicBezTo>
                      <a:pt x="5" y="1"/>
                      <a:pt x="5" y="1"/>
                      <a:pt x="5" y="1"/>
                    </a:cubicBezTo>
                    <a:cubicBezTo>
                      <a:pt x="10" y="2"/>
                      <a:pt x="14" y="8"/>
                      <a:pt x="18" y="17"/>
                    </a:cubicBezTo>
                    <a:cubicBezTo>
                      <a:pt x="19" y="17"/>
                      <a:pt x="19" y="17"/>
                      <a:pt x="19" y="17"/>
                    </a:cubicBezTo>
                    <a:cubicBezTo>
                      <a:pt x="18" y="14"/>
                      <a:pt x="17" y="11"/>
                      <a:pt x="15" y="9"/>
                    </a:cubicBezTo>
                    <a:cubicBezTo>
                      <a:pt x="12" y="4"/>
                      <a:pt x="8" y="0"/>
                      <a:pt x="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8327" name="Freeform 874"/>
              <p:cNvSpPr>
                <a:spLocks noEditPoints="1"/>
              </p:cNvSpPr>
              <p:nvPr/>
            </p:nvSpPr>
            <p:spPr bwMode="auto">
              <a:xfrm>
                <a:off x="1710" y="1877"/>
                <a:ext cx="75" cy="174"/>
              </a:xfrm>
              <a:custGeom>
                <a:avLst/>
                <a:gdLst>
                  <a:gd name="T0" fmla="*/ 23434583 w 30"/>
                  <a:gd name="T1" fmla="*/ 654938372 h 65"/>
                  <a:gd name="T2" fmla="*/ 18597470 w 30"/>
                  <a:gd name="T3" fmla="*/ 654938372 h 65"/>
                  <a:gd name="T4" fmla="*/ 70050125 w 30"/>
                  <a:gd name="T5" fmla="*/ 1065196030 h 65"/>
                  <a:gd name="T6" fmla="*/ 116234188 w 30"/>
                  <a:gd name="T7" fmla="*/ 1209975618 h 65"/>
                  <a:gd name="T8" fmla="*/ 139790833 w 30"/>
                  <a:gd name="T9" fmla="*/ 1189640308 h 65"/>
                  <a:gd name="T10" fmla="*/ 175125313 w 30"/>
                  <a:gd name="T11" fmla="*/ 875374094 h 65"/>
                  <a:gd name="T12" fmla="*/ 139790833 w 30"/>
                  <a:gd name="T13" fmla="*/ 1189640308 h 65"/>
                  <a:gd name="T14" fmla="*/ 135307625 w 30"/>
                  <a:gd name="T15" fmla="*/ 1189640308 h 65"/>
                  <a:gd name="T16" fmla="*/ 23434583 w 30"/>
                  <a:gd name="T17" fmla="*/ 654938372 h 65"/>
                  <a:gd name="T18" fmla="*/ 23434583 w 30"/>
                  <a:gd name="T19" fmla="*/ 654938372 h 65"/>
                  <a:gd name="T20" fmla="*/ 46493675 w 30"/>
                  <a:gd name="T21" fmla="*/ 0 h 65"/>
                  <a:gd name="T22" fmla="*/ 30993675 w 30"/>
                  <a:gd name="T23" fmla="*/ 20330072 h 65"/>
                  <a:gd name="T24" fmla="*/ 12397470 w 30"/>
                  <a:gd name="T25" fmla="*/ 91396308 h 65"/>
                  <a:gd name="T26" fmla="*/ 7438988 w 30"/>
                  <a:gd name="T27" fmla="*/ 319279145 h 65"/>
                  <a:gd name="T28" fmla="*/ 18597470 w 30"/>
                  <a:gd name="T29" fmla="*/ 654938372 h 65"/>
                  <a:gd name="T30" fmla="*/ 23434583 w 30"/>
                  <a:gd name="T31" fmla="*/ 654938372 h 65"/>
                  <a:gd name="T32" fmla="*/ 46493675 w 30"/>
                  <a:gd name="T33" fmla="*/ 0 h 65"/>
                  <a:gd name="T34" fmla="*/ 54123050 w 30"/>
                  <a:gd name="T35" fmla="*/ 0 h 65"/>
                  <a:gd name="T36" fmla="*/ 54123050 w 30"/>
                  <a:gd name="T37" fmla="*/ 0 h 65"/>
                  <a:gd name="T38" fmla="*/ 58586458 w 30"/>
                  <a:gd name="T39" fmla="*/ 0 h 65"/>
                  <a:gd name="T40" fmla="*/ 54123050 w 30"/>
                  <a:gd name="T41" fmla="*/ 0 h 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0"/>
                  <a:gd name="T64" fmla="*/ 0 h 65"/>
                  <a:gd name="T65" fmla="*/ 30 w 30"/>
                  <a:gd name="T66" fmla="*/ 65 h 6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0" h="65">
                    <a:moveTo>
                      <a:pt x="4" y="35"/>
                    </a:moveTo>
                    <a:cubicBezTo>
                      <a:pt x="3" y="35"/>
                      <a:pt x="3" y="35"/>
                      <a:pt x="3" y="35"/>
                    </a:cubicBezTo>
                    <a:cubicBezTo>
                      <a:pt x="5" y="44"/>
                      <a:pt x="8" y="51"/>
                      <a:pt x="12" y="57"/>
                    </a:cubicBezTo>
                    <a:cubicBezTo>
                      <a:pt x="14" y="61"/>
                      <a:pt x="17" y="64"/>
                      <a:pt x="20" y="65"/>
                    </a:cubicBezTo>
                    <a:cubicBezTo>
                      <a:pt x="24" y="64"/>
                      <a:pt x="24" y="64"/>
                      <a:pt x="24" y="64"/>
                    </a:cubicBezTo>
                    <a:cubicBezTo>
                      <a:pt x="28" y="63"/>
                      <a:pt x="30" y="56"/>
                      <a:pt x="30" y="47"/>
                    </a:cubicBezTo>
                    <a:cubicBezTo>
                      <a:pt x="30" y="56"/>
                      <a:pt x="28" y="63"/>
                      <a:pt x="24" y="64"/>
                    </a:cubicBezTo>
                    <a:cubicBezTo>
                      <a:pt x="23" y="64"/>
                      <a:pt x="23" y="64"/>
                      <a:pt x="23" y="64"/>
                    </a:cubicBezTo>
                    <a:cubicBezTo>
                      <a:pt x="16" y="64"/>
                      <a:pt x="8" y="52"/>
                      <a:pt x="4" y="35"/>
                    </a:cubicBezTo>
                    <a:cubicBezTo>
                      <a:pt x="4" y="35"/>
                      <a:pt x="4" y="35"/>
                      <a:pt x="4" y="35"/>
                    </a:cubicBezTo>
                    <a:moveTo>
                      <a:pt x="8" y="0"/>
                    </a:moveTo>
                    <a:cubicBezTo>
                      <a:pt x="5" y="1"/>
                      <a:pt x="5" y="1"/>
                      <a:pt x="5" y="1"/>
                    </a:cubicBezTo>
                    <a:cubicBezTo>
                      <a:pt x="4" y="2"/>
                      <a:pt x="3" y="4"/>
                      <a:pt x="2" y="5"/>
                    </a:cubicBezTo>
                    <a:cubicBezTo>
                      <a:pt x="1" y="8"/>
                      <a:pt x="1" y="13"/>
                      <a:pt x="1" y="17"/>
                    </a:cubicBezTo>
                    <a:cubicBezTo>
                      <a:pt x="1" y="23"/>
                      <a:pt x="1" y="29"/>
                      <a:pt x="3" y="35"/>
                    </a:cubicBezTo>
                    <a:cubicBezTo>
                      <a:pt x="4" y="35"/>
                      <a:pt x="4" y="35"/>
                      <a:pt x="4" y="35"/>
                    </a:cubicBezTo>
                    <a:cubicBezTo>
                      <a:pt x="0" y="18"/>
                      <a:pt x="1" y="2"/>
                      <a:pt x="8" y="0"/>
                    </a:cubicBezTo>
                    <a:moveTo>
                      <a:pt x="9" y="0"/>
                    </a:moveTo>
                    <a:cubicBezTo>
                      <a:pt x="9" y="0"/>
                      <a:pt x="9" y="0"/>
                      <a:pt x="9" y="0"/>
                    </a:cubicBezTo>
                    <a:cubicBezTo>
                      <a:pt x="10" y="0"/>
                      <a:pt x="10" y="0"/>
                      <a:pt x="10" y="0"/>
                    </a:cubicBezTo>
                    <a:cubicBezTo>
                      <a:pt x="10" y="0"/>
                      <a:pt x="10" y="0"/>
                      <a:pt x="9" y="0"/>
                    </a:cubicBezTo>
                  </a:path>
                </a:pathLst>
              </a:custGeom>
              <a:solidFill>
                <a:srgbClr val="F7FA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8328" name="Freeform 875"/>
              <p:cNvSpPr>
                <a:spLocks noEditPoints="1"/>
              </p:cNvSpPr>
              <p:nvPr/>
            </p:nvSpPr>
            <p:spPr bwMode="auto">
              <a:xfrm>
                <a:off x="1780" y="1955"/>
                <a:ext cx="2" cy="10"/>
              </a:xfrm>
              <a:custGeom>
                <a:avLst/>
                <a:gdLst>
                  <a:gd name="T0" fmla="*/ 131072 w 1"/>
                  <a:gd name="T1" fmla="*/ 23048175 h 4"/>
                  <a:gd name="T2" fmla="*/ 131072 w 1"/>
                  <a:gd name="T3" fmla="*/ 23048175 h 4"/>
                  <a:gd name="T4" fmla="*/ 131072 w 1"/>
                  <a:gd name="T5" fmla="*/ 23048175 h 4"/>
                  <a:gd name="T6" fmla="*/ 0 w 1"/>
                  <a:gd name="T7" fmla="*/ 0 h 4"/>
                  <a:gd name="T8" fmla="*/ 131072 w 1"/>
                  <a:gd name="T9" fmla="*/ 23048175 h 4"/>
                  <a:gd name="T10" fmla="*/ 0 w 1"/>
                  <a:gd name="T11" fmla="*/ 0 h 4"/>
                  <a:gd name="T12" fmla="*/ 0 60000 65536"/>
                  <a:gd name="T13" fmla="*/ 0 60000 65536"/>
                  <a:gd name="T14" fmla="*/ 0 60000 65536"/>
                  <a:gd name="T15" fmla="*/ 0 60000 65536"/>
                  <a:gd name="T16" fmla="*/ 0 60000 65536"/>
                  <a:gd name="T17" fmla="*/ 0 60000 65536"/>
                  <a:gd name="T18" fmla="*/ 0 w 1"/>
                  <a:gd name="T19" fmla="*/ 0 h 4"/>
                  <a:gd name="T20" fmla="*/ 1 w 1"/>
                  <a:gd name="T21" fmla="*/ 4 h 4"/>
                </a:gdLst>
                <a:ahLst/>
                <a:cxnLst>
                  <a:cxn ang="T12">
                    <a:pos x="T0" y="T1"/>
                  </a:cxn>
                  <a:cxn ang="T13">
                    <a:pos x="T2" y="T3"/>
                  </a:cxn>
                  <a:cxn ang="T14">
                    <a:pos x="T4" y="T5"/>
                  </a:cxn>
                  <a:cxn ang="T15">
                    <a:pos x="T6" y="T7"/>
                  </a:cxn>
                  <a:cxn ang="T16">
                    <a:pos x="T8" y="T9"/>
                  </a:cxn>
                  <a:cxn ang="T17">
                    <a:pos x="T10" y="T11"/>
                  </a:cxn>
                </a:cxnLst>
                <a:rect l="T18" t="T19" r="T20" b="T21"/>
                <a:pathLst>
                  <a:path w="1" h="4">
                    <a:moveTo>
                      <a:pt x="1" y="4"/>
                    </a:moveTo>
                    <a:cubicBezTo>
                      <a:pt x="1" y="4"/>
                      <a:pt x="1" y="4"/>
                      <a:pt x="1" y="4"/>
                    </a:cubicBezTo>
                    <a:cubicBezTo>
                      <a:pt x="1" y="4"/>
                      <a:pt x="1" y="4"/>
                      <a:pt x="1" y="4"/>
                    </a:cubicBezTo>
                    <a:moveTo>
                      <a:pt x="0" y="0"/>
                    </a:moveTo>
                    <a:cubicBezTo>
                      <a:pt x="0" y="1"/>
                      <a:pt x="0" y="3"/>
                      <a:pt x="1" y="4"/>
                    </a:cubicBezTo>
                    <a:cubicBezTo>
                      <a:pt x="0" y="3"/>
                      <a:pt x="0" y="1"/>
                      <a:pt x="0" y="0"/>
                    </a:cubicBezTo>
                  </a:path>
                </a:pathLst>
              </a:custGeom>
              <a:solidFill>
                <a:srgbClr val="E0E2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8329" name="Freeform 876"/>
              <p:cNvSpPr>
                <a:spLocks/>
              </p:cNvSpPr>
              <p:nvPr/>
            </p:nvSpPr>
            <p:spPr bwMode="auto">
              <a:xfrm>
                <a:off x="1767" y="1920"/>
                <a:ext cx="20" cy="72"/>
              </a:xfrm>
              <a:custGeom>
                <a:avLst/>
                <a:gdLst>
                  <a:gd name="T0" fmla="*/ 6243958 w 8"/>
                  <a:gd name="T1" fmla="*/ 0 h 27"/>
                  <a:gd name="T2" fmla="*/ 0 w 8"/>
                  <a:gd name="T3" fmla="*/ 0 h 27"/>
                  <a:gd name="T4" fmla="*/ 27816925 w 8"/>
                  <a:gd name="T5" fmla="*/ 227950955 h 27"/>
                  <a:gd name="T6" fmla="*/ 27816925 w 8"/>
                  <a:gd name="T7" fmla="*/ 227950955 h 27"/>
                  <a:gd name="T8" fmla="*/ 34256175 w 8"/>
                  <a:gd name="T9" fmla="*/ 294198536 h 27"/>
                  <a:gd name="T10" fmla="*/ 34256175 w 8"/>
                  <a:gd name="T11" fmla="*/ 294198536 h 27"/>
                  <a:gd name="T12" fmla="*/ 34256175 w 8"/>
                  <a:gd name="T13" fmla="*/ 294198536 h 27"/>
                  <a:gd name="T14" fmla="*/ 39024220 w 8"/>
                  <a:gd name="T15" fmla="*/ 470693056 h 27"/>
                  <a:gd name="T16" fmla="*/ 46488800 w 8"/>
                  <a:gd name="T17" fmla="*/ 470693056 h 27"/>
                  <a:gd name="T18" fmla="*/ 34256175 w 8"/>
                  <a:gd name="T19" fmla="*/ 227950955 h 27"/>
                  <a:gd name="T20" fmla="*/ 6243958 w 8"/>
                  <a:gd name="T21" fmla="*/ 0 h 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27"/>
                  <a:gd name="T35" fmla="*/ 8 w 8"/>
                  <a:gd name="T36" fmla="*/ 27 h 2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27">
                    <a:moveTo>
                      <a:pt x="1" y="0"/>
                    </a:moveTo>
                    <a:cubicBezTo>
                      <a:pt x="0" y="0"/>
                      <a:pt x="0" y="0"/>
                      <a:pt x="0" y="0"/>
                    </a:cubicBezTo>
                    <a:cubicBezTo>
                      <a:pt x="2" y="4"/>
                      <a:pt x="4" y="9"/>
                      <a:pt x="5" y="13"/>
                    </a:cubicBezTo>
                    <a:cubicBezTo>
                      <a:pt x="5" y="13"/>
                      <a:pt x="5" y="13"/>
                      <a:pt x="5" y="13"/>
                    </a:cubicBezTo>
                    <a:cubicBezTo>
                      <a:pt x="5" y="14"/>
                      <a:pt x="5" y="16"/>
                      <a:pt x="6" y="17"/>
                    </a:cubicBezTo>
                    <a:cubicBezTo>
                      <a:pt x="6" y="17"/>
                      <a:pt x="6" y="17"/>
                      <a:pt x="6" y="17"/>
                    </a:cubicBezTo>
                    <a:cubicBezTo>
                      <a:pt x="6" y="17"/>
                      <a:pt x="6" y="17"/>
                      <a:pt x="6" y="17"/>
                    </a:cubicBezTo>
                    <a:cubicBezTo>
                      <a:pt x="6" y="21"/>
                      <a:pt x="7" y="24"/>
                      <a:pt x="7" y="27"/>
                    </a:cubicBezTo>
                    <a:cubicBezTo>
                      <a:pt x="8" y="27"/>
                      <a:pt x="8" y="27"/>
                      <a:pt x="8" y="27"/>
                    </a:cubicBezTo>
                    <a:cubicBezTo>
                      <a:pt x="8" y="23"/>
                      <a:pt x="7" y="18"/>
                      <a:pt x="6" y="13"/>
                    </a:cubicBezTo>
                    <a:cubicBezTo>
                      <a:pt x="5" y="8"/>
                      <a:pt x="3" y="4"/>
                      <a:pt x="1" y="0"/>
                    </a:cubicBezTo>
                  </a:path>
                </a:pathLst>
              </a:custGeom>
              <a:solidFill>
                <a:srgbClr val="7E83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8330" name="Freeform 877"/>
              <p:cNvSpPr>
                <a:spLocks noEditPoints="1"/>
              </p:cNvSpPr>
              <p:nvPr/>
            </p:nvSpPr>
            <p:spPr bwMode="auto">
              <a:xfrm>
                <a:off x="1730" y="1877"/>
                <a:ext cx="37" cy="43"/>
              </a:xfrm>
              <a:custGeom>
                <a:avLst/>
                <a:gdLst>
                  <a:gd name="T0" fmla="*/ 9272619 w 15"/>
                  <a:gd name="T1" fmla="*/ 0 h 16"/>
                  <a:gd name="T2" fmla="*/ 69211090 w 15"/>
                  <a:gd name="T3" fmla="*/ 319695879 h 16"/>
                  <a:gd name="T4" fmla="*/ 69211090 w 15"/>
                  <a:gd name="T5" fmla="*/ 319695879 h 16"/>
                  <a:gd name="T6" fmla="*/ 9272619 w 15"/>
                  <a:gd name="T7" fmla="*/ 0 h 16"/>
                  <a:gd name="T8" fmla="*/ 3759170 w 15"/>
                  <a:gd name="T9" fmla="*/ 0 h 16"/>
                  <a:gd name="T10" fmla="*/ 0 w 15"/>
                  <a:gd name="T11" fmla="*/ 0 h 16"/>
                  <a:gd name="T12" fmla="*/ 0 w 15"/>
                  <a:gd name="T13" fmla="*/ 0 h 16"/>
                  <a:gd name="T14" fmla="*/ 3759170 w 15"/>
                  <a:gd name="T15" fmla="*/ 0 h 16"/>
                  <a:gd name="T16" fmla="*/ 3759170 w 15"/>
                  <a:gd name="T17" fmla="*/ 0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16"/>
                  <a:gd name="T29" fmla="*/ 15 w 15"/>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16">
                    <a:moveTo>
                      <a:pt x="2" y="0"/>
                    </a:moveTo>
                    <a:cubicBezTo>
                      <a:pt x="7" y="1"/>
                      <a:pt x="11" y="7"/>
                      <a:pt x="15" y="16"/>
                    </a:cubicBezTo>
                    <a:cubicBezTo>
                      <a:pt x="15" y="16"/>
                      <a:pt x="15" y="16"/>
                      <a:pt x="15" y="16"/>
                    </a:cubicBezTo>
                    <a:cubicBezTo>
                      <a:pt x="11" y="7"/>
                      <a:pt x="7" y="1"/>
                      <a:pt x="2" y="0"/>
                    </a:cubicBezTo>
                    <a:moveTo>
                      <a:pt x="1" y="0"/>
                    </a:moveTo>
                    <a:cubicBezTo>
                      <a:pt x="1" y="0"/>
                      <a:pt x="0" y="0"/>
                      <a:pt x="0" y="0"/>
                    </a:cubicBezTo>
                    <a:cubicBezTo>
                      <a:pt x="0" y="0"/>
                      <a:pt x="0" y="0"/>
                      <a:pt x="0" y="0"/>
                    </a:cubicBezTo>
                    <a:cubicBezTo>
                      <a:pt x="0" y="0"/>
                      <a:pt x="1" y="0"/>
                      <a:pt x="1" y="0"/>
                    </a:cubicBezTo>
                    <a:cubicBezTo>
                      <a:pt x="1" y="0"/>
                      <a:pt x="1" y="0"/>
                      <a:pt x="1" y="0"/>
                    </a:cubicBezTo>
                  </a:path>
                </a:pathLst>
              </a:custGeom>
              <a:solidFill>
                <a:srgbClr val="DADC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8331" name="Freeform 878"/>
              <p:cNvSpPr>
                <a:spLocks noEditPoints="1"/>
              </p:cNvSpPr>
              <p:nvPr/>
            </p:nvSpPr>
            <p:spPr bwMode="auto">
              <a:xfrm>
                <a:off x="1710" y="1877"/>
                <a:ext cx="75" cy="171"/>
              </a:xfrm>
              <a:custGeom>
                <a:avLst/>
                <a:gdLst>
                  <a:gd name="T0" fmla="*/ 30993675 w 30"/>
                  <a:gd name="T1" fmla="*/ 634197997 h 64"/>
                  <a:gd name="T2" fmla="*/ 23434583 w 30"/>
                  <a:gd name="T3" fmla="*/ 634197997 h 64"/>
                  <a:gd name="T4" fmla="*/ 23434583 w 30"/>
                  <a:gd name="T5" fmla="*/ 634197997 h 64"/>
                  <a:gd name="T6" fmla="*/ 135307625 w 30"/>
                  <a:gd name="T7" fmla="*/ 1153752093 h 64"/>
                  <a:gd name="T8" fmla="*/ 139790833 w 30"/>
                  <a:gd name="T9" fmla="*/ 1153752093 h 64"/>
                  <a:gd name="T10" fmla="*/ 175125313 w 30"/>
                  <a:gd name="T11" fmla="*/ 850587572 h 64"/>
                  <a:gd name="T12" fmla="*/ 175125313 w 30"/>
                  <a:gd name="T13" fmla="*/ 774895560 h 64"/>
                  <a:gd name="T14" fmla="*/ 175125313 w 30"/>
                  <a:gd name="T15" fmla="*/ 774895560 h 64"/>
                  <a:gd name="T16" fmla="*/ 175125313 w 30"/>
                  <a:gd name="T17" fmla="*/ 755018833 h 64"/>
                  <a:gd name="T18" fmla="*/ 170662425 w 30"/>
                  <a:gd name="T19" fmla="*/ 774895560 h 64"/>
                  <a:gd name="T20" fmla="*/ 170662425 w 30"/>
                  <a:gd name="T21" fmla="*/ 850587572 h 64"/>
                  <a:gd name="T22" fmla="*/ 163205083 w 30"/>
                  <a:gd name="T23" fmla="*/ 1066010823 h 64"/>
                  <a:gd name="T24" fmla="*/ 135307625 w 30"/>
                  <a:gd name="T25" fmla="*/ 1133874295 h 64"/>
                  <a:gd name="T26" fmla="*/ 135307625 w 30"/>
                  <a:gd name="T27" fmla="*/ 1133874295 h 64"/>
                  <a:gd name="T28" fmla="*/ 128631645 w 30"/>
                  <a:gd name="T29" fmla="*/ 1133874295 h 64"/>
                  <a:gd name="T30" fmla="*/ 77484188 w 30"/>
                  <a:gd name="T31" fmla="*/ 1012256214 h 64"/>
                  <a:gd name="T32" fmla="*/ 30993675 w 30"/>
                  <a:gd name="T33" fmla="*/ 634197997 h 64"/>
                  <a:gd name="T34" fmla="*/ 54123050 w 30"/>
                  <a:gd name="T35" fmla="*/ 0 h 64"/>
                  <a:gd name="T36" fmla="*/ 46493675 w 30"/>
                  <a:gd name="T37" fmla="*/ 0 h 64"/>
                  <a:gd name="T38" fmla="*/ 46493675 w 30"/>
                  <a:gd name="T39" fmla="*/ 0 h 64"/>
                  <a:gd name="T40" fmla="*/ 23434583 w 30"/>
                  <a:gd name="T41" fmla="*/ 634197997 h 64"/>
                  <a:gd name="T42" fmla="*/ 23434583 w 30"/>
                  <a:gd name="T43" fmla="*/ 634197997 h 64"/>
                  <a:gd name="T44" fmla="*/ 30993675 w 30"/>
                  <a:gd name="T45" fmla="*/ 634197997 h 64"/>
                  <a:gd name="T46" fmla="*/ 18597470 w 30"/>
                  <a:gd name="T47" fmla="*/ 303405423 h 64"/>
                  <a:gd name="T48" fmla="*/ 23434583 w 30"/>
                  <a:gd name="T49" fmla="*/ 108545419 h 64"/>
                  <a:gd name="T50" fmla="*/ 46493675 w 30"/>
                  <a:gd name="T51" fmla="*/ 19862155 h 64"/>
                  <a:gd name="T52" fmla="*/ 54123050 w 30"/>
                  <a:gd name="T53" fmla="*/ 19862155 h 64"/>
                  <a:gd name="T54" fmla="*/ 54123050 w 30"/>
                  <a:gd name="T55" fmla="*/ 19862155 h 64"/>
                  <a:gd name="T56" fmla="*/ 111770833 w 30"/>
                  <a:gd name="T57" fmla="*/ 161614465 h 64"/>
                  <a:gd name="T58" fmla="*/ 128631645 w 30"/>
                  <a:gd name="T59" fmla="*/ 303405423 h 64"/>
                  <a:gd name="T60" fmla="*/ 135307625 w 30"/>
                  <a:gd name="T61" fmla="*/ 303405423 h 64"/>
                  <a:gd name="T62" fmla="*/ 139790833 w 30"/>
                  <a:gd name="T63" fmla="*/ 303405423 h 64"/>
                  <a:gd name="T64" fmla="*/ 135307625 w 30"/>
                  <a:gd name="T65" fmla="*/ 290019791 h 64"/>
                  <a:gd name="T66" fmla="*/ 135307625 w 30"/>
                  <a:gd name="T67" fmla="*/ 290019791 h 64"/>
                  <a:gd name="T68" fmla="*/ 58586458 w 30"/>
                  <a:gd name="T69" fmla="*/ 0 h 64"/>
                  <a:gd name="T70" fmla="*/ 54123050 w 30"/>
                  <a:gd name="T71" fmla="*/ 0 h 6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0"/>
                  <a:gd name="T109" fmla="*/ 0 h 64"/>
                  <a:gd name="T110" fmla="*/ 30 w 30"/>
                  <a:gd name="T111" fmla="*/ 64 h 6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0" h="64">
                    <a:moveTo>
                      <a:pt x="5" y="35"/>
                    </a:moveTo>
                    <a:cubicBezTo>
                      <a:pt x="4" y="35"/>
                      <a:pt x="4" y="35"/>
                      <a:pt x="4" y="35"/>
                    </a:cubicBezTo>
                    <a:cubicBezTo>
                      <a:pt x="4" y="35"/>
                      <a:pt x="4" y="35"/>
                      <a:pt x="4" y="35"/>
                    </a:cubicBezTo>
                    <a:cubicBezTo>
                      <a:pt x="8" y="52"/>
                      <a:pt x="16" y="64"/>
                      <a:pt x="23" y="64"/>
                    </a:cubicBezTo>
                    <a:cubicBezTo>
                      <a:pt x="23" y="64"/>
                      <a:pt x="23" y="64"/>
                      <a:pt x="24" y="64"/>
                    </a:cubicBezTo>
                    <a:cubicBezTo>
                      <a:pt x="28" y="63"/>
                      <a:pt x="30" y="56"/>
                      <a:pt x="30" y="47"/>
                    </a:cubicBezTo>
                    <a:cubicBezTo>
                      <a:pt x="30" y="46"/>
                      <a:pt x="30" y="44"/>
                      <a:pt x="30" y="43"/>
                    </a:cubicBezTo>
                    <a:cubicBezTo>
                      <a:pt x="30" y="43"/>
                      <a:pt x="30" y="43"/>
                      <a:pt x="30" y="43"/>
                    </a:cubicBezTo>
                    <a:cubicBezTo>
                      <a:pt x="30" y="43"/>
                      <a:pt x="30" y="43"/>
                      <a:pt x="30" y="42"/>
                    </a:cubicBezTo>
                    <a:cubicBezTo>
                      <a:pt x="30" y="43"/>
                      <a:pt x="29" y="43"/>
                      <a:pt x="29" y="43"/>
                    </a:cubicBezTo>
                    <a:cubicBezTo>
                      <a:pt x="29" y="44"/>
                      <a:pt x="29" y="46"/>
                      <a:pt x="29" y="47"/>
                    </a:cubicBezTo>
                    <a:cubicBezTo>
                      <a:pt x="29" y="52"/>
                      <a:pt x="29" y="56"/>
                      <a:pt x="28" y="59"/>
                    </a:cubicBezTo>
                    <a:cubicBezTo>
                      <a:pt x="27" y="61"/>
                      <a:pt x="25" y="63"/>
                      <a:pt x="23" y="63"/>
                    </a:cubicBezTo>
                    <a:cubicBezTo>
                      <a:pt x="23" y="63"/>
                      <a:pt x="23" y="63"/>
                      <a:pt x="23" y="63"/>
                    </a:cubicBezTo>
                    <a:cubicBezTo>
                      <a:pt x="23" y="63"/>
                      <a:pt x="22" y="63"/>
                      <a:pt x="22" y="63"/>
                    </a:cubicBezTo>
                    <a:cubicBezTo>
                      <a:pt x="20" y="63"/>
                      <a:pt x="16" y="61"/>
                      <a:pt x="13" y="56"/>
                    </a:cubicBezTo>
                    <a:cubicBezTo>
                      <a:pt x="10" y="50"/>
                      <a:pt x="7" y="43"/>
                      <a:pt x="5" y="35"/>
                    </a:cubicBezTo>
                    <a:moveTo>
                      <a:pt x="9" y="0"/>
                    </a:moveTo>
                    <a:cubicBezTo>
                      <a:pt x="9" y="0"/>
                      <a:pt x="8" y="0"/>
                      <a:pt x="8" y="0"/>
                    </a:cubicBezTo>
                    <a:cubicBezTo>
                      <a:pt x="8" y="0"/>
                      <a:pt x="8" y="0"/>
                      <a:pt x="8" y="0"/>
                    </a:cubicBezTo>
                    <a:cubicBezTo>
                      <a:pt x="1" y="2"/>
                      <a:pt x="0" y="18"/>
                      <a:pt x="4" y="35"/>
                    </a:cubicBezTo>
                    <a:cubicBezTo>
                      <a:pt x="4" y="35"/>
                      <a:pt x="4" y="35"/>
                      <a:pt x="4" y="35"/>
                    </a:cubicBezTo>
                    <a:cubicBezTo>
                      <a:pt x="5" y="35"/>
                      <a:pt x="5" y="35"/>
                      <a:pt x="5" y="35"/>
                    </a:cubicBezTo>
                    <a:cubicBezTo>
                      <a:pt x="3" y="29"/>
                      <a:pt x="3" y="23"/>
                      <a:pt x="3" y="17"/>
                    </a:cubicBezTo>
                    <a:cubicBezTo>
                      <a:pt x="3" y="13"/>
                      <a:pt x="3" y="9"/>
                      <a:pt x="4" y="6"/>
                    </a:cubicBezTo>
                    <a:cubicBezTo>
                      <a:pt x="5" y="3"/>
                      <a:pt x="7" y="2"/>
                      <a:pt x="8" y="1"/>
                    </a:cubicBezTo>
                    <a:cubicBezTo>
                      <a:pt x="9" y="1"/>
                      <a:pt x="9" y="1"/>
                      <a:pt x="9" y="1"/>
                    </a:cubicBezTo>
                    <a:cubicBezTo>
                      <a:pt x="9" y="1"/>
                      <a:pt x="9" y="1"/>
                      <a:pt x="9" y="1"/>
                    </a:cubicBezTo>
                    <a:cubicBezTo>
                      <a:pt x="12" y="1"/>
                      <a:pt x="15" y="4"/>
                      <a:pt x="19" y="9"/>
                    </a:cubicBezTo>
                    <a:cubicBezTo>
                      <a:pt x="20" y="11"/>
                      <a:pt x="21" y="14"/>
                      <a:pt x="22" y="17"/>
                    </a:cubicBezTo>
                    <a:cubicBezTo>
                      <a:pt x="23" y="17"/>
                      <a:pt x="23" y="17"/>
                      <a:pt x="23" y="17"/>
                    </a:cubicBezTo>
                    <a:cubicBezTo>
                      <a:pt x="23" y="17"/>
                      <a:pt x="23" y="17"/>
                      <a:pt x="24" y="17"/>
                    </a:cubicBezTo>
                    <a:cubicBezTo>
                      <a:pt x="24" y="17"/>
                      <a:pt x="23" y="16"/>
                      <a:pt x="23" y="16"/>
                    </a:cubicBezTo>
                    <a:cubicBezTo>
                      <a:pt x="23" y="16"/>
                      <a:pt x="23" y="16"/>
                      <a:pt x="23" y="16"/>
                    </a:cubicBezTo>
                    <a:cubicBezTo>
                      <a:pt x="19" y="7"/>
                      <a:pt x="15" y="1"/>
                      <a:pt x="10" y="0"/>
                    </a:cubicBezTo>
                    <a:cubicBezTo>
                      <a:pt x="10" y="0"/>
                      <a:pt x="10" y="0"/>
                      <a:pt x="9" y="0"/>
                    </a:cubicBezTo>
                  </a:path>
                </a:pathLst>
              </a:custGeom>
              <a:solidFill>
                <a:srgbClr val="D4D9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8332" name="Freeform 879"/>
              <p:cNvSpPr>
                <a:spLocks/>
              </p:cNvSpPr>
              <p:nvPr/>
            </p:nvSpPr>
            <p:spPr bwMode="auto">
              <a:xfrm>
                <a:off x="1765" y="1923"/>
                <a:ext cx="20" cy="69"/>
              </a:xfrm>
              <a:custGeom>
                <a:avLst/>
                <a:gdLst>
                  <a:gd name="T0" fmla="*/ 6243958 w 8"/>
                  <a:gd name="T1" fmla="*/ 0 h 26"/>
                  <a:gd name="T2" fmla="*/ 0 w 8"/>
                  <a:gd name="T3" fmla="*/ 0 h 26"/>
                  <a:gd name="T4" fmla="*/ 27816925 w 8"/>
                  <a:gd name="T5" fmla="*/ 212099156 h 26"/>
                  <a:gd name="T6" fmla="*/ 39024220 w 8"/>
                  <a:gd name="T7" fmla="*/ 417751939 h 26"/>
                  <a:gd name="T8" fmla="*/ 46488800 w 8"/>
                  <a:gd name="T9" fmla="*/ 398705593 h 26"/>
                  <a:gd name="T10" fmla="*/ 39024220 w 8"/>
                  <a:gd name="T11" fmla="*/ 253620556 h 26"/>
                  <a:gd name="T12" fmla="*/ 39024220 w 8"/>
                  <a:gd name="T13" fmla="*/ 253620556 h 26"/>
                  <a:gd name="T14" fmla="*/ 39024220 w 8"/>
                  <a:gd name="T15" fmla="*/ 253620556 h 26"/>
                  <a:gd name="T16" fmla="*/ 34256175 w 8"/>
                  <a:gd name="T17" fmla="*/ 194304982 h 26"/>
                  <a:gd name="T18" fmla="*/ 34256175 w 8"/>
                  <a:gd name="T19" fmla="*/ 194304982 h 26"/>
                  <a:gd name="T20" fmla="*/ 11126770 w 8"/>
                  <a:gd name="T21" fmla="*/ 0 h 26"/>
                  <a:gd name="T22" fmla="*/ 6243958 w 8"/>
                  <a:gd name="T23" fmla="*/ 0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26"/>
                  <a:gd name="T38" fmla="*/ 8 w 8"/>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26">
                    <a:moveTo>
                      <a:pt x="1" y="0"/>
                    </a:moveTo>
                    <a:cubicBezTo>
                      <a:pt x="1" y="0"/>
                      <a:pt x="1" y="0"/>
                      <a:pt x="0" y="0"/>
                    </a:cubicBezTo>
                    <a:cubicBezTo>
                      <a:pt x="2" y="3"/>
                      <a:pt x="4" y="8"/>
                      <a:pt x="5" y="13"/>
                    </a:cubicBezTo>
                    <a:cubicBezTo>
                      <a:pt x="6" y="17"/>
                      <a:pt x="7" y="22"/>
                      <a:pt x="7" y="26"/>
                    </a:cubicBezTo>
                    <a:cubicBezTo>
                      <a:pt x="7" y="26"/>
                      <a:pt x="8" y="26"/>
                      <a:pt x="8" y="25"/>
                    </a:cubicBezTo>
                    <a:cubicBezTo>
                      <a:pt x="8" y="22"/>
                      <a:pt x="7" y="19"/>
                      <a:pt x="7" y="16"/>
                    </a:cubicBezTo>
                    <a:cubicBezTo>
                      <a:pt x="7" y="16"/>
                      <a:pt x="7" y="16"/>
                      <a:pt x="7" y="16"/>
                    </a:cubicBezTo>
                    <a:cubicBezTo>
                      <a:pt x="7" y="16"/>
                      <a:pt x="7" y="16"/>
                      <a:pt x="7" y="16"/>
                    </a:cubicBezTo>
                    <a:cubicBezTo>
                      <a:pt x="6" y="15"/>
                      <a:pt x="6" y="13"/>
                      <a:pt x="6" y="12"/>
                    </a:cubicBezTo>
                    <a:cubicBezTo>
                      <a:pt x="6" y="12"/>
                      <a:pt x="6" y="12"/>
                      <a:pt x="6" y="12"/>
                    </a:cubicBezTo>
                    <a:cubicBezTo>
                      <a:pt x="5" y="8"/>
                      <a:pt x="3" y="4"/>
                      <a:pt x="2" y="0"/>
                    </a:cubicBezTo>
                    <a:cubicBezTo>
                      <a:pt x="1" y="0"/>
                      <a:pt x="1" y="0"/>
                      <a:pt x="1" y="0"/>
                    </a:cubicBezTo>
                  </a:path>
                </a:pathLst>
              </a:custGeom>
              <a:solidFill>
                <a:srgbClr val="BEC4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8333" name="Freeform 880"/>
              <p:cNvSpPr>
                <a:spLocks noEditPoints="1"/>
              </p:cNvSpPr>
              <p:nvPr/>
            </p:nvSpPr>
            <p:spPr bwMode="auto">
              <a:xfrm>
                <a:off x="1767" y="1920"/>
                <a:ext cx="18" cy="72"/>
              </a:xfrm>
              <a:custGeom>
                <a:avLst/>
                <a:gdLst>
                  <a:gd name="T0" fmla="*/ 55250907 w 7"/>
                  <a:gd name="T1" fmla="*/ 294198536 h 27"/>
                  <a:gd name="T2" fmla="*/ 55250907 w 7"/>
                  <a:gd name="T3" fmla="*/ 294198536 h 27"/>
                  <a:gd name="T4" fmla="*/ 65106849 w 7"/>
                  <a:gd name="T5" fmla="*/ 451394013 h 27"/>
                  <a:gd name="T6" fmla="*/ 65106849 w 7"/>
                  <a:gd name="T7" fmla="*/ 470693056 h 27"/>
                  <a:gd name="T8" fmla="*/ 65106849 w 7"/>
                  <a:gd name="T9" fmla="*/ 470693056 h 27"/>
                  <a:gd name="T10" fmla="*/ 55250907 w 7"/>
                  <a:gd name="T11" fmla="*/ 294198536 h 27"/>
                  <a:gd name="T12" fmla="*/ 55250907 w 7"/>
                  <a:gd name="T13" fmla="*/ 294198536 h 27"/>
                  <a:gd name="T14" fmla="*/ 55250907 w 7"/>
                  <a:gd name="T15" fmla="*/ 294198536 h 27"/>
                  <a:gd name="T16" fmla="*/ 55250907 w 7"/>
                  <a:gd name="T17" fmla="*/ 294198536 h 27"/>
                  <a:gd name="T18" fmla="*/ 55250907 w 7"/>
                  <a:gd name="T19" fmla="*/ 294198536 h 27"/>
                  <a:gd name="T20" fmla="*/ 55250907 w 7"/>
                  <a:gd name="T21" fmla="*/ 294198536 h 27"/>
                  <a:gd name="T22" fmla="*/ 0 w 7"/>
                  <a:gd name="T23" fmla="*/ 0 h 27"/>
                  <a:gd name="T24" fmla="*/ 0 w 7"/>
                  <a:gd name="T25" fmla="*/ 0 h 27"/>
                  <a:gd name="T26" fmla="*/ 0 w 7"/>
                  <a:gd name="T27" fmla="*/ 0 h 27"/>
                  <a:gd name="T28" fmla="*/ 11605343 w 7"/>
                  <a:gd name="T29" fmla="*/ 19258027 h 27"/>
                  <a:gd name="T30" fmla="*/ 47055484 w 7"/>
                  <a:gd name="T31" fmla="*/ 227950955 h 27"/>
                  <a:gd name="T32" fmla="*/ 47055484 w 7"/>
                  <a:gd name="T33" fmla="*/ 227950955 h 27"/>
                  <a:gd name="T34" fmla="*/ 47055484 w 7"/>
                  <a:gd name="T35" fmla="*/ 227950955 h 27"/>
                  <a:gd name="T36" fmla="*/ 47055484 w 7"/>
                  <a:gd name="T37" fmla="*/ 227950955 h 27"/>
                  <a:gd name="T38" fmla="*/ 0 w 7"/>
                  <a:gd name="T39" fmla="*/ 0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
                  <a:gd name="T61" fmla="*/ 0 h 27"/>
                  <a:gd name="T62" fmla="*/ 7 w 7"/>
                  <a:gd name="T63" fmla="*/ 27 h 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 h="27">
                    <a:moveTo>
                      <a:pt x="6" y="17"/>
                    </a:moveTo>
                    <a:cubicBezTo>
                      <a:pt x="6" y="17"/>
                      <a:pt x="6" y="17"/>
                      <a:pt x="6" y="17"/>
                    </a:cubicBezTo>
                    <a:cubicBezTo>
                      <a:pt x="6" y="20"/>
                      <a:pt x="7" y="23"/>
                      <a:pt x="7" y="26"/>
                    </a:cubicBezTo>
                    <a:cubicBezTo>
                      <a:pt x="7" y="27"/>
                      <a:pt x="7" y="27"/>
                      <a:pt x="7" y="27"/>
                    </a:cubicBezTo>
                    <a:cubicBezTo>
                      <a:pt x="7" y="27"/>
                      <a:pt x="7" y="27"/>
                      <a:pt x="7" y="27"/>
                    </a:cubicBezTo>
                    <a:cubicBezTo>
                      <a:pt x="7" y="24"/>
                      <a:pt x="6" y="21"/>
                      <a:pt x="6" y="17"/>
                    </a:cubicBezTo>
                    <a:moveTo>
                      <a:pt x="6" y="17"/>
                    </a:moveTo>
                    <a:cubicBezTo>
                      <a:pt x="6" y="17"/>
                      <a:pt x="6" y="17"/>
                      <a:pt x="6" y="17"/>
                    </a:cubicBezTo>
                    <a:cubicBezTo>
                      <a:pt x="6" y="17"/>
                      <a:pt x="6" y="17"/>
                      <a:pt x="6" y="17"/>
                    </a:cubicBezTo>
                    <a:cubicBezTo>
                      <a:pt x="6" y="17"/>
                      <a:pt x="6" y="17"/>
                      <a:pt x="6" y="17"/>
                    </a:cubicBezTo>
                    <a:cubicBezTo>
                      <a:pt x="6" y="17"/>
                      <a:pt x="6" y="17"/>
                      <a:pt x="6" y="17"/>
                    </a:cubicBezTo>
                    <a:moveTo>
                      <a:pt x="0" y="0"/>
                    </a:moveTo>
                    <a:cubicBezTo>
                      <a:pt x="0" y="0"/>
                      <a:pt x="0" y="0"/>
                      <a:pt x="0" y="0"/>
                    </a:cubicBezTo>
                    <a:cubicBezTo>
                      <a:pt x="0" y="0"/>
                      <a:pt x="0" y="0"/>
                      <a:pt x="0" y="0"/>
                    </a:cubicBezTo>
                    <a:cubicBezTo>
                      <a:pt x="0" y="0"/>
                      <a:pt x="1" y="1"/>
                      <a:pt x="1" y="1"/>
                    </a:cubicBezTo>
                    <a:cubicBezTo>
                      <a:pt x="2" y="5"/>
                      <a:pt x="4" y="9"/>
                      <a:pt x="5" y="13"/>
                    </a:cubicBezTo>
                    <a:cubicBezTo>
                      <a:pt x="5" y="13"/>
                      <a:pt x="5" y="13"/>
                      <a:pt x="5" y="13"/>
                    </a:cubicBezTo>
                    <a:cubicBezTo>
                      <a:pt x="5" y="13"/>
                      <a:pt x="5" y="13"/>
                      <a:pt x="5" y="13"/>
                    </a:cubicBezTo>
                    <a:cubicBezTo>
                      <a:pt x="5" y="13"/>
                      <a:pt x="5" y="13"/>
                      <a:pt x="5" y="13"/>
                    </a:cubicBezTo>
                    <a:cubicBezTo>
                      <a:pt x="4" y="9"/>
                      <a:pt x="2" y="4"/>
                      <a:pt x="0" y="0"/>
                    </a:cubicBezTo>
                  </a:path>
                </a:pathLst>
              </a:custGeom>
              <a:solidFill>
                <a:srgbClr val="7980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8334" name="Freeform 881"/>
              <p:cNvSpPr>
                <a:spLocks/>
              </p:cNvSpPr>
              <p:nvPr/>
            </p:nvSpPr>
            <p:spPr bwMode="auto">
              <a:xfrm>
                <a:off x="847" y="2008"/>
                <a:ext cx="150" cy="349"/>
              </a:xfrm>
              <a:custGeom>
                <a:avLst/>
                <a:gdLst>
                  <a:gd name="T0" fmla="*/ 268223958 w 60"/>
                  <a:gd name="T1" fmla="*/ 2147483647 h 131"/>
                  <a:gd name="T2" fmla="*/ 274975595 w 60"/>
                  <a:gd name="T3" fmla="*/ 2147483647 h 131"/>
                  <a:gd name="T4" fmla="*/ 333500988 w 60"/>
                  <a:gd name="T5" fmla="*/ 1989599186 h 131"/>
                  <a:gd name="T6" fmla="*/ 349477083 w 60"/>
                  <a:gd name="T7" fmla="*/ 1597968045 h 131"/>
                  <a:gd name="T8" fmla="*/ 321579113 w 60"/>
                  <a:gd name="T9" fmla="*/ 998248126 h 131"/>
                  <a:gd name="T10" fmla="*/ 228004895 w 60"/>
                  <a:gd name="T11" fmla="*/ 290450180 h 131"/>
                  <a:gd name="T12" fmla="*/ 105507345 w 60"/>
                  <a:gd name="T13" fmla="*/ 0 h 131"/>
                  <a:gd name="T14" fmla="*/ 93175125 w 60"/>
                  <a:gd name="T15" fmla="*/ 0 h 131"/>
                  <a:gd name="T16" fmla="*/ 7438988 w 60"/>
                  <a:gd name="T17" fmla="*/ 69811229 h 131"/>
                  <a:gd name="T18" fmla="*/ 7438988 w 60"/>
                  <a:gd name="T19" fmla="*/ 69811229 h 131"/>
                  <a:gd name="T20" fmla="*/ 7438988 w 60"/>
                  <a:gd name="T21" fmla="*/ 84509681 h 131"/>
                  <a:gd name="T22" fmla="*/ 7438988 w 60"/>
                  <a:gd name="T23" fmla="*/ 104173625 h 131"/>
                  <a:gd name="T24" fmla="*/ 12397470 w 60"/>
                  <a:gd name="T25" fmla="*/ 104173625 h 131"/>
                  <a:gd name="T26" fmla="*/ 23434583 w 60"/>
                  <a:gd name="T27" fmla="*/ 84509681 h 131"/>
                  <a:gd name="T28" fmla="*/ 135307625 w 60"/>
                  <a:gd name="T29" fmla="*/ 360367958 h 131"/>
                  <a:gd name="T30" fmla="*/ 228004895 w 60"/>
                  <a:gd name="T31" fmla="*/ 1063229973 h 131"/>
                  <a:gd name="T32" fmla="*/ 256302083 w 60"/>
                  <a:gd name="T33" fmla="*/ 1660335927 h 131"/>
                  <a:gd name="T34" fmla="*/ 240374813 w 60"/>
                  <a:gd name="T35" fmla="*/ 2042425451 h 131"/>
                  <a:gd name="T36" fmla="*/ 186272000 w 60"/>
                  <a:gd name="T37" fmla="*/ 2147483647 h 131"/>
                  <a:gd name="T38" fmla="*/ 179893875 w 60"/>
                  <a:gd name="T39" fmla="*/ 2147483647 h 131"/>
                  <a:gd name="T40" fmla="*/ 179893875 w 60"/>
                  <a:gd name="T41" fmla="*/ 2147483647 h 131"/>
                  <a:gd name="T42" fmla="*/ 186272000 w 60"/>
                  <a:gd name="T43" fmla="*/ 2147483647 h 131"/>
                  <a:gd name="T44" fmla="*/ 186272000 w 60"/>
                  <a:gd name="T45" fmla="*/ 2147483647 h 131"/>
                  <a:gd name="T46" fmla="*/ 274975595 w 60"/>
                  <a:gd name="T47" fmla="*/ 2147483647 h 131"/>
                  <a:gd name="T48" fmla="*/ 268223958 w 60"/>
                  <a:gd name="T49" fmla="*/ 2147483647 h 131"/>
                  <a:gd name="T50" fmla="*/ 268223958 w 60"/>
                  <a:gd name="T51" fmla="*/ 2147483647 h 131"/>
                  <a:gd name="T52" fmla="*/ 186272000 w 60"/>
                  <a:gd name="T53" fmla="*/ 2147483647 h 131"/>
                  <a:gd name="T54" fmla="*/ 179893875 w 60"/>
                  <a:gd name="T55" fmla="*/ 2147483647 h 131"/>
                  <a:gd name="T56" fmla="*/ 186272000 w 60"/>
                  <a:gd name="T57" fmla="*/ 2147483647 h 131"/>
                  <a:gd name="T58" fmla="*/ 245170908 w 60"/>
                  <a:gd name="T59" fmla="*/ 2061483734 h 131"/>
                  <a:gd name="T60" fmla="*/ 268223958 w 60"/>
                  <a:gd name="T61" fmla="*/ 1660335927 h 131"/>
                  <a:gd name="T62" fmla="*/ 240374813 w 60"/>
                  <a:gd name="T63" fmla="*/ 1048877186 h 131"/>
                  <a:gd name="T64" fmla="*/ 146466145 w 60"/>
                  <a:gd name="T65" fmla="*/ 341224171 h 131"/>
                  <a:gd name="T66" fmla="*/ 23434583 w 60"/>
                  <a:gd name="T67" fmla="*/ 50773594 h 131"/>
                  <a:gd name="T68" fmla="*/ 7438988 w 60"/>
                  <a:gd name="T69" fmla="*/ 69811229 h 131"/>
                  <a:gd name="T70" fmla="*/ 7438988 w 60"/>
                  <a:gd name="T71" fmla="*/ 84509681 h 131"/>
                  <a:gd name="T72" fmla="*/ 12397470 w 60"/>
                  <a:gd name="T73" fmla="*/ 104173625 h 131"/>
                  <a:gd name="T74" fmla="*/ 93175125 w 60"/>
                  <a:gd name="T75" fmla="*/ 31721399 h 131"/>
                  <a:gd name="T76" fmla="*/ 105507345 w 60"/>
                  <a:gd name="T77" fmla="*/ 31721399 h 131"/>
                  <a:gd name="T78" fmla="*/ 217277863 w 60"/>
                  <a:gd name="T79" fmla="*/ 309251455 h 131"/>
                  <a:gd name="T80" fmla="*/ 314903645 w 60"/>
                  <a:gd name="T81" fmla="*/ 998248126 h 131"/>
                  <a:gd name="T82" fmla="*/ 338269063 w 60"/>
                  <a:gd name="T83" fmla="*/ 1597968045 h 131"/>
                  <a:gd name="T84" fmla="*/ 321579113 w 60"/>
                  <a:gd name="T85" fmla="*/ 1989599186 h 131"/>
                  <a:gd name="T86" fmla="*/ 268223958 w 60"/>
                  <a:gd name="T87" fmla="*/ 2147483647 h 131"/>
                  <a:gd name="T88" fmla="*/ 268223958 w 60"/>
                  <a:gd name="T89" fmla="*/ 2147483647 h 13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0"/>
                  <a:gd name="T136" fmla="*/ 0 h 131"/>
                  <a:gd name="T137" fmla="*/ 60 w 60"/>
                  <a:gd name="T138" fmla="*/ 131 h 13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0" h="131">
                    <a:moveTo>
                      <a:pt x="46" y="127"/>
                    </a:moveTo>
                    <a:cubicBezTo>
                      <a:pt x="47" y="128"/>
                      <a:pt x="47" y="128"/>
                      <a:pt x="47" y="128"/>
                    </a:cubicBezTo>
                    <a:cubicBezTo>
                      <a:pt x="51" y="126"/>
                      <a:pt x="55" y="122"/>
                      <a:pt x="57" y="116"/>
                    </a:cubicBezTo>
                    <a:cubicBezTo>
                      <a:pt x="59" y="110"/>
                      <a:pt x="60" y="103"/>
                      <a:pt x="60" y="93"/>
                    </a:cubicBezTo>
                    <a:cubicBezTo>
                      <a:pt x="60" y="83"/>
                      <a:pt x="59" y="71"/>
                      <a:pt x="55" y="58"/>
                    </a:cubicBezTo>
                    <a:cubicBezTo>
                      <a:pt x="51" y="42"/>
                      <a:pt x="45" y="27"/>
                      <a:pt x="39" y="17"/>
                    </a:cubicBezTo>
                    <a:cubicBezTo>
                      <a:pt x="32" y="6"/>
                      <a:pt x="25" y="0"/>
                      <a:pt x="18" y="0"/>
                    </a:cubicBezTo>
                    <a:cubicBezTo>
                      <a:pt x="17" y="0"/>
                      <a:pt x="16" y="0"/>
                      <a:pt x="16" y="0"/>
                    </a:cubicBezTo>
                    <a:cubicBezTo>
                      <a:pt x="1" y="4"/>
                      <a:pt x="1" y="4"/>
                      <a:pt x="1" y="4"/>
                    </a:cubicBezTo>
                    <a:cubicBezTo>
                      <a:pt x="1" y="4"/>
                      <a:pt x="1" y="4"/>
                      <a:pt x="1" y="4"/>
                    </a:cubicBezTo>
                    <a:cubicBezTo>
                      <a:pt x="1" y="5"/>
                      <a:pt x="1" y="5"/>
                      <a:pt x="1" y="5"/>
                    </a:cubicBezTo>
                    <a:cubicBezTo>
                      <a:pt x="1" y="6"/>
                      <a:pt x="1" y="6"/>
                      <a:pt x="1" y="6"/>
                    </a:cubicBezTo>
                    <a:cubicBezTo>
                      <a:pt x="2" y="6"/>
                      <a:pt x="2" y="6"/>
                      <a:pt x="2" y="6"/>
                    </a:cubicBezTo>
                    <a:cubicBezTo>
                      <a:pt x="2" y="5"/>
                      <a:pt x="3" y="5"/>
                      <a:pt x="4" y="5"/>
                    </a:cubicBezTo>
                    <a:cubicBezTo>
                      <a:pt x="9" y="5"/>
                      <a:pt x="16" y="11"/>
                      <a:pt x="23" y="21"/>
                    </a:cubicBezTo>
                    <a:cubicBezTo>
                      <a:pt x="29" y="31"/>
                      <a:pt x="35" y="46"/>
                      <a:pt x="39" y="62"/>
                    </a:cubicBezTo>
                    <a:cubicBezTo>
                      <a:pt x="42" y="74"/>
                      <a:pt x="44" y="87"/>
                      <a:pt x="44" y="97"/>
                    </a:cubicBezTo>
                    <a:cubicBezTo>
                      <a:pt x="44" y="106"/>
                      <a:pt x="43" y="114"/>
                      <a:pt x="41" y="119"/>
                    </a:cubicBezTo>
                    <a:cubicBezTo>
                      <a:pt x="38" y="125"/>
                      <a:pt x="35" y="128"/>
                      <a:pt x="32" y="129"/>
                    </a:cubicBezTo>
                    <a:cubicBezTo>
                      <a:pt x="31" y="130"/>
                      <a:pt x="31" y="130"/>
                      <a:pt x="31" y="130"/>
                    </a:cubicBezTo>
                    <a:cubicBezTo>
                      <a:pt x="31" y="130"/>
                      <a:pt x="31" y="130"/>
                      <a:pt x="31" y="130"/>
                    </a:cubicBezTo>
                    <a:cubicBezTo>
                      <a:pt x="32" y="131"/>
                      <a:pt x="32" y="131"/>
                      <a:pt x="32" y="131"/>
                    </a:cubicBezTo>
                    <a:cubicBezTo>
                      <a:pt x="32" y="131"/>
                      <a:pt x="32" y="131"/>
                      <a:pt x="32" y="131"/>
                    </a:cubicBezTo>
                    <a:cubicBezTo>
                      <a:pt x="47" y="128"/>
                      <a:pt x="47" y="128"/>
                      <a:pt x="47" y="128"/>
                    </a:cubicBezTo>
                    <a:cubicBezTo>
                      <a:pt x="46" y="127"/>
                      <a:pt x="46" y="127"/>
                      <a:pt x="46" y="127"/>
                    </a:cubicBezTo>
                    <a:cubicBezTo>
                      <a:pt x="46" y="126"/>
                      <a:pt x="46" y="126"/>
                      <a:pt x="46" y="126"/>
                    </a:cubicBezTo>
                    <a:cubicBezTo>
                      <a:pt x="32" y="129"/>
                      <a:pt x="32" y="129"/>
                      <a:pt x="32" y="129"/>
                    </a:cubicBezTo>
                    <a:cubicBezTo>
                      <a:pt x="31" y="129"/>
                      <a:pt x="31" y="130"/>
                      <a:pt x="31" y="130"/>
                    </a:cubicBezTo>
                    <a:cubicBezTo>
                      <a:pt x="31" y="131"/>
                      <a:pt x="32" y="131"/>
                      <a:pt x="32" y="131"/>
                    </a:cubicBezTo>
                    <a:cubicBezTo>
                      <a:pt x="37" y="130"/>
                      <a:pt x="40" y="126"/>
                      <a:pt x="42" y="120"/>
                    </a:cubicBezTo>
                    <a:cubicBezTo>
                      <a:pt x="45" y="114"/>
                      <a:pt x="46" y="106"/>
                      <a:pt x="46" y="97"/>
                    </a:cubicBezTo>
                    <a:cubicBezTo>
                      <a:pt x="46" y="86"/>
                      <a:pt x="44" y="74"/>
                      <a:pt x="41" y="61"/>
                    </a:cubicBezTo>
                    <a:cubicBezTo>
                      <a:pt x="37" y="45"/>
                      <a:pt x="31" y="31"/>
                      <a:pt x="25" y="20"/>
                    </a:cubicBezTo>
                    <a:cubicBezTo>
                      <a:pt x="18" y="10"/>
                      <a:pt x="11" y="3"/>
                      <a:pt x="4" y="3"/>
                    </a:cubicBezTo>
                    <a:cubicBezTo>
                      <a:pt x="3" y="3"/>
                      <a:pt x="2" y="3"/>
                      <a:pt x="1" y="4"/>
                    </a:cubicBezTo>
                    <a:cubicBezTo>
                      <a:pt x="1" y="4"/>
                      <a:pt x="0" y="4"/>
                      <a:pt x="1" y="5"/>
                    </a:cubicBezTo>
                    <a:cubicBezTo>
                      <a:pt x="1" y="5"/>
                      <a:pt x="1" y="6"/>
                      <a:pt x="2" y="6"/>
                    </a:cubicBezTo>
                    <a:cubicBezTo>
                      <a:pt x="16" y="2"/>
                      <a:pt x="16" y="2"/>
                      <a:pt x="16" y="2"/>
                    </a:cubicBezTo>
                    <a:cubicBezTo>
                      <a:pt x="17" y="2"/>
                      <a:pt x="17" y="2"/>
                      <a:pt x="18" y="2"/>
                    </a:cubicBezTo>
                    <a:cubicBezTo>
                      <a:pt x="24" y="2"/>
                      <a:pt x="31" y="8"/>
                      <a:pt x="37" y="18"/>
                    </a:cubicBezTo>
                    <a:cubicBezTo>
                      <a:pt x="44" y="28"/>
                      <a:pt x="50" y="42"/>
                      <a:pt x="54" y="58"/>
                    </a:cubicBezTo>
                    <a:cubicBezTo>
                      <a:pt x="57" y="71"/>
                      <a:pt x="58" y="83"/>
                      <a:pt x="58" y="93"/>
                    </a:cubicBezTo>
                    <a:cubicBezTo>
                      <a:pt x="58" y="102"/>
                      <a:pt x="57" y="110"/>
                      <a:pt x="55" y="116"/>
                    </a:cubicBezTo>
                    <a:cubicBezTo>
                      <a:pt x="53" y="121"/>
                      <a:pt x="50" y="125"/>
                      <a:pt x="46" y="126"/>
                    </a:cubicBezTo>
                    <a:cubicBezTo>
                      <a:pt x="46" y="127"/>
                      <a:pt x="46" y="127"/>
                      <a:pt x="46" y="127"/>
                    </a:cubicBezTo>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8335" name="Freeform 882"/>
              <p:cNvSpPr>
                <a:spLocks/>
              </p:cNvSpPr>
              <p:nvPr/>
            </p:nvSpPr>
            <p:spPr bwMode="auto">
              <a:xfrm>
                <a:off x="952" y="1875"/>
                <a:ext cx="835" cy="378"/>
              </a:xfrm>
              <a:custGeom>
                <a:avLst/>
                <a:gdLst>
                  <a:gd name="T0" fmla="*/ 1811198750 w 334"/>
                  <a:gd name="T1" fmla="*/ 18887260 h 142"/>
                  <a:gd name="T2" fmla="*/ 1811198750 w 334"/>
                  <a:gd name="T3" fmla="*/ 0 h 142"/>
                  <a:gd name="T4" fmla="*/ 6370908 w 334"/>
                  <a:gd name="T5" fmla="*/ 1284641140 h 142"/>
                  <a:gd name="T6" fmla="*/ 0 w 334"/>
                  <a:gd name="T7" fmla="*/ 1303614866 h 142"/>
                  <a:gd name="T8" fmla="*/ 0 w 334"/>
                  <a:gd name="T9" fmla="*/ 1303614866 h 142"/>
                  <a:gd name="T10" fmla="*/ 70045238 w 334"/>
                  <a:gd name="T11" fmla="*/ 1824576399 h 142"/>
                  <a:gd name="T12" fmla="*/ 93147000 w 334"/>
                  <a:gd name="T13" fmla="*/ 2147483647 h 142"/>
                  <a:gd name="T14" fmla="*/ 93147000 w 334"/>
                  <a:gd name="T15" fmla="*/ 2147483647 h 142"/>
                  <a:gd name="T16" fmla="*/ 99543488 w 334"/>
                  <a:gd name="T17" fmla="*/ 2147483647 h 142"/>
                  <a:gd name="T18" fmla="*/ 1904373363 w 334"/>
                  <a:gd name="T19" fmla="*/ 1119555691 h 142"/>
                  <a:gd name="T20" fmla="*/ 1932666020 w 334"/>
                  <a:gd name="T21" fmla="*/ 1017396700 h 142"/>
                  <a:gd name="T22" fmla="*/ 1943825208 w 334"/>
                  <a:gd name="T23" fmla="*/ 814562126 h 142"/>
                  <a:gd name="T24" fmla="*/ 1932666020 w 334"/>
                  <a:gd name="T25" fmla="*/ 508544430 h 142"/>
                  <a:gd name="T26" fmla="*/ 1881243958 w 334"/>
                  <a:gd name="T27" fmla="*/ 152671192 h 142"/>
                  <a:gd name="T28" fmla="*/ 1816158020 w 334"/>
                  <a:gd name="T29" fmla="*/ 0 h 142"/>
                  <a:gd name="T30" fmla="*/ 1811198750 w 334"/>
                  <a:gd name="T31" fmla="*/ 0 h 142"/>
                  <a:gd name="T32" fmla="*/ 1811198750 w 334"/>
                  <a:gd name="T33" fmla="*/ 18887260 h 142"/>
                  <a:gd name="T34" fmla="*/ 1811198750 w 334"/>
                  <a:gd name="T35" fmla="*/ 31390794 h 142"/>
                  <a:gd name="T36" fmla="*/ 1816158020 w 334"/>
                  <a:gd name="T37" fmla="*/ 31390794 h 142"/>
                  <a:gd name="T38" fmla="*/ 1873779300 w 334"/>
                  <a:gd name="T39" fmla="*/ 172160765 h 142"/>
                  <a:gd name="T40" fmla="*/ 1920458988 w 334"/>
                  <a:gd name="T41" fmla="*/ 527428876 h 142"/>
                  <a:gd name="T42" fmla="*/ 1932666020 w 334"/>
                  <a:gd name="T43" fmla="*/ 814562126 h 142"/>
                  <a:gd name="T44" fmla="*/ 1927897970 w 334"/>
                  <a:gd name="T45" fmla="*/ 1017396700 h 142"/>
                  <a:gd name="T46" fmla="*/ 1896904300 w 334"/>
                  <a:gd name="T47" fmla="*/ 1081841721 h 142"/>
                  <a:gd name="T48" fmla="*/ 99543488 w 334"/>
                  <a:gd name="T49" fmla="*/ 2147483647 h 142"/>
                  <a:gd name="T50" fmla="*/ 99543488 w 334"/>
                  <a:gd name="T51" fmla="*/ 2147483647 h 142"/>
                  <a:gd name="T52" fmla="*/ 104312313 w 334"/>
                  <a:gd name="T53" fmla="*/ 2147483647 h 142"/>
                  <a:gd name="T54" fmla="*/ 74500783 w 334"/>
                  <a:gd name="T55" fmla="*/ 1824576399 h 142"/>
                  <a:gd name="T56" fmla="*/ 11920238 w 334"/>
                  <a:gd name="T57" fmla="*/ 1303614866 h 142"/>
                  <a:gd name="T58" fmla="*/ 6370908 w 334"/>
                  <a:gd name="T59" fmla="*/ 1303614866 h 142"/>
                  <a:gd name="T60" fmla="*/ 11920238 w 334"/>
                  <a:gd name="T61" fmla="*/ 1323107251 h 142"/>
                  <a:gd name="T62" fmla="*/ 1811198750 w 334"/>
                  <a:gd name="T63" fmla="*/ 31390794 h 142"/>
                  <a:gd name="T64" fmla="*/ 1811198750 w 334"/>
                  <a:gd name="T65" fmla="*/ 18887260 h 1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4"/>
                  <a:gd name="T100" fmla="*/ 0 h 142"/>
                  <a:gd name="T101" fmla="*/ 334 w 334"/>
                  <a:gd name="T102" fmla="*/ 142 h 1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4" h="142">
                    <a:moveTo>
                      <a:pt x="311" y="1"/>
                    </a:moveTo>
                    <a:cubicBezTo>
                      <a:pt x="311" y="0"/>
                      <a:pt x="311" y="0"/>
                      <a:pt x="311" y="0"/>
                    </a:cubicBezTo>
                    <a:cubicBezTo>
                      <a:pt x="1" y="76"/>
                      <a:pt x="1" y="76"/>
                      <a:pt x="1" y="76"/>
                    </a:cubicBezTo>
                    <a:cubicBezTo>
                      <a:pt x="0" y="77"/>
                      <a:pt x="0" y="77"/>
                      <a:pt x="0" y="77"/>
                    </a:cubicBezTo>
                    <a:cubicBezTo>
                      <a:pt x="0" y="77"/>
                      <a:pt x="0" y="77"/>
                      <a:pt x="0" y="77"/>
                    </a:cubicBezTo>
                    <a:cubicBezTo>
                      <a:pt x="5" y="86"/>
                      <a:pt x="9" y="97"/>
                      <a:pt x="12" y="108"/>
                    </a:cubicBezTo>
                    <a:cubicBezTo>
                      <a:pt x="14" y="120"/>
                      <a:pt x="16" y="131"/>
                      <a:pt x="16" y="141"/>
                    </a:cubicBezTo>
                    <a:cubicBezTo>
                      <a:pt x="16" y="142"/>
                      <a:pt x="16" y="142"/>
                      <a:pt x="16" y="142"/>
                    </a:cubicBezTo>
                    <a:cubicBezTo>
                      <a:pt x="17" y="142"/>
                      <a:pt x="17" y="142"/>
                      <a:pt x="17" y="142"/>
                    </a:cubicBezTo>
                    <a:cubicBezTo>
                      <a:pt x="327" y="66"/>
                      <a:pt x="327" y="66"/>
                      <a:pt x="327" y="66"/>
                    </a:cubicBezTo>
                    <a:cubicBezTo>
                      <a:pt x="329" y="66"/>
                      <a:pt x="331" y="63"/>
                      <a:pt x="332" y="60"/>
                    </a:cubicBezTo>
                    <a:cubicBezTo>
                      <a:pt x="334" y="57"/>
                      <a:pt x="334" y="53"/>
                      <a:pt x="334" y="48"/>
                    </a:cubicBezTo>
                    <a:cubicBezTo>
                      <a:pt x="334" y="43"/>
                      <a:pt x="333" y="37"/>
                      <a:pt x="332" y="30"/>
                    </a:cubicBezTo>
                    <a:cubicBezTo>
                      <a:pt x="330" y="22"/>
                      <a:pt x="327" y="14"/>
                      <a:pt x="323" y="9"/>
                    </a:cubicBezTo>
                    <a:cubicBezTo>
                      <a:pt x="320" y="4"/>
                      <a:pt x="316" y="0"/>
                      <a:pt x="312" y="0"/>
                    </a:cubicBezTo>
                    <a:cubicBezTo>
                      <a:pt x="312" y="0"/>
                      <a:pt x="311" y="0"/>
                      <a:pt x="311" y="0"/>
                    </a:cubicBezTo>
                    <a:cubicBezTo>
                      <a:pt x="311" y="1"/>
                      <a:pt x="311" y="1"/>
                      <a:pt x="311" y="1"/>
                    </a:cubicBezTo>
                    <a:cubicBezTo>
                      <a:pt x="311" y="2"/>
                      <a:pt x="311" y="2"/>
                      <a:pt x="311" y="2"/>
                    </a:cubicBezTo>
                    <a:cubicBezTo>
                      <a:pt x="312" y="2"/>
                      <a:pt x="312" y="2"/>
                      <a:pt x="312" y="2"/>
                    </a:cubicBezTo>
                    <a:cubicBezTo>
                      <a:pt x="315" y="2"/>
                      <a:pt x="318" y="5"/>
                      <a:pt x="322" y="10"/>
                    </a:cubicBezTo>
                    <a:cubicBezTo>
                      <a:pt x="325" y="15"/>
                      <a:pt x="328" y="22"/>
                      <a:pt x="330" y="31"/>
                    </a:cubicBezTo>
                    <a:cubicBezTo>
                      <a:pt x="331" y="37"/>
                      <a:pt x="332" y="43"/>
                      <a:pt x="332" y="48"/>
                    </a:cubicBezTo>
                    <a:cubicBezTo>
                      <a:pt x="332" y="53"/>
                      <a:pt x="332" y="57"/>
                      <a:pt x="331" y="60"/>
                    </a:cubicBezTo>
                    <a:cubicBezTo>
                      <a:pt x="330" y="62"/>
                      <a:pt x="328" y="64"/>
                      <a:pt x="326" y="64"/>
                    </a:cubicBezTo>
                    <a:cubicBezTo>
                      <a:pt x="17" y="140"/>
                      <a:pt x="17" y="140"/>
                      <a:pt x="17" y="140"/>
                    </a:cubicBezTo>
                    <a:cubicBezTo>
                      <a:pt x="17" y="141"/>
                      <a:pt x="17" y="141"/>
                      <a:pt x="17" y="141"/>
                    </a:cubicBezTo>
                    <a:cubicBezTo>
                      <a:pt x="18" y="141"/>
                      <a:pt x="18" y="141"/>
                      <a:pt x="18" y="141"/>
                    </a:cubicBezTo>
                    <a:cubicBezTo>
                      <a:pt x="18" y="131"/>
                      <a:pt x="16" y="120"/>
                      <a:pt x="13" y="108"/>
                    </a:cubicBezTo>
                    <a:cubicBezTo>
                      <a:pt x="11" y="96"/>
                      <a:pt x="7" y="86"/>
                      <a:pt x="2" y="77"/>
                    </a:cubicBezTo>
                    <a:cubicBezTo>
                      <a:pt x="1" y="77"/>
                      <a:pt x="1" y="77"/>
                      <a:pt x="1" y="77"/>
                    </a:cubicBezTo>
                    <a:cubicBezTo>
                      <a:pt x="2" y="78"/>
                      <a:pt x="2" y="78"/>
                      <a:pt x="2" y="78"/>
                    </a:cubicBezTo>
                    <a:cubicBezTo>
                      <a:pt x="311" y="2"/>
                      <a:pt x="311" y="2"/>
                      <a:pt x="311" y="2"/>
                    </a:cubicBezTo>
                    <a:cubicBezTo>
                      <a:pt x="311" y="1"/>
                      <a:pt x="311" y="1"/>
                      <a:pt x="311" y="1"/>
                    </a:cubicBezTo>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8336" name="Freeform 883"/>
              <p:cNvSpPr>
                <a:spLocks/>
              </p:cNvSpPr>
              <p:nvPr/>
            </p:nvSpPr>
            <p:spPr bwMode="auto">
              <a:xfrm>
                <a:off x="1765" y="1909"/>
                <a:ext cx="65" cy="86"/>
              </a:xfrm>
              <a:custGeom>
                <a:avLst/>
                <a:gdLst>
                  <a:gd name="T0" fmla="*/ 93174613 w 26"/>
                  <a:gd name="T1" fmla="*/ 22562965 h 32"/>
                  <a:gd name="T2" fmla="*/ 93174613 w 26"/>
                  <a:gd name="T3" fmla="*/ 0 h 32"/>
                  <a:gd name="T4" fmla="*/ 7438988 w 26"/>
                  <a:gd name="T5" fmla="*/ 60637968 h 32"/>
                  <a:gd name="T6" fmla="*/ 7438988 w 26"/>
                  <a:gd name="T7" fmla="*/ 83200348 h 32"/>
                  <a:gd name="T8" fmla="*/ 0 w 26"/>
                  <a:gd name="T9" fmla="*/ 96510181 h 32"/>
                  <a:gd name="T10" fmla="*/ 30993675 w 26"/>
                  <a:gd name="T11" fmla="*/ 355919686 h 32"/>
                  <a:gd name="T12" fmla="*/ 40245438 w 26"/>
                  <a:gd name="T13" fmla="*/ 614289833 h 32"/>
                  <a:gd name="T14" fmla="*/ 40245438 w 26"/>
                  <a:gd name="T15" fmla="*/ 636678175 h 32"/>
                  <a:gd name="T16" fmla="*/ 46493675 w 26"/>
                  <a:gd name="T17" fmla="*/ 636678175 h 32"/>
                  <a:gd name="T18" fmla="*/ 135307625 w 26"/>
                  <a:gd name="T19" fmla="*/ 578364722 h 32"/>
                  <a:gd name="T20" fmla="*/ 135307625 w 26"/>
                  <a:gd name="T21" fmla="*/ 578364722 h 32"/>
                  <a:gd name="T22" fmla="*/ 146466145 w 26"/>
                  <a:gd name="T23" fmla="*/ 517726762 h 32"/>
                  <a:gd name="T24" fmla="*/ 151997863 w 26"/>
                  <a:gd name="T25" fmla="*/ 399771605 h 32"/>
                  <a:gd name="T26" fmla="*/ 146466145 w 26"/>
                  <a:gd name="T27" fmla="*/ 259371111 h 32"/>
                  <a:gd name="T28" fmla="*/ 122978520 w 26"/>
                  <a:gd name="T29" fmla="*/ 83200348 h 32"/>
                  <a:gd name="T30" fmla="*/ 93174613 w 26"/>
                  <a:gd name="T31" fmla="*/ 0 h 32"/>
                  <a:gd name="T32" fmla="*/ 93174613 w 26"/>
                  <a:gd name="T33" fmla="*/ 0 h 32"/>
                  <a:gd name="T34" fmla="*/ 93174613 w 26"/>
                  <a:gd name="T35" fmla="*/ 22562965 h 32"/>
                  <a:gd name="T36" fmla="*/ 93174613 w 26"/>
                  <a:gd name="T37" fmla="*/ 35911192 h 32"/>
                  <a:gd name="T38" fmla="*/ 93174613 w 26"/>
                  <a:gd name="T39" fmla="*/ 35911192 h 32"/>
                  <a:gd name="T40" fmla="*/ 116234188 w 26"/>
                  <a:gd name="T41" fmla="*/ 96510181 h 32"/>
                  <a:gd name="T42" fmla="*/ 135307625 w 26"/>
                  <a:gd name="T43" fmla="*/ 259371111 h 32"/>
                  <a:gd name="T44" fmla="*/ 139790833 w 26"/>
                  <a:gd name="T45" fmla="*/ 399771605 h 32"/>
                  <a:gd name="T46" fmla="*/ 135307625 w 26"/>
                  <a:gd name="T47" fmla="*/ 496285994 h 32"/>
                  <a:gd name="T48" fmla="*/ 127868675 w 26"/>
                  <a:gd name="T49" fmla="*/ 540173216 h 32"/>
                  <a:gd name="T50" fmla="*/ 127868675 w 26"/>
                  <a:gd name="T51" fmla="*/ 556667675 h 32"/>
                  <a:gd name="T52" fmla="*/ 127868675 w 26"/>
                  <a:gd name="T53" fmla="*/ 540173216 h 32"/>
                  <a:gd name="T54" fmla="*/ 46493675 w 26"/>
                  <a:gd name="T55" fmla="*/ 600927513 h 32"/>
                  <a:gd name="T56" fmla="*/ 46493675 w 26"/>
                  <a:gd name="T57" fmla="*/ 614289833 h 32"/>
                  <a:gd name="T58" fmla="*/ 54123050 w 26"/>
                  <a:gd name="T59" fmla="*/ 614289833 h 32"/>
                  <a:gd name="T60" fmla="*/ 40245438 w 26"/>
                  <a:gd name="T61" fmla="*/ 341396304 h 32"/>
                  <a:gd name="T62" fmla="*/ 12397470 w 26"/>
                  <a:gd name="T63" fmla="*/ 83200348 h 32"/>
                  <a:gd name="T64" fmla="*/ 7438988 w 26"/>
                  <a:gd name="T65" fmla="*/ 83200348 h 32"/>
                  <a:gd name="T66" fmla="*/ 12397470 w 26"/>
                  <a:gd name="T67" fmla="*/ 96510181 h 32"/>
                  <a:gd name="T68" fmla="*/ 93174613 w 26"/>
                  <a:gd name="T69" fmla="*/ 35911192 h 32"/>
                  <a:gd name="T70" fmla="*/ 93174613 w 26"/>
                  <a:gd name="T71" fmla="*/ 22562965 h 3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6"/>
                  <a:gd name="T109" fmla="*/ 0 h 32"/>
                  <a:gd name="T110" fmla="*/ 26 w 26"/>
                  <a:gd name="T111" fmla="*/ 32 h 3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6" h="32">
                    <a:moveTo>
                      <a:pt x="16" y="1"/>
                    </a:moveTo>
                    <a:cubicBezTo>
                      <a:pt x="16" y="0"/>
                      <a:pt x="16" y="0"/>
                      <a:pt x="16" y="0"/>
                    </a:cubicBezTo>
                    <a:cubicBezTo>
                      <a:pt x="1" y="3"/>
                      <a:pt x="1" y="3"/>
                      <a:pt x="1" y="3"/>
                    </a:cubicBezTo>
                    <a:cubicBezTo>
                      <a:pt x="1" y="4"/>
                      <a:pt x="1" y="4"/>
                      <a:pt x="1" y="4"/>
                    </a:cubicBezTo>
                    <a:cubicBezTo>
                      <a:pt x="0" y="5"/>
                      <a:pt x="0" y="5"/>
                      <a:pt x="0" y="5"/>
                    </a:cubicBezTo>
                    <a:cubicBezTo>
                      <a:pt x="2" y="9"/>
                      <a:pt x="4" y="13"/>
                      <a:pt x="5" y="18"/>
                    </a:cubicBezTo>
                    <a:cubicBezTo>
                      <a:pt x="6" y="22"/>
                      <a:pt x="7" y="27"/>
                      <a:pt x="7" y="31"/>
                    </a:cubicBezTo>
                    <a:cubicBezTo>
                      <a:pt x="7" y="32"/>
                      <a:pt x="7" y="32"/>
                      <a:pt x="7" y="32"/>
                    </a:cubicBezTo>
                    <a:cubicBezTo>
                      <a:pt x="8" y="32"/>
                      <a:pt x="8" y="32"/>
                      <a:pt x="8" y="32"/>
                    </a:cubicBezTo>
                    <a:cubicBezTo>
                      <a:pt x="23" y="29"/>
                      <a:pt x="23" y="29"/>
                      <a:pt x="23" y="29"/>
                    </a:cubicBezTo>
                    <a:cubicBezTo>
                      <a:pt x="23" y="29"/>
                      <a:pt x="23" y="29"/>
                      <a:pt x="23" y="29"/>
                    </a:cubicBezTo>
                    <a:cubicBezTo>
                      <a:pt x="24" y="28"/>
                      <a:pt x="25" y="27"/>
                      <a:pt x="25" y="26"/>
                    </a:cubicBezTo>
                    <a:cubicBezTo>
                      <a:pt x="26" y="24"/>
                      <a:pt x="26" y="23"/>
                      <a:pt x="26" y="20"/>
                    </a:cubicBezTo>
                    <a:cubicBezTo>
                      <a:pt x="26" y="18"/>
                      <a:pt x="26" y="15"/>
                      <a:pt x="25" y="13"/>
                    </a:cubicBezTo>
                    <a:cubicBezTo>
                      <a:pt x="24" y="9"/>
                      <a:pt x="23" y="6"/>
                      <a:pt x="21" y="4"/>
                    </a:cubicBezTo>
                    <a:cubicBezTo>
                      <a:pt x="20" y="1"/>
                      <a:pt x="18" y="0"/>
                      <a:pt x="16" y="0"/>
                    </a:cubicBezTo>
                    <a:cubicBezTo>
                      <a:pt x="16" y="0"/>
                      <a:pt x="16" y="0"/>
                      <a:pt x="16" y="0"/>
                    </a:cubicBezTo>
                    <a:cubicBezTo>
                      <a:pt x="16" y="1"/>
                      <a:pt x="16" y="1"/>
                      <a:pt x="16" y="1"/>
                    </a:cubicBezTo>
                    <a:cubicBezTo>
                      <a:pt x="16" y="2"/>
                      <a:pt x="16" y="2"/>
                      <a:pt x="16" y="2"/>
                    </a:cubicBezTo>
                    <a:cubicBezTo>
                      <a:pt x="16" y="2"/>
                      <a:pt x="16" y="2"/>
                      <a:pt x="16" y="2"/>
                    </a:cubicBezTo>
                    <a:cubicBezTo>
                      <a:pt x="17" y="2"/>
                      <a:pt x="18" y="3"/>
                      <a:pt x="20" y="5"/>
                    </a:cubicBezTo>
                    <a:cubicBezTo>
                      <a:pt x="21" y="7"/>
                      <a:pt x="22" y="10"/>
                      <a:pt x="23" y="13"/>
                    </a:cubicBezTo>
                    <a:cubicBezTo>
                      <a:pt x="24" y="16"/>
                      <a:pt x="24" y="18"/>
                      <a:pt x="24" y="20"/>
                    </a:cubicBezTo>
                    <a:cubicBezTo>
                      <a:pt x="24" y="22"/>
                      <a:pt x="24" y="24"/>
                      <a:pt x="23" y="25"/>
                    </a:cubicBezTo>
                    <a:cubicBezTo>
                      <a:pt x="23" y="26"/>
                      <a:pt x="23" y="27"/>
                      <a:pt x="22" y="27"/>
                    </a:cubicBezTo>
                    <a:cubicBezTo>
                      <a:pt x="22" y="28"/>
                      <a:pt x="22" y="28"/>
                      <a:pt x="22" y="28"/>
                    </a:cubicBezTo>
                    <a:cubicBezTo>
                      <a:pt x="22" y="27"/>
                      <a:pt x="22" y="27"/>
                      <a:pt x="22" y="27"/>
                    </a:cubicBezTo>
                    <a:cubicBezTo>
                      <a:pt x="8" y="30"/>
                      <a:pt x="8" y="30"/>
                      <a:pt x="8" y="30"/>
                    </a:cubicBezTo>
                    <a:cubicBezTo>
                      <a:pt x="8" y="31"/>
                      <a:pt x="8" y="31"/>
                      <a:pt x="8" y="31"/>
                    </a:cubicBezTo>
                    <a:cubicBezTo>
                      <a:pt x="9" y="31"/>
                      <a:pt x="9" y="31"/>
                      <a:pt x="9" y="31"/>
                    </a:cubicBezTo>
                    <a:cubicBezTo>
                      <a:pt x="9" y="27"/>
                      <a:pt x="8" y="22"/>
                      <a:pt x="7" y="17"/>
                    </a:cubicBezTo>
                    <a:cubicBezTo>
                      <a:pt x="6" y="12"/>
                      <a:pt x="4" y="8"/>
                      <a:pt x="2" y="4"/>
                    </a:cubicBezTo>
                    <a:cubicBezTo>
                      <a:pt x="1" y="4"/>
                      <a:pt x="1" y="4"/>
                      <a:pt x="1" y="4"/>
                    </a:cubicBezTo>
                    <a:cubicBezTo>
                      <a:pt x="2" y="5"/>
                      <a:pt x="2" y="5"/>
                      <a:pt x="2" y="5"/>
                    </a:cubicBezTo>
                    <a:cubicBezTo>
                      <a:pt x="16" y="2"/>
                      <a:pt x="16" y="2"/>
                      <a:pt x="16" y="2"/>
                    </a:cubicBezTo>
                    <a:cubicBezTo>
                      <a:pt x="16" y="1"/>
                      <a:pt x="16" y="1"/>
                      <a:pt x="16" y="1"/>
                    </a:cubicBezTo>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8337" name="Freeform 884"/>
              <p:cNvSpPr>
                <a:spLocks/>
              </p:cNvSpPr>
              <p:nvPr/>
            </p:nvSpPr>
            <p:spPr bwMode="auto">
              <a:xfrm>
                <a:off x="770" y="2131"/>
                <a:ext cx="132" cy="152"/>
              </a:xfrm>
              <a:custGeom>
                <a:avLst/>
                <a:gdLst>
                  <a:gd name="T0" fmla="*/ 197191515 w 53"/>
                  <a:gd name="T1" fmla="*/ 19258027 h 57"/>
                  <a:gd name="T2" fmla="*/ 197191515 w 53"/>
                  <a:gd name="T3" fmla="*/ 0 h 57"/>
                  <a:gd name="T4" fmla="*/ 4281677 w 53"/>
                  <a:gd name="T5" fmla="*/ 157251869 h 57"/>
                  <a:gd name="T6" fmla="*/ 0 w 53"/>
                  <a:gd name="T7" fmla="*/ 157251869 h 57"/>
                  <a:gd name="T8" fmla="*/ 0 w 53"/>
                  <a:gd name="T9" fmla="*/ 176509896 h 57"/>
                  <a:gd name="T10" fmla="*/ 44141525 w 53"/>
                  <a:gd name="T11" fmla="*/ 541677944 h 57"/>
                  <a:gd name="T12" fmla="*/ 59007726 w 53"/>
                  <a:gd name="T13" fmla="*/ 922340160 h 57"/>
                  <a:gd name="T14" fmla="*/ 59007726 w 53"/>
                  <a:gd name="T15" fmla="*/ 973838016 h 57"/>
                  <a:gd name="T16" fmla="*/ 59007726 w 53"/>
                  <a:gd name="T17" fmla="*/ 993080605 h 57"/>
                  <a:gd name="T18" fmla="*/ 66146684 w 53"/>
                  <a:gd name="T19" fmla="*/ 993080605 h 57"/>
                  <a:gd name="T20" fmla="*/ 263147285 w 53"/>
                  <a:gd name="T21" fmla="*/ 835820109 h 57"/>
                  <a:gd name="T22" fmla="*/ 285147663 w 53"/>
                  <a:gd name="T23" fmla="*/ 765121059 h 57"/>
                  <a:gd name="T24" fmla="*/ 289427793 w 53"/>
                  <a:gd name="T25" fmla="*/ 607869213 h 57"/>
                  <a:gd name="T26" fmla="*/ 278086054 w 53"/>
                  <a:gd name="T27" fmla="*/ 385211448 h 57"/>
                  <a:gd name="T28" fmla="*/ 245559762 w 53"/>
                  <a:gd name="T29" fmla="*/ 105905779 h 57"/>
                  <a:gd name="T30" fmla="*/ 201465996 w 53"/>
                  <a:gd name="T31" fmla="*/ 0 h 57"/>
                  <a:gd name="T32" fmla="*/ 197191515 w 53"/>
                  <a:gd name="T33" fmla="*/ 0 h 57"/>
                  <a:gd name="T34" fmla="*/ 197191515 w 53"/>
                  <a:gd name="T35" fmla="*/ 19258027 h 57"/>
                  <a:gd name="T36" fmla="*/ 201465996 w 53"/>
                  <a:gd name="T37" fmla="*/ 32055603 h 57"/>
                  <a:gd name="T38" fmla="*/ 201465996 w 53"/>
                  <a:gd name="T39" fmla="*/ 32055603 h 57"/>
                  <a:gd name="T40" fmla="*/ 241013724 w 53"/>
                  <a:gd name="T41" fmla="*/ 136945971 h 57"/>
                  <a:gd name="T42" fmla="*/ 273806312 w 53"/>
                  <a:gd name="T43" fmla="*/ 385211448 h 57"/>
                  <a:gd name="T44" fmla="*/ 278086054 w 53"/>
                  <a:gd name="T45" fmla="*/ 607869213 h 57"/>
                  <a:gd name="T46" fmla="*/ 273806312 w 53"/>
                  <a:gd name="T47" fmla="*/ 753107763 h 57"/>
                  <a:gd name="T48" fmla="*/ 256221751 w 53"/>
                  <a:gd name="T49" fmla="*/ 804398421 h 57"/>
                  <a:gd name="T50" fmla="*/ 66146684 w 53"/>
                  <a:gd name="T51" fmla="*/ 961037560 h 57"/>
                  <a:gd name="T52" fmla="*/ 66146684 w 53"/>
                  <a:gd name="T53" fmla="*/ 973838016 h 57"/>
                  <a:gd name="T54" fmla="*/ 70349589 w 53"/>
                  <a:gd name="T55" fmla="*/ 973838016 h 57"/>
                  <a:gd name="T56" fmla="*/ 70349589 w 53"/>
                  <a:gd name="T57" fmla="*/ 922340160 h 57"/>
                  <a:gd name="T58" fmla="*/ 54454490 w 53"/>
                  <a:gd name="T59" fmla="*/ 541677944 h 57"/>
                  <a:gd name="T60" fmla="*/ 10663799 w 53"/>
                  <a:gd name="T61" fmla="*/ 157251869 h 57"/>
                  <a:gd name="T62" fmla="*/ 4281677 w 53"/>
                  <a:gd name="T63" fmla="*/ 176509896 h 57"/>
                  <a:gd name="T64" fmla="*/ 10663799 w 53"/>
                  <a:gd name="T65" fmla="*/ 188673536 h 57"/>
                  <a:gd name="T66" fmla="*/ 201465996 w 53"/>
                  <a:gd name="T67" fmla="*/ 32055603 h 57"/>
                  <a:gd name="T68" fmla="*/ 197191515 w 53"/>
                  <a:gd name="T69" fmla="*/ 19258027 h 5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3"/>
                  <a:gd name="T106" fmla="*/ 0 h 57"/>
                  <a:gd name="T107" fmla="*/ 53 w 53"/>
                  <a:gd name="T108" fmla="*/ 57 h 5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3" h="57">
                    <a:moveTo>
                      <a:pt x="36" y="1"/>
                    </a:moveTo>
                    <a:cubicBezTo>
                      <a:pt x="36" y="0"/>
                      <a:pt x="36" y="0"/>
                      <a:pt x="36" y="0"/>
                    </a:cubicBezTo>
                    <a:cubicBezTo>
                      <a:pt x="1" y="9"/>
                      <a:pt x="1" y="9"/>
                      <a:pt x="1" y="9"/>
                    </a:cubicBezTo>
                    <a:cubicBezTo>
                      <a:pt x="0" y="9"/>
                      <a:pt x="0" y="9"/>
                      <a:pt x="0" y="9"/>
                    </a:cubicBezTo>
                    <a:cubicBezTo>
                      <a:pt x="0" y="10"/>
                      <a:pt x="0" y="10"/>
                      <a:pt x="0" y="10"/>
                    </a:cubicBezTo>
                    <a:cubicBezTo>
                      <a:pt x="3" y="16"/>
                      <a:pt x="6" y="23"/>
                      <a:pt x="8" y="31"/>
                    </a:cubicBezTo>
                    <a:cubicBezTo>
                      <a:pt x="10" y="39"/>
                      <a:pt x="11" y="47"/>
                      <a:pt x="11" y="53"/>
                    </a:cubicBezTo>
                    <a:cubicBezTo>
                      <a:pt x="11" y="54"/>
                      <a:pt x="11" y="55"/>
                      <a:pt x="11" y="56"/>
                    </a:cubicBezTo>
                    <a:cubicBezTo>
                      <a:pt x="11" y="57"/>
                      <a:pt x="11" y="57"/>
                      <a:pt x="11" y="57"/>
                    </a:cubicBezTo>
                    <a:cubicBezTo>
                      <a:pt x="12" y="57"/>
                      <a:pt x="12" y="57"/>
                      <a:pt x="12" y="57"/>
                    </a:cubicBezTo>
                    <a:cubicBezTo>
                      <a:pt x="48" y="48"/>
                      <a:pt x="48" y="48"/>
                      <a:pt x="48" y="48"/>
                    </a:cubicBezTo>
                    <a:cubicBezTo>
                      <a:pt x="50" y="48"/>
                      <a:pt x="51" y="46"/>
                      <a:pt x="52" y="44"/>
                    </a:cubicBezTo>
                    <a:cubicBezTo>
                      <a:pt x="53" y="41"/>
                      <a:pt x="53" y="38"/>
                      <a:pt x="53" y="35"/>
                    </a:cubicBezTo>
                    <a:cubicBezTo>
                      <a:pt x="53" y="31"/>
                      <a:pt x="53" y="26"/>
                      <a:pt x="51" y="22"/>
                    </a:cubicBezTo>
                    <a:cubicBezTo>
                      <a:pt x="50" y="16"/>
                      <a:pt x="48" y="10"/>
                      <a:pt x="45" y="6"/>
                    </a:cubicBezTo>
                    <a:cubicBezTo>
                      <a:pt x="43" y="3"/>
                      <a:pt x="40" y="0"/>
                      <a:pt x="37" y="0"/>
                    </a:cubicBezTo>
                    <a:cubicBezTo>
                      <a:pt x="36" y="0"/>
                      <a:pt x="36" y="0"/>
                      <a:pt x="36" y="0"/>
                    </a:cubicBezTo>
                    <a:cubicBezTo>
                      <a:pt x="36" y="1"/>
                      <a:pt x="36" y="1"/>
                      <a:pt x="36" y="1"/>
                    </a:cubicBezTo>
                    <a:cubicBezTo>
                      <a:pt x="37" y="2"/>
                      <a:pt x="37" y="2"/>
                      <a:pt x="37" y="2"/>
                    </a:cubicBezTo>
                    <a:cubicBezTo>
                      <a:pt x="37" y="2"/>
                      <a:pt x="37" y="2"/>
                      <a:pt x="37" y="2"/>
                    </a:cubicBezTo>
                    <a:cubicBezTo>
                      <a:pt x="39" y="2"/>
                      <a:pt x="41" y="4"/>
                      <a:pt x="44" y="8"/>
                    </a:cubicBezTo>
                    <a:cubicBezTo>
                      <a:pt x="46" y="11"/>
                      <a:pt x="48" y="16"/>
                      <a:pt x="50" y="22"/>
                    </a:cubicBezTo>
                    <a:cubicBezTo>
                      <a:pt x="51" y="27"/>
                      <a:pt x="51" y="31"/>
                      <a:pt x="51" y="35"/>
                    </a:cubicBezTo>
                    <a:cubicBezTo>
                      <a:pt x="51" y="38"/>
                      <a:pt x="51" y="41"/>
                      <a:pt x="50" y="43"/>
                    </a:cubicBezTo>
                    <a:cubicBezTo>
                      <a:pt x="49" y="45"/>
                      <a:pt x="48" y="46"/>
                      <a:pt x="47" y="46"/>
                    </a:cubicBezTo>
                    <a:cubicBezTo>
                      <a:pt x="12" y="55"/>
                      <a:pt x="12" y="55"/>
                      <a:pt x="12" y="55"/>
                    </a:cubicBezTo>
                    <a:cubicBezTo>
                      <a:pt x="12" y="56"/>
                      <a:pt x="12" y="56"/>
                      <a:pt x="12" y="56"/>
                    </a:cubicBezTo>
                    <a:cubicBezTo>
                      <a:pt x="13" y="56"/>
                      <a:pt x="13" y="56"/>
                      <a:pt x="13" y="56"/>
                    </a:cubicBezTo>
                    <a:cubicBezTo>
                      <a:pt x="13" y="55"/>
                      <a:pt x="13" y="54"/>
                      <a:pt x="13" y="53"/>
                    </a:cubicBezTo>
                    <a:cubicBezTo>
                      <a:pt x="13" y="47"/>
                      <a:pt x="12" y="39"/>
                      <a:pt x="10" y="31"/>
                    </a:cubicBezTo>
                    <a:cubicBezTo>
                      <a:pt x="8" y="23"/>
                      <a:pt x="5" y="15"/>
                      <a:pt x="2" y="9"/>
                    </a:cubicBezTo>
                    <a:cubicBezTo>
                      <a:pt x="1" y="10"/>
                      <a:pt x="1" y="10"/>
                      <a:pt x="1" y="10"/>
                    </a:cubicBezTo>
                    <a:cubicBezTo>
                      <a:pt x="2" y="11"/>
                      <a:pt x="2" y="11"/>
                      <a:pt x="2" y="11"/>
                    </a:cubicBezTo>
                    <a:cubicBezTo>
                      <a:pt x="37" y="2"/>
                      <a:pt x="37" y="2"/>
                      <a:pt x="37" y="2"/>
                    </a:cubicBezTo>
                    <a:cubicBezTo>
                      <a:pt x="36" y="1"/>
                      <a:pt x="36" y="1"/>
                      <a:pt x="36" y="1"/>
                    </a:cubicBezTo>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8338" name="Freeform 885"/>
              <p:cNvSpPr>
                <a:spLocks/>
              </p:cNvSpPr>
              <p:nvPr/>
            </p:nvSpPr>
            <p:spPr bwMode="auto">
              <a:xfrm>
                <a:off x="670" y="2123"/>
                <a:ext cx="95" cy="221"/>
              </a:xfrm>
              <a:custGeom>
                <a:avLst/>
                <a:gdLst>
                  <a:gd name="T0" fmla="*/ 23051300 w 38"/>
                  <a:gd name="T1" fmla="*/ 767292499 h 83"/>
                  <a:gd name="T2" fmla="*/ 28018363 w 38"/>
                  <a:gd name="T3" fmla="*/ 767292499 h 83"/>
                  <a:gd name="T4" fmla="*/ 11207345 w 38"/>
                  <a:gd name="T5" fmla="*/ 376400868 h 83"/>
                  <a:gd name="T6" fmla="*/ 23051300 w 38"/>
                  <a:gd name="T7" fmla="*/ 134213572 h 83"/>
                  <a:gd name="T8" fmla="*/ 52859688 w 38"/>
                  <a:gd name="T9" fmla="*/ 31469521 h 83"/>
                  <a:gd name="T10" fmla="*/ 57628250 w 38"/>
                  <a:gd name="T11" fmla="*/ 31469521 h 83"/>
                  <a:gd name="T12" fmla="*/ 127667313 w 38"/>
                  <a:gd name="T13" fmla="*/ 203547132 h 83"/>
                  <a:gd name="T14" fmla="*/ 192642395 w 38"/>
                  <a:gd name="T15" fmla="*/ 644468146 h 83"/>
                  <a:gd name="T16" fmla="*/ 209331063 w 38"/>
                  <a:gd name="T17" fmla="*/ 1020871853 h 83"/>
                  <a:gd name="T18" fmla="*/ 197410470 w 38"/>
                  <a:gd name="T19" fmla="*/ 1258470202 h 83"/>
                  <a:gd name="T20" fmla="*/ 162714845 w 38"/>
                  <a:gd name="T21" fmla="*/ 1378624895 h 83"/>
                  <a:gd name="T22" fmla="*/ 156451488 w 38"/>
                  <a:gd name="T23" fmla="*/ 1378624895 h 83"/>
                  <a:gd name="T24" fmla="*/ 86420908 w 38"/>
                  <a:gd name="T25" fmla="*/ 1205401914 h 83"/>
                  <a:gd name="T26" fmla="*/ 28018363 w 38"/>
                  <a:gd name="T27" fmla="*/ 767292499 h 83"/>
                  <a:gd name="T28" fmla="*/ 23051300 w 38"/>
                  <a:gd name="T29" fmla="*/ 767292499 h 83"/>
                  <a:gd name="T30" fmla="*/ 15927270 w 38"/>
                  <a:gd name="T31" fmla="*/ 767292499 h 83"/>
                  <a:gd name="T32" fmla="*/ 81939770 w 38"/>
                  <a:gd name="T33" fmla="*/ 1225333629 h 83"/>
                  <a:gd name="T34" fmla="*/ 156451488 w 38"/>
                  <a:gd name="T35" fmla="*/ 1409952814 h 83"/>
                  <a:gd name="T36" fmla="*/ 167655783 w 38"/>
                  <a:gd name="T37" fmla="*/ 1409952814 h 83"/>
                  <a:gd name="T38" fmla="*/ 209331063 w 38"/>
                  <a:gd name="T39" fmla="*/ 1277408456 h 83"/>
                  <a:gd name="T40" fmla="*/ 220535470 w 38"/>
                  <a:gd name="T41" fmla="*/ 1020871853 h 83"/>
                  <a:gd name="T42" fmla="*/ 204849425 w 38"/>
                  <a:gd name="T43" fmla="*/ 632932907 h 83"/>
                  <a:gd name="T44" fmla="*/ 139587425 w 38"/>
                  <a:gd name="T45" fmla="*/ 184619582 h 83"/>
                  <a:gd name="T46" fmla="*/ 57628250 w 38"/>
                  <a:gd name="T47" fmla="*/ 0 h 83"/>
                  <a:gd name="T48" fmla="*/ 52859688 w 38"/>
                  <a:gd name="T49" fmla="*/ 0 h 83"/>
                  <a:gd name="T50" fmla="*/ 11207345 w 38"/>
                  <a:gd name="T51" fmla="*/ 122427783 h 83"/>
                  <a:gd name="T52" fmla="*/ 0 w 38"/>
                  <a:gd name="T53" fmla="*/ 376400868 h 83"/>
                  <a:gd name="T54" fmla="*/ 15927270 w 38"/>
                  <a:gd name="T55" fmla="*/ 767292499 h 83"/>
                  <a:gd name="T56" fmla="*/ 23051300 w 38"/>
                  <a:gd name="T57" fmla="*/ 767292499 h 8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8"/>
                  <a:gd name="T88" fmla="*/ 0 h 83"/>
                  <a:gd name="T89" fmla="*/ 38 w 38"/>
                  <a:gd name="T90" fmla="*/ 83 h 8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8" h="83">
                    <a:moveTo>
                      <a:pt x="4" y="45"/>
                    </a:moveTo>
                    <a:cubicBezTo>
                      <a:pt x="5" y="45"/>
                      <a:pt x="5" y="45"/>
                      <a:pt x="5" y="45"/>
                    </a:cubicBezTo>
                    <a:cubicBezTo>
                      <a:pt x="3" y="37"/>
                      <a:pt x="2" y="29"/>
                      <a:pt x="2" y="22"/>
                    </a:cubicBezTo>
                    <a:cubicBezTo>
                      <a:pt x="2" y="16"/>
                      <a:pt x="3" y="11"/>
                      <a:pt x="4" y="8"/>
                    </a:cubicBezTo>
                    <a:cubicBezTo>
                      <a:pt x="5" y="4"/>
                      <a:pt x="7" y="2"/>
                      <a:pt x="9" y="2"/>
                    </a:cubicBezTo>
                    <a:cubicBezTo>
                      <a:pt x="10" y="2"/>
                      <a:pt x="10" y="2"/>
                      <a:pt x="10" y="2"/>
                    </a:cubicBezTo>
                    <a:cubicBezTo>
                      <a:pt x="14" y="2"/>
                      <a:pt x="18" y="5"/>
                      <a:pt x="22" y="12"/>
                    </a:cubicBezTo>
                    <a:cubicBezTo>
                      <a:pt x="27" y="18"/>
                      <a:pt x="30" y="27"/>
                      <a:pt x="33" y="38"/>
                    </a:cubicBezTo>
                    <a:cubicBezTo>
                      <a:pt x="35" y="46"/>
                      <a:pt x="36" y="54"/>
                      <a:pt x="36" y="60"/>
                    </a:cubicBezTo>
                    <a:cubicBezTo>
                      <a:pt x="36" y="66"/>
                      <a:pt x="35" y="71"/>
                      <a:pt x="34" y="74"/>
                    </a:cubicBezTo>
                    <a:cubicBezTo>
                      <a:pt x="33" y="78"/>
                      <a:pt x="31" y="80"/>
                      <a:pt x="28" y="81"/>
                    </a:cubicBezTo>
                    <a:cubicBezTo>
                      <a:pt x="28" y="81"/>
                      <a:pt x="28" y="81"/>
                      <a:pt x="27" y="81"/>
                    </a:cubicBezTo>
                    <a:cubicBezTo>
                      <a:pt x="24" y="81"/>
                      <a:pt x="19" y="77"/>
                      <a:pt x="15" y="71"/>
                    </a:cubicBezTo>
                    <a:cubicBezTo>
                      <a:pt x="11" y="64"/>
                      <a:pt x="7" y="55"/>
                      <a:pt x="5" y="45"/>
                    </a:cubicBezTo>
                    <a:cubicBezTo>
                      <a:pt x="4" y="45"/>
                      <a:pt x="4" y="45"/>
                      <a:pt x="4" y="45"/>
                    </a:cubicBezTo>
                    <a:cubicBezTo>
                      <a:pt x="3" y="45"/>
                      <a:pt x="3" y="45"/>
                      <a:pt x="3" y="45"/>
                    </a:cubicBezTo>
                    <a:cubicBezTo>
                      <a:pt x="5" y="56"/>
                      <a:pt x="9" y="65"/>
                      <a:pt x="14" y="72"/>
                    </a:cubicBezTo>
                    <a:cubicBezTo>
                      <a:pt x="18" y="78"/>
                      <a:pt x="23" y="83"/>
                      <a:pt x="27" y="83"/>
                    </a:cubicBezTo>
                    <a:cubicBezTo>
                      <a:pt x="28" y="83"/>
                      <a:pt x="28" y="83"/>
                      <a:pt x="29" y="83"/>
                    </a:cubicBezTo>
                    <a:cubicBezTo>
                      <a:pt x="32" y="82"/>
                      <a:pt x="34" y="79"/>
                      <a:pt x="36" y="75"/>
                    </a:cubicBezTo>
                    <a:cubicBezTo>
                      <a:pt x="37" y="71"/>
                      <a:pt x="38" y="66"/>
                      <a:pt x="38" y="60"/>
                    </a:cubicBezTo>
                    <a:cubicBezTo>
                      <a:pt x="38" y="53"/>
                      <a:pt x="37" y="46"/>
                      <a:pt x="35" y="37"/>
                    </a:cubicBezTo>
                    <a:cubicBezTo>
                      <a:pt x="32" y="27"/>
                      <a:pt x="28" y="17"/>
                      <a:pt x="24" y="11"/>
                    </a:cubicBezTo>
                    <a:cubicBezTo>
                      <a:pt x="20" y="4"/>
                      <a:pt x="15" y="0"/>
                      <a:pt x="10" y="0"/>
                    </a:cubicBezTo>
                    <a:cubicBezTo>
                      <a:pt x="10" y="0"/>
                      <a:pt x="9" y="0"/>
                      <a:pt x="9" y="0"/>
                    </a:cubicBezTo>
                    <a:cubicBezTo>
                      <a:pt x="6" y="1"/>
                      <a:pt x="3" y="3"/>
                      <a:pt x="2" y="7"/>
                    </a:cubicBezTo>
                    <a:cubicBezTo>
                      <a:pt x="1" y="11"/>
                      <a:pt x="0" y="16"/>
                      <a:pt x="0" y="22"/>
                    </a:cubicBezTo>
                    <a:cubicBezTo>
                      <a:pt x="0" y="29"/>
                      <a:pt x="1" y="37"/>
                      <a:pt x="3" y="45"/>
                    </a:cubicBezTo>
                    <a:cubicBezTo>
                      <a:pt x="4" y="45"/>
                      <a:pt x="4" y="45"/>
                      <a:pt x="4" y="45"/>
                    </a:cubicBezTo>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8339" name="Freeform 886"/>
              <p:cNvSpPr>
                <a:spLocks/>
              </p:cNvSpPr>
              <p:nvPr/>
            </p:nvSpPr>
            <p:spPr bwMode="auto">
              <a:xfrm>
                <a:off x="975" y="2075"/>
                <a:ext cx="45" cy="80"/>
              </a:xfrm>
              <a:custGeom>
                <a:avLst/>
                <a:gdLst>
                  <a:gd name="T0" fmla="*/ 0 w 18"/>
                  <a:gd name="T1" fmla="*/ 19258027 h 30"/>
                  <a:gd name="T2" fmla="*/ 6370908 w 18"/>
                  <a:gd name="T3" fmla="*/ 19258027 h 30"/>
                  <a:gd name="T4" fmla="*/ 57620438 w 18"/>
                  <a:gd name="T5" fmla="*/ 157251869 h 30"/>
                  <a:gd name="T6" fmla="*/ 99543488 w 18"/>
                  <a:gd name="T7" fmla="*/ 522387605 h 30"/>
                  <a:gd name="T8" fmla="*/ 104312313 w 18"/>
                  <a:gd name="T9" fmla="*/ 522387605 h 30"/>
                  <a:gd name="T10" fmla="*/ 62580595 w 18"/>
                  <a:gd name="T11" fmla="*/ 157251869 h 30"/>
                  <a:gd name="T12" fmla="*/ 6370908 w 18"/>
                  <a:gd name="T13" fmla="*/ 0 h 30"/>
                  <a:gd name="T14" fmla="*/ 0 w 18"/>
                  <a:gd name="T15" fmla="*/ 0 h 30"/>
                  <a:gd name="T16" fmla="*/ 0 w 18"/>
                  <a:gd name="T17" fmla="*/ 19258027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30"/>
                  <a:gd name="T29" fmla="*/ 18 w 18"/>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30">
                    <a:moveTo>
                      <a:pt x="0" y="1"/>
                    </a:moveTo>
                    <a:cubicBezTo>
                      <a:pt x="1" y="1"/>
                      <a:pt x="1" y="1"/>
                      <a:pt x="1" y="1"/>
                    </a:cubicBezTo>
                    <a:cubicBezTo>
                      <a:pt x="4" y="1"/>
                      <a:pt x="7" y="4"/>
                      <a:pt x="10" y="9"/>
                    </a:cubicBezTo>
                    <a:cubicBezTo>
                      <a:pt x="13" y="15"/>
                      <a:pt x="15" y="22"/>
                      <a:pt x="17" y="30"/>
                    </a:cubicBezTo>
                    <a:cubicBezTo>
                      <a:pt x="18" y="30"/>
                      <a:pt x="18" y="30"/>
                      <a:pt x="18" y="30"/>
                    </a:cubicBezTo>
                    <a:cubicBezTo>
                      <a:pt x="16" y="22"/>
                      <a:pt x="14" y="14"/>
                      <a:pt x="11" y="9"/>
                    </a:cubicBezTo>
                    <a:cubicBezTo>
                      <a:pt x="8" y="3"/>
                      <a:pt x="5" y="0"/>
                      <a:pt x="1" y="0"/>
                    </a:cubicBezTo>
                    <a:cubicBezTo>
                      <a:pt x="1" y="0"/>
                      <a:pt x="1" y="0"/>
                      <a:pt x="0" y="0"/>
                    </a:cubicBezTo>
                    <a:cubicBezTo>
                      <a:pt x="0" y="1"/>
                      <a:pt x="0" y="1"/>
                      <a:pt x="0" y="1"/>
                    </a:cubicBezTo>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8340" name="Freeform 887"/>
              <p:cNvSpPr>
                <a:spLocks/>
              </p:cNvSpPr>
              <p:nvPr/>
            </p:nvSpPr>
            <p:spPr bwMode="auto">
              <a:xfrm>
                <a:off x="1037" y="2056"/>
                <a:ext cx="48" cy="83"/>
              </a:xfrm>
              <a:custGeom>
                <a:avLst/>
                <a:gdLst>
                  <a:gd name="T0" fmla="*/ 8727208 w 19"/>
                  <a:gd name="T1" fmla="*/ 34206415 h 31"/>
                  <a:gd name="T2" fmla="*/ 14201454 w 19"/>
                  <a:gd name="T3" fmla="*/ 34206415 h 31"/>
                  <a:gd name="T4" fmla="*/ 41488868 w 19"/>
                  <a:gd name="T5" fmla="*/ 75964773 h 31"/>
                  <a:gd name="T6" fmla="*/ 118675147 w 19"/>
                  <a:gd name="T7" fmla="*/ 577706284 h 31"/>
                  <a:gd name="T8" fmla="*/ 132000250 w 19"/>
                  <a:gd name="T9" fmla="*/ 577706284 h 31"/>
                  <a:gd name="T10" fmla="*/ 82797777 w 19"/>
                  <a:gd name="T11" fmla="*/ 166402914 h 31"/>
                  <a:gd name="T12" fmla="*/ 49197332 w 19"/>
                  <a:gd name="T13" fmla="*/ 54542269 h 31"/>
                  <a:gd name="T14" fmla="*/ 14201454 w 19"/>
                  <a:gd name="T15" fmla="*/ 0 h 31"/>
                  <a:gd name="T16" fmla="*/ 0 w 19"/>
                  <a:gd name="T17" fmla="*/ 0 h 31"/>
                  <a:gd name="T18" fmla="*/ 8727208 w 19"/>
                  <a:gd name="T19" fmla="*/ 34206415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
                  <a:gd name="T31" fmla="*/ 0 h 31"/>
                  <a:gd name="T32" fmla="*/ 19 w 19"/>
                  <a:gd name="T33" fmla="*/ 31 h 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 h="31">
                    <a:moveTo>
                      <a:pt x="1" y="2"/>
                    </a:moveTo>
                    <a:cubicBezTo>
                      <a:pt x="2" y="2"/>
                      <a:pt x="2" y="2"/>
                      <a:pt x="2" y="2"/>
                    </a:cubicBezTo>
                    <a:cubicBezTo>
                      <a:pt x="3" y="2"/>
                      <a:pt x="4" y="3"/>
                      <a:pt x="6" y="4"/>
                    </a:cubicBezTo>
                    <a:cubicBezTo>
                      <a:pt x="10" y="8"/>
                      <a:pt x="15" y="19"/>
                      <a:pt x="17" y="31"/>
                    </a:cubicBezTo>
                    <a:cubicBezTo>
                      <a:pt x="19" y="31"/>
                      <a:pt x="19" y="31"/>
                      <a:pt x="19" y="31"/>
                    </a:cubicBezTo>
                    <a:cubicBezTo>
                      <a:pt x="17" y="23"/>
                      <a:pt x="15" y="15"/>
                      <a:pt x="12" y="9"/>
                    </a:cubicBezTo>
                    <a:cubicBezTo>
                      <a:pt x="10" y="7"/>
                      <a:pt x="9" y="4"/>
                      <a:pt x="7" y="3"/>
                    </a:cubicBezTo>
                    <a:cubicBezTo>
                      <a:pt x="5" y="1"/>
                      <a:pt x="4" y="0"/>
                      <a:pt x="2" y="0"/>
                    </a:cubicBezTo>
                    <a:cubicBezTo>
                      <a:pt x="1" y="0"/>
                      <a:pt x="1" y="0"/>
                      <a:pt x="0" y="0"/>
                    </a:cubicBezTo>
                    <a:cubicBezTo>
                      <a:pt x="1" y="2"/>
                      <a:pt x="1" y="2"/>
                      <a:pt x="1" y="2"/>
                    </a:cubicBezTo>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8341" name="Freeform 888"/>
              <p:cNvSpPr>
                <a:spLocks/>
              </p:cNvSpPr>
              <p:nvPr/>
            </p:nvSpPr>
            <p:spPr bwMode="auto">
              <a:xfrm>
                <a:off x="1102" y="2040"/>
                <a:ext cx="45" cy="83"/>
              </a:xfrm>
              <a:custGeom>
                <a:avLst/>
                <a:gdLst>
                  <a:gd name="T0" fmla="*/ 0 w 18"/>
                  <a:gd name="T1" fmla="*/ 34206415 h 31"/>
                  <a:gd name="T2" fmla="*/ 6370908 w 18"/>
                  <a:gd name="T3" fmla="*/ 20371209 h 31"/>
                  <a:gd name="T4" fmla="*/ 57620438 w 18"/>
                  <a:gd name="T5" fmla="*/ 187849389 h 31"/>
                  <a:gd name="T6" fmla="*/ 99543488 w 18"/>
                  <a:gd name="T7" fmla="*/ 577706284 h 31"/>
                  <a:gd name="T8" fmla="*/ 104312313 w 18"/>
                  <a:gd name="T9" fmla="*/ 577706284 h 31"/>
                  <a:gd name="T10" fmla="*/ 62580595 w 18"/>
                  <a:gd name="T11" fmla="*/ 166402914 h 31"/>
                  <a:gd name="T12" fmla="*/ 6370908 w 18"/>
                  <a:gd name="T13" fmla="*/ 0 h 31"/>
                  <a:gd name="T14" fmla="*/ 0 w 18"/>
                  <a:gd name="T15" fmla="*/ 20371209 h 31"/>
                  <a:gd name="T16" fmla="*/ 0 w 18"/>
                  <a:gd name="T17" fmla="*/ 34206415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31"/>
                  <a:gd name="T29" fmla="*/ 18 w 18"/>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31">
                    <a:moveTo>
                      <a:pt x="0" y="2"/>
                    </a:moveTo>
                    <a:cubicBezTo>
                      <a:pt x="1" y="1"/>
                      <a:pt x="1" y="1"/>
                      <a:pt x="1" y="1"/>
                    </a:cubicBezTo>
                    <a:cubicBezTo>
                      <a:pt x="4" y="1"/>
                      <a:pt x="7" y="5"/>
                      <a:pt x="10" y="10"/>
                    </a:cubicBezTo>
                    <a:cubicBezTo>
                      <a:pt x="13" y="15"/>
                      <a:pt x="15" y="23"/>
                      <a:pt x="17" y="31"/>
                    </a:cubicBezTo>
                    <a:cubicBezTo>
                      <a:pt x="18" y="31"/>
                      <a:pt x="18" y="31"/>
                      <a:pt x="18" y="31"/>
                    </a:cubicBezTo>
                    <a:cubicBezTo>
                      <a:pt x="16" y="22"/>
                      <a:pt x="14" y="15"/>
                      <a:pt x="11" y="9"/>
                    </a:cubicBezTo>
                    <a:cubicBezTo>
                      <a:pt x="8" y="4"/>
                      <a:pt x="5" y="0"/>
                      <a:pt x="1" y="0"/>
                    </a:cubicBezTo>
                    <a:cubicBezTo>
                      <a:pt x="1" y="0"/>
                      <a:pt x="0" y="0"/>
                      <a:pt x="0" y="1"/>
                    </a:cubicBezTo>
                    <a:cubicBezTo>
                      <a:pt x="0" y="2"/>
                      <a:pt x="0" y="2"/>
                      <a:pt x="0" y="2"/>
                    </a:cubicBezTo>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8342" name="Freeform 889"/>
              <p:cNvSpPr>
                <a:spLocks/>
              </p:cNvSpPr>
              <p:nvPr/>
            </p:nvSpPr>
            <p:spPr bwMode="auto">
              <a:xfrm>
                <a:off x="1165" y="2024"/>
                <a:ext cx="47" cy="83"/>
              </a:xfrm>
              <a:custGeom>
                <a:avLst/>
                <a:gdLst>
                  <a:gd name="T0" fmla="*/ 0 w 19"/>
                  <a:gd name="T1" fmla="*/ 20371209 h 31"/>
                  <a:gd name="T2" fmla="*/ 3887951 w 19"/>
                  <a:gd name="T3" fmla="*/ 20371209 h 31"/>
                  <a:gd name="T4" fmla="*/ 49088796 w 19"/>
                  <a:gd name="T5" fmla="*/ 187849389 h 31"/>
                  <a:gd name="T6" fmla="*/ 88306165 w 19"/>
                  <a:gd name="T7" fmla="*/ 577706284 h 31"/>
                  <a:gd name="T8" fmla="*/ 92189770 w 19"/>
                  <a:gd name="T9" fmla="*/ 557335075 h 31"/>
                  <a:gd name="T10" fmla="*/ 53395782 w 19"/>
                  <a:gd name="T11" fmla="*/ 166402914 h 31"/>
                  <a:gd name="T12" fmla="*/ 3887951 w 19"/>
                  <a:gd name="T13" fmla="*/ 0 h 31"/>
                  <a:gd name="T14" fmla="*/ 0 w 19"/>
                  <a:gd name="T15" fmla="*/ 0 h 31"/>
                  <a:gd name="T16" fmla="*/ 0 w 19"/>
                  <a:gd name="T17" fmla="*/ 20371209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31"/>
                  <a:gd name="T29" fmla="*/ 19 w 19"/>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31">
                    <a:moveTo>
                      <a:pt x="0" y="1"/>
                    </a:moveTo>
                    <a:cubicBezTo>
                      <a:pt x="1" y="1"/>
                      <a:pt x="1" y="1"/>
                      <a:pt x="1" y="1"/>
                    </a:cubicBezTo>
                    <a:cubicBezTo>
                      <a:pt x="4" y="1"/>
                      <a:pt x="7" y="4"/>
                      <a:pt x="10" y="10"/>
                    </a:cubicBezTo>
                    <a:cubicBezTo>
                      <a:pt x="13" y="15"/>
                      <a:pt x="16" y="22"/>
                      <a:pt x="18" y="31"/>
                    </a:cubicBezTo>
                    <a:cubicBezTo>
                      <a:pt x="19" y="30"/>
                      <a:pt x="19" y="30"/>
                      <a:pt x="19" y="30"/>
                    </a:cubicBezTo>
                    <a:cubicBezTo>
                      <a:pt x="17" y="22"/>
                      <a:pt x="14" y="15"/>
                      <a:pt x="11" y="9"/>
                    </a:cubicBezTo>
                    <a:cubicBezTo>
                      <a:pt x="8" y="4"/>
                      <a:pt x="5" y="0"/>
                      <a:pt x="1" y="0"/>
                    </a:cubicBezTo>
                    <a:cubicBezTo>
                      <a:pt x="1" y="0"/>
                      <a:pt x="1" y="0"/>
                      <a:pt x="0" y="0"/>
                    </a:cubicBezTo>
                    <a:cubicBezTo>
                      <a:pt x="0" y="1"/>
                      <a:pt x="0" y="1"/>
                      <a:pt x="0" y="1"/>
                    </a:cubicBezTo>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8343" name="Freeform 890"/>
              <p:cNvSpPr>
                <a:spLocks/>
              </p:cNvSpPr>
              <p:nvPr/>
            </p:nvSpPr>
            <p:spPr bwMode="auto">
              <a:xfrm>
                <a:off x="1230" y="2008"/>
                <a:ext cx="45" cy="80"/>
              </a:xfrm>
              <a:custGeom>
                <a:avLst/>
                <a:gdLst>
                  <a:gd name="T0" fmla="*/ 0 w 18"/>
                  <a:gd name="T1" fmla="*/ 19258027 h 30"/>
                  <a:gd name="T2" fmla="*/ 6370908 w 18"/>
                  <a:gd name="T3" fmla="*/ 19258027 h 30"/>
                  <a:gd name="T4" fmla="*/ 52859688 w 18"/>
                  <a:gd name="T5" fmla="*/ 157251869 h 30"/>
                  <a:gd name="T6" fmla="*/ 99543488 w 18"/>
                  <a:gd name="T7" fmla="*/ 522387605 h 30"/>
                  <a:gd name="T8" fmla="*/ 104312313 w 18"/>
                  <a:gd name="T9" fmla="*/ 522387605 h 30"/>
                  <a:gd name="T10" fmla="*/ 57620438 w 18"/>
                  <a:gd name="T11" fmla="*/ 157251869 h 30"/>
                  <a:gd name="T12" fmla="*/ 6370908 w 18"/>
                  <a:gd name="T13" fmla="*/ 0 h 30"/>
                  <a:gd name="T14" fmla="*/ 0 w 18"/>
                  <a:gd name="T15" fmla="*/ 0 h 30"/>
                  <a:gd name="T16" fmla="*/ 0 w 18"/>
                  <a:gd name="T17" fmla="*/ 19258027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30"/>
                  <a:gd name="T29" fmla="*/ 18 w 18"/>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30">
                    <a:moveTo>
                      <a:pt x="0" y="1"/>
                    </a:moveTo>
                    <a:cubicBezTo>
                      <a:pt x="1" y="1"/>
                      <a:pt x="1" y="1"/>
                      <a:pt x="1" y="1"/>
                    </a:cubicBezTo>
                    <a:cubicBezTo>
                      <a:pt x="3" y="1"/>
                      <a:pt x="7" y="4"/>
                      <a:pt x="9" y="9"/>
                    </a:cubicBezTo>
                    <a:cubicBezTo>
                      <a:pt x="12" y="15"/>
                      <a:pt x="15" y="22"/>
                      <a:pt x="17" y="30"/>
                    </a:cubicBezTo>
                    <a:cubicBezTo>
                      <a:pt x="18" y="30"/>
                      <a:pt x="18" y="30"/>
                      <a:pt x="18" y="30"/>
                    </a:cubicBezTo>
                    <a:cubicBezTo>
                      <a:pt x="16" y="22"/>
                      <a:pt x="13" y="15"/>
                      <a:pt x="10" y="9"/>
                    </a:cubicBezTo>
                    <a:cubicBezTo>
                      <a:pt x="7" y="3"/>
                      <a:pt x="4" y="0"/>
                      <a:pt x="1" y="0"/>
                    </a:cubicBezTo>
                    <a:cubicBezTo>
                      <a:pt x="0" y="0"/>
                      <a:pt x="0" y="0"/>
                      <a:pt x="0" y="0"/>
                    </a:cubicBezTo>
                    <a:cubicBezTo>
                      <a:pt x="0" y="1"/>
                      <a:pt x="0" y="1"/>
                      <a:pt x="0" y="1"/>
                    </a:cubicBezTo>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8344" name="Freeform 891"/>
              <p:cNvSpPr>
                <a:spLocks/>
              </p:cNvSpPr>
              <p:nvPr/>
            </p:nvSpPr>
            <p:spPr bwMode="auto">
              <a:xfrm>
                <a:off x="1292" y="1992"/>
                <a:ext cx="45" cy="80"/>
              </a:xfrm>
              <a:custGeom>
                <a:avLst/>
                <a:gdLst>
                  <a:gd name="T0" fmla="*/ 0 w 18"/>
                  <a:gd name="T1" fmla="*/ 19258027 h 30"/>
                  <a:gd name="T2" fmla="*/ 6370908 w 18"/>
                  <a:gd name="T3" fmla="*/ 19258027 h 30"/>
                  <a:gd name="T4" fmla="*/ 57620438 w 18"/>
                  <a:gd name="T5" fmla="*/ 157251869 h 30"/>
                  <a:gd name="T6" fmla="*/ 99543488 w 18"/>
                  <a:gd name="T7" fmla="*/ 522387605 h 30"/>
                  <a:gd name="T8" fmla="*/ 104312313 w 18"/>
                  <a:gd name="T9" fmla="*/ 522387605 h 30"/>
                  <a:gd name="T10" fmla="*/ 62580595 w 18"/>
                  <a:gd name="T11" fmla="*/ 157251869 h 30"/>
                  <a:gd name="T12" fmla="*/ 6370908 w 18"/>
                  <a:gd name="T13" fmla="*/ 0 h 30"/>
                  <a:gd name="T14" fmla="*/ 0 w 18"/>
                  <a:gd name="T15" fmla="*/ 0 h 30"/>
                  <a:gd name="T16" fmla="*/ 0 w 18"/>
                  <a:gd name="T17" fmla="*/ 19258027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30"/>
                  <a:gd name="T29" fmla="*/ 18 w 18"/>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30">
                    <a:moveTo>
                      <a:pt x="0" y="1"/>
                    </a:moveTo>
                    <a:cubicBezTo>
                      <a:pt x="1" y="1"/>
                      <a:pt x="1" y="1"/>
                      <a:pt x="1" y="1"/>
                    </a:cubicBezTo>
                    <a:cubicBezTo>
                      <a:pt x="4" y="1"/>
                      <a:pt x="7" y="4"/>
                      <a:pt x="10" y="9"/>
                    </a:cubicBezTo>
                    <a:cubicBezTo>
                      <a:pt x="13" y="15"/>
                      <a:pt x="15" y="22"/>
                      <a:pt x="17" y="30"/>
                    </a:cubicBezTo>
                    <a:cubicBezTo>
                      <a:pt x="18" y="30"/>
                      <a:pt x="18" y="30"/>
                      <a:pt x="18" y="30"/>
                    </a:cubicBezTo>
                    <a:cubicBezTo>
                      <a:pt x="16" y="22"/>
                      <a:pt x="14" y="14"/>
                      <a:pt x="11" y="9"/>
                    </a:cubicBezTo>
                    <a:cubicBezTo>
                      <a:pt x="8" y="3"/>
                      <a:pt x="5" y="0"/>
                      <a:pt x="1" y="0"/>
                    </a:cubicBezTo>
                    <a:cubicBezTo>
                      <a:pt x="1" y="0"/>
                      <a:pt x="0" y="0"/>
                      <a:pt x="0" y="0"/>
                    </a:cubicBezTo>
                    <a:cubicBezTo>
                      <a:pt x="0" y="1"/>
                      <a:pt x="0" y="1"/>
                      <a:pt x="0" y="1"/>
                    </a:cubicBezTo>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8345" name="Freeform 892"/>
              <p:cNvSpPr>
                <a:spLocks/>
              </p:cNvSpPr>
              <p:nvPr/>
            </p:nvSpPr>
            <p:spPr bwMode="auto">
              <a:xfrm>
                <a:off x="1355" y="1973"/>
                <a:ext cx="47" cy="83"/>
              </a:xfrm>
              <a:custGeom>
                <a:avLst/>
                <a:gdLst>
                  <a:gd name="T0" fmla="*/ 0 w 19"/>
                  <a:gd name="T1" fmla="*/ 34206415 h 31"/>
                  <a:gd name="T2" fmla="*/ 3887951 w 19"/>
                  <a:gd name="T3" fmla="*/ 34206415 h 31"/>
                  <a:gd name="T4" fmla="*/ 23790814 w 19"/>
                  <a:gd name="T5" fmla="*/ 75964773 h 31"/>
                  <a:gd name="T6" fmla="*/ 82573325 w 19"/>
                  <a:gd name="T7" fmla="*/ 577706284 h 31"/>
                  <a:gd name="T8" fmla="*/ 92189770 w 19"/>
                  <a:gd name="T9" fmla="*/ 577706284 h 31"/>
                  <a:gd name="T10" fmla="*/ 58850961 w 19"/>
                  <a:gd name="T11" fmla="*/ 166402914 h 31"/>
                  <a:gd name="T12" fmla="*/ 33380706 w 19"/>
                  <a:gd name="T13" fmla="*/ 54542269 h 31"/>
                  <a:gd name="T14" fmla="*/ 3887951 w 19"/>
                  <a:gd name="T15" fmla="*/ 0 h 31"/>
                  <a:gd name="T16" fmla="*/ 0 w 19"/>
                  <a:gd name="T17" fmla="*/ 0 h 31"/>
                  <a:gd name="T18" fmla="*/ 0 w 19"/>
                  <a:gd name="T19" fmla="*/ 34206415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
                  <a:gd name="T31" fmla="*/ 0 h 31"/>
                  <a:gd name="T32" fmla="*/ 19 w 19"/>
                  <a:gd name="T33" fmla="*/ 31 h 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 h="31">
                    <a:moveTo>
                      <a:pt x="0" y="2"/>
                    </a:moveTo>
                    <a:cubicBezTo>
                      <a:pt x="1" y="2"/>
                      <a:pt x="1" y="2"/>
                      <a:pt x="1" y="2"/>
                    </a:cubicBezTo>
                    <a:cubicBezTo>
                      <a:pt x="3" y="2"/>
                      <a:pt x="4" y="3"/>
                      <a:pt x="5" y="4"/>
                    </a:cubicBezTo>
                    <a:cubicBezTo>
                      <a:pt x="10" y="8"/>
                      <a:pt x="15" y="19"/>
                      <a:pt x="17" y="31"/>
                    </a:cubicBezTo>
                    <a:cubicBezTo>
                      <a:pt x="19" y="31"/>
                      <a:pt x="19" y="31"/>
                      <a:pt x="19" y="31"/>
                    </a:cubicBezTo>
                    <a:cubicBezTo>
                      <a:pt x="18" y="22"/>
                      <a:pt x="15" y="15"/>
                      <a:pt x="12" y="9"/>
                    </a:cubicBezTo>
                    <a:cubicBezTo>
                      <a:pt x="10" y="7"/>
                      <a:pt x="9" y="4"/>
                      <a:pt x="7" y="3"/>
                    </a:cubicBezTo>
                    <a:cubicBezTo>
                      <a:pt x="5" y="1"/>
                      <a:pt x="3" y="0"/>
                      <a:pt x="1" y="0"/>
                    </a:cubicBezTo>
                    <a:cubicBezTo>
                      <a:pt x="1" y="0"/>
                      <a:pt x="0" y="0"/>
                      <a:pt x="0" y="0"/>
                    </a:cubicBezTo>
                    <a:cubicBezTo>
                      <a:pt x="0" y="2"/>
                      <a:pt x="0" y="2"/>
                      <a:pt x="0" y="2"/>
                    </a:cubicBezTo>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8346" name="Freeform 893"/>
              <p:cNvSpPr>
                <a:spLocks/>
              </p:cNvSpPr>
              <p:nvPr/>
            </p:nvSpPr>
            <p:spPr bwMode="auto">
              <a:xfrm>
                <a:off x="1420" y="1957"/>
                <a:ext cx="45" cy="83"/>
              </a:xfrm>
              <a:custGeom>
                <a:avLst/>
                <a:gdLst>
                  <a:gd name="T0" fmla="*/ 0 w 18"/>
                  <a:gd name="T1" fmla="*/ 20371209 h 31"/>
                  <a:gd name="T2" fmla="*/ 6370908 w 18"/>
                  <a:gd name="T3" fmla="*/ 20371209 h 31"/>
                  <a:gd name="T4" fmla="*/ 57620438 w 18"/>
                  <a:gd name="T5" fmla="*/ 187849389 h 31"/>
                  <a:gd name="T6" fmla="*/ 99543488 w 18"/>
                  <a:gd name="T7" fmla="*/ 577706284 h 31"/>
                  <a:gd name="T8" fmla="*/ 104312313 w 18"/>
                  <a:gd name="T9" fmla="*/ 557335075 h 31"/>
                  <a:gd name="T10" fmla="*/ 62580595 w 18"/>
                  <a:gd name="T11" fmla="*/ 166402914 h 31"/>
                  <a:gd name="T12" fmla="*/ 6370908 w 18"/>
                  <a:gd name="T13" fmla="*/ 0 h 31"/>
                  <a:gd name="T14" fmla="*/ 0 w 18"/>
                  <a:gd name="T15" fmla="*/ 0 h 31"/>
                  <a:gd name="T16" fmla="*/ 0 w 18"/>
                  <a:gd name="T17" fmla="*/ 20371209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31"/>
                  <a:gd name="T29" fmla="*/ 18 w 18"/>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31">
                    <a:moveTo>
                      <a:pt x="0" y="1"/>
                    </a:moveTo>
                    <a:cubicBezTo>
                      <a:pt x="1" y="1"/>
                      <a:pt x="1" y="1"/>
                      <a:pt x="1" y="1"/>
                    </a:cubicBezTo>
                    <a:cubicBezTo>
                      <a:pt x="4" y="1"/>
                      <a:pt x="7" y="4"/>
                      <a:pt x="10" y="10"/>
                    </a:cubicBezTo>
                    <a:cubicBezTo>
                      <a:pt x="13" y="15"/>
                      <a:pt x="15" y="23"/>
                      <a:pt x="17" y="31"/>
                    </a:cubicBezTo>
                    <a:cubicBezTo>
                      <a:pt x="18" y="30"/>
                      <a:pt x="18" y="30"/>
                      <a:pt x="18" y="30"/>
                    </a:cubicBezTo>
                    <a:cubicBezTo>
                      <a:pt x="16" y="22"/>
                      <a:pt x="14" y="15"/>
                      <a:pt x="11" y="9"/>
                    </a:cubicBezTo>
                    <a:cubicBezTo>
                      <a:pt x="8" y="4"/>
                      <a:pt x="4" y="0"/>
                      <a:pt x="1" y="0"/>
                    </a:cubicBezTo>
                    <a:cubicBezTo>
                      <a:pt x="0" y="0"/>
                      <a:pt x="0" y="0"/>
                      <a:pt x="0" y="0"/>
                    </a:cubicBezTo>
                    <a:cubicBezTo>
                      <a:pt x="0" y="1"/>
                      <a:pt x="0" y="1"/>
                      <a:pt x="0" y="1"/>
                    </a:cubicBezTo>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8347" name="Freeform 894"/>
              <p:cNvSpPr>
                <a:spLocks/>
              </p:cNvSpPr>
              <p:nvPr/>
            </p:nvSpPr>
            <p:spPr bwMode="auto">
              <a:xfrm>
                <a:off x="1482" y="1941"/>
                <a:ext cx="48" cy="80"/>
              </a:xfrm>
              <a:custGeom>
                <a:avLst/>
                <a:gdLst>
                  <a:gd name="T0" fmla="*/ 0 w 19"/>
                  <a:gd name="T1" fmla="*/ 19258027 h 30"/>
                  <a:gd name="T2" fmla="*/ 8727208 w 19"/>
                  <a:gd name="T3" fmla="*/ 19258027 h 30"/>
                  <a:gd name="T4" fmla="*/ 68673312 w 19"/>
                  <a:gd name="T5" fmla="*/ 176509896 h 30"/>
                  <a:gd name="T6" fmla="*/ 124287997 w 19"/>
                  <a:gd name="T7" fmla="*/ 522387605 h 30"/>
                  <a:gd name="T8" fmla="*/ 132000250 w 19"/>
                  <a:gd name="T9" fmla="*/ 522387605 h 30"/>
                  <a:gd name="T10" fmla="*/ 77178237 w 19"/>
                  <a:gd name="T11" fmla="*/ 157251869 h 30"/>
                  <a:gd name="T12" fmla="*/ 8727208 w 19"/>
                  <a:gd name="T13" fmla="*/ 0 h 30"/>
                  <a:gd name="T14" fmla="*/ 0 w 19"/>
                  <a:gd name="T15" fmla="*/ 0 h 30"/>
                  <a:gd name="T16" fmla="*/ 0 w 19"/>
                  <a:gd name="T17" fmla="*/ 19258027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30"/>
                  <a:gd name="T29" fmla="*/ 19 w 19"/>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30">
                    <a:moveTo>
                      <a:pt x="0" y="1"/>
                    </a:moveTo>
                    <a:cubicBezTo>
                      <a:pt x="1" y="1"/>
                      <a:pt x="1" y="1"/>
                      <a:pt x="1" y="1"/>
                    </a:cubicBezTo>
                    <a:cubicBezTo>
                      <a:pt x="4" y="1"/>
                      <a:pt x="7" y="4"/>
                      <a:pt x="10" y="10"/>
                    </a:cubicBezTo>
                    <a:cubicBezTo>
                      <a:pt x="13" y="15"/>
                      <a:pt x="16" y="22"/>
                      <a:pt x="18" y="30"/>
                    </a:cubicBezTo>
                    <a:cubicBezTo>
                      <a:pt x="19" y="30"/>
                      <a:pt x="19" y="30"/>
                      <a:pt x="19" y="30"/>
                    </a:cubicBezTo>
                    <a:cubicBezTo>
                      <a:pt x="17" y="22"/>
                      <a:pt x="14" y="14"/>
                      <a:pt x="11" y="9"/>
                    </a:cubicBezTo>
                    <a:cubicBezTo>
                      <a:pt x="8" y="4"/>
                      <a:pt x="5" y="0"/>
                      <a:pt x="1" y="0"/>
                    </a:cubicBezTo>
                    <a:cubicBezTo>
                      <a:pt x="1" y="0"/>
                      <a:pt x="0" y="0"/>
                      <a:pt x="0" y="0"/>
                    </a:cubicBezTo>
                    <a:cubicBezTo>
                      <a:pt x="0" y="1"/>
                      <a:pt x="0" y="1"/>
                      <a:pt x="0" y="1"/>
                    </a:cubicBezTo>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8348" name="Freeform 895"/>
              <p:cNvSpPr>
                <a:spLocks/>
              </p:cNvSpPr>
              <p:nvPr/>
            </p:nvSpPr>
            <p:spPr bwMode="auto">
              <a:xfrm>
                <a:off x="1545" y="1925"/>
                <a:ext cx="45" cy="80"/>
              </a:xfrm>
              <a:custGeom>
                <a:avLst/>
                <a:gdLst>
                  <a:gd name="T0" fmla="*/ 6370908 w 18"/>
                  <a:gd name="T1" fmla="*/ 19258027 h 30"/>
                  <a:gd name="T2" fmla="*/ 11126770 w 18"/>
                  <a:gd name="T3" fmla="*/ 19258027 h 30"/>
                  <a:gd name="T4" fmla="*/ 57620438 w 18"/>
                  <a:gd name="T5" fmla="*/ 157251869 h 30"/>
                  <a:gd name="T6" fmla="*/ 99543488 w 18"/>
                  <a:gd name="T7" fmla="*/ 522387605 h 30"/>
                  <a:gd name="T8" fmla="*/ 104312313 w 18"/>
                  <a:gd name="T9" fmla="*/ 522387605 h 30"/>
                  <a:gd name="T10" fmla="*/ 62580595 w 18"/>
                  <a:gd name="T11" fmla="*/ 157251869 h 30"/>
                  <a:gd name="T12" fmla="*/ 11126770 w 18"/>
                  <a:gd name="T13" fmla="*/ 0 h 30"/>
                  <a:gd name="T14" fmla="*/ 0 w 18"/>
                  <a:gd name="T15" fmla="*/ 0 h 30"/>
                  <a:gd name="T16" fmla="*/ 6370908 w 18"/>
                  <a:gd name="T17" fmla="*/ 19258027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30"/>
                  <a:gd name="T29" fmla="*/ 18 w 18"/>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30">
                    <a:moveTo>
                      <a:pt x="1" y="1"/>
                    </a:moveTo>
                    <a:cubicBezTo>
                      <a:pt x="2" y="1"/>
                      <a:pt x="2" y="1"/>
                      <a:pt x="2" y="1"/>
                    </a:cubicBezTo>
                    <a:cubicBezTo>
                      <a:pt x="4" y="1"/>
                      <a:pt x="7" y="4"/>
                      <a:pt x="10" y="9"/>
                    </a:cubicBezTo>
                    <a:cubicBezTo>
                      <a:pt x="13" y="15"/>
                      <a:pt x="16" y="22"/>
                      <a:pt x="17" y="30"/>
                    </a:cubicBezTo>
                    <a:cubicBezTo>
                      <a:pt x="18" y="30"/>
                      <a:pt x="18" y="30"/>
                      <a:pt x="18" y="30"/>
                    </a:cubicBezTo>
                    <a:cubicBezTo>
                      <a:pt x="17" y="22"/>
                      <a:pt x="14" y="14"/>
                      <a:pt x="11" y="9"/>
                    </a:cubicBezTo>
                    <a:cubicBezTo>
                      <a:pt x="8" y="3"/>
                      <a:pt x="5" y="0"/>
                      <a:pt x="2" y="0"/>
                    </a:cubicBezTo>
                    <a:cubicBezTo>
                      <a:pt x="1" y="0"/>
                      <a:pt x="1" y="0"/>
                      <a:pt x="0" y="0"/>
                    </a:cubicBezTo>
                    <a:cubicBezTo>
                      <a:pt x="1" y="1"/>
                      <a:pt x="1" y="1"/>
                      <a:pt x="1" y="1"/>
                    </a:cubicBezTo>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8349" name="Freeform 896"/>
              <p:cNvSpPr>
                <a:spLocks/>
              </p:cNvSpPr>
              <p:nvPr/>
            </p:nvSpPr>
            <p:spPr bwMode="auto">
              <a:xfrm>
                <a:off x="1610" y="1907"/>
                <a:ext cx="45" cy="82"/>
              </a:xfrm>
              <a:custGeom>
                <a:avLst/>
                <a:gdLst>
                  <a:gd name="T0" fmla="*/ 0 w 18"/>
                  <a:gd name="T1" fmla="*/ 27939074 h 31"/>
                  <a:gd name="T2" fmla="*/ 6370908 w 18"/>
                  <a:gd name="T3" fmla="*/ 17340469 h 31"/>
                  <a:gd name="T4" fmla="*/ 57620438 w 18"/>
                  <a:gd name="T5" fmla="*/ 150207827 h 31"/>
                  <a:gd name="T6" fmla="*/ 99543488 w 18"/>
                  <a:gd name="T7" fmla="*/ 471091976 h 31"/>
                  <a:gd name="T8" fmla="*/ 104312313 w 18"/>
                  <a:gd name="T9" fmla="*/ 471091976 h 31"/>
                  <a:gd name="T10" fmla="*/ 62580595 w 18"/>
                  <a:gd name="T11" fmla="*/ 150207827 h 31"/>
                  <a:gd name="T12" fmla="*/ 6370908 w 18"/>
                  <a:gd name="T13" fmla="*/ 0 h 31"/>
                  <a:gd name="T14" fmla="*/ 0 w 18"/>
                  <a:gd name="T15" fmla="*/ 17340469 h 31"/>
                  <a:gd name="T16" fmla="*/ 0 w 18"/>
                  <a:gd name="T17" fmla="*/ 27939074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31"/>
                  <a:gd name="T29" fmla="*/ 18 w 18"/>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31">
                    <a:moveTo>
                      <a:pt x="0" y="2"/>
                    </a:moveTo>
                    <a:cubicBezTo>
                      <a:pt x="1" y="1"/>
                      <a:pt x="1" y="1"/>
                      <a:pt x="1" y="1"/>
                    </a:cubicBezTo>
                    <a:cubicBezTo>
                      <a:pt x="4" y="1"/>
                      <a:pt x="7" y="5"/>
                      <a:pt x="10" y="10"/>
                    </a:cubicBezTo>
                    <a:cubicBezTo>
                      <a:pt x="13" y="15"/>
                      <a:pt x="15" y="23"/>
                      <a:pt x="17" y="31"/>
                    </a:cubicBezTo>
                    <a:cubicBezTo>
                      <a:pt x="18" y="31"/>
                      <a:pt x="18" y="31"/>
                      <a:pt x="18" y="31"/>
                    </a:cubicBezTo>
                    <a:cubicBezTo>
                      <a:pt x="16" y="23"/>
                      <a:pt x="14" y="15"/>
                      <a:pt x="11" y="10"/>
                    </a:cubicBezTo>
                    <a:cubicBezTo>
                      <a:pt x="8" y="4"/>
                      <a:pt x="4" y="1"/>
                      <a:pt x="1" y="0"/>
                    </a:cubicBezTo>
                    <a:cubicBezTo>
                      <a:pt x="0" y="0"/>
                      <a:pt x="0" y="1"/>
                      <a:pt x="0" y="1"/>
                    </a:cubicBezTo>
                    <a:cubicBezTo>
                      <a:pt x="0" y="2"/>
                      <a:pt x="0" y="2"/>
                      <a:pt x="0" y="2"/>
                    </a:cubicBezTo>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8350" name="Freeform 897"/>
              <p:cNvSpPr>
                <a:spLocks/>
              </p:cNvSpPr>
              <p:nvPr/>
            </p:nvSpPr>
            <p:spPr bwMode="auto">
              <a:xfrm>
                <a:off x="1667" y="1891"/>
                <a:ext cx="45" cy="80"/>
              </a:xfrm>
              <a:custGeom>
                <a:avLst/>
                <a:gdLst>
                  <a:gd name="T0" fmla="*/ 0 w 18"/>
                  <a:gd name="T1" fmla="*/ 32055603 h 30"/>
                  <a:gd name="T2" fmla="*/ 6370908 w 18"/>
                  <a:gd name="T3" fmla="*/ 32055603 h 30"/>
                  <a:gd name="T4" fmla="*/ 27816925 w 18"/>
                  <a:gd name="T5" fmla="*/ 70752576 h 30"/>
                  <a:gd name="T6" fmla="*/ 93097000 w 18"/>
                  <a:gd name="T7" fmla="*/ 522387605 h 30"/>
                  <a:gd name="T8" fmla="*/ 104312313 w 18"/>
                  <a:gd name="T9" fmla="*/ 522387605 h 30"/>
                  <a:gd name="T10" fmla="*/ 62580595 w 18"/>
                  <a:gd name="T11" fmla="*/ 157251869 h 30"/>
                  <a:gd name="T12" fmla="*/ 34283520 w 18"/>
                  <a:gd name="T13" fmla="*/ 51354739 h 30"/>
                  <a:gd name="T14" fmla="*/ 6370908 w 18"/>
                  <a:gd name="T15" fmla="*/ 0 h 30"/>
                  <a:gd name="T16" fmla="*/ 0 w 18"/>
                  <a:gd name="T17" fmla="*/ 0 h 30"/>
                  <a:gd name="T18" fmla="*/ 0 w 18"/>
                  <a:gd name="T19" fmla="*/ 32055603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30"/>
                  <a:gd name="T32" fmla="*/ 18 w 18"/>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30">
                    <a:moveTo>
                      <a:pt x="0" y="2"/>
                    </a:moveTo>
                    <a:cubicBezTo>
                      <a:pt x="1" y="2"/>
                      <a:pt x="1" y="2"/>
                      <a:pt x="1" y="2"/>
                    </a:cubicBezTo>
                    <a:cubicBezTo>
                      <a:pt x="2" y="2"/>
                      <a:pt x="3" y="3"/>
                      <a:pt x="5" y="4"/>
                    </a:cubicBezTo>
                    <a:cubicBezTo>
                      <a:pt x="9" y="8"/>
                      <a:pt x="13" y="18"/>
                      <a:pt x="16" y="30"/>
                    </a:cubicBezTo>
                    <a:cubicBezTo>
                      <a:pt x="18" y="30"/>
                      <a:pt x="18" y="30"/>
                      <a:pt x="18" y="30"/>
                    </a:cubicBezTo>
                    <a:cubicBezTo>
                      <a:pt x="16" y="22"/>
                      <a:pt x="13" y="14"/>
                      <a:pt x="11" y="9"/>
                    </a:cubicBezTo>
                    <a:cubicBezTo>
                      <a:pt x="9" y="6"/>
                      <a:pt x="8" y="4"/>
                      <a:pt x="6" y="3"/>
                    </a:cubicBezTo>
                    <a:cubicBezTo>
                      <a:pt x="5" y="1"/>
                      <a:pt x="3" y="0"/>
                      <a:pt x="1" y="0"/>
                    </a:cubicBezTo>
                    <a:cubicBezTo>
                      <a:pt x="0" y="0"/>
                      <a:pt x="0" y="0"/>
                      <a:pt x="0" y="0"/>
                    </a:cubicBezTo>
                    <a:cubicBezTo>
                      <a:pt x="0" y="2"/>
                      <a:pt x="0" y="2"/>
                      <a:pt x="0" y="2"/>
                    </a:cubicBezTo>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8351" name="Freeform 898"/>
              <p:cNvSpPr>
                <a:spLocks/>
              </p:cNvSpPr>
              <p:nvPr/>
            </p:nvSpPr>
            <p:spPr bwMode="auto">
              <a:xfrm>
                <a:off x="690" y="2112"/>
                <a:ext cx="112" cy="232"/>
              </a:xfrm>
              <a:custGeom>
                <a:avLst/>
                <a:gdLst>
                  <a:gd name="T0" fmla="*/ 195321917 w 45"/>
                  <a:gd name="T1" fmla="*/ 1431675848 h 87"/>
                  <a:gd name="T2" fmla="*/ 195321917 w 45"/>
                  <a:gd name="T3" fmla="*/ 1444474517 h 87"/>
                  <a:gd name="T4" fmla="*/ 231761222 w 45"/>
                  <a:gd name="T5" fmla="*/ 1306533227 h 87"/>
                  <a:gd name="T6" fmla="*/ 242844592 w 45"/>
                  <a:gd name="T7" fmla="*/ 1066541363 h 87"/>
                  <a:gd name="T8" fmla="*/ 227539581 w 45"/>
                  <a:gd name="T9" fmla="*/ 659333176 h 87"/>
                  <a:gd name="T10" fmla="*/ 167357030 w 45"/>
                  <a:gd name="T11" fmla="*/ 188673536 h 87"/>
                  <a:gd name="T12" fmla="*/ 91422153 w 45"/>
                  <a:gd name="T13" fmla="*/ 0 h 87"/>
                  <a:gd name="T14" fmla="*/ 87171310 w 45"/>
                  <a:gd name="T15" fmla="*/ 0 h 87"/>
                  <a:gd name="T16" fmla="*/ 4240641 w 45"/>
                  <a:gd name="T17" fmla="*/ 70752576 h 87"/>
                  <a:gd name="T18" fmla="*/ 0 w 45"/>
                  <a:gd name="T19" fmla="*/ 85481608 h 87"/>
                  <a:gd name="T20" fmla="*/ 4240641 w 45"/>
                  <a:gd name="T21" fmla="*/ 105905779 h 87"/>
                  <a:gd name="T22" fmla="*/ 10554484 w 45"/>
                  <a:gd name="T23" fmla="*/ 105905779 h 87"/>
                  <a:gd name="T24" fmla="*/ 75934952 w 45"/>
                  <a:gd name="T25" fmla="*/ 282415411 h 87"/>
                  <a:gd name="T26" fmla="*/ 134029482 w 45"/>
                  <a:gd name="T27" fmla="*/ 732793877 h 87"/>
                  <a:gd name="T28" fmla="*/ 151604753 w 45"/>
                  <a:gd name="T29" fmla="*/ 1118235512 h 87"/>
                  <a:gd name="T30" fmla="*/ 141024865 w 45"/>
                  <a:gd name="T31" fmla="*/ 1360977864 h 87"/>
                  <a:gd name="T32" fmla="*/ 108152337 w 45"/>
                  <a:gd name="T33" fmla="*/ 1483023040 h 87"/>
                  <a:gd name="T34" fmla="*/ 108152337 w 45"/>
                  <a:gd name="T35" fmla="*/ 1497916053 h 87"/>
                  <a:gd name="T36" fmla="*/ 112374132 w 45"/>
                  <a:gd name="T37" fmla="*/ 1518196053 h 87"/>
                  <a:gd name="T38" fmla="*/ 195321917 w 45"/>
                  <a:gd name="T39" fmla="*/ 1444474517 h 87"/>
                  <a:gd name="T40" fmla="*/ 195321917 w 45"/>
                  <a:gd name="T41" fmla="*/ 1431675848 h 87"/>
                  <a:gd name="T42" fmla="*/ 195321917 w 45"/>
                  <a:gd name="T43" fmla="*/ 1412434453 h 87"/>
                  <a:gd name="T44" fmla="*/ 108152337 w 45"/>
                  <a:gd name="T45" fmla="*/ 1483023040 h 87"/>
                  <a:gd name="T46" fmla="*/ 108152337 w 45"/>
                  <a:gd name="T47" fmla="*/ 1483023040 h 87"/>
                  <a:gd name="T48" fmla="*/ 108152337 w 45"/>
                  <a:gd name="T49" fmla="*/ 1497916053 h 87"/>
                  <a:gd name="T50" fmla="*/ 108152337 w 45"/>
                  <a:gd name="T51" fmla="*/ 1518196053 h 87"/>
                  <a:gd name="T52" fmla="*/ 112374132 w 45"/>
                  <a:gd name="T53" fmla="*/ 1518196053 h 87"/>
                  <a:gd name="T54" fmla="*/ 151604753 w 45"/>
                  <a:gd name="T55" fmla="*/ 1380377635 h 87"/>
                  <a:gd name="T56" fmla="*/ 162724720 w 45"/>
                  <a:gd name="T57" fmla="*/ 1118235512 h 87"/>
                  <a:gd name="T58" fmla="*/ 145539483 w 45"/>
                  <a:gd name="T59" fmla="*/ 713393096 h 87"/>
                  <a:gd name="T60" fmla="*/ 87171310 w 45"/>
                  <a:gd name="T61" fmla="*/ 262086408 h 87"/>
                  <a:gd name="T62" fmla="*/ 10554484 w 45"/>
                  <a:gd name="T63" fmla="*/ 70752576 h 87"/>
                  <a:gd name="T64" fmla="*/ 4240641 w 45"/>
                  <a:gd name="T65" fmla="*/ 70752576 h 87"/>
                  <a:gd name="T66" fmla="*/ 0 w 45"/>
                  <a:gd name="T67" fmla="*/ 70752576 h 87"/>
                  <a:gd name="T68" fmla="*/ 0 w 45"/>
                  <a:gd name="T69" fmla="*/ 85481608 h 87"/>
                  <a:gd name="T70" fmla="*/ 0 w 45"/>
                  <a:gd name="T71" fmla="*/ 105905779 h 87"/>
                  <a:gd name="T72" fmla="*/ 4240641 w 45"/>
                  <a:gd name="T73" fmla="*/ 105905779 h 87"/>
                  <a:gd name="T74" fmla="*/ 87171310 w 45"/>
                  <a:gd name="T75" fmla="*/ 32055603 h 87"/>
                  <a:gd name="T76" fmla="*/ 91422153 w 45"/>
                  <a:gd name="T77" fmla="*/ 32055603 h 87"/>
                  <a:gd name="T78" fmla="*/ 162724720 w 45"/>
                  <a:gd name="T79" fmla="*/ 208550115 h 87"/>
                  <a:gd name="T80" fmla="*/ 216959705 w 45"/>
                  <a:gd name="T81" fmla="*/ 659333176 h 87"/>
                  <a:gd name="T82" fmla="*/ 231761222 w 45"/>
                  <a:gd name="T83" fmla="*/ 1066541363 h 87"/>
                  <a:gd name="T84" fmla="*/ 221211043 w 45"/>
                  <a:gd name="T85" fmla="*/ 1306533227 h 87"/>
                  <a:gd name="T86" fmla="*/ 195321917 w 45"/>
                  <a:gd name="T87" fmla="*/ 1412434453 h 87"/>
                  <a:gd name="T88" fmla="*/ 195321917 w 45"/>
                  <a:gd name="T89" fmla="*/ 1431675848 h 8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5"/>
                  <a:gd name="T136" fmla="*/ 0 h 87"/>
                  <a:gd name="T137" fmla="*/ 45 w 45"/>
                  <a:gd name="T138" fmla="*/ 87 h 8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5" h="87">
                    <a:moveTo>
                      <a:pt x="36" y="82"/>
                    </a:moveTo>
                    <a:cubicBezTo>
                      <a:pt x="36" y="83"/>
                      <a:pt x="36" y="83"/>
                      <a:pt x="36" y="83"/>
                    </a:cubicBezTo>
                    <a:cubicBezTo>
                      <a:pt x="39" y="82"/>
                      <a:pt x="41" y="79"/>
                      <a:pt x="43" y="75"/>
                    </a:cubicBezTo>
                    <a:cubicBezTo>
                      <a:pt x="44" y="72"/>
                      <a:pt x="45" y="66"/>
                      <a:pt x="45" y="61"/>
                    </a:cubicBezTo>
                    <a:cubicBezTo>
                      <a:pt x="45" y="54"/>
                      <a:pt x="44" y="46"/>
                      <a:pt x="42" y="38"/>
                    </a:cubicBezTo>
                    <a:cubicBezTo>
                      <a:pt x="39" y="27"/>
                      <a:pt x="36" y="18"/>
                      <a:pt x="31" y="11"/>
                    </a:cubicBezTo>
                    <a:cubicBezTo>
                      <a:pt x="27" y="4"/>
                      <a:pt x="22" y="0"/>
                      <a:pt x="17" y="0"/>
                    </a:cubicBezTo>
                    <a:cubicBezTo>
                      <a:pt x="17" y="0"/>
                      <a:pt x="16" y="0"/>
                      <a:pt x="16" y="0"/>
                    </a:cubicBezTo>
                    <a:cubicBezTo>
                      <a:pt x="1" y="4"/>
                      <a:pt x="1" y="4"/>
                      <a:pt x="1" y="4"/>
                    </a:cubicBezTo>
                    <a:cubicBezTo>
                      <a:pt x="0" y="4"/>
                      <a:pt x="0" y="4"/>
                      <a:pt x="0" y="5"/>
                    </a:cubicBezTo>
                    <a:cubicBezTo>
                      <a:pt x="0" y="6"/>
                      <a:pt x="1" y="6"/>
                      <a:pt x="1" y="6"/>
                    </a:cubicBezTo>
                    <a:cubicBezTo>
                      <a:pt x="2" y="6"/>
                      <a:pt x="2" y="6"/>
                      <a:pt x="2" y="6"/>
                    </a:cubicBezTo>
                    <a:cubicBezTo>
                      <a:pt x="6" y="6"/>
                      <a:pt x="10" y="9"/>
                      <a:pt x="14" y="16"/>
                    </a:cubicBezTo>
                    <a:cubicBezTo>
                      <a:pt x="19" y="22"/>
                      <a:pt x="22" y="31"/>
                      <a:pt x="25" y="42"/>
                    </a:cubicBezTo>
                    <a:cubicBezTo>
                      <a:pt x="27" y="50"/>
                      <a:pt x="28" y="58"/>
                      <a:pt x="28" y="64"/>
                    </a:cubicBezTo>
                    <a:cubicBezTo>
                      <a:pt x="28" y="70"/>
                      <a:pt x="27" y="75"/>
                      <a:pt x="26" y="78"/>
                    </a:cubicBezTo>
                    <a:cubicBezTo>
                      <a:pt x="25" y="82"/>
                      <a:pt x="23" y="84"/>
                      <a:pt x="20" y="85"/>
                    </a:cubicBezTo>
                    <a:cubicBezTo>
                      <a:pt x="20" y="85"/>
                      <a:pt x="20" y="85"/>
                      <a:pt x="20" y="86"/>
                    </a:cubicBezTo>
                    <a:cubicBezTo>
                      <a:pt x="20" y="86"/>
                      <a:pt x="20" y="87"/>
                      <a:pt x="21" y="87"/>
                    </a:cubicBezTo>
                    <a:cubicBezTo>
                      <a:pt x="36" y="83"/>
                      <a:pt x="36" y="83"/>
                      <a:pt x="36" y="83"/>
                    </a:cubicBezTo>
                    <a:cubicBezTo>
                      <a:pt x="36" y="82"/>
                      <a:pt x="36" y="82"/>
                      <a:pt x="36" y="82"/>
                    </a:cubicBezTo>
                    <a:cubicBezTo>
                      <a:pt x="36" y="81"/>
                      <a:pt x="36" y="81"/>
                      <a:pt x="36" y="81"/>
                    </a:cubicBezTo>
                    <a:cubicBezTo>
                      <a:pt x="20" y="85"/>
                      <a:pt x="20" y="85"/>
                      <a:pt x="20" y="85"/>
                    </a:cubicBezTo>
                    <a:cubicBezTo>
                      <a:pt x="20" y="85"/>
                      <a:pt x="20" y="85"/>
                      <a:pt x="20" y="85"/>
                    </a:cubicBezTo>
                    <a:cubicBezTo>
                      <a:pt x="20" y="86"/>
                      <a:pt x="20" y="86"/>
                      <a:pt x="20" y="86"/>
                    </a:cubicBezTo>
                    <a:cubicBezTo>
                      <a:pt x="20" y="87"/>
                      <a:pt x="20" y="87"/>
                      <a:pt x="20" y="87"/>
                    </a:cubicBezTo>
                    <a:cubicBezTo>
                      <a:pt x="21" y="87"/>
                      <a:pt x="21" y="87"/>
                      <a:pt x="21" y="87"/>
                    </a:cubicBezTo>
                    <a:cubicBezTo>
                      <a:pt x="24" y="86"/>
                      <a:pt x="26" y="83"/>
                      <a:pt x="28" y="79"/>
                    </a:cubicBezTo>
                    <a:cubicBezTo>
                      <a:pt x="29" y="75"/>
                      <a:pt x="30" y="70"/>
                      <a:pt x="30" y="64"/>
                    </a:cubicBezTo>
                    <a:cubicBezTo>
                      <a:pt x="30" y="57"/>
                      <a:pt x="29" y="50"/>
                      <a:pt x="27" y="41"/>
                    </a:cubicBezTo>
                    <a:cubicBezTo>
                      <a:pt x="24" y="31"/>
                      <a:pt x="20" y="21"/>
                      <a:pt x="16" y="15"/>
                    </a:cubicBezTo>
                    <a:cubicBezTo>
                      <a:pt x="12" y="8"/>
                      <a:pt x="7" y="4"/>
                      <a:pt x="2" y="4"/>
                    </a:cubicBezTo>
                    <a:cubicBezTo>
                      <a:pt x="2" y="4"/>
                      <a:pt x="1" y="4"/>
                      <a:pt x="1" y="4"/>
                    </a:cubicBezTo>
                    <a:cubicBezTo>
                      <a:pt x="0" y="4"/>
                      <a:pt x="0" y="4"/>
                      <a:pt x="0" y="4"/>
                    </a:cubicBezTo>
                    <a:cubicBezTo>
                      <a:pt x="0" y="5"/>
                      <a:pt x="0" y="5"/>
                      <a:pt x="0" y="5"/>
                    </a:cubicBezTo>
                    <a:cubicBezTo>
                      <a:pt x="0" y="6"/>
                      <a:pt x="0" y="6"/>
                      <a:pt x="0" y="6"/>
                    </a:cubicBezTo>
                    <a:cubicBezTo>
                      <a:pt x="1" y="6"/>
                      <a:pt x="1" y="6"/>
                      <a:pt x="1" y="6"/>
                    </a:cubicBezTo>
                    <a:cubicBezTo>
                      <a:pt x="16" y="2"/>
                      <a:pt x="16" y="2"/>
                      <a:pt x="16" y="2"/>
                    </a:cubicBezTo>
                    <a:cubicBezTo>
                      <a:pt x="17" y="2"/>
                      <a:pt x="17" y="2"/>
                      <a:pt x="17" y="2"/>
                    </a:cubicBezTo>
                    <a:cubicBezTo>
                      <a:pt x="21" y="2"/>
                      <a:pt x="25" y="6"/>
                      <a:pt x="30" y="12"/>
                    </a:cubicBezTo>
                    <a:cubicBezTo>
                      <a:pt x="34" y="18"/>
                      <a:pt x="38" y="28"/>
                      <a:pt x="40" y="38"/>
                    </a:cubicBezTo>
                    <a:cubicBezTo>
                      <a:pt x="42" y="46"/>
                      <a:pt x="43" y="54"/>
                      <a:pt x="43" y="61"/>
                    </a:cubicBezTo>
                    <a:cubicBezTo>
                      <a:pt x="43" y="66"/>
                      <a:pt x="42" y="71"/>
                      <a:pt x="41" y="75"/>
                    </a:cubicBezTo>
                    <a:cubicBezTo>
                      <a:pt x="40" y="78"/>
                      <a:pt x="38" y="80"/>
                      <a:pt x="36" y="81"/>
                    </a:cubicBezTo>
                    <a:cubicBezTo>
                      <a:pt x="36" y="82"/>
                      <a:pt x="36" y="82"/>
                      <a:pt x="36" y="82"/>
                    </a:cubicBezTo>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8352" name="Freeform 899"/>
              <p:cNvSpPr>
                <a:spLocks/>
              </p:cNvSpPr>
              <p:nvPr/>
            </p:nvSpPr>
            <p:spPr bwMode="auto">
              <a:xfrm>
                <a:off x="1085" y="2061"/>
                <a:ext cx="37" cy="38"/>
              </a:xfrm>
              <a:custGeom>
                <a:avLst/>
                <a:gdLst>
                  <a:gd name="T0" fmla="*/ 9272619 w 15"/>
                  <a:gd name="T1" fmla="*/ 259045311 h 14"/>
                  <a:gd name="T2" fmla="*/ 19130850 w 15"/>
                  <a:gd name="T3" fmla="*/ 44780172 h 14"/>
                  <a:gd name="T4" fmla="*/ 60164210 w 15"/>
                  <a:gd name="T5" fmla="*/ 70688536 h 14"/>
                  <a:gd name="T6" fmla="*/ 50948558 w 15"/>
                  <a:gd name="T7" fmla="*/ 287369808 h 14"/>
                  <a:gd name="T8" fmla="*/ 9272619 w 15"/>
                  <a:gd name="T9" fmla="*/ 259045311 h 14"/>
                  <a:gd name="T10" fmla="*/ 0 60000 65536"/>
                  <a:gd name="T11" fmla="*/ 0 60000 65536"/>
                  <a:gd name="T12" fmla="*/ 0 60000 65536"/>
                  <a:gd name="T13" fmla="*/ 0 60000 65536"/>
                  <a:gd name="T14" fmla="*/ 0 60000 65536"/>
                  <a:gd name="T15" fmla="*/ 0 w 15"/>
                  <a:gd name="T16" fmla="*/ 0 h 14"/>
                  <a:gd name="T17" fmla="*/ 15 w 15"/>
                  <a:gd name="T18" fmla="*/ 14 h 14"/>
                </a:gdLst>
                <a:ahLst/>
                <a:cxnLst>
                  <a:cxn ang="T10">
                    <a:pos x="T0" y="T1"/>
                  </a:cxn>
                  <a:cxn ang="T11">
                    <a:pos x="T2" y="T3"/>
                  </a:cxn>
                  <a:cxn ang="T12">
                    <a:pos x="T4" y="T5"/>
                  </a:cxn>
                  <a:cxn ang="T13">
                    <a:pos x="T6" y="T7"/>
                  </a:cxn>
                  <a:cxn ang="T14">
                    <a:pos x="T8" y="T9"/>
                  </a:cxn>
                </a:cxnLst>
                <a:rect l="T15" t="T16" r="T17" b="T18"/>
                <a:pathLst>
                  <a:path w="15" h="14">
                    <a:moveTo>
                      <a:pt x="2" y="11"/>
                    </a:moveTo>
                    <a:cubicBezTo>
                      <a:pt x="0" y="8"/>
                      <a:pt x="1" y="4"/>
                      <a:pt x="4" y="2"/>
                    </a:cubicBezTo>
                    <a:cubicBezTo>
                      <a:pt x="7" y="0"/>
                      <a:pt x="11" y="0"/>
                      <a:pt x="13" y="3"/>
                    </a:cubicBezTo>
                    <a:cubicBezTo>
                      <a:pt x="15" y="6"/>
                      <a:pt x="14" y="10"/>
                      <a:pt x="11" y="12"/>
                    </a:cubicBezTo>
                    <a:cubicBezTo>
                      <a:pt x="8" y="14"/>
                      <a:pt x="4" y="14"/>
                      <a:pt x="2"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8353" name="Freeform 900"/>
              <p:cNvSpPr>
                <a:spLocks/>
              </p:cNvSpPr>
              <p:nvPr/>
            </p:nvSpPr>
            <p:spPr bwMode="auto">
              <a:xfrm>
                <a:off x="1122" y="2043"/>
                <a:ext cx="55" cy="58"/>
              </a:xfrm>
              <a:custGeom>
                <a:avLst/>
                <a:gdLst>
                  <a:gd name="T0" fmla="*/ 16098175 w 22"/>
                  <a:gd name="T1" fmla="*/ 246091899 h 22"/>
                  <a:gd name="T2" fmla="*/ 29800595 w 22"/>
                  <a:gd name="T3" fmla="*/ 43068208 h 22"/>
                  <a:gd name="T4" fmla="*/ 111751300 w 22"/>
                  <a:gd name="T5" fmla="*/ 70477189 h 22"/>
                  <a:gd name="T6" fmla="*/ 100612313 w 22"/>
                  <a:gd name="T7" fmla="*/ 272609739 h 22"/>
                  <a:gd name="T8" fmla="*/ 16098175 w 22"/>
                  <a:gd name="T9" fmla="*/ 246091899 h 22"/>
                  <a:gd name="T10" fmla="*/ 0 60000 65536"/>
                  <a:gd name="T11" fmla="*/ 0 60000 65536"/>
                  <a:gd name="T12" fmla="*/ 0 60000 65536"/>
                  <a:gd name="T13" fmla="*/ 0 60000 65536"/>
                  <a:gd name="T14" fmla="*/ 0 60000 65536"/>
                  <a:gd name="T15" fmla="*/ 0 w 22"/>
                  <a:gd name="T16" fmla="*/ 0 h 22"/>
                  <a:gd name="T17" fmla="*/ 22 w 22"/>
                  <a:gd name="T18" fmla="*/ 22 h 22"/>
                </a:gdLst>
                <a:ahLst/>
                <a:cxnLst>
                  <a:cxn ang="T10">
                    <a:pos x="T0" y="T1"/>
                  </a:cxn>
                  <a:cxn ang="T11">
                    <a:pos x="T2" y="T3"/>
                  </a:cxn>
                  <a:cxn ang="T12">
                    <a:pos x="T4" y="T5"/>
                  </a:cxn>
                  <a:cxn ang="T13">
                    <a:pos x="T6" y="T7"/>
                  </a:cxn>
                  <a:cxn ang="T14">
                    <a:pos x="T8" y="T9"/>
                  </a:cxn>
                </a:cxnLst>
                <a:rect l="T15" t="T16" r="T17" b="T18"/>
                <a:pathLst>
                  <a:path w="22" h="22">
                    <a:moveTo>
                      <a:pt x="3" y="17"/>
                    </a:moveTo>
                    <a:cubicBezTo>
                      <a:pt x="0" y="12"/>
                      <a:pt x="1" y="6"/>
                      <a:pt x="5" y="3"/>
                    </a:cubicBezTo>
                    <a:cubicBezTo>
                      <a:pt x="10" y="0"/>
                      <a:pt x="16" y="1"/>
                      <a:pt x="19" y="5"/>
                    </a:cubicBezTo>
                    <a:cubicBezTo>
                      <a:pt x="22" y="10"/>
                      <a:pt x="21" y="16"/>
                      <a:pt x="17" y="19"/>
                    </a:cubicBezTo>
                    <a:cubicBezTo>
                      <a:pt x="12" y="22"/>
                      <a:pt x="6" y="21"/>
                      <a:pt x="3"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pic>
          <p:nvPicPr>
            <p:cNvPr id="48281" name="Picture 2" descr="http://enews.mims.com/JPOG/2011/August/TW/images/Prevenar13.gif"/>
            <p:cNvPicPr>
              <a:picLocks noChangeAspect="1" noChangeArrowheads="1"/>
            </p:cNvPicPr>
            <p:nvPr/>
          </p:nvPicPr>
          <p:blipFill>
            <a:blip r:embed="rId2" cstate="screen">
              <a:extLst>
                <a:ext uri="{28A0092B-C50C-407E-A947-70E740481C1C}">
                  <a14:useLocalDpi xmlns:a14="http://schemas.microsoft.com/office/drawing/2010/main"/>
                </a:ext>
              </a:extLst>
            </a:blip>
            <a:srcRect b="30235"/>
            <a:stretch>
              <a:fillRect/>
            </a:stretch>
          </p:blipFill>
          <p:spPr bwMode="auto">
            <a:xfrm>
              <a:off x="1970929" y="4128247"/>
              <a:ext cx="1050718" cy="2745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48136" name="Groupe 385"/>
          <p:cNvGrpSpPr>
            <a:grpSpLocks/>
          </p:cNvGrpSpPr>
          <p:nvPr/>
        </p:nvGrpSpPr>
        <p:grpSpPr bwMode="auto">
          <a:xfrm rot="-5400000">
            <a:off x="4504531" y="3980657"/>
            <a:ext cx="2424113" cy="419100"/>
            <a:chOff x="2938089" y="4706471"/>
            <a:chExt cx="3879569" cy="642191"/>
          </a:xfrm>
        </p:grpSpPr>
        <p:grpSp>
          <p:nvGrpSpPr>
            <p:cNvPr id="48213" name="Group 52"/>
            <p:cNvGrpSpPr>
              <a:grpSpLocks/>
            </p:cNvGrpSpPr>
            <p:nvPr/>
          </p:nvGrpSpPr>
          <p:grpSpPr bwMode="auto">
            <a:xfrm>
              <a:off x="2938089" y="4706471"/>
              <a:ext cx="3879569" cy="642191"/>
              <a:chOff x="343" y="731"/>
              <a:chExt cx="3288" cy="546"/>
            </a:xfrm>
          </p:grpSpPr>
          <p:sp>
            <p:nvSpPr>
              <p:cNvPr id="48215" name="Freeform 1011"/>
              <p:cNvSpPr>
                <a:spLocks noEditPoints="1"/>
              </p:cNvSpPr>
              <p:nvPr/>
            </p:nvSpPr>
            <p:spPr bwMode="auto">
              <a:xfrm>
                <a:off x="343" y="731"/>
                <a:ext cx="2568" cy="544"/>
              </a:xfrm>
              <a:custGeom>
                <a:avLst/>
                <a:gdLst>
                  <a:gd name="T0" fmla="*/ 2147483647 w 1027"/>
                  <a:gd name="T1" fmla="*/ 1851029675 h 204"/>
                  <a:gd name="T2" fmla="*/ 2147483647 w 1027"/>
                  <a:gd name="T3" fmla="*/ 1883126387 h 204"/>
                  <a:gd name="T4" fmla="*/ 2147483647 w 1027"/>
                  <a:gd name="T5" fmla="*/ 1915420821 h 204"/>
                  <a:gd name="T6" fmla="*/ 2147483647 w 1027"/>
                  <a:gd name="T7" fmla="*/ 1497916053 h 204"/>
                  <a:gd name="T8" fmla="*/ 2147483647 w 1027"/>
                  <a:gd name="T9" fmla="*/ 1497916053 h 204"/>
                  <a:gd name="T10" fmla="*/ 2147483647 w 1027"/>
                  <a:gd name="T11" fmla="*/ 1537573832 h 204"/>
                  <a:gd name="T12" fmla="*/ 2147483647 w 1027"/>
                  <a:gd name="T13" fmla="*/ 470693056 h 204"/>
                  <a:gd name="T14" fmla="*/ 1471011879 w 1027"/>
                  <a:gd name="T15" fmla="*/ 470693056 h 204"/>
                  <a:gd name="T16" fmla="*/ 1319677874 w 1027"/>
                  <a:gd name="T17" fmla="*/ 0 h 204"/>
                  <a:gd name="T18" fmla="*/ 1273084215 w 1027"/>
                  <a:gd name="T19" fmla="*/ 0 h 204"/>
                  <a:gd name="T20" fmla="*/ 1116089327 w 1027"/>
                  <a:gd name="T21" fmla="*/ 541677944 h 204"/>
                  <a:gd name="T22" fmla="*/ 1035117849 w 1027"/>
                  <a:gd name="T23" fmla="*/ 541677944 h 204"/>
                  <a:gd name="T24" fmla="*/ 665968784 w 1027"/>
                  <a:gd name="T25" fmla="*/ 1118235512 h 204"/>
                  <a:gd name="T26" fmla="*/ 326859493 w 1027"/>
                  <a:gd name="T27" fmla="*/ 1118235512 h 204"/>
                  <a:gd name="T28" fmla="*/ 326859493 w 1027"/>
                  <a:gd name="T29" fmla="*/ 1118235512 h 204"/>
                  <a:gd name="T30" fmla="*/ 205411724 w 1027"/>
                  <a:gd name="T31" fmla="*/ 576590187 h 204"/>
                  <a:gd name="T32" fmla="*/ 152339466 w 1027"/>
                  <a:gd name="T33" fmla="*/ 576590187 h 204"/>
                  <a:gd name="T34" fmla="*/ 0 w 1027"/>
                  <a:gd name="T35" fmla="*/ 1746180685 h 204"/>
                  <a:gd name="T36" fmla="*/ 147562426 w 1027"/>
                  <a:gd name="T37" fmla="*/ 2147483647 h 204"/>
                  <a:gd name="T38" fmla="*/ 205411724 w 1027"/>
                  <a:gd name="T39" fmla="*/ 2147483647 h 204"/>
                  <a:gd name="T40" fmla="*/ 322387448 w 1027"/>
                  <a:gd name="T41" fmla="*/ 2147483647 h 204"/>
                  <a:gd name="T42" fmla="*/ 322387448 w 1027"/>
                  <a:gd name="T43" fmla="*/ 2147483647 h 204"/>
                  <a:gd name="T44" fmla="*/ 665968784 w 1027"/>
                  <a:gd name="T45" fmla="*/ 2147483647 h 204"/>
                  <a:gd name="T46" fmla="*/ 665968784 w 1027"/>
                  <a:gd name="T47" fmla="*/ 2147483647 h 204"/>
                  <a:gd name="T48" fmla="*/ 1035117849 w 1027"/>
                  <a:gd name="T49" fmla="*/ 2147483647 h 204"/>
                  <a:gd name="T50" fmla="*/ 1116089327 w 1027"/>
                  <a:gd name="T51" fmla="*/ 2147483647 h 204"/>
                  <a:gd name="T52" fmla="*/ 1273084215 w 1027"/>
                  <a:gd name="T53" fmla="*/ 2147483647 h 204"/>
                  <a:gd name="T54" fmla="*/ 1319677874 w 1027"/>
                  <a:gd name="T55" fmla="*/ 2147483647 h 204"/>
                  <a:gd name="T56" fmla="*/ 1483274700 w 1027"/>
                  <a:gd name="T57" fmla="*/ 2147483647 h 204"/>
                  <a:gd name="T58" fmla="*/ 2147483647 w 1027"/>
                  <a:gd name="T59" fmla="*/ 2147483647 h 204"/>
                  <a:gd name="T60" fmla="*/ 2147483647 w 1027"/>
                  <a:gd name="T61" fmla="*/ 2147483647 h 204"/>
                  <a:gd name="T62" fmla="*/ 2147483647 w 1027"/>
                  <a:gd name="T63" fmla="*/ 2147483647 h 204"/>
                  <a:gd name="T64" fmla="*/ 2147483647 w 1027"/>
                  <a:gd name="T65" fmla="*/ 2147483647 h 204"/>
                  <a:gd name="T66" fmla="*/ 2147483647 w 1027"/>
                  <a:gd name="T67" fmla="*/ 1902381589 h 204"/>
                  <a:gd name="T68" fmla="*/ 2147483647 w 1027"/>
                  <a:gd name="T69" fmla="*/ 1497916053 h 2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27"/>
                  <a:gd name="T106" fmla="*/ 0 h 204"/>
                  <a:gd name="T107" fmla="*/ 1027 w 1027"/>
                  <a:gd name="T108" fmla="*/ 204 h 2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27" h="204">
                    <a:moveTo>
                      <a:pt x="1027" y="106"/>
                    </a:moveTo>
                    <a:cubicBezTo>
                      <a:pt x="1027" y="107"/>
                      <a:pt x="1027" y="107"/>
                      <a:pt x="1027" y="108"/>
                    </a:cubicBezTo>
                    <a:cubicBezTo>
                      <a:pt x="1027" y="109"/>
                      <a:pt x="1027" y="109"/>
                      <a:pt x="1027" y="110"/>
                    </a:cubicBezTo>
                    <a:moveTo>
                      <a:pt x="1018" y="86"/>
                    </a:moveTo>
                    <a:cubicBezTo>
                      <a:pt x="994" y="86"/>
                      <a:pt x="994" y="86"/>
                      <a:pt x="994" y="86"/>
                    </a:cubicBezTo>
                    <a:cubicBezTo>
                      <a:pt x="994" y="87"/>
                      <a:pt x="994" y="87"/>
                      <a:pt x="994" y="88"/>
                    </a:cubicBezTo>
                    <a:cubicBezTo>
                      <a:pt x="987" y="62"/>
                      <a:pt x="973" y="27"/>
                      <a:pt x="962" y="27"/>
                    </a:cubicBezTo>
                    <a:cubicBezTo>
                      <a:pt x="252" y="27"/>
                      <a:pt x="252" y="27"/>
                      <a:pt x="252" y="27"/>
                    </a:cubicBezTo>
                    <a:cubicBezTo>
                      <a:pt x="245" y="10"/>
                      <a:pt x="236" y="0"/>
                      <a:pt x="226" y="0"/>
                    </a:cubicBezTo>
                    <a:cubicBezTo>
                      <a:pt x="218" y="0"/>
                      <a:pt x="218" y="0"/>
                      <a:pt x="218" y="0"/>
                    </a:cubicBezTo>
                    <a:cubicBezTo>
                      <a:pt x="207" y="0"/>
                      <a:pt x="198" y="12"/>
                      <a:pt x="191" y="31"/>
                    </a:cubicBezTo>
                    <a:cubicBezTo>
                      <a:pt x="177" y="31"/>
                      <a:pt x="177" y="31"/>
                      <a:pt x="177" y="31"/>
                    </a:cubicBezTo>
                    <a:cubicBezTo>
                      <a:pt x="177" y="31"/>
                      <a:pt x="132" y="64"/>
                      <a:pt x="114" y="64"/>
                    </a:cubicBezTo>
                    <a:cubicBezTo>
                      <a:pt x="56" y="64"/>
                      <a:pt x="56" y="64"/>
                      <a:pt x="56" y="64"/>
                    </a:cubicBezTo>
                    <a:cubicBezTo>
                      <a:pt x="56" y="64"/>
                      <a:pt x="56" y="64"/>
                      <a:pt x="56" y="64"/>
                    </a:cubicBezTo>
                    <a:cubicBezTo>
                      <a:pt x="52" y="45"/>
                      <a:pt x="44" y="33"/>
                      <a:pt x="35" y="33"/>
                    </a:cubicBezTo>
                    <a:cubicBezTo>
                      <a:pt x="26" y="33"/>
                      <a:pt x="26" y="33"/>
                      <a:pt x="26" y="33"/>
                    </a:cubicBezTo>
                    <a:cubicBezTo>
                      <a:pt x="12" y="33"/>
                      <a:pt x="0" y="63"/>
                      <a:pt x="0" y="100"/>
                    </a:cubicBezTo>
                    <a:cubicBezTo>
                      <a:pt x="0" y="137"/>
                      <a:pt x="12" y="167"/>
                      <a:pt x="25" y="167"/>
                    </a:cubicBezTo>
                    <a:cubicBezTo>
                      <a:pt x="35" y="167"/>
                      <a:pt x="35" y="167"/>
                      <a:pt x="35" y="167"/>
                    </a:cubicBezTo>
                    <a:cubicBezTo>
                      <a:pt x="43" y="167"/>
                      <a:pt x="51" y="156"/>
                      <a:pt x="55" y="140"/>
                    </a:cubicBezTo>
                    <a:cubicBezTo>
                      <a:pt x="55" y="140"/>
                      <a:pt x="55" y="140"/>
                      <a:pt x="55" y="140"/>
                    </a:cubicBezTo>
                    <a:cubicBezTo>
                      <a:pt x="114" y="140"/>
                      <a:pt x="114" y="140"/>
                      <a:pt x="114" y="140"/>
                    </a:cubicBezTo>
                    <a:cubicBezTo>
                      <a:pt x="114" y="140"/>
                      <a:pt x="114" y="140"/>
                      <a:pt x="114" y="140"/>
                    </a:cubicBezTo>
                    <a:cubicBezTo>
                      <a:pt x="132" y="140"/>
                      <a:pt x="177" y="173"/>
                      <a:pt x="177" y="173"/>
                    </a:cubicBezTo>
                    <a:cubicBezTo>
                      <a:pt x="191" y="173"/>
                      <a:pt x="191" y="173"/>
                      <a:pt x="191" y="173"/>
                    </a:cubicBezTo>
                    <a:cubicBezTo>
                      <a:pt x="198" y="192"/>
                      <a:pt x="207" y="204"/>
                      <a:pt x="218" y="204"/>
                    </a:cubicBezTo>
                    <a:cubicBezTo>
                      <a:pt x="226" y="204"/>
                      <a:pt x="226" y="204"/>
                      <a:pt x="226" y="204"/>
                    </a:cubicBezTo>
                    <a:cubicBezTo>
                      <a:pt x="237" y="204"/>
                      <a:pt x="247" y="192"/>
                      <a:pt x="254" y="173"/>
                    </a:cubicBezTo>
                    <a:cubicBezTo>
                      <a:pt x="962" y="173"/>
                      <a:pt x="962" y="173"/>
                      <a:pt x="962" y="173"/>
                    </a:cubicBezTo>
                    <a:cubicBezTo>
                      <a:pt x="973" y="173"/>
                      <a:pt x="987" y="149"/>
                      <a:pt x="994" y="129"/>
                    </a:cubicBezTo>
                    <a:cubicBezTo>
                      <a:pt x="994" y="129"/>
                      <a:pt x="994" y="130"/>
                      <a:pt x="994" y="131"/>
                    </a:cubicBezTo>
                    <a:cubicBezTo>
                      <a:pt x="1018" y="131"/>
                      <a:pt x="1018" y="131"/>
                      <a:pt x="1018" y="131"/>
                    </a:cubicBezTo>
                    <a:cubicBezTo>
                      <a:pt x="1023" y="131"/>
                      <a:pt x="1027" y="121"/>
                      <a:pt x="1027" y="109"/>
                    </a:cubicBezTo>
                    <a:cubicBezTo>
                      <a:pt x="1027" y="96"/>
                      <a:pt x="1023" y="86"/>
                      <a:pt x="1018" y="86"/>
                    </a:cubicBezTo>
                    <a:close/>
                  </a:path>
                </a:pathLst>
              </a:custGeom>
              <a:noFill/>
              <a:ln w="238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8216" name="Freeform 1012"/>
              <p:cNvSpPr>
                <a:spLocks/>
              </p:cNvSpPr>
              <p:nvPr/>
            </p:nvSpPr>
            <p:spPr bwMode="auto">
              <a:xfrm>
                <a:off x="799" y="731"/>
                <a:ext cx="185" cy="544"/>
              </a:xfrm>
              <a:custGeom>
                <a:avLst/>
                <a:gdLst>
                  <a:gd name="T0" fmla="*/ 209331063 w 74"/>
                  <a:gd name="T1" fmla="*/ 0 h 204"/>
                  <a:gd name="T2" fmla="*/ 0 w 74"/>
                  <a:gd name="T3" fmla="*/ 1150332531 h 204"/>
                  <a:gd name="T4" fmla="*/ 151507625 w 74"/>
                  <a:gd name="T5" fmla="*/ 1150332531 h 204"/>
                  <a:gd name="T6" fmla="*/ 232742500 w 74"/>
                  <a:gd name="T7" fmla="*/ 1812371933 h 204"/>
                  <a:gd name="T8" fmla="*/ 151507625 w 74"/>
                  <a:gd name="T9" fmla="*/ 2147483647 h 204"/>
                  <a:gd name="T10" fmla="*/ 6370908 w 74"/>
                  <a:gd name="T11" fmla="*/ 2147483647 h 204"/>
                  <a:gd name="T12" fmla="*/ 209331063 w 74"/>
                  <a:gd name="T13" fmla="*/ 2147483647 h 204"/>
                  <a:gd name="T14" fmla="*/ 430343750 w 74"/>
                  <a:gd name="T15" fmla="*/ 1777602355 h 204"/>
                  <a:gd name="T16" fmla="*/ 209331063 w 74"/>
                  <a:gd name="T17" fmla="*/ 0 h 2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4"/>
                  <a:gd name="T28" fmla="*/ 0 h 204"/>
                  <a:gd name="T29" fmla="*/ 74 w 74"/>
                  <a:gd name="T30" fmla="*/ 204 h 2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4" h="204">
                    <a:moveTo>
                      <a:pt x="36" y="0"/>
                    </a:moveTo>
                    <a:cubicBezTo>
                      <a:pt x="20" y="0"/>
                      <a:pt x="6" y="28"/>
                      <a:pt x="0" y="66"/>
                    </a:cubicBezTo>
                    <a:cubicBezTo>
                      <a:pt x="26" y="66"/>
                      <a:pt x="26" y="66"/>
                      <a:pt x="26" y="66"/>
                    </a:cubicBezTo>
                    <a:cubicBezTo>
                      <a:pt x="34" y="66"/>
                      <a:pt x="40" y="83"/>
                      <a:pt x="40" y="104"/>
                    </a:cubicBezTo>
                    <a:cubicBezTo>
                      <a:pt x="40" y="125"/>
                      <a:pt x="34" y="141"/>
                      <a:pt x="26" y="141"/>
                    </a:cubicBezTo>
                    <a:cubicBezTo>
                      <a:pt x="1" y="141"/>
                      <a:pt x="1" y="141"/>
                      <a:pt x="1" y="141"/>
                    </a:cubicBezTo>
                    <a:cubicBezTo>
                      <a:pt x="7" y="178"/>
                      <a:pt x="20" y="204"/>
                      <a:pt x="36" y="204"/>
                    </a:cubicBezTo>
                    <a:cubicBezTo>
                      <a:pt x="57" y="204"/>
                      <a:pt x="74" y="158"/>
                      <a:pt x="74" y="102"/>
                    </a:cubicBezTo>
                    <a:cubicBezTo>
                      <a:pt x="74" y="46"/>
                      <a:pt x="57" y="0"/>
                      <a:pt x="36" y="0"/>
                    </a:cubicBezTo>
                    <a:close/>
                  </a:path>
                </a:pathLst>
              </a:custGeom>
              <a:solidFill>
                <a:srgbClr val="DEE9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8217" name="Freeform 1013"/>
              <p:cNvSpPr>
                <a:spLocks/>
              </p:cNvSpPr>
              <p:nvPr/>
            </p:nvSpPr>
            <p:spPr bwMode="auto">
              <a:xfrm>
                <a:off x="889" y="733"/>
                <a:ext cx="117" cy="544"/>
              </a:xfrm>
              <a:custGeom>
                <a:avLst/>
                <a:gdLst>
                  <a:gd name="T0" fmla="*/ 48069156 w 47"/>
                  <a:gd name="T1" fmla="*/ 2147483647 h 204"/>
                  <a:gd name="T2" fmla="*/ 254045396 w 47"/>
                  <a:gd name="T3" fmla="*/ 1777602355 h 204"/>
                  <a:gd name="T4" fmla="*/ 48069156 w 47"/>
                  <a:gd name="T5" fmla="*/ 0 h 204"/>
                  <a:gd name="T6" fmla="*/ 0 w 47"/>
                  <a:gd name="T7" fmla="*/ 0 h 204"/>
                  <a:gd name="T8" fmla="*/ 205976245 w 47"/>
                  <a:gd name="T9" fmla="*/ 1777602355 h 204"/>
                  <a:gd name="T10" fmla="*/ 0 w 47"/>
                  <a:gd name="T11" fmla="*/ 2147483647 h 204"/>
                  <a:gd name="T12" fmla="*/ 48069156 w 47"/>
                  <a:gd name="T13" fmla="*/ 2147483647 h 204"/>
                  <a:gd name="T14" fmla="*/ 0 60000 65536"/>
                  <a:gd name="T15" fmla="*/ 0 60000 65536"/>
                  <a:gd name="T16" fmla="*/ 0 60000 65536"/>
                  <a:gd name="T17" fmla="*/ 0 60000 65536"/>
                  <a:gd name="T18" fmla="*/ 0 60000 65536"/>
                  <a:gd name="T19" fmla="*/ 0 60000 65536"/>
                  <a:gd name="T20" fmla="*/ 0 60000 65536"/>
                  <a:gd name="T21" fmla="*/ 0 w 47"/>
                  <a:gd name="T22" fmla="*/ 0 h 204"/>
                  <a:gd name="T23" fmla="*/ 47 w 47"/>
                  <a:gd name="T24" fmla="*/ 204 h 2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 h="204">
                    <a:moveTo>
                      <a:pt x="9" y="204"/>
                    </a:moveTo>
                    <a:cubicBezTo>
                      <a:pt x="30" y="204"/>
                      <a:pt x="47" y="158"/>
                      <a:pt x="47" y="102"/>
                    </a:cubicBezTo>
                    <a:cubicBezTo>
                      <a:pt x="47" y="45"/>
                      <a:pt x="30" y="0"/>
                      <a:pt x="9" y="0"/>
                    </a:cubicBezTo>
                    <a:cubicBezTo>
                      <a:pt x="0" y="0"/>
                      <a:pt x="0" y="0"/>
                      <a:pt x="0" y="0"/>
                    </a:cubicBezTo>
                    <a:cubicBezTo>
                      <a:pt x="22" y="0"/>
                      <a:pt x="39" y="45"/>
                      <a:pt x="38" y="102"/>
                    </a:cubicBezTo>
                    <a:cubicBezTo>
                      <a:pt x="38" y="158"/>
                      <a:pt x="21" y="204"/>
                      <a:pt x="0" y="204"/>
                    </a:cubicBezTo>
                    <a:lnTo>
                      <a:pt x="9" y="204"/>
                    </a:lnTo>
                    <a:close/>
                  </a:path>
                </a:pathLst>
              </a:custGeom>
              <a:solidFill>
                <a:srgbClr val="A6C7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8218" name="Freeform 1014"/>
              <p:cNvSpPr>
                <a:spLocks/>
              </p:cNvSpPr>
              <p:nvPr/>
            </p:nvSpPr>
            <p:spPr bwMode="auto">
              <a:xfrm>
                <a:off x="974" y="803"/>
                <a:ext cx="1842" cy="389"/>
              </a:xfrm>
              <a:custGeom>
                <a:avLst/>
                <a:gdLst>
                  <a:gd name="T0" fmla="*/ 2147483647 w 737"/>
                  <a:gd name="T1" fmla="*/ 0 h 146"/>
                  <a:gd name="T2" fmla="*/ 0 w 737"/>
                  <a:gd name="T3" fmla="*/ 0 h 146"/>
                  <a:gd name="T4" fmla="*/ 69345687 w 737"/>
                  <a:gd name="T5" fmla="*/ 1289944505 h 146"/>
                  <a:gd name="T6" fmla="*/ 11101334 w 737"/>
                  <a:gd name="T7" fmla="*/ 2147483647 h 146"/>
                  <a:gd name="T8" fmla="*/ 2147483647 w 737"/>
                  <a:gd name="T9" fmla="*/ 2147483647 h 146"/>
                  <a:gd name="T10" fmla="*/ 2147483647 w 737"/>
                  <a:gd name="T11" fmla="*/ 1258338617 h 146"/>
                  <a:gd name="T12" fmla="*/ 2147483647 w 737"/>
                  <a:gd name="T13" fmla="*/ 0 h 146"/>
                  <a:gd name="T14" fmla="*/ 0 60000 65536"/>
                  <a:gd name="T15" fmla="*/ 0 60000 65536"/>
                  <a:gd name="T16" fmla="*/ 0 60000 65536"/>
                  <a:gd name="T17" fmla="*/ 0 60000 65536"/>
                  <a:gd name="T18" fmla="*/ 0 60000 65536"/>
                  <a:gd name="T19" fmla="*/ 0 60000 65536"/>
                  <a:gd name="T20" fmla="*/ 0 60000 65536"/>
                  <a:gd name="T21" fmla="*/ 0 w 737"/>
                  <a:gd name="T22" fmla="*/ 0 h 146"/>
                  <a:gd name="T23" fmla="*/ 737 w 737"/>
                  <a:gd name="T24" fmla="*/ 146 h 1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7" h="146">
                    <a:moveTo>
                      <a:pt x="710" y="0"/>
                    </a:moveTo>
                    <a:cubicBezTo>
                      <a:pt x="0" y="0"/>
                      <a:pt x="0" y="0"/>
                      <a:pt x="0" y="0"/>
                    </a:cubicBezTo>
                    <a:cubicBezTo>
                      <a:pt x="8" y="18"/>
                      <a:pt x="12" y="45"/>
                      <a:pt x="12" y="75"/>
                    </a:cubicBezTo>
                    <a:cubicBezTo>
                      <a:pt x="12" y="103"/>
                      <a:pt x="8" y="128"/>
                      <a:pt x="2" y="146"/>
                    </a:cubicBezTo>
                    <a:cubicBezTo>
                      <a:pt x="710" y="146"/>
                      <a:pt x="710" y="146"/>
                      <a:pt x="710" y="146"/>
                    </a:cubicBezTo>
                    <a:cubicBezTo>
                      <a:pt x="725" y="146"/>
                      <a:pt x="737" y="114"/>
                      <a:pt x="737" y="73"/>
                    </a:cubicBezTo>
                    <a:cubicBezTo>
                      <a:pt x="737" y="33"/>
                      <a:pt x="719" y="0"/>
                      <a:pt x="710" y="0"/>
                    </a:cubicBezTo>
                    <a:close/>
                  </a:path>
                </a:pathLst>
              </a:custGeom>
              <a:solidFill>
                <a:srgbClr val="F4F9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8219" name="Freeform 1015"/>
              <p:cNvSpPr>
                <a:spLocks/>
              </p:cNvSpPr>
              <p:nvPr/>
            </p:nvSpPr>
            <p:spPr bwMode="auto">
              <a:xfrm>
                <a:off x="974" y="803"/>
                <a:ext cx="1522" cy="389"/>
              </a:xfrm>
              <a:custGeom>
                <a:avLst/>
                <a:gdLst>
                  <a:gd name="T0" fmla="*/ 69295463 w 609"/>
                  <a:gd name="T1" fmla="*/ 1289944505 h 146"/>
                  <a:gd name="T2" fmla="*/ 11094560 w 609"/>
                  <a:gd name="T3" fmla="*/ 2147483647 h 146"/>
                  <a:gd name="T4" fmla="*/ 2147483647 w 609"/>
                  <a:gd name="T5" fmla="*/ 2147483647 h 146"/>
                  <a:gd name="T6" fmla="*/ 2147483647 w 609"/>
                  <a:gd name="T7" fmla="*/ 1561786079 h 146"/>
                  <a:gd name="T8" fmla="*/ 2147483647 w 609"/>
                  <a:gd name="T9" fmla="*/ 619562679 h 146"/>
                  <a:gd name="T10" fmla="*/ 2147483647 w 609"/>
                  <a:gd name="T11" fmla="*/ 0 h 146"/>
                  <a:gd name="T12" fmla="*/ 0 w 609"/>
                  <a:gd name="T13" fmla="*/ 0 h 146"/>
                  <a:gd name="T14" fmla="*/ 69295463 w 609"/>
                  <a:gd name="T15" fmla="*/ 1289944505 h 146"/>
                  <a:gd name="T16" fmla="*/ 0 60000 65536"/>
                  <a:gd name="T17" fmla="*/ 0 60000 65536"/>
                  <a:gd name="T18" fmla="*/ 0 60000 65536"/>
                  <a:gd name="T19" fmla="*/ 0 60000 65536"/>
                  <a:gd name="T20" fmla="*/ 0 60000 65536"/>
                  <a:gd name="T21" fmla="*/ 0 60000 65536"/>
                  <a:gd name="T22" fmla="*/ 0 60000 65536"/>
                  <a:gd name="T23" fmla="*/ 0 60000 65536"/>
                  <a:gd name="T24" fmla="*/ 0 w 609"/>
                  <a:gd name="T25" fmla="*/ 0 h 146"/>
                  <a:gd name="T26" fmla="*/ 609 w 609"/>
                  <a:gd name="T27" fmla="*/ 146 h 1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09" h="146">
                    <a:moveTo>
                      <a:pt x="12" y="75"/>
                    </a:moveTo>
                    <a:cubicBezTo>
                      <a:pt x="12" y="103"/>
                      <a:pt x="8" y="128"/>
                      <a:pt x="2" y="146"/>
                    </a:cubicBezTo>
                    <a:cubicBezTo>
                      <a:pt x="592" y="146"/>
                      <a:pt x="592" y="146"/>
                      <a:pt x="592" y="146"/>
                    </a:cubicBezTo>
                    <a:cubicBezTo>
                      <a:pt x="607" y="91"/>
                      <a:pt x="607" y="91"/>
                      <a:pt x="607" y="91"/>
                    </a:cubicBezTo>
                    <a:cubicBezTo>
                      <a:pt x="609" y="36"/>
                      <a:pt x="609" y="36"/>
                      <a:pt x="609" y="36"/>
                    </a:cubicBezTo>
                    <a:cubicBezTo>
                      <a:pt x="586" y="0"/>
                      <a:pt x="586" y="0"/>
                      <a:pt x="586" y="0"/>
                    </a:cubicBezTo>
                    <a:cubicBezTo>
                      <a:pt x="0" y="0"/>
                      <a:pt x="0" y="0"/>
                      <a:pt x="0" y="0"/>
                    </a:cubicBezTo>
                    <a:cubicBezTo>
                      <a:pt x="8" y="18"/>
                      <a:pt x="12" y="45"/>
                      <a:pt x="12" y="75"/>
                    </a:cubicBezTo>
                    <a:close/>
                  </a:path>
                </a:pathLst>
              </a:custGeom>
              <a:solidFill>
                <a:srgbClr val="D1E1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8220" name="Freeform 1016"/>
              <p:cNvSpPr>
                <a:spLocks/>
              </p:cNvSpPr>
              <p:nvPr/>
            </p:nvSpPr>
            <p:spPr bwMode="auto">
              <a:xfrm>
                <a:off x="2486" y="803"/>
                <a:ext cx="100" cy="384"/>
              </a:xfrm>
              <a:custGeom>
                <a:avLst/>
                <a:gdLst>
                  <a:gd name="T0" fmla="*/ 0 w 40"/>
                  <a:gd name="T1" fmla="*/ 0 h 144"/>
                  <a:gd name="T2" fmla="*/ 232867500 w 40"/>
                  <a:gd name="T3" fmla="*/ 1306533227 h 144"/>
                  <a:gd name="T4" fmla="*/ 15927270 w 40"/>
                  <a:gd name="T5" fmla="*/ 2147483647 h 144"/>
                  <a:gd name="T6" fmla="*/ 0 60000 65536"/>
                  <a:gd name="T7" fmla="*/ 0 60000 65536"/>
                  <a:gd name="T8" fmla="*/ 0 60000 65536"/>
                  <a:gd name="T9" fmla="*/ 0 w 40"/>
                  <a:gd name="T10" fmla="*/ 0 h 144"/>
                  <a:gd name="T11" fmla="*/ 40 w 40"/>
                  <a:gd name="T12" fmla="*/ 144 h 144"/>
                </a:gdLst>
                <a:ahLst/>
                <a:cxnLst>
                  <a:cxn ang="T6">
                    <a:pos x="T0" y="T1"/>
                  </a:cxn>
                  <a:cxn ang="T7">
                    <a:pos x="T2" y="T3"/>
                  </a:cxn>
                  <a:cxn ang="T8">
                    <a:pos x="T4" y="T5"/>
                  </a:cxn>
                </a:cxnLst>
                <a:rect l="T9" t="T10" r="T11" b="T12"/>
                <a:pathLst>
                  <a:path w="40" h="144">
                    <a:moveTo>
                      <a:pt x="0" y="0"/>
                    </a:moveTo>
                    <a:cubicBezTo>
                      <a:pt x="14" y="21"/>
                      <a:pt x="40" y="56"/>
                      <a:pt x="40" y="75"/>
                    </a:cubicBezTo>
                    <a:cubicBezTo>
                      <a:pt x="40" y="94"/>
                      <a:pt x="3" y="144"/>
                      <a:pt x="3" y="144"/>
                    </a:cubicBezTo>
                  </a:path>
                </a:pathLst>
              </a:custGeom>
              <a:solidFill>
                <a:srgbClr val="8283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8221" name="Freeform 1017"/>
              <p:cNvSpPr>
                <a:spLocks/>
              </p:cNvSpPr>
              <p:nvPr/>
            </p:nvSpPr>
            <p:spPr bwMode="auto">
              <a:xfrm>
                <a:off x="481" y="901"/>
                <a:ext cx="182" cy="203"/>
              </a:xfrm>
              <a:custGeom>
                <a:avLst/>
                <a:gdLst>
                  <a:gd name="T0" fmla="*/ 326962255 w 73"/>
                  <a:gd name="T1" fmla="*/ 0 h 76"/>
                  <a:gd name="T2" fmla="*/ 4324741 w 73"/>
                  <a:gd name="T3" fmla="*/ 0 h 76"/>
                  <a:gd name="T4" fmla="*/ 26881727 w 73"/>
                  <a:gd name="T5" fmla="*/ 643599929 h 76"/>
                  <a:gd name="T6" fmla="*/ 0 w 73"/>
                  <a:gd name="T7" fmla="*/ 1362598179 h 76"/>
                  <a:gd name="T8" fmla="*/ 326962255 w 73"/>
                  <a:gd name="T9" fmla="*/ 1362598179 h 76"/>
                  <a:gd name="T10" fmla="*/ 405802216 w 73"/>
                  <a:gd name="T11" fmla="*/ 684084312 h 76"/>
                  <a:gd name="T12" fmla="*/ 326962255 w 73"/>
                  <a:gd name="T13" fmla="*/ 0 h 76"/>
                  <a:gd name="T14" fmla="*/ 0 60000 65536"/>
                  <a:gd name="T15" fmla="*/ 0 60000 65536"/>
                  <a:gd name="T16" fmla="*/ 0 60000 65536"/>
                  <a:gd name="T17" fmla="*/ 0 60000 65536"/>
                  <a:gd name="T18" fmla="*/ 0 60000 65536"/>
                  <a:gd name="T19" fmla="*/ 0 60000 65536"/>
                  <a:gd name="T20" fmla="*/ 0 60000 65536"/>
                  <a:gd name="T21" fmla="*/ 0 w 73"/>
                  <a:gd name="T22" fmla="*/ 0 h 76"/>
                  <a:gd name="T23" fmla="*/ 73 w 73"/>
                  <a:gd name="T24" fmla="*/ 76 h 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 h="76">
                    <a:moveTo>
                      <a:pt x="59" y="0"/>
                    </a:moveTo>
                    <a:cubicBezTo>
                      <a:pt x="1" y="0"/>
                      <a:pt x="1" y="0"/>
                      <a:pt x="1" y="0"/>
                    </a:cubicBezTo>
                    <a:cubicBezTo>
                      <a:pt x="4" y="10"/>
                      <a:pt x="5" y="23"/>
                      <a:pt x="5" y="36"/>
                    </a:cubicBezTo>
                    <a:cubicBezTo>
                      <a:pt x="5" y="51"/>
                      <a:pt x="3" y="65"/>
                      <a:pt x="0" y="76"/>
                    </a:cubicBezTo>
                    <a:cubicBezTo>
                      <a:pt x="59" y="76"/>
                      <a:pt x="59" y="76"/>
                      <a:pt x="59" y="76"/>
                    </a:cubicBezTo>
                    <a:cubicBezTo>
                      <a:pt x="67" y="76"/>
                      <a:pt x="73" y="59"/>
                      <a:pt x="73" y="38"/>
                    </a:cubicBezTo>
                    <a:cubicBezTo>
                      <a:pt x="73" y="17"/>
                      <a:pt x="67" y="0"/>
                      <a:pt x="59" y="0"/>
                    </a:cubicBezTo>
                    <a:close/>
                  </a:path>
                </a:pathLst>
              </a:custGeom>
              <a:solidFill>
                <a:srgbClr val="DFE0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8222" name="Freeform 1018"/>
              <p:cNvSpPr>
                <a:spLocks/>
              </p:cNvSpPr>
              <p:nvPr/>
            </p:nvSpPr>
            <p:spPr bwMode="auto">
              <a:xfrm>
                <a:off x="343" y="819"/>
                <a:ext cx="128" cy="357"/>
              </a:xfrm>
              <a:custGeom>
                <a:avLst/>
                <a:gdLst>
                  <a:gd name="T0" fmla="*/ 0 w 51"/>
                  <a:gd name="T1" fmla="*/ 1153516618 h 134"/>
                  <a:gd name="T2" fmla="*/ 161038482 w 51"/>
                  <a:gd name="T3" fmla="*/ 0 h 134"/>
                  <a:gd name="T4" fmla="*/ 317160300 w 51"/>
                  <a:gd name="T5" fmla="*/ 1153516618 h 134"/>
                  <a:gd name="T6" fmla="*/ 156189643 w 51"/>
                  <a:gd name="T7" fmla="*/ 2147483647 h 134"/>
                  <a:gd name="T8" fmla="*/ 0 w 51"/>
                  <a:gd name="T9" fmla="*/ 1153516618 h 134"/>
                  <a:gd name="T10" fmla="*/ 0 60000 65536"/>
                  <a:gd name="T11" fmla="*/ 0 60000 65536"/>
                  <a:gd name="T12" fmla="*/ 0 60000 65536"/>
                  <a:gd name="T13" fmla="*/ 0 60000 65536"/>
                  <a:gd name="T14" fmla="*/ 0 60000 65536"/>
                  <a:gd name="T15" fmla="*/ 0 w 51"/>
                  <a:gd name="T16" fmla="*/ 0 h 134"/>
                  <a:gd name="T17" fmla="*/ 51 w 51"/>
                  <a:gd name="T18" fmla="*/ 134 h 134"/>
                </a:gdLst>
                <a:ahLst/>
                <a:cxnLst>
                  <a:cxn ang="T10">
                    <a:pos x="T0" y="T1"/>
                  </a:cxn>
                  <a:cxn ang="T11">
                    <a:pos x="T2" y="T3"/>
                  </a:cxn>
                  <a:cxn ang="T12">
                    <a:pos x="T4" y="T5"/>
                  </a:cxn>
                  <a:cxn ang="T13">
                    <a:pos x="T6" y="T7"/>
                  </a:cxn>
                  <a:cxn ang="T14">
                    <a:pos x="T8" y="T9"/>
                  </a:cxn>
                </a:cxnLst>
                <a:rect l="T15" t="T16" r="T17" b="T18"/>
                <a:pathLst>
                  <a:path w="51" h="134">
                    <a:moveTo>
                      <a:pt x="0" y="67"/>
                    </a:moveTo>
                    <a:cubicBezTo>
                      <a:pt x="0" y="30"/>
                      <a:pt x="12" y="0"/>
                      <a:pt x="26" y="0"/>
                    </a:cubicBezTo>
                    <a:cubicBezTo>
                      <a:pt x="39" y="0"/>
                      <a:pt x="51" y="30"/>
                      <a:pt x="51" y="67"/>
                    </a:cubicBezTo>
                    <a:cubicBezTo>
                      <a:pt x="50" y="104"/>
                      <a:pt x="39" y="134"/>
                      <a:pt x="25" y="134"/>
                    </a:cubicBezTo>
                    <a:cubicBezTo>
                      <a:pt x="12" y="134"/>
                      <a:pt x="0" y="104"/>
                      <a:pt x="0" y="67"/>
                    </a:cubicBezTo>
                    <a:close/>
                  </a:path>
                </a:pathLst>
              </a:custGeom>
              <a:solidFill>
                <a:srgbClr val="DEE9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8223" name="Freeform 1019"/>
              <p:cNvSpPr>
                <a:spLocks/>
              </p:cNvSpPr>
              <p:nvPr/>
            </p:nvSpPr>
            <p:spPr bwMode="auto">
              <a:xfrm>
                <a:off x="348" y="829"/>
                <a:ext cx="108" cy="182"/>
              </a:xfrm>
              <a:custGeom>
                <a:avLst/>
                <a:gdLst>
                  <a:gd name="T0" fmla="*/ 107759936 w 43"/>
                  <a:gd name="T1" fmla="*/ 34027210 h 68"/>
                  <a:gd name="T2" fmla="*/ 32897659 w 43"/>
                  <a:gd name="T3" fmla="*/ 575111933 h 68"/>
                  <a:gd name="T4" fmla="*/ 25014523 w 43"/>
                  <a:gd name="T5" fmla="*/ 1261143247 h 68"/>
                  <a:gd name="T6" fmla="*/ 87839698 w 43"/>
                  <a:gd name="T7" fmla="*/ 818871155 h 68"/>
                  <a:gd name="T8" fmla="*/ 157798484 w 43"/>
                  <a:gd name="T9" fmla="*/ 777254403 h 68"/>
                  <a:gd name="T10" fmla="*/ 200723151 w 43"/>
                  <a:gd name="T11" fmla="*/ 930235410 h 68"/>
                  <a:gd name="T12" fmla="*/ 170462036 w 43"/>
                  <a:gd name="T13" fmla="*/ 145005532 h 68"/>
                  <a:gd name="T14" fmla="*/ 107759936 w 43"/>
                  <a:gd name="T15" fmla="*/ 34027210 h 68"/>
                  <a:gd name="T16" fmla="*/ 0 60000 65536"/>
                  <a:gd name="T17" fmla="*/ 0 60000 65536"/>
                  <a:gd name="T18" fmla="*/ 0 60000 65536"/>
                  <a:gd name="T19" fmla="*/ 0 60000 65536"/>
                  <a:gd name="T20" fmla="*/ 0 60000 65536"/>
                  <a:gd name="T21" fmla="*/ 0 60000 65536"/>
                  <a:gd name="T22" fmla="*/ 0 60000 65536"/>
                  <a:gd name="T23" fmla="*/ 0 60000 65536"/>
                  <a:gd name="T24" fmla="*/ 0 w 43"/>
                  <a:gd name="T25" fmla="*/ 0 h 68"/>
                  <a:gd name="T26" fmla="*/ 43 w 43"/>
                  <a:gd name="T27" fmla="*/ 68 h 6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3" h="68">
                    <a:moveTo>
                      <a:pt x="17" y="2"/>
                    </a:moveTo>
                    <a:cubicBezTo>
                      <a:pt x="10" y="9"/>
                      <a:pt x="7" y="22"/>
                      <a:pt x="5" y="31"/>
                    </a:cubicBezTo>
                    <a:cubicBezTo>
                      <a:pt x="3" y="42"/>
                      <a:pt x="0" y="57"/>
                      <a:pt x="4" y="68"/>
                    </a:cubicBezTo>
                    <a:cubicBezTo>
                      <a:pt x="8" y="60"/>
                      <a:pt x="5" y="50"/>
                      <a:pt x="14" y="44"/>
                    </a:cubicBezTo>
                    <a:cubicBezTo>
                      <a:pt x="17" y="42"/>
                      <a:pt x="22" y="41"/>
                      <a:pt x="25" y="42"/>
                    </a:cubicBezTo>
                    <a:cubicBezTo>
                      <a:pt x="30" y="43"/>
                      <a:pt x="29" y="47"/>
                      <a:pt x="32" y="50"/>
                    </a:cubicBezTo>
                    <a:cubicBezTo>
                      <a:pt x="43" y="47"/>
                      <a:pt x="32" y="14"/>
                      <a:pt x="27" y="8"/>
                    </a:cubicBezTo>
                    <a:cubicBezTo>
                      <a:pt x="24" y="4"/>
                      <a:pt x="20" y="0"/>
                      <a:pt x="17" y="2"/>
                    </a:cubicBezTo>
                    <a:close/>
                  </a:path>
                </a:pathLst>
              </a:custGeom>
              <a:solidFill>
                <a:srgbClr val="D1E1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8224" name="Freeform 1020"/>
              <p:cNvSpPr>
                <a:spLocks/>
              </p:cNvSpPr>
              <p:nvPr/>
            </p:nvSpPr>
            <p:spPr bwMode="auto">
              <a:xfrm>
                <a:off x="366" y="824"/>
                <a:ext cx="55" cy="117"/>
              </a:xfrm>
              <a:custGeom>
                <a:avLst/>
                <a:gdLst>
                  <a:gd name="T0" fmla="*/ 0 w 22"/>
                  <a:gd name="T1" fmla="*/ 730704402 h 44"/>
                  <a:gd name="T2" fmla="*/ 40244925 w 22"/>
                  <a:gd name="T3" fmla="*/ 181066405 h 44"/>
                  <a:gd name="T4" fmla="*/ 127868675 w 22"/>
                  <a:gd name="T5" fmla="*/ 430393727 h 44"/>
                  <a:gd name="T6" fmla="*/ 34568675 w 22"/>
                  <a:gd name="T7" fmla="*/ 368554271 h 44"/>
                  <a:gd name="T8" fmla="*/ 0 60000 65536"/>
                  <a:gd name="T9" fmla="*/ 0 60000 65536"/>
                  <a:gd name="T10" fmla="*/ 0 60000 65536"/>
                  <a:gd name="T11" fmla="*/ 0 60000 65536"/>
                  <a:gd name="T12" fmla="*/ 0 w 22"/>
                  <a:gd name="T13" fmla="*/ 0 h 44"/>
                  <a:gd name="T14" fmla="*/ 22 w 22"/>
                  <a:gd name="T15" fmla="*/ 44 h 44"/>
                </a:gdLst>
                <a:ahLst/>
                <a:cxnLst>
                  <a:cxn ang="T8">
                    <a:pos x="T0" y="T1"/>
                  </a:cxn>
                  <a:cxn ang="T9">
                    <a:pos x="T2" y="T3"/>
                  </a:cxn>
                  <a:cxn ang="T10">
                    <a:pos x="T4" y="T5"/>
                  </a:cxn>
                  <a:cxn ang="T11">
                    <a:pos x="T6" y="T7"/>
                  </a:cxn>
                </a:cxnLst>
                <a:rect l="T12" t="T13" r="T14" b="T15"/>
                <a:pathLst>
                  <a:path w="22" h="44">
                    <a:moveTo>
                      <a:pt x="0" y="44"/>
                    </a:moveTo>
                    <a:cubicBezTo>
                      <a:pt x="0" y="34"/>
                      <a:pt x="1" y="19"/>
                      <a:pt x="7" y="11"/>
                    </a:cubicBezTo>
                    <a:cubicBezTo>
                      <a:pt x="16" y="0"/>
                      <a:pt x="21" y="19"/>
                      <a:pt x="22" y="26"/>
                    </a:cubicBezTo>
                    <a:cubicBezTo>
                      <a:pt x="19" y="22"/>
                      <a:pt x="9" y="10"/>
                      <a:pt x="6" y="22"/>
                    </a:cubicBezTo>
                  </a:path>
                </a:pathLst>
              </a:custGeom>
              <a:solidFill>
                <a:srgbClr val="A4C6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8225" name="Freeform 1021"/>
              <p:cNvSpPr>
                <a:spLocks/>
              </p:cNvSpPr>
              <p:nvPr/>
            </p:nvSpPr>
            <p:spPr bwMode="auto">
              <a:xfrm>
                <a:off x="2679" y="803"/>
                <a:ext cx="160" cy="389"/>
              </a:xfrm>
              <a:custGeom>
                <a:avLst/>
                <a:gdLst>
                  <a:gd name="T0" fmla="*/ 372523250 w 64"/>
                  <a:gd name="T1" fmla="*/ 1425358456 h 146"/>
                  <a:gd name="T2" fmla="*/ 162714845 w 64"/>
                  <a:gd name="T3" fmla="*/ 0 h 146"/>
                  <a:gd name="T4" fmla="*/ 0 w 64"/>
                  <a:gd name="T5" fmla="*/ 1258338617 h 146"/>
                  <a:gd name="T6" fmla="*/ 162714845 w 64"/>
                  <a:gd name="T7" fmla="*/ 2147483647 h 146"/>
                  <a:gd name="T8" fmla="*/ 167605783 w 64"/>
                  <a:gd name="T9" fmla="*/ 2147483647 h 146"/>
                  <a:gd name="T10" fmla="*/ 372523250 w 64"/>
                  <a:gd name="T11" fmla="*/ 1425358456 h 146"/>
                  <a:gd name="T12" fmla="*/ 0 60000 65536"/>
                  <a:gd name="T13" fmla="*/ 0 60000 65536"/>
                  <a:gd name="T14" fmla="*/ 0 60000 65536"/>
                  <a:gd name="T15" fmla="*/ 0 60000 65536"/>
                  <a:gd name="T16" fmla="*/ 0 60000 65536"/>
                  <a:gd name="T17" fmla="*/ 0 60000 65536"/>
                  <a:gd name="T18" fmla="*/ 0 w 64"/>
                  <a:gd name="T19" fmla="*/ 0 h 146"/>
                  <a:gd name="T20" fmla="*/ 64 w 64"/>
                  <a:gd name="T21" fmla="*/ 146 h 146"/>
                </a:gdLst>
                <a:ahLst/>
                <a:cxnLst>
                  <a:cxn ang="T12">
                    <a:pos x="T0" y="T1"/>
                  </a:cxn>
                  <a:cxn ang="T13">
                    <a:pos x="T2" y="T3"/>
                  </a:cxn>
                  <a:cxn ang="T14">
                    <a:pos x="T4" y="T5"/>
                  </a:cxn>
                  <a:cxn ang="T15">
                    <a:pos x="T6" y="T7"/>
                  </a:cxn>
                  <a:cxn ang="T16">
                    <a:pos x="T8" y="T9"/>
                  </a:cxn>
                  <a:cxn ang="T17">
                    <a:pos x="T10" y="T11"/>
                  </a:cxn>
                </a:cxnLst>
                <a:rect l="T18" t="T19" r="T20" b="T21"/>
                <a:pathLst>
                  <a:path w="64" h="146">
                    <a:moveTo>
                      <a:pt x="64" y="83"/>
                    </a:moveTo>
                    <a:cubicBezTo>
                      <a:pt x="64" y="65"/>
                      <a:pt x="43" y="0"/>
                      <a:pt x="28" y="0"/>
                    </a:cubicBezTo>
                    <a:cubicBezTo>
                      <a:pt x="13" y="0"/>
                      <a:pt x="0" y="33"/>
                      <a:pt x="0" y="73"/>
                    </a:cubicBezTo>
                    <a:cubicBezTo>
                      <a:pt x="0" y="114"/>
                      <a:pt x="12" y="146"/>
                      <a:pt x="28" y="146"/>
                    </a:cubicBezTo>
                    <a:cubicBezTo>
                      <a:pt x="28" y="146"/>
                      <a:pt x="29" y="146"/>
                      <a:pt x="29" y="146"/>
                    </a:cubicBezTo>
                    <a:cubicBezTo>
                      <a:pt x="44" y="143"/>
                      <a:pt x="64" y="100"/>
                      <a:pt x="64" y="83"/>
                    </a:cubicBezTo>
                    <a:close/>
                  </a:path>
                </a:pathLst>
              </a:custGeom>
              <a:solidFill>
                <a:srgbClr val="D1E1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8226" name="Freeform 1022"/>
              <p:cNvSpPr>
                <a:spLocks/>
              </p:cNvSpPr>
              <p:nvPr/>
            </p:nvSpPr>
            <p:spPr bwMode="auto">
              <a:xfrm>
                <a:off x="2381" y="805"/>
                <a:ext cx="163" cy="392"/>
              </a:xfrm>
              <a:custGeom>
                <a:avLst/>
                <a:gdLst>
                  <a:gd name="T0" fmla="*/ 0 w 65"/>
                  <a:gd name="T1" fmla="*/ 2147483647 h 147"/>
                  <a:gd name="T2" fmla="*/ 171547712 w 65"/>
                  <a:gd name="T3" fmla="*/ 1275495219 h 147"/>
                  <a:gd name="T4" fmla="*/ 7722328 w 65"/>
                  <a:gd name="T5" fmla="*/ 0 h 147"/>
                  <a:gd name="T6" fmla="*/ 232157462 w 65"/>
                  <a:gd name="T7" fmla="*/ 0 h 147"/>
                  <a:gd name="T8" fmla="*/ 399015562 w 65"/>
                  <a:gd name="T9" fmla="*/ 1275495219 h 147"/>
                  <a:gd name="T10" fmla="*/ 232157462 w 65"/>
                  <a:gd name="T11" fmla="*/ 2147483647 h 147"/>
                  <a:gd name="T12" fmla="*/ 0 60000 65536"/>
                  <a:gd name="T13" fmla="*/ 0 60000 65536"/>
                  <a:gd name="T14" fmla="*/ 0 60000 65536"/>
                  <a:gd name="T15" fmla="*/ 0 60000 65536"/>
                  <a:gd name="T16" fmla="*/ 0 60000 65536"/>
                  <a:gd name="T17" fmla="*/ 0 60000 65536"/>
                  <a:gd name="T18" fmla="*/ 0 w 65"/>
                  <a:gd name="T19" fmla="*/ 0 h 147"/>
                  <a:gd name="T20" fmla="*/ 65 w 65"/>
                  <a:gd name="T21" fmla="*/ 147 h 147"/>
                </a:gdLst>
                <a:ahLst/>
                <a:cxnLst>
                  <a:cxn ang="T12">
                    <a:pos x="T0" y="T1"/>
                  </a:cxn>
                  <a:cxn ang="T13">
                    <a:pos x="T2" y="T3"/>
                  </a:cxn>
                  <a:cxn ang="T14">
                    <a:pos x="T4" y="T5"/>
                  </a:cxn>
                  <a:cxn ang="T15">
                    <a:pos x="T6" y="T7"/>
                  </a:cxn>
                  <a:cxn ang="T16">
                    <a:pos x="T8" y="T9"/>
                  </a:cxn>
                  <a:cxn ang="T17">
                    <a:pos x="T10" y="T11"/>
                  </a:cxn>
                </a:cxnLst>
                <a:rect l="T18" t="T19" r="T20" b="T21"/>
                <a:pathLst>
                  <a:path w="65" h="147">
                    <a:moveTo>
                      <a:pt x="0" y="147"/>
                    </a:moveTo>
                    <a:cubicBezTo>
                      <a:pt x="16" y="147"/>
                      <a:pt x="28" y="114"/>
                      <a:pt x="28" y="73"/>
                    </a:cubicBezTo>
                    <a:cubicBezTo>
                      <a:pt x="28" y="33"/>
                      <a:pt x="16" y="0"/>
                      <a:pt x="1" y="0"/>
                    </a:cubicBezTo>
                    <a:cubicBezTo>
                      <a:pt x="38" y="0"/>
                      <a:pt x="38" y="0"/>
                      <a:pt x="38" y="0"/>
                    </a:cubicBezTo>
                    <a:cubicBezTo>
                      <a:pt x="53" y="0"/>
                      <a:pt x="65" y="33"/>
                      <a:pt x="65" y="73"/>
                    </a:cubicBezTo>
                    <a:cubicBezTo>
                      <a:pt x="65" y="114"/>
                      <a:pt x="53" y="147"/>
                      <a:pt x="38" y="147"/>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8227" name="Freeform 1023"/>
              <p:cNvSpPr>
                <a:spLocks/>
              </p:cNvSpPr>
              <p:nvPr/>
            </p:nvSpPr>
            <p:spPr bwMode="auto">
              <a:xfrm>
                <a:off x="481" y="976"/>
                <a:ext cx="135" cy="123"/>
              </a:xfrm>
              <a:custGeom>
                <a:avLst/>
                <a:gdLst>
                  <a:gd name="T0" fmla="*/ 23434583 w 54"/>
                  <a:gd name="T1" fmla="*/ 0 h 46"/>
                  <a:gd name="T2" fmla="*/ 0 w 54"/>
                  <a:gd name="T3" fmla="*/ 819444418 h 46"/>
                  <a:gd name="T4" fmla="*/ 314903645 w 54"/>
                  <a:gd name="T5" fmla="*/ 840525808 h 46"/>
                  <a:gd name="T6" fmla="*/ 77484188 w 54"/>
                  <a:gd name="T7" fmla="*/ 492965382 h 46"/>
                  <a:gd name="T8" fmla="*/ 23434583 w 54"/>
                  <a:gd name="T9" fmla="*/ 0 h 46"/>
                  <a:gd name="T10" fmla="*/ 0 60000 65536"/>
                  <a:gd name="T11" fmla="*/ 0 60000 65536"/>
                  <a:gd name="T12" fmla="*/ 0 60000 65536"/>
                  <a:gd name="T13" fmla="*/ 0 60000 65536"/>
                  <a:gd name="T14" fmla="*/ 0 60000 65536"/>
                  <a:gd name="T15" fmla="*/ 0 w 54"/>
                  <a:gd name="T16" fmla="*/ 0 h 46"/>
                  <a:gd name="T17" fmla="*/ 54 w 54"/>
                  <a:gd name="T18" fmla="*/ 46 h 46"/>
                </a:gdLst>
                <a:ahLst/>
                <a:cxnLst>
                  <a:cxn ang="T10">
                    <a:pos x="T0" y="T1"/>
                  </a:cxn>
                  <a:cxn ang="T11">
                    <a:pos x="T2" y="T3"/>
                  </a:cxn>
                  <a:cxn ang="T12">
                    <a:pos x="T4" y="T5"/>
                  </a:cxn>
                  <a:cxn ang="T13">
                    <a:pos x="T6" y="T7"/>
                  </a:cxn>
                  <a:cxn ang="T14">
                    <a:pos x="T8" y="T9"/>
                  </a:cxn>
                </a:cxnLst>
                <a:rect l="T15" t="T16" r="T17" b="T18"/>
                <a:pathLst>
                  <a:path w="54" h="46">
                    <a:moveTo>
                      <a:pt x="4" y="0"/>
                    </a:moveTo>
                    <a:cubicBezTo>
                      <a:pt x="4" y="6"/>
                      <a:pt x="7" y="33"/>
                      <a:pt x="0" y="45"/>
                    </a:cubicBezTo>
                    <a:cubicBezTo>
                      <a:pt x="54" y="46"/>
                      <a:pt x="54" y="46"/>
                      <a:pt x="54" y="46"/>
                    </a:cubicBezTo>
                    <a:cubicBezTo>
                      <a:pt x="28" y="45"/>
                      <a:pt x="21" y="42"/>
                      <a:pt x="13" y="27"/>
                    </a:cubicBezTo>
                    <a:cubicBezTo>
                      <a:pt x="8" y="18"/>
                      <a:pt x="4" y="0"/>
                      <a:pt x="4" y="0"/>
                    </a:cubicBezTo>
                    <a:close/>
                  </a:path>
                </a:pathLst>
              </a:custGeom>
              <a:solidFill>
                <a:srgbClr val="CACD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8228" name="Freeform 0"/>
              <p:cNvSpPr>
                <a:spLocks/>
              </p:cNvSpPr>
              <p:nvPr/>
            </p:nvSpPr>
            <p:spPr bwMode="auto">
              <a:xfrm>
                <a:off x="406" y="819"/>
                <a:ext cx="87" cy="357"/>
              </a:xfrm>
              <a:custGeom>
                <a:avLst/>
                <a:gdLst>
                  <a:gd name="T0" fmla="*/ 52959890 w 35"/>
                  <a:gd name="T1" fmla="*/ 2147483647 h 134"/>
                  <a:gd name="T2" fmla="*/ 184632248 w 35"/>
                  <a:gd name="T3" fmla="*/ 1153516618 h 134"/>
                  <a:gd name="T4" fmla="*/ 52959890 w 35"/>
                  <a:gd name="T5" fmla="*/ 0 h 134"/>
                  <a:gd name="T6" fmla="*/ 4159632 w 35"/>
                  <a:gd name="T7" fmla="*/ 0 h 134"/>
                  <a:gd name="T8" fmla="*/ 138612907 w 35"/>
                  <a:gd name="T9" fmla="*/ 1153516618 h 134"/>
                  <a:gd name="T10" fmla="*/ 0 w 35"/>
                  <a:gd name="T11" fmla="*/ 2147483647 h 134"/>
                  <a:gd name="T12" fmla="*/ 52959890 w 35"/>
                  <a:gd name="T13" fmla="*/ 2147483647 h 134"/>
                  <a:gd name="T14" fmla="*/ 0 60000 65536"/>
                  <a:gd name="T15" fmla="*/ 0 60000 65536"/>
                  <a:gd name="T16" fmla="*/ 0 60000 65536"/>
                  <a:gd name="T17" fmla="*/ 0 60000 65536"/>
                  <a:gd name="T18" fmla="*/ 0 60000 65536"/>
                  <a:gd name="T19" fmla="*/ 0 60000 65536"/>
                  <a:gd name="T20" fmla="*/ 0 60000 65536"/>
                  <a:gd name="T21" fmla="*/ 0 w 35"/>
                  <a:gd name="T22" fmla="*/ 0 h 134"/>
                  <a:gd name="T23" fmla="*/ 35 w 35"/>
                  <a:gd name="T24" fmla="*/ 134 h 1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134">
                    <a:moveTo>
                      <a:pt x="10" y="134"/>
                    </a:moveTo>
                    <a:cubicBezTo>
                      <a:pt x="24" y="134"/>
                      <a:pt x="35" y="104"/>
                      <a:pt x="35" y="67"/>
                    </a:cubicBezTo>
                    <a:cubicBezTo>
                      <a:pt x="35" y="30"/>
                      <a:pt x="24" y="0"/>
                      <a:pt x="10" y="0"/>
                    </a:cubicBezTo>
                    <a:cubicBezTo>
                      <a:pt x="1" y="0"/>
                      <a:pt x="1" y="0"/>
                      <a:pt x="1" y="0"/>
                    </a:cubicBezTo>
                    <a:cubicBezTo>
                      <a:pt x="14" y="0"/>
                      <a:pt x="26" y="30"/>
                      <a:pt x="26" y="67"/>
                    </a:cubicBezTo>
                    <a:cubicBezTo>
                      <a:pt x="25" y="104"/>
                      <a:pt x="14" y="134"/>
                      <a:pt x="0" y="134"/>
                    </a:cubicBezTo>
                    <a:lnTo>
                      <a:pt x="10" y="134"/>
                    </a:lnTo>
                    <a:close/>
                  </a:path>
                </a:pathLst>
              </a:custGeom>
              <a:solidFill>
                <a:srgbClr val="A6C7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8229" name="Freeform 1"/>
              <p:cNvSpPr>
                <a:spLocks/>
              </p:cNvSpPr>
              <p:nvPr/>
            </p:nvSpPr>
            <p:spPr bwMode="auto">
              <a:xfrm>
                <a:off x="461" y="904"/>
                <a:ext cx="32" cy="64"/>
              </a:xfrm>
              <a:custGeom>
                <a:avLst/>
                <a:gdLst>
                  <a:gd name="T0" fmla="*/ 58238134 w 13"/>
                  <a:gd name="T1" fmla="*/ 399953011 h 24"/>
                  <a:gd name="T2" fmla="*/ 45915591 w 13"/>
                  <a:gd name="T3" fmla="*/ 0 h 24"/>
                  <a:gd name="T4" fmla="*/ 0 w 13"/>
                  <a:gd name="T5" fmla="*/ 0 h 24"/>
                  <a:gd name="T6" fmla="*/ 12560881 w 13"/>
                  <a:gd name="T7" fmla="*/ 419338317 h 24"/>
                  <a:gd name="T8" fmla="*/ 58238134 w 13"/>
                  <a:gd name="T9" fmla="*/ 399953011 h 24"/>
                  <a:gd name="T10" fmla="*/ 0 60000 65536"/>
                  <a:gd name="T11" fmla="*/ 0 60000 65536"/>
                  <a:gd name="T12" fmla="*/ 0 60000 65536"/>
                  <a:gd name="T13" fmla="*/ 0 60000 65536"/>
                  <a:gd name="T14" fmla="*/ 0 60000 65536"/>
                  <a:gd name="T15" fmla="*/ 0 w 13"/>
                  <a:gd name="T16" fmla="*/ 0 h 24"/>
                  <a:gd name="T17" fmla="*/ 13 w 13"/>
                  <a:gd name="T18" fmla="*/ 24 h 24"/>
                </a:gdLst>
                <a:ahLst/>
                <a:cxnLst>
                  <a:cxn ang="T10">
                    <a:pos x="T0" y="T1"/>
                  </a:cxn>
                  <a:cxn ang="T11">
                    <a:pos x="T2" y="T3"/>
                  </a:cxn>
                  <a:cxn ang="T12">
                    <a:pos x="T4" y="T5"/>
                  </a:cxn>
                  <a:cxn ang="T13">
                    <a:pos x="T6" y="T7"/>
                  </a:cxn>
                  <a:cxn ang="T14">
                    <a:pos x="T8" y="T9"/>
                  </a:cxn>
                </a:cxnLst>
                <a:rect l="T15" t="T16" r="T17" b="T18"/>
                <a:pathLst>
                  <a:path w="13" h="24">
                    <a:moveTo>
                      <a:pt x="13" y="23"/>
                    </a:moveTo>
                    <a:cubicBezTo>
                      <a:pt x="12" y="15"/>
                      <a:pt x="11" y="7"/>
                      <a:pt x="10" y="0"/>
                    </a:cubicBezTo>
                    <a:cubicBezTo>
                      <a:pt x="0" y="0"/>
                      <a:pt x="0" y="0"/>
                      <a:pt x="0" y="0"/>
                    </a:cubicBezTo>
                    <a:cubicBezTo>
                      <a:pt x="2" y="7"/>
                      <a:pt x="3" y="15"/>
                      <a:pt x="3" y="24"/>
                    </a:cubicBezTo>
                    <a:lnTo>
                      <a:pt x="13"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8230" name="Freeform 2"/>
              <p:cNvSpPr>
                <a:spLocks/>
              </p:cNvSpPr>
              <p:nvPr/>
            </p:nvSpPr>
            <p:spPr bwMode="auto">
              <a:xfrm>
                <a:off x="456" y="885"/>
                <a:ext cx="27" cy="11"/>
              </a:xfrm>
              <a:custGeom>
                <a:avLst/>
                <a:gdLst>
                  <a:gd name="T0" fmla="*/ 43173940 w 11"/>
                  <a:gd name="T1" fmla="*/ 0 h 4"/>
                  <a:gd name="T2" fmla="*/ 0 w 11"/>
                  <a:gd name="T3" fmla="*/ 0 h 4"/>
                  <a:gd name="T4" fmla="*/ 3388831 w 11"/>
                  <a:gd name="T5" fmla="*/ 115762169 h 4"/>
                  <a:gd name="T6" fmla="*/ 46721983 w 11"/>
                  <a:gd name="T7" fmla="*/ 115762169 h 4"/>
                  <a:gd name="T8" fmla="*/ 43173940 w 11"/>
                  <a:gd name="T9" fmla="*/ 0 h 4"/>
                  <a:gd name="T10" fmla="*/ 0 60000 65536"/>
                  <a:gd name="T11" fmla="*/ 0 60000 65536"/>
                  <a:gd name="T12" fmla="*/ 0 60000 65536"/>
                  <a:gd name="T13" fmla="*/ 0 60000 65536"/>
                  <a:gd name="T14" fmla="*/ 0 60000 65536"/>
                  <a:gd name="T15" fmla="*/ 0 w 11"/>
                  <a:gd name="T16" fmla="*/ 0 h 4"/>
                  <a:gd name="T17" fmla="*/ 11 w 11"/>
                  <a:gd name="T18" fmla="*/ 4 h 4"/>
                </a:gdLst>
                <a:ahLst/>
                <a:cxnLst>
                  <a:cxn ang="T10">
                    <a:pos x="T0" y="T1"/>
                  </a:cxn>
                  <a:cxn ang="T11">
                    <a:pos x="T2" y="T3"/>
                  </a:cxn>
                  <a:cxn ang="T12">
                    <a:pos x="T4" y="T5"/>
                  </a:cxn>
                  <a:cxn ang="T13">
                    <a:pos x="T6" y="T7"/>
                  </a:cxn>
                  <a:cxn ang="T14">
                    <a:pos x="T8" y="T9"/>
                  </a:cxn>
                </a:cxnLst>
                <a:rect l="T15" t="T16" r="T17" b="T18"/>
                <a:pathLst>
                  <a:path w="11" h="4">
                    <a:moveTo>
                      <a:pt x="10" y="0"/>
                    </a:moveTo>
                    <a:cubicBezTo>
                      <a:pt x="0" y="0"/>
                      <a:pt x="0" y="0"/>
                      <a:pt x="0" y="0"/>
                    </a:cubicBezTo>
                    <a:cubicBezTo>
                      <a:pt x="1" y="2"/>
                      <a:pt x="1" y="3"/>
                      <a:pt x="1" y="4"/>
                    </a:cubicBezTo>
                    <a:cubicBezTo>
                      <a:pt x="11" y="4"/>
                      <a:pt x="11" y="4"/>
                      <a:pt x="11" y="4"/>
                    </a:cubicBezTo>
                    <a:cubicBezTo>
                      <a:pt x="10" y="2"/>
                      <a:pt x="10" y="1"/>
                      <a:pt x="10" y="0"/>
                    </a:cubicBezTo>
                    <a:close/>
                  </a:path>
                </a:pathLst>
              </a:custGeom>
              <a:solidFill>
                <a:srgbClr val="0075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8231" name="Freeform 3"/>
              <p:cNvSpPr>
                <a:spLocks/>
              </p:cNvSpPr>
              <p:nvPr/>
            </p:nvSpPr>
            <p:spPr bwMode="auto">
              <a:xfrm>
                <a:off x="468" y="981"/>
                <a:ext cx="25" cy="30"/>
              </a:xfrm>
              <a:custGeom>
                <a:avLst/>
                <a:gdLst>
                  <a:gd name="T0" fmla="*/ 0 w 10"/>
                  <a:gd name="T1" fmla="*/ 0 h 11"/>
                  <a:gd name="T2" fmla="*/ 6370908 w 10"/>
                  <a:gd name="T3" fmla="*/ 151048205 h 11"/>
                  <a:gd name="T4" fmla="*/ 0 w 10"/>
                  <a:gd name="T5" fmla="*/ 282137035 h 11"/>
                  <a:gd name="T6" fmla="*/ 57818675 w 10"/>
                  <a:gd name="T7" fmla="*/ 254498839 h 11"/>
                  <a:gd name="T8" fmla="*/ 57818675 w 10"/>
                  <a:gd name="T9" fmla="*/ 151048205 h 11"/>
                  <a:gd name="T10" fmla="*/ 57818675 w 10"/>
                  <a:gd name="T11" fmla="*/ 48124265 h 11"/>
                  <a:gd name="T12" fmla="*/ 57818675 w 10"/>
                  <a:gd name="T13" fmla="*/ 0 h 11"/>
                  <a:gd name="T14" fmla="*/ 0 w 10"/>
                  <a:gd name="T15" fmla="*/ 0 h 11"/>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11"/>
                  <a:gd name="T26" fmla="*/ 10 w 10"/>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11">
                    <a:moveTo>
                      <a:pt x="0" y="0"/>
                    </a:moveTo>
                    <a:cubicBezTo>
                      <a:pt x="0" y="2"/>
                      <a:pt x="1" y="4"/>
                      <a:pt x="1" y="6"/>
                    </a:cubicBezTo>
                    <a:cubicBezTo>
                      <a:pt x="1" y="8"/>
                      <a:pt x="0" y="9"/>
                      <a:pt x="0" y="11"/>
                    </a:cubicBezTo>
                    <a:cubicBezTo>
                      <a:pt x="10" y="10"/>
                      <a:pt x="10" y="10"/>
                      <a:pt x="10" y="10"/>
                    </a:cubicBezTo>
                    <a:cubicBezTo>
                      <a:pt x="10" y="9"/>
                      <a:pt x="10" y="7"/>
                      <a:pt x="10" y="6"/>
                    </a:cubicBezTo>
                    <a:cubicBezTo>
                      <a:pt x="10" y="5"/>
                      <a:pt x="10" y="3"/>
                      <a:pt x="10" y="2"/>
                    </a:cubicBezTo>
                    <a:cubicBezTo>
                      <a:pt x="10" y="2"/>
                      <a:pt x="10" y="1"/>
                      <a:pt x="10" y="0"/>
                    </a:cubicBezTo>
                    <a:lnTo>
                      <a:pt x="0" y="0"/>
                    </a:lnTo>
                    <a:close/>
                  </a:path>
                </a:pathLst>
              </a:custGeom>
              <a:solidFill>
                <a:srgbClr val="2994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8232" name="Freeform 4"/>
              <p:cNvSpPr>
                <a:spLocks/>
              </p:cNvSpPr>
              <p:nvPr/>
            </p:nvSpPr>
            <p:spPr bwMode="auto">
              <a:xfrm>
                <a:off x="976" y="891"/>
                <a:ext cx="25" cy="61"/>
              </a:xfrm>
              <a:custGeom>
                <a:avLst/>
                <a:gdLst>
                  <a:gd name="T0" fmla="*/ 39817708 w 10"/>
                  <a:gd name="T1" fmla="*/ 0 h 23"/>
                  <a:gd name="T2" fmla="*/ 0 w 10"/>
                  <a:gd name="T3" fmla="*/ 0 h 23"/>
                  <a:gd name="T4" fmla="*/ 11920238 w 10"/>
                  <a:gd name="T5" fmla="*/ 366168092 h 23"/>
                  <a:gd name="T6" fmla="*/ 57818675 w 10"/>
                  <a:gd name="T7" fmla="*/ 336588739 h 23"/>
                  <a:gd name="T8" fmla="*/ 39817708 w 10"/>
                  <a:gd name="T9" fmla="*/ 0 h 23"/>
                  <a:gd name="T10" fmla="*/ 0 60000 65536"/>
                  <a:gd name="T11" fmla="*/ 0 60000 65536"/>
                  <a:gd name="T12" fmla="*/ 0 60000 65536"/>
                  <a:gd name="T13" fmla="*/ 0 60000 65536"/>
                  <a:gd name="T14" fmla="*/ 0 60000 65536"/>
                  <a:gd name="T15" fmla="*/ 0 w 10"/>
                  <a:gd name="T16" fmla="*/ 0 h 23"/>
                  <a:gd name="T17" fmla="*/ 10 w 10"/>
                  <a:gd name="T18" fmla="*/ 23 h 23"/>
                </a:gdLst>
                <a:ahLst/>
                <a:cxnLst>
                  <a:cxn ang="T10">
                    <a:pos x="T0" y="T1"/>
                  </a:cxn>
                  <a:cxn ang="T11">
                    <a:pos x="T2" y="T3"/>
                  </a:cxn>
                  <a:cxn ang="T12">
                    <a:pos x="T4" y="T5"/>
                  </a:cxn>
                  <a:cxn ang="T13">
                    <a:pos x="T6" y="T7"/>
                  </a:cxn>
                  <a:cxn ang="T14">
                    <a:pos x="T8" y="T9"/>
                  </a:cxn>
                </a:cxnLst>
                <a:rect l="T15" t="T16" r="T17" b="T18"/>
                <a:pathLst>
                  <a:path w="10" h="23">
                    <a:moveTo>
                      <a:pt x="7" y="0"/>
                    </a:moveTo>
                    <a:cubicBezTo>
                      <a:pt x="0" y="0"/>
                      <a:pt x="0" y="0"/>
                      <a:pt x="0" y="0"/>
                    </a:cubicBezTo>
                    <a:cubicBezTo>
                      <a:pt x="1" y="7"/>
                      <a:pt x="2" y="14"/>
                      <a:pt x="2" y="23"/>
                    </a:cubicBezTo>
                    <a:cubicBezTo>
                      <a:pt x="10" y="21"/>
                      <a:pt x="10" y="21"/>
                      <a:pt x="10" y="21"/>
                    </a:cubicBezTo>
                    <a:cubicBezTo>
                      <a:pt x="10" y="14"/>
                      <a:pt x="9" y="6"/>
                      <a:pt x="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8233" name="Freeform 5"/>
              <p:cNvSpPr>
                <a:spLocks/>
              </p:cNvSpPr>
              <p:nvPr/>
            </p:nvSpPr>
            <p:spPr bwMode="auto">
              <a:xfrm>
                <a:off x="971" y="869"/>
                <a:ext cx="20" cy="14"/>
              </a:xfrm>
              <a:custGeom>
                <a:avLst/>
                <a:gdLst>
                  <a:gd name="T0" fmla="*/ 39024220 w 8"/>
                  <a:gd name="T1" fmla="*/ 0 h 5"/>
                  <a:gd name="T2" fmla="*/ 0 w 8"/>
                  <a:gd name="T3" fmla="*/ 40397890 h 5"/>
                  <a:gd name="T4" fmla="*/ 6243958 w 8"/>
                  <a:gd name="T5" fmla="*/ 198304075 h 5"/>
                  <a:gd name="T6" fmla="*/ 46488800 w 8"/>
                  <a:gd name="T7" fmla="*/ 158582346 h 5"/>
                  <a:gd name="T8" fmla="*/ 39024220 w 8"/>
                  <a:gd name="T9" fmla="*/ 0 h 5"/>
                  <a:gd name="T10" fmla="*/ 0 60000 65536"/>
                  <a:gd name="T11" fmla="*/ 0 60000 65536"/>
                  <a:gd name="T12" fmla="*/ 0 60000 65536"/>
                  <a:gd name="T13" fmla="*/ 0 60000 65536"/>
                  <a:gd name="T14" fmla="*/ 0 60000 65536"/>
                  <a:gd name="T15" fmla="*/ 0 w 8"/>
                  <a:gd name="T16" fmla="*/ 0 h 5"/>
                  <a:gd name="T17" fmla="*/ 8 w 8"/>
                  <a:gd name="T18" fmla="*/ 5 h 5"/>
                </a:gdLst>
                <a:ahLst/>
                <a:cxnLst>
                  <a:cxn ang="T10">
                    <a:pos x="T0" y="T1"/>
                  </a:cxn>
                  <a:cxn ang="T11">
                    <a:pos x="T2" y="T3"/>
                  </a:cxn>
                  <a:cxn ang="T12">
                    <a:pos x="T4" y="T5"/>
                  </a:cxn>
                  <a:cxn ang="T13">
                    <a:pos x="T6" y="T7"/>
                  </a:cxn>
                  <a:cxn ang="T14">
                    <a:pos x="T8" y="T9"/>
                  </a:cxn>
                </a:cxnLst>
                <a:rect l="T15" t="T16" r="T17" b="T18"/>
                <a:pathLst>
                  <a:path w="8" h="5">
                    <a:moveTo>
                      <a:pt x="7" y="0"/>
                    </a:moveTo>
                    <a:cubicBezTo>
                      <a:pt x="0" y="1"/>
                      <a:pt x="0" y="1"/>
                      <a:pt x="0" y="1"/>
                    </a:cubicBezTo>
                    <a:cubicBezTo>
                      <a:pt x="1" y="2"/>
                      <a:pt x="1" y="3"/>
                      <a:pt x="1" y="5"/>
                    </a:cubicBezTo>
                    <a:cubicBezTo>
                      <a:pt x="8" y="4"/>
                      <a:pt x="8" y="4"/>
                      <a:pt x="8" y="4"/>
                    </a:cubicBezTo>
                    <a:cubicBezTo>
                      <a:pt x="8" y="3"/>
                      <a:pt x="8" y="1"/>
                      <a:pt x="7" y="0"/>
                    </a:cubicBezTo>
                    <a:close/>
                  </a:path>
                </a:pathLst>
              </a:custGeom>
              <a:solidFill>
                <a:srgbClr val="0075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8234" name="Freeform 6"/>
              <p:cNvSpPr>
                <a:spLocks/>
              </p:cNvSpPr>
              <p:nvPr/>
            </p:nvSpPr>
            <p:spPr bwMode="auto">
              <a:xfrm>
                <a:off x="984" y="963"/>
                <a:ext cx="20" cy="29"/>
              </a:xfrm>
              <a:custGeom>
                <a:avLst/>
                <a:gdLst>
                  <a:gd name="T0" fmla="*/ 46488800 w 8"/>
                  <a:gd name="T1" fmla="*/ 142606952 h 11"/>
                  <a:gd name="T2" fmla="*/ 46488800 w 8"/>
                  <a:gd name="T3" fmla="*/ 97191409 h 11"/>
                  <a:gd name="T4" fmla="*/ 46488800 w 8"/>
                  <a:gd name="T5" fmla="*/ 43068208 h 11"/>
                  <a:gd name="T6" fmla="*/ 39024220 w 8"/>
                  <a:gd name="T7" fmla="*/ 0 h 11"/>
                  <a:gd name="T8" fmla="*/ 0 w 8"/>
                  <a:gd name="T9" fmla="*/ 16336217 h 11"/>
                  <a:gd name="T10" fmla="*/ 0 w 8"/>
                  <a:gd name="T11" fmla="*/ 156586159 h 11"/>
                  <a:gd name="T12" fmla="*/ 46488800 w 8"/>
                  <a:gd name="T13" fmla="*/ 142606952 h 11"/>
                  <a:gd name="T14" fmla="*/ 0 60000 65536"/>
                  <a:gd name="T15" fmla="*/ 0 60000 65536"/>
                  <a:gd name="T16" fmla="*/ 0 60000 65536"/>
                  <a:gd name="T17" fmla="*/ 0 60000 65536"/>
                  <a:gd name="T18" fmla="*/ 0 60000 65536"/>
                  <a:gd name="T19" fmla="*/ 0 60000 65536"/>
                  <a:gd name="T20" fmla="*/ 0 60000 65536"/>
                  <a:gd name="T21" fmla="*/ 0 w 8"/>
                  <a:gd name="T22" fmla="*/ 0 h 11"/>
                  <a:gd name="T23" fmla="*/ 8 w 8"/>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11">
                    <a:moveTo>
                      <a:pt x="8" y="10"/>
                    </a:moveTo>
                    <a:cubicBezTo>
                      <a:pt x="8" y="9"/>
                      <a:pt x="8" y="8"/>
                      <a:pt x="8" y="7"/>
                    </a:cubicBezTo>
                    <a:cubicBezTo>
                      <a:pt x="8" y="5"/>
                      <a:pt x="8" y="4"/>
                      <a:pt x="8" y="3"/>
                    </a:cubicBezTo>
                    <a:cubicBezTo>
                      <a:pt x="7" y="2"/>
                      <a:pt x="7" y="2"/>
                      <a:pt x="7" y="0"/>
                    </a:cubicBezTo>
                    <a:cubicBezTo>
                      <a:pt x="0" y="1"/>
                      <a:pt x="0" y="1"/>
                      <a:pt x="0" y="1"/>
                    </a:cubicBezTo>
                    <a:cubicBezTo>
                      <a:pt x="0" y="4"/>
                      <a:pt x="0" y="8"/>
                      <a:pt x="0" y="11"/>
                    </a:cubicBezTo>
                    <a:lnTo>
                      <a:pt x="8" y="10"/>
                    </a:lnTo>
                    <a:close/>
                  </a:path>
                </a:pathLst>
              </a:custGeom>
              <a:solidFill>
                <a:srgbClr val="2994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8235" name="Freeform 7"/>
              <p:cNvSpPr>
                <a:spLocks/>
              </p:cNvSpPr>
              <p:nvPr/>
            </p:nvSpPr>
            <p:spPr bwMode="auto">
              <a:xfrm>
                <a:off x="2431" y="853"/>
                <a:ext cx="110" cy="112"/>
              </a:xfrm>
              <a:custGeom>
                <a:avLst/>
                <a:gdLst>
                  <a:gd name="T0" fmla="*/ 209381175 w 44"/>
                  <a:gd name="T1" fmla="*/ 0 h 42"/>
                  <a:gd name="T2" fmla="*/ 0 w 44"/>
                  <a:gd name="T3" fmla="*/ 0 h 42"/>
                  <a:gd name="T4" fmla="*/ 6439270 w 44"/>
                  <a:gd name="T5" fmla="*/ 85481608 h 42"/>
                  <a:gd name="T6" fmla="*/ 40244925 w 44"/>
                  <a:gd name="T7" fmla="*/ 732793877 h 42"/>
                  <a:gd name="T8" fmla="*/ 256298833 w 44"/>
                  <a:gd name="T9" fmla="*/ 698897088 h 42"/>
                  <a:gd name="T10" fmla="*/ 209381175 w 44"/>
                  <a:gd name="T11" fmla="*/ 0 h 42"/>
                  <a:gd name="T12" fmla="*/ 0 60000 65536"/>
                  <a:gd name="T13" fmla="*/ 0 60000 65536"/>
                  <a:gd name="T14" fmla="*/ 0 60000 65536"/>
                  <a:gd name="T15" fmla="*/ 0 60000 65536"/>
                  <a:gd name="T16" fmla="*/ 0 60000 65536"/>
                  <a:gd name="T17" fmla="*/ 0 60000 65536"/>
                  <a:gd name="T18" fmla="*/ 0 w 44"/>
                  <a:gd name="T19" fmla="*/ 0 h 42"/>
                  <a:gd name="T20" fmla="*/ 44 w 44"/>
                  <a:gd name="T21" fmla="*/ 42 h 42"/>
                </a:gdLst>
                <a:ahLst/>
                <a:cxnLst>
                  <a:cxn ang="T12">
                    <a:pos x="T0" y="T1"/>
                  </a:cxn>
                  <a:cxn ang="T13">
                    <a:pos x="T2" y="T3"/>
                  </a:cxn>
                  <a:cxn ang="T14">
                    <a:pos x="T4" y="T5"/>
                  </a:cxn>
                  <a:cxn ang="T15">
                    <a:pos x="T6" y="T7"/>
                  </a:cxn>
                  <a:cxn ang="T16">
                    <a:pos x="T8" y="T9"/>
                  </a:cxn>
                  <a:cxn ang="T17">
                    <a:pos x="T10" y="T11"/>
                  </a:cxn>
                </a:cxnLst>
                <a:rect l="T18" t="T19" r="T20" b="T21"/>
                <a:pathLst>
                  <a:path w="44" h="42">
                    <a:moveTo>
                      <a:pt x="36" y="0"/>
                    </a:moveTo>
                    <a:cubicBezTo>
                      <a:pt x="0" y="0"/>
                      <a:pt x="0" y="0"/>
                      <a:pt x="0" y="0"/>
                    </a:cubicBezTo>
                    <a:cubicBezTo>
                      <a:pt x="0" y="2"/>
                      <a:pt x="0" y="4"/>
                      <a:pt x="1" y="5"/>
                    </a:cubicBezTo>
                    <a:cubicBezTo>
                      <a:pt x="4" y="15"/>
                      <a:pt x="6" y="28"/>
                      <a:pt x="7" y="42"/>
                    </a:cubicBezTo>
                    <a:cubicBezTo>
                      <a:pt x="44" y="40"/>
                      <a:pt x="44" y="40"/>
                      <a:pt x="44" y="40"/>
                    </a:cubicBezTo>
                    <a:cubicBezTo>
                      <a:pt x="43" y="24"/>
                      <a:pt x="40" y="11"/>
                      <a:pt x="36" y="0"/>
                    </a:cubicBezTo>
                    <a:close/>
                  </a:path>
                </a:pathLst>
              </a:custGeom>
              <a:solidFill>
                <a:srgbClr val="9EA0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8236" name="Freeform 8"/>
              <p:cNvSpPr>
                <a:spLocks/>
              </p:cNvSpPr>
              <p:nvPr/>
            </p:nvSpPr>
            <p:spPr bwMode="auto">
              <a:xfrm>
                <a:off x="2416" y="827"/>
                <a:ext cx="103" cy="24"/>
              </a:xfrm>
              <a:custGeom>
                <a:avLst/>
                <a:gdLst>
                  <a:gd name="T0" fmla="*/ 226526139 w 41"/>
                  <a:gd name="T1" fmla="*/ 0 h 9"/>
                  <a:gd name="T2" fmla="*/ 0 w 41"/>
                  <a:gd name="T3" fmla="*/ 19258027 h 9"/>
                  <a:gd name="T4" fmla="*/ 25080098 w 41"/>
                  <a:gd name="T5" fmla="*/ 157251869 h 9"/>
                  <a:gd name="T6" fmla="*/ 259530705 w 41"/>
                  <a:gd name="T7" fmla="*/ 136945971 h 9"/>
                  <a:gd name="T8" fmla="*/ 226526139 w 41"/>
                  <a:gd name="T9" fmla="*/ 0 h 9"/>
                  <a:gd name="T10" fmla="*/ 0 60000 65536"/>
                  <a:gd name="T11" fmla="*/ 0 60000 65536"/>
                  <a:gd name="T12" fmla="*/ 0 60000 65536"/>
                  <a:gd name="T13" fmla="*/ 0 60000 65536"/>
                  <a:gd name="T14" fmla="*/ 0 60000 65536"/>
                  <a:gd name="T15" fmla="*/ 0 w 41"/>
                  <a:gd name="T16" fmla="*/ 0 h 9"/>
                  <a:gd name="T17" fmla="*/ 41 w 41"/>
                  <a:gd name="T18" fmla="*/ 9 h 9"/>
                </a:gdLst>
                <a:ahLst/>
                <a:cxnLst>
                  <a:cxn ang="T10">
                    <a:pos x="T0" y="T1"/>
                  </a:cxn>
                  <a:cxn ang="T11">
                    <a:pos x="T2" y="T3"/>
                  </a:cxn>
                  <a:cxn ang="T12">
                    <a:pos x="T4" y="T5"/>
                  </a:cxn>
                  <a:cxn ang="T13">
                    <a:pos x="T6" y="T7"/>
                  </a:cxn>
                  <a:cxn ang="T14">
                    <a:pos x="T8" y="T9"/>
                  </a:cxn>
                </a:cxnLst>
                <a:rect l="T15" t="T16" r="T17" b="T18"/>
                <a:pathLst>
                  <a:path w="41" h="9">
                    <a:moveTo>
                      <a:pt x="36" y="0"/>
                    </a:moveTo>
                    <a:cubicBezTo>
                      <a:pt x="0" y="1"/>
                      <a:pt x="0" y="1"/>
                      <a:pt x="0" y="1"/>
                    </a:cubicBezTo>
                    <a:cubicBezTo>
                      <a:pt x="1" y="3"/>
                      <a:pt x="3" y="6"/>
                      <a:pt x="4" y="9"/>
                    </a:cubicBezTo>
                    <a:cubicBezTo>
                      <a:pt x="41" y="8"/>
                      <a:pt x="41" y="8"/>
                      <a:pt x="41" y="8"/>
                    </a:cubicBezTo>
                    <a:cubicBezTo>
                      <a:pt x="39" y="5"/>
                      <a:pt x="38" y="2"/>
                      <a:pt x="3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8237" name="Freeform 9"/>
              <p:cNvSpPr>
                <a:spLocks/>
              </p:cNvSpPr>
              <p:nvPr/>
            </p:nvSpPr>
            <p:spPr bwMode="auto">
              <a:xfrm>
                <a:off x="2449" y="981"/>
                <a:ext cx="95" cy="54"/>
              </a:xfrm>
              <a:custGeom>
                <a:avLst/>
                <a:gdLst>
                  <a:gd name="T0" fmla="*/ 220535470 w 38"/>
                  <a:gd name="T1" fmla="*/ 389461754 h 20"/>
                  <a:gd name="T2" fmla="*/ 220535470 w 38"/>
                  <a:gd name="T3" fmla="*/ 151147828 h 20"/>
                  <a:gd name="T4" fmla="*/ 220535470 w 38"/>
                  <a:gd name="T5" fmla="*/ 0 h 20"/>
                  <a:gd name="T6" fmla="*/ 6370908 w 38"/>
                  <a:gd name="T7" fmla="*/ 0 h 20"/>
                  <a:gd name="T8" fmla="*/ 6370908 w 38"/>
                  <a:gd name="T9" fmla="*/ 151147828 h 20"/>
                  <a:gd name="T10" fmla="*/ 0 w 38"/>
                  <a:gd name="T11" fmla="*/ 431218823 h 20"/>
                  <a:gd name="T12" fmla="*/ 220535470 w 38"/>
                  <a:gd name="T13" fmla="*/ 389461754 h 20"/>
                  <a:gd name="T14" fmla="*/ 0 60000 65536"/>
                  <a:gd name="T15" fmla="*/ 0 60000 65536"/>
                  <a:gd name="T16" fmla="*/ 0 60000 65536"/>
                  <a:gd name="T17" fmla="*/ 0 60000 65536"/>
                  <a:gd name="T18" fmla="*/ 0 60000 65536"/>
                  <a:gd name="T19" fmla="*/ 0 60000 65536"/>
                  <a:gd name="T20" fmla="*/ 0 60000 65536"/>
                  <a:gd name="T21" fmla="*/ 0 w 38"/>
                  <a:gd name="T22" fmla="*/ 0 h 20"/>
                  <a:gd name="T23" fmla="*/ 38 w 38"/>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20">
                    <a:moveTo>
                      <a:pt x="38" y="18"/>
                    </a:moveTo>
                    <a:cubicBezTo>
                      <a:pt x="38" y="15"/>
                      <a:pt x="38" y="11"/>
                      <a:pt x="38" y="7"/>
                    </a:cubicBezTo>
                    <a:cubicBezTo>
                      <a:pt x="38" y="5"/>
                      <a:pt x="38" y="2"/>
                      <a:pt x="38" y="0"/>
                    </a:cubicBezTo>
                    <a:cubicBezTo>
                      <a:pt x="1" y="0"/>
                      <a:pt x="1" y="0"/>
                      <a:pt x="1" y="0"/>
                    </a:cubicBezTo>
                    <a:cubicBezTo>
                      <a:pt x="1" y="3"/>
                      <a:pt x="1" y="5"/>
                      <a:pt x="1" y="7"/>
                    </a:cubicBezTo>
                    <a:cubicBezTo>
                      <a:pt x="1" y="12"/>
                      <a:pt x="1" y="16"/>
                      <a:pt x="0" y="20"/>
                    </a:cubicBezTo>
                    <a:lnTo>
                      <a:pt x="38" y="18"/>
                    </a:lnTo>
                    <a:close/>
                  </a:path>
                </a:pathLst>
              </a:custGeom>
              <a:solidFill>
                <a:srgbClr val="DDDE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8238" name="Freeform 10"/>
              <p:cNvSpPr>
                <a:spLocks/>
              </p:cNvSpPr>
              <p:nvPr/>
            </p:nvSpPr>
            <p:spPr bwMode="auto">
              <a:xfrm>
                <a:off x="498" y="912"/>
                <a:ext cx="160" cy="109"/>
              </a:xfrm>
              <a:custGeom>
                <a:avLst/>
                <a:gdLst>
                  <a:gd name="T0" fmla="*/ 214099145 w 64"/>
                  <a:gd name="T1" fmla="*/ 49363888 h 41"/>
                  <a:gd name="T2" fmla="*/ 307243175 w 64"/>
                  <a:gd name="T3" fmla="*/ 119951374 h 41"/>
                  <a:gd name="T4" fmla="*/ 337046688 w 64"/>
                  <a:gd name="T5" fmla="*/ 280955074 h 41"/>
                  <a:gd name="T6" fmla="*/ 360125783 w 64"/>
                  <a:gd name="T7" fmla="*/ 679381857 h 41"/>
                  <a:gd name="T8" fmla="*/ 295036145 w 64"/>
                  <a:gd name="T9" fmla="*/ 0 h 41"/>
                  <a:gd name="T10" fmla="*/ 0 w 64"/>
                  <a:gd name="T11" fmla="*/ 18568068 h 41"/>
                  <a:gd name="T12" fmla="*/ 214099145 w 64"/>
                  <a:gd name="T13" fmla="*/ 49363888 h 41"/>
                  <a:gd name="T14" fmla="*/ 0 60000 65536"/>
                  <a:gd name="T15" fmla="*/ 0 60000 65536"/>
                  <a:gd name="T16" fmla="*/ 0 60000 65536"/>
                  <a:gd name="T17" fmla="*/ 0 60000 65536"/>
                  <a:gd name="T18" fmla="*/ 0 60000 65536"/>
                  <a:gd name="T19" fmla="*/ 0 60000 65536"/>
                  <a:gd name="T20" fmla="*/ 0 60000 65536"/>
                  <a:gd name="T21" fmla="*/ 0 w 64"/>
                  <a:gd name="T22" fmla="*/ 0 h 41"/>
                  <a:gd name="T23" fmla="*/ 64 w 64"/>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41">
                    <a:moveTo>
                      <a:pt x="37" y="3"/>
                    </a:moveTo>
                    <a:cubicBezTo>
                      <a:pt x="42" y="4"/>
                      <a:pt x="50" y="3"/>
                      <a:pt x="53" y="7"/>
                    </a:cubicBezTo>
                    <a:cubicBezTo>
                      <a:pt x="55" y="8"/>
                      <a:pt x="56" y="12"/>
                      <a:pt x="58" y="17"/>
                    </a:cubicBezTo>
                    <a:cubicBezTo>
                      <a:pt x="60" y="24"/>
                      <a:pt x="62" y="35"/>
                      <a:pt x="62" y="41"/>
                    </a:cubicBezTo>
                    <a:cubicBezTo>
                      <a:pt x="64" y="23"/>
                      <a:pt x="59" y="1"/>
                      <a:pt x="51" y="0"/>
                    </a:cubicBezTo>
                    <a:cubicBezTo>
                      <a:pt x="0" y="1"/>
                      <a:pt x="0" y="1"/>
                      <a:pt x="0" y="1"/>
                    </a:cubicBezTo>
                    <a:cubicBezTo>
                      <a:pt x="0" y="1"/>
                      <a:pt x="14" y="2"/>
                      <a:pt x="37"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8239" name="Freeform 11"/>
              <p:cNvSpPr>
                <a:spLocks/>
              </p:cNvSpPr>
              <p:nvPr/>
            </p:nvSpPr>
            <p:spPr bwMode="auto">
              <a:xfrm>
                <a:off x="398" y="827"/>
                <a:ext cx="65" cy="338"/>
              </a:xfrm>
              <a:custGeom>
                <a:avLst/>
                <a:gdLst>
                  <a:gd name="T0" fmla="*/ 18597470 w 26"/>
                  <a:gd name="T1" fmla="*/ 0 h 127"/>
                  <a:gd name="T2" fmla="*/ 12397470 w 26"/>
                  <a:gd name="T3" fmla="*/ 0 h 127"/>
                  <a:gd name="T4" fmla="*/ 135307625 w 26"/>
                  <a:gd name="T5" fmla="*/ 1064466823 h 127"/>
                  <a:gd name="T6" fmla="*/ 0 w 26"/>
                  <a:gd name="T7" fmla="*/ 2123518132 h 127"/>
                  <a:gd name="T8" fmla="*/ 18597470 w 26"/>
                  <a:gd name="T9" fmla="*/ 2142312547 h 127"/>
                  <a:gd name="T10" fmla="*/ 151997863 w 26"/>
                  <a:gd name="T11" fmla="*/ 1064466823 h 127"/>
                  <a:gd name="T12" fmla="*/ 18597470 w 26"/>
                  <a:gd name="T13" fmla="*/ 0 h 127"/>
                  <a:gd name="T14" fmla="*/ 0 60000 65536"/>
                  <a:gd name="T15" fmla="*/ 0 60000 65536"/>
                  <a:gd name="T16" fmla="*/ 0 60000 65536"/>
                  <a:gd name="T17" fmla="*/ 0 60000 65536"/>
                  <a:gd name="T18" fmla="*/ 0 60000 65536"/>
                  <a:gd name="T19" fmla="*/ 0 60000 65536"/>
                  <a:gd name="T20" fmla="*/ 0 60000 65536"/>
                  <a:gd name="T21" fmla="*/ 0 w 26"/>
                  <a:gd name="T22" fmla="*/ 0 h 127"/>
                  <a:gd name="T23" fmla="*/ 26 w 26"/>
                  <a:gd name="T24" fmla="*/ 127 h 1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 h="127">
                    <a:moveTo>
                      <a:pt x="3" y="0"/>
                    </a:moveTo>
                    <a:cubicBezTo>
                      <a:pt x="2" y="0"/>
                      <a:pt x="2" y="0"/>
                      <a:pt x="2" y="0"/>
                    </a:cubicBezTo>
                    <a:cubicBezTo>
                      <a:pt x="13" y="4"/>
                      <a:pt x="23" y="31"/>
                      <a:pt x="23" y="63"/>
                    </a:cubicBezTo>
                    <a:cubicBezTo>
                      <a:pt x="23" y="96"/>
                      <a:pt x="12" y="126"/>
                      <a:pt x="0" y="126"/>
                    </a:cubicBezTo>
                    <a:cubicBezTo>
                      <a:pt x="1" y="127"/>
                      <a:pt x="2" y="127"/>
                      <a:pt x="3" y="127"/>
                    </a:cubicBezTo>
                    <a:cubicBezTo>
                      <a:pt x="16" y="127"/>
                      <a:pt x="26" y="97"/>
                      <a:pt x="26" y="63"/>
                    </a:cubicBezTo>
                    <a:cubicBezTo>
                      <a:pt x="26" y="29"/>
                      <a:pt x="15" y="0"/>
                      <a:pt x="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8240" name="Freeform 12"/>
              <p:cNvSpPr>
                <a:spLocks/>
              </p:cNvSpPr>
              <p:nvPr/>
            </p:nvSpPr>
            <p:spPr bwMode="auto">
              <a:xfrm>
                <a:off x="876" y="741"/>
                <a:ext cx="103" cy="523"/>
              </a:xfrm>
              <a:custGeom>
                <a:avLst/>
                <a:gdLst>
                  <a:gd name="T0" fmla="*/ 25080098 w 41"/>
                  <a:gd name="T1" fmla="*/ 0 h 196"/>
                  <a:gd name="T2" fmla="*/ 20022409 w 41"/>
                  <a:gd name="T3" fmla="*/ 0 h 196"/>
                  <a:gd name="T4" fmla="*/ 221294033 w 41"/>
                  <a:gd name="T5" fmla="*/ 1710573474 h 196"/>
                  <a:gd name="T6" fmla="*/ 0 w 41"/>
                  <a:gd name="T7" fmla="*/ 2147483647 h 196"/>
                  <a:gd name="T8" fmla="*/ 33179071 w 41"/>
                  <a:gd name="T9" fmla="*/ 2147483647 h 196"/>
                  <a:gd name="T10" fmla="*/ 259530705 w 41"/>
                  <a:gd name="T11" fmla="*/ 1730394446 h 196"/>
                  <a:gd name="T12" fmla="*/ 25080098 w 41"/>
                  <a:gd name="T13" fmla="*/ 0 h 196"/>
                  <a:gd name="T14" fmla="*/ 0 60000 65536"/>
                  <a:gd name="T15" fmla="*/ 0 60000 65536"/>
                  <a:gd name="T16" fmla="*/ 0 60000 65536"/>
                  <a:gd name="T17" fmla="*/ 0 60000 65536"/>
                  <a:gd name="T18" fmla="*/ 0 60000 65536"/>
                  <a:gd name="T19" fmla="*/ 0 60000 65536"/>
                  <a:gd name="T20" fmla="*/ 0 60000 65536"/>
                  <a:gd name="T21" fmla="*/ 0 w 41"/>
                  <a:gd name="T22" fmla="*/ 0 h 196"/>
                  <a:gd name="T23" fmla="*/ 41 w 41"/>
                  <a:gd name="T24" fmla="*/ 196 h 1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196">
                    <a:moveTo>
                      <a:pt x="4" y="0"/>
                    </a:moveTo>
                    <a:cubicBezTo>
                      <a:pt x="4" y="0"/>
                      <a:pt x="4" y="0"/>
                      <a:pt x="3" y="0"/>
                    </a:cubicBezTo>
                    <a:cubicBezTo>
                      <a:pt x="21" y="6"/>
                      <a:pt x="35" y="49"/>
                      <a:pt x="35" y="97"/>
                    </a:cubicBezTo>
                    <a:cubicBezTo>
                      <a:pt x="35" y="149"/>
                      <a:pt x="19" y="194"/>
                      <a:pt x="0" y="195"/>
                    </a:cubicBezTo>
                    <a:cubicBezTo>
                      <a:pt x="2" y="196"/>
                      <a:pt x="3" y="196"/>
                      <a:pt x="5" y="196"/>
                    </a:cubicBezTo>
                    <a:cubicBezTo>
                      <a:pt x="24" y="196"/>
                      <a:pt x="40" y="150"/>
                      <a:pt x="41" y="98"/>
                    </a:cubicBezTo>
                    <a:cubicBezTo>
                      <a:pt x="41" y="46"/>
                      <a:pt x="23"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8241" name="Freeform 13"/>
              <p:cNvSpPr>
                <a:spLocks/>
              </p:cNvSpPr>
              <p:nvPr/>
            </p:nvSpPr>
            <p:spPr bwMode="auto">
              <a:xfrm>
                <a:off x="2679" y="803"/>
                <a:ext cx="70" cy="389"/>
              </a:xfrm>
              <a:custGeom>
                <a:avLst/>
                <a:gdLst>
                  <a:gd name="T0" fmla="*/ 163205083 w 28"/>
                  <a:gd name="T1" fmla="*/ 2147483647 h 146"/>
                  <a:gd name="T2" fmla="*/ 0 w 28"/>
                  <a:gd name="T3" fmla="*/ 1258338617 h 146"/>
                  <a:gd name="T4" fmla="*/ 163205083 w 28"/>
                  <a:gd name="T5" fmla="*/ 0 h 146"/>
                  <a:gd name="T6" fmla="*/ 0 60000 65536"/>
                  <a:gd name="T7" fmla="*/ 0 60000 65536"/>
                  <a:gd name="T8" fmla="*/ 0 60000 65536"/>
                  <a:gd name="T9" fmla="*/ 0 w 28"/>
                  <a:gd name="T10" fmla="*/ 0 h 146"/>
                  <a:gd name="T11" fmla="*/ 28 w 28"/>
                  <a:gd name="T12" fmla="*/ 146 h 146"/>
                </a:gdLst>
                <a:ahLst/>
                <a:cxnLst>
                  <a:cxn ang="T6">
                    <a:pos x="T0" y="T1"/>
                  </a:cxn>
                  <a:cxn ang="T7">
                    <a:pos x="T2" y="T3"/>
                  </a:cxn>
                  <a:cxn ang="T8">
                    <a:pos x="T4" y="T5"/>
                  </a:cxn>
                </a:cxnLst>
                <a:rect l="T9" t="T10" r="T11" b="T12"/>
                <a:pathLst>
                  <a:path w="28" h="146">
                    <a:moveTo>
                      <a:pt x="28" y="146"/>
                    </a:moveTo>
                    <a:cubicBezTo>
                      <a:pt x="12" y="146"/>
                      <a:pt x="0" y="114"/>
                      <a:pt x="0" y="73"/>
                    </a:cubicBezTo>
                    <a:cubicBezTo>
                      <a:pt x="0" y="33"/>
                      <a:pt x="13" y="0"/>
                      <a:pt x="28" y="0"/>
                    </a:cubicBezTo>
                  </a:path>
                </a:pathLst>
              </a:custGeom>
              <a:noFill/>
              <a:ln w="7938"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8242" name="Freeform 14"/>
              <p:cNvSpPr>
                <a:spLocks/>
              </p:cNvSpPr>
              <p:nvPr/>
            </p:nvSpPr>
            <p:spPr bwMode="auto">
              <a:xfrm>
                <a:off x="994" y="899"/>
                <a:ext cx="1385" cy="285"/>
              </a:xfrm>
              <a:custGeom>
                <a:avLst/>
                <a:gdLst>
                  <a:gd name="T0" fmla="*/ 34256175 w 554"/>
                  <a:gd name="T1" fmla="*/ 0 h 107"/>
                  <a:gd name="T2" fmla="*/ 11126770 w 554"/>
                  <a:gd name="T3" fmla="*/ 1693291382 h 107"/>
                  <a:gd name="T4" fmla="*/ 104312313 w 554"/>
                  <a:gd name="T5" fmla="*/ 1778602590 h 107"/>
                  <a:gd name="T6" fmla="*/ 2147483647 w 554"/>
                  <a:gd name="T7" fmla="*/ 1778602590 h 107"/>
                  <a:gd name="T8" fmla="*/ 866050595 w 554"/>
                  <a:gd name="T9" fmla="*/ 1400283407 h 107"/>
                  <a:gd name="T10" fmla="*/ 156451488 w 554"/>
                  <a:gd name="T11" fmla="*/ 905420525 h 107"/>
                  <a:gd name="T12" fmla="*/ 34256175 w 554"/>
                  <a:gd name="T13" fmla="*/ 0 h 107"/>
                  <a:gd name="T14" fmla="*/ 0 60000 65536"/>
                  <a:gd name="T15" fmla="*/ 0 60000 65536"/>
                  <a:gd name="T16" fmla="*/ 0 60000 65536"/>
                  <a:gd name="T17" fmla="*/ 0 60000 65536"/>
                  <a:gd name="T18" fmla="*/ 0 60000 65536"/>
                  <a:gd name="T19" fmla="*/ 0 60000 65536"/>
                  <a:gd name="T20" fmla="*/ 0 60000 65536"/>
                  <a:gd name="T21" fmla="*/ 0 w 554"/>
                  <a:gd name="T22" fmla="*/ 0 h 107"/>
                  <a:gd name="T23" fmla="*/ 554 w 554"/>
                  <a:gd name="T24" fmla="*/ 107 h 1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107">
                    <a:moveTo>
                      <a:pt x="6" y="0"/>
                    </a:moveTo>
                    <a:cubicBezTo>
                      <a:pt x="11" y="23"/>
                      <a:pt x="13" y="61"/>
                      <a:pt x="2" y="99"/>
                    </a:cubicBezTo>
                    <a:cubicBezTo>
                      <a:pt x="0" y="107"/>
                      <a:pt x="7" y="104"/>
                      <a:pt x="18" y="104"/>
                    </a:cubicBezTo>
                    <a:cubicBezTo>
                      <a:pt x="29" y="104"/>
                      <a:pt x="554" y="104"/>
                      <a:pt x="554" y="104"/>
                    </a:cubicBezTo>
                    <a:cubicBezTo>
                      <a:pt x="502" y="104"/>
                      <a:pt x="225" y="85"/>
                      <a:pt x="149" y="82"/>
                    </a:cubicBezTo>
                    <a:cubicBezTo>
                      <a:pt x="67" y="79"/>
                      <a:pt x="41" y="81"/>
                      <a:pt x="27" y="53"/>
                    </a:cubicBezTo>
                    <a:cubicBezTo>
                      <a:pt x="16" y="31"/>
                      <a:pt x="11" y="4"/>
                      <a:pt x="6" y="0"/>
                    </a:cubicBezTo>
                    <a:close/>
                  </a:path>
                </a:pathLst>
              </a:custGeom>
              <a:solidFill>
                <a:srgbClr val="A4C6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8243" name="Freeform 15"/>
              <p:cNvSpPr>
                <a:spLocks/>
              </p:cNvSpPr>
              <p:nvPr/>
            </p:nvSpPr>
            <p:spPr bwMode="auto">
              <a:xfrm>
                <a:off x="1011" y="821"/>
                <a:ext cx="1368" cy="54"/>
              </a:xfrm>
              <a:custGeom>
                <a:avLst/>
                <a:gdLst>
                  <a:gd name="T0" fmla="*/ 0 w 547"/>
                  <a:gd name="T1" fmla="*/ 0 h 20"/>
                  <a:gd name="T2" fmla="*/ 2147483647 w 547"/>
                  <a:gd name="T3" fmla="*/ 0 h 20"/>
                  <a:gd name="T4" fmla="*/ 0 w 547"/>
                  <a:gd name="T5" fmla="*/ 0 h 20"/>
                  <a:gd name="T6" fmla="*/ 0 60000 65536"/>
                  <a:gd name="T7" fmla="*/ 0 60000 65536"/>
                  <a:gd name="T8" fmla="*/ 0 60000 65536"/>
                  <a:gd name="T9" fmla="*/ 0 w 547"/>
                  <a:gd name="T10" fmla="*/ 0 h 20"/>
                  <a:gd name="T11" fmla="*/ 547 w 547"/>
                  <a:gd name="T12" fmla="*/ 20 h 20"/>
                </a:gdLst>
                <a:ahLst/>
                <a:cxnLst>
                  <a:cxn ang="T6">
                    <a:pos x="T0" y="T1"/>
                  </a:cxn>
                  <a:cxn ang="T7">
                    <a:pos x="T2" y="T3"/>
                  </a:cxn>
                  <a:cxn ang="T8">
                    <a:pos x="T4" y="T5"/>
                  </a:cxn>
                </a:cxnLst>
                <a:rect l="T9" t="T10" r="T11" b="T12"/>
                <a:pathLst>
                  <a:path w="547" h="20">
                    <a:moveTo>
                      <a:pt x="0" y="0"/>
                    </a:moveTo>
                    <a:cubicBezTo>
                      <a:pt x="547" y="0"/>
                      <a:pt x="547" y="0"/>
                      <a:pt x="547" y="0"/>
                    </a:cubicBezTo>
                    <a:cubicBezTo>
                      <a:pt x="523" y="10"/>
                      <a:pt x="36" y="2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8244" name="Oval 16"/>
              <p:cNvSpPr>
                <a:spLocks noChangeArrowheads="1"/>
              </p:cNvSpPr>
              <p:nvPr/>
            </p:nvSpPr>
            <p:spPr bwMode="auto">
              <a:xfrm>
                <a:off x="2766" y="952"/>
                <a:ext cx="35" cy="139"/>
              </a:xfrm>
              <a:prstGeom prst="ellipse">
                <a:avLst/>
              </a:prstGeom>
              <a:solidFill>
                <a:srgbClr val="A4C6E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fr-FR" altLang="fr-FR" sz="1800"/>
              </a:p>
            </p:txBody>
          </p:sp>
          <p:sp>
            <p:nvSpPr>
              <p:cNvPr id="48245" name="Freeform 17"/>
              <p:cNvSpPr>
                <a:spLocks/>
              </p:cNvSpPr>
              <p:nvPr/>
            </p:nvSpPr>
            <p:spPr bwMode="auto">
              <a:xfrm>
                <a:off x="889" y="731"/>
                <a:ext cx="115" cy="544"/>
              </a:xfrm>
              <a:custGeom>
                <a:avLst/>
                <a:gdLst>
                  <a:gd name="T0" fmla="*/ 46493675 w 46"/>
                  <a:gd name="T1" fmla="*/ 2147483647 h 204"/>
                  <a:gd name="T2" fmla="*/ 267456063 w 46"/>
                  <a:gd name="T3" fmla="*/ 1777602355 h 204"/>
                  <a:gd name="T4" fmla="*/ 46493675 w 46"/>
                  <a:gd name="T5" fmla="*/ 0 h 204"/>
                  <a:gd name="T6" fmla="*/ 0 w 46"/>
                  <a:gd name="T7" fmla="*/ 0 h 204"/>
                  <a:gd name="T8" fmla="*/ 220538408 w 46"/>
                  <a:gd name="T9" fmla="*/ 1777602355 h 204"/>
                  <a:gd name="T10" fmla="*/ 0 w 46"/>
                  <a:gd name="T11" fmla="*/ 2147483647 h 204"/>
                  <a:gd name="T12" fmla="*/ 46493675 w 46"/>
                  <a:gd name="T13" fmla="*/ 2147483647 h 204"/>
                  <a:gd name="T14" fmla="*/ 0 60000 65536"/>
                  <a:gd name="T15" fmla="*/ 0 60000 65536"/>
                  <a:gd name="T16" fmla="*/ 0 60000 65536"/>
                  <a:gd name="T17" fmla="*/ 0 60000 65536"/>
                  <a:gd name="T18" fmla="*/ 0 60000 65536"/>
                  <a:gd name="T19" fmla="*/ 0 60000 65536"/>
                  <a:gd name="T20" fmla="*/ 0 60000 65536"/>
                  <a:gd name="T21" fmla="*/ 0 w 46"/>
                  <a:gd name="T22" fmla="*/ 0 h 204"/>
                  <a:gd name="T23" fmla="*/ 46 w 46"/>
                  <a:gd name="T24" fmla="*/ 204 h 2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 h="204">
                    <a:moveTo>
                      <a:pt x="8" y="204"/>
                    </a:moveTo>
                    <a:cubicBezTo>
                      <a:pt x="29" y="204"/>
                      <a:pt x="46" y="158"/>
                      <a:pt x="46" y="102"/>
                    </a:cubicBezTo>
                    <a:cubicBezTo>
                      <a:pt x="46" y="46"/>
                      <a:pt x="29" y="0"/>
                      <a:pt x="8" y="0"/>
                    </a:cubicBezTo>
                    <a:cubicBezTo>
                      <a:pt x="0" y="0"/>
                      <a:pt x="0" y="0"/>
                      <a:pt x="0" y="0"/>
                    </a:cubicBezTo>
                    <a:cubicBezTo>
                      <a:pt x="21" y="0"/>
                      <a:pt x="38" y="46"/>
                      <a:pt x="38" y="102"/>
                    </a:cubicBezTo>
                    <a:cubicBezTo>
                      <a:pt x="38" y="158"/>
                      <a:pt x="21" y="204"/>
                      <a:pt x="0" y="204"/>
                    </a:cubicBezTo>
                    <a:lnTo>
                      <a:pt x="8" y="204"/>
                    </a:lnTo>
                    <a:close/>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8246" name="Freeform 18"/>
              <p:cNvSpPr>
                <a:spLocks/>
              </p:cNvSpPr>
              <p:nvPr/>
            </p:nvSpPr>
            <p:spPr bwMode="auto">
              <a:xfrm>
                <a:off x="799" y="731"/>
                <a:ext cx="185" cy="544"/>
              </a:xfrm>
              <a:custGeom>
                <a:avLst/>
                <a:gdLst>
                  <a:gd name="T0" fmla="*/ 209331063 w 74"/>
                  <a:gd name="T1" fmla="*/ 0 h 204"/>
                  <a:gd name="T2" fmla="*/ 0 w 74"/>
                  <a:gd name="T3" fmla="*/ 1150332531 h 204"/>
                  <a:gd name="T4" fmla="*/ 151507625 w 74"/>
                  <a:gd name="T5" fmla="*/ 1150332531 h 204"/>
                  <a:gd name="T6" fmla="*/ 232742500 w 74"/>
                  <a:gd name="T7" fmla="*/ 1812371933 h 204"/>
                  <a:gd name="T8" fmla="*/ 151507625 w 74"/>
                  <a:gd name="T9" fmla="*/ 2147483647 h 204"/>
                  <a:gd name="T10" fmla="*/ 6370908 w 74"/>
                  <a:gd name="T11" fmla="*/ 2147483647 h 204"/>
                  <a:gd name="T12" fmla="*/ 209331063 w 74"/>
                  <a:gd name="T13" fmla="*/ 2147483647 h 204"/>
                  <a:gd name="T14" fmla="*/ 430343750 w 74"/>
                  <a:gd name="T15" fmla="*/ 1777602355 h 204"/>
                  <a:gd name="T16" fmla="*/ 209331063 w 74"/>
                  <a:gd name="T17" fmla="*/ 0 h 2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4"/>
                  <a:gd name="T28" fmla="*/ 0 h 204"/>
                  <a:gd name="T29" fmla="*/ 74 w 74"/>
                  <a:gd name="T30" fmla="*/ 204 h 2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4" h="204">
                    <a:moveTo>
                      <a:pt x="36" y="0"/>
                    </a:moveTo>
                    <a:cubicBezTo>
                      <a:pt x="20" y="0"/>
                      <a:pt x="6" y="28"/>
                      <a:pt x="0" y="66"/>
                    </a:cubicBezTo>
                    <a:cubicBezTo>
                      <a:pt x="26" y="66"/>
                      <a:pt x="26" y="66"/>
                      <a:pt x="26" y="66"/>
                    </a:cubicBezTo>
                    <a:cubicBezTo>
                      <a:pt x="34" y="66"/>
                      <a:pt x="40" y="83"/>
                      <a:pt x="40" y="104"/>
                    </a:cubicBezTo>
                    <a:cubicBezTo>
                      <a:pt x="40" y="125"/>
                      <a:pt x="34" y="141"/>
                      <a:pt x="26" y="141"/>
                    </a:cubicBezTo>
                    <a:cubicBezTo>
                      <a:pt x="1" y="141"/>
                      <a:pt x="1" y="141"/>
                      <a:pt x="1" y="141"/>
                    </a:cubicBezTo>
                    <a:cubicBezTo>
                      <a:pt x="7" y="178"/>
                      <a:pt x="20" y="204"/>
                      <a:pt x="36" y="204"/>
                    </a:cubicBezTo>
                    <a:cubicBezTo>
                      <a:pt x="57" y="204"/>
                      <a:pt x="74" y="158"/>
                      <a:pt x="74" y="102"/>
                    </a:cubicBezTo>
                    <a:cubicBezTo>
                      <a:pt x="74" y="46"/>
                      <a:pt x="57" y="0"/>
                      <a:pt x="36" y="0"/>
                    </a:cubicBezTo>
                    <a:close/>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8247" name="Freeform 19"/>
              <p:cNvSpPr>
                <a:spLocks/>
              </p:cNvSpPr>
              <p:nvPr/>
            </p:nvSpPr>
            <p:spPr bwMode="auto">
              <a:xfrm>
                <a:off x="974" y="803"/>
                <a:ext cx="1865" cy="389"/>
              </a:xfrm>
              <a:custGeom>
                <a:avLst/>
                <a:gdLst>
                  <a:gd name="T0" fmla="*/ 2147483647 w 746"/>
                  <a:gd name="T1" fmla="*/ 0 h 146"/>
                  <a:gd name="T2" fmla="*/ 0 w 746"/>
                  <a:gd name="T3" fmla="*/ 0 h 146"/>
                  <a:gd name="T4" fmla="*/ 70045908 w 746"/>
                  <a:gd name="T5" fmla="*/ 1289944505 h 146"/>
                  <a:gd name="T6" fmla="*/ 11920238 w 746"/>
                  <a:gd name="T7" fmla="*/ 2147483647 h 146"/>
                  <a:gd name="T8" fmla="*/ 2147483647 w 746"/>
                  <a:gd name="T9" fmla="*/ 2147483647 h 146"/>
                  <a:gd name="T10" fmla="*/ 2147483647 w 746"/>
                  <a:gd name="T11" fmla="*/ 1425358456 h 146"/>
                  <a:gd name="T12" fmla="*/ 2147483647 w 746"/>
                  <a:gd name="T13" fmla="*/ 0 h 146"/>
                  <a:gd name="T14" fmla="*/ 0 60000 65536"/>
                  <a:gd name="T15" fmla="*/ 0 60000 65536"/>
                  <a:gd name="T16" fmla="*/ 0 60000 65536"/>
                  <a:gd name="T17" fmla="*/ 0 60000 65536"/>
                  <a:gd name="T18" fmla="*/ 0 60000 65536"/>
                  <a:gd name="T19" fmla="*/ 0 60000 65536"/>
                  <a:gd name="T20" fmla="*/ 0 60000 65536"/>
                  <a:gd name="T21" fmla="*/ 0 w 746"/>
                  <a:gd name="T22" fmla="*/ 0 h 146"/>
                  <a:gd name="T23" fmla="*/ 746 w 746"/>
                  <a:gd name="T24" fmla="*/ 146 h 1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46" h="146">
                    <a:moveTo>
                      <a:pt x="710" y="0"/>
                    </a:moveTo>
                    <a:cubicBezTo>
                      <a:pt x="0" y="0"/>
                      <a:pt x="0" y="0"/>
                      <a:pt x="0" y="0"/>
                    </a:cubicBezTo>
                    <a:cubicBezTo>
                      <a:pt x="8" y="18"/>
                      <a:pt x="12" y="45"/>
                      <a:pt x="12" y="75"/>
                    </a:cubicBezTo>
                    <a:cubicBezTo>
                      <a:pt x="12" y="103"/>
                      <a:pt x="8" y="128"/>
                      <a:pt x="2" y="146"/>
                    </a:cubicBezTo>
                    <a:cubicBezTo>
                      <a:pt x="710" y="146"/>
                      <a:pt x="710" y="146"/>
                      <a:pt x="710" y="146"/>
                    </a:cubicBezTo>
                    <a:cubicBezTo>
                      <a:pt x="725" y="146"/>
                      <a:pt x="746" y="101"/>
                      <a:pt x="746" y="83"/>
                    </a:cubicBezTo>
                    <a:cubicBezTo>
                      <a:pt x="746" y="65"/>
                      <a:pt x="725" y="0"/>
                      <a:pt x="710" y="0"/>
                    </a:cubicBezTo>
                    <a:close/>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8248" name="Freeform 20"/>
              <p:cNvSpPr>
                <a:spLocks/>
              </p:cNvSpPr>
              <p:nvPr/>
            </p:nvSpPr>
            <p:spPr bwMode="auto">
              <a:xfrm>
                <a:off x="343" y="819"/>
                <a:ext cx="128" cy="357"/>
              </a:xfrm>
              <a:custGeom>
                <a:avLst/>
                <a:gdLst>
                  <a:gd name="T0" fmla="*/ 0 w 51"/>
                  <a:gd name="T1" fmla="*/ 1153516618 h 134"/>
                  <a:gd name="T2" fmla="*/ 161038482 w 51"/>
                  <a:gd name="T3" fmla="*/ 0 h 134"/>
                  <a:gd name="T4" fmla="*/ 317160300 w 51"/>
                  <a:gd name="T5" fmla="*/ 1153516618 h 134"/>
                  <a:gd name="T6" fmla="*/ 156189643 w 51"/>
                  <a:gd name="T7" fmla="*/ 2147483647 h 134"/>
                  <a:gd name="T8" fmla="*/ 0 w 51"/>
                  <a:gd name="T9" fmla="*/ 1153516618 h 134"/>
                  <a:gd name="T10" fmla="*/ 0 60000 65536"/>
                  <a:gd name="T11" fmla="*/ 0 60000 65536"/>
                  <a:gd name="T12" fmla="*/ 0 60000 65536"/>
                  <a:gd name="T13" fmla="*/ 0 60000 65536"/>
                  <a:gd name="T14" fmla="*/ 0 60000 65536"/>
                  <a:gd name="T15" fmla="*/ 0 w 51"/>
                  <a:gd name="T16" fmla="*/ 0 h 134"/>
                  <a:gd name="T17" fmla="*/ 51 w 51"/>
                  <a:gd name="T18" fmla="*/ 134 h 134"/>
                </a:gdLst>
                <a:ahLst/>
                <a:cxnLst>
                  <a:cxn ang="T10">
                    <a:pos x="T0" y="T1"/>
                  </a:cxn>
                  <a:cxn ang="T11">
                    <a:pos x="T2" y="T3"/>
                  </a:cxn>
                  <a:cxn ang="T12">
                    <a:pos x="T4" y="T5"/>
                  </a:cxn>
                  <a:cxn ang="T13">
                    <a:pos x="T6" y="T7"/>
                  </a:cxn>
                  <a:cxn ang="T14">
                    <a:pos x="T8" y="T9"/>
                  </a:cxn>
                </a:cxnLst>
                <a:rect l="T15" t="T16" r="T17" b="T18"/>
                <a:pathLst>
                  <a:path w="51" h="134">
                    <a:moveTo>
                      <a:pt x="0" y="67"/>
                    </a:moveTo>
                    <a:cubicBezTo>
                      <a:pt x="0" y="30"/>
                      <a:pt x="12" y="0"/>
                      <a:pt x="26" y="0"/>
                    </a:cubicBezTo>
                    <a:cubicBezTo>
                      <a:pt x="39" y="0"/>
                      <a:pt x="51" y="30"/>
                      <a:pt x="51" y="67"/>
                    </a:cubicBezTo>
                    <a:cubicBezTo>
                      <a:pt x="50" y="104"/>
                      <a:pt x="39" y="134"/>
                      <a:pt x="25" y="134"/>
                    </a:cubicBezTo>
                    <a:cubicBezTo>
                      <a:pt x="12" y="134"/>
                      <a:pt x="0" y="104"/>
                      <a:pt x="0" y="67"/>
                    </a:cubicBezTo>
                    <a:close/>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8249" name="Freeform 21"/>
              <p:cNvSpPr>
                <a:spLocks/>
              </p:cNvSpPr>
              <p:nvPr/>
            </p:nvSpPr>
            <p:spPr bwMode="auto">
              <a:xfrm>
                <a:off x="1019" y="803"/>
                <a:ext cx="55" cy="197"/>
              </a:xfrm>
              <a:custGeom>
                <a:avLst/>
                <a:gdLst>
                  <a:gd name="T0" fmla="*/ 0 w 22"/>
                  <a:gd name="T1" fmla="*/ 0 h 74"/>
                  <a:gd name="T2" fmla="*/ 122909688 w 22"/>
                  <a:gd name="T3" fmla="*/ 1252803131 h 74"/>
                  <a:gd name="T4" fmla="*/ 0 60000 65536"/>
                  <a:gd name="T5" fmla="*/ 0 60000 65536"/>
                  <a:gd name="T6" fmla="*/ 0 w 22"/>
                  <a:gd name="T7" fmla="*/ 0 h 74"/>
                  <a:gd name="T8" fmla="*/ 22 w 22"/>
                  <a:gd name="T9" fmla="*/ 74 h 74"/>
                </a:gdLst>
                <a:ahLst/>
                <a:cxnLst>
                  <a:cxn ang="T4">
                    <a:pos x="T0" y="T1"/>
                  </a:cxn>
                  <a:cxn ang="T5">
                    <a:pos x="T2" y="T3"/>
                  </a:cxn>
                </a:cxnLst>
                <a:rect l="T6" t="T7" r="T8" b="T9"/>
                <a:pathLst>
                  <a:path w="22" h="74">
                    <a:moveTo>
                      <a:pt x="0" y="0"/>
                    </a:moveTo>
                    <a:cubicBezTo>
                      <a:pt x="15" y="0"/>
                      <a:pt x="22" y="35"/>
                      <a:pt x="21" y="74"/>
                    </a:cubicBezTo>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8250" name="Freeform 22"/>
              <p:cNvSpPr>
                <a:spLocks/>
              </p:cNvSpPr>
              <p:nvPr/>
            </p:nvSpPr>
            <p:spPr bwMode="auto">
              <a:xfrm>
                <a:off x="1164" y="803"/>
                <a:ext cx="57" cy="197"/>
              </a:xfrm>
              <a:custGeom>
                <a:avLst/>
                <a:gdLst>
                  <a:gd name="T0" fmla="*/ 0 w 23"/>
                  <a:gd name="T1" fmla="*/ 0 h 74"/>
                  <a:gd name="T2" fmla="*/ 111065070 w 23"/>
                  <a:gd name="T3" fmla="*/ 1252803131 h 74"/>
                  <a:gd name="T4" fmla="*/ 0 60000 65536"/>
                  <a:gd name="T5" fmla="*/ 0 60000 65536"/>
                  <a:gd name="T6" fmla="*/ 0 w 23"/>
                  <a:gd name="T7" fmla="*/ 0 h 74"/>
                  <a:gd name="T8" fmla="*/ 23 w 23"/>
                  <a:gd name="T9" fmla="*/ 74 h 74"/>
                </a:gdLst>
                <a:ahLst/>
                <a:cxnLst>
                  <a:cxn ang="T4">
                    <a:pos x="T0" y="T1"/>
                  </a:cxn>
                  <a:cxn ang="T5">
                    <a:pos x="T2" y="T3"/>
                  </a:cxn>
                </a:cxnLst>
                <a:rect l="T6" t="T7" r="T8" b="T9"/>
                <a:pathLst>
                  <a:path w="23" h="74">
                    <a:moveTo>
                      <a:pt x="0" y="0"/>
                    </a:moveTo>
                    <a:cubicBezTo>
                      <a:pt x="15" y="0"/>
                      <a:pt x="23" y="35"/>
                      <a:pt x="22" y="74"/>
                    </a:cubicBezTo>
                  </a:path>
                </a:pathLst>
              </a:custGeom>
              <a:noFill/>
              <a:ln w="158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8251" name="Freeform 23"/>
              <p:cNvSpPr>
                <a:spLocks/>
              </p:cNvSpPr>
              <p:nvPr/>
            </p:nvSpPr>
            <p:spPr bwMode="auto">
              <a:xfrm>
                <a:off x="1309" y="803"/>
                <a:ext cx="57" cy="197"/>
              </a:xfrm>
              <a:custGeom>
                <a:avLst/>
                <a:gdLst>
                  <a:gd name="T0" fmla="*/ 0 w 23"/>
                  <a:gd name="T1" fmla="*/ 0 h 74"/>
                  <a:gd name="T2" fmla="*/ 111065070 w 23"/>
                  <a:gd name="T3" fmla="*/ 1252803131 h 74"/>
                  <a:gd name="T4" fmla="*/ 0 60000 65536"/>
                  <a:gd name="T5" fmla="*/ 0 60000 65536"/>
                  <a:gd name="T6" fmla="*/ 0 w 23"/>
                  <a:gd name="T7" fmla="*/ 0 h 74"/>
                  <a:gd name="T8" fmla="*/ 23 w 23"/>
                  <a:gd name="T9" fmla="*/ 74 h 74"/>
                </a:gdLst>
                <a:ahLst/>
                <a:cxnLst>
                  <a:cxn ang="T4">
                    <a:pos x="T0" y="T1"/>
                  </a:cxn>
                  <a:cxn ang="T5">
                    <a:pos x="T2" y="T3"/>
                  </a:cxn>
                </a:cxnLst>
                <a:rect l="T6" t="T7" r="T8" b="T9"/>
                <a:pathLst>
                  <a:path w="23" h="74">
                    <a:moveTo>
                      <a:pt x="0" y="0"/>
                    </a:moveTo>
                    <a:cubicBezTo>
                      <a:pt x="15" y="0"/>
                      <a:pt x="23" y="35"/>
                      <a:pt x="22" y="74"/>
                    </a:cubicBezTo>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8252" name="Freeform 24"/>
              <p:cNvSpPr>
                <a:spLocks/>
              </p:cNvSpPr>
              <p:nvPr/>
            </p:nvSpPr>
            <p:spPr bwMode="auto">
              <a:xfrm>
                <a:off x="1454" y="803"/>
                <a:ext cx="60" cy="197"/>
              </a:xfrm>
              <a:custGeom>
                <a:avLst/>
                <a:gdLst>
                  <a:gd name="T0" fmla="*/ 0 w 24"/>
                  <a:gd name="T1" fmla="*/ 0 h 74"/>
                  <a:gd name="T2" fmla="*/ 135307625 w 24"/>
                  <a:gd name="T3" fmla="*/ 1252803131 h 74"/>
                  <a:gd name="T4" fmla="*/ 0 60000 65536"/>
                  <a:gd name="T5" fmla="*/ 0 60000 65536"/>
                  <a:gd name="T6" fmla="*/ 0 w 24"/>
                  <a:gd name="T7" fmla="*/ 0 h 74"/>
                  <a:gd name="T8" fmla="*/ 24 w 24"/>
                  <a:gd name="T9" fmla="*/ 74 h 74"/>
                </a:gdLst>
                <a:ahLst/>
                <a:cxnLst>
                  <a:cxn ang="T4">
                    <a:pos x="T0" y="T1"/>
                  </a:cxn>
                  <a:cxn ang="T5">
                    <a:pos x="T2" y="T3"/>
                  </a:cxn>
                </a:cxnLst>
                <a:rect l="T6" t="T7" r="T8" b="T9"/>
                <a:pathLst>
                  <a:path w="24" h="74">
                    <a:moveTo>
                      <a:pt x="0" y="0"/>
                    </a:moveTo>
                    <a:cubicBezTo>
                      <a:pt x="15" y="0"/>
                      <a:pt x="24" y="35"/>
                      <a:pt x="23" y="74"/>
                    </a:cubicBezTo>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8253" name="Freeform 25"/>
              <p:cNvSpPr>
                <a:spLocks/>
              </p:cNvSpPr>
              <p:nvPr/>
            </p:nvSpPr>
            <p:spPr bwMode="auto">
              <a:xfrm>
                <a:off x="1599" y="803"/>
                <a:ext cx="57" cy="197"/>
              </a:xfrm>
              <a:custGeom>
                <a:avLst/>
                <a:gdLst>
                  <a:gd name="T0" fmla="*/ 0 w 23"/>
                  <a:gd name="T1" fmla="*/ 0 h 74"/>
                  <a:gd name="T2" fmla="*/ 111065070 w 23"/>
                  <a:gd name="T3" fmla="*/ 1252803131 h 74"/>
                  <a:gd name="T4" fmla="*/ 0 60000 65536"/>
                  <a:gd name="T5" fmla="*/ 0 60000 65536"/>
                  <a:gd name="T6" fmla="*/ 0 w 23"/>
                  <a:gd name="T7" fmla="*/ 0 h 74"/>
                  <a:gd name="T8" fmla="*/ 23 w 23"/>
                  <a:gd name="T9" fmla="*/ 74 h 74"/>
                </a:gdLst>
                <a:ahLst/>
                <a:cxnLst>
                  <a:cxn ang="T4">
                    <a:pos x="T0" y="T1"/>
                  </a:cxn>
                  <a:cxn ang="T5">
                    <a:pos x="T2" y="T3"/>
                  </a:cxn>
                </a:cxnLst>
                <a:rect l="T6" t="T7" r="T8" b="T9"/>
                <a:pathLst>
                  <a:path w="23" h="74">
                    <a:moveTo>
                      <a:pt x="0" y="0"/>
                    </a:moveTo>
                    <a:cubicBezTo>
                      <a:pt x="15" y="0"/>
                      <a:pt x="23" y="35"/>
                      <a:pt x="22" y="74"/>
                    </a:cubicBezTo>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8254" name="Freeform 26"/>
              <p:cNvSpPr>
                <a:spLocks/>
              </p:cNvSpPr>
              <p:nvPr/>
            </p:nvSpPr>
            <p:spPr bwMode="auto">
              <a:xfrm>
                <a:off x="1744" y="803"/>
                <a:ext cx="60" cy="197"/>
              </a:xfrm>
              <a:custGeom>
                <a:avLst/>
                <a:gdLst>
                  <a:gd name="T0" fmla="*/ 0 w 24"/>
                  <a:gd name="T1" fmla="*/ 0 h 74"/>
                  <a:gd name="T2" fmla="*/ 135307625 w 24"/>
                  <a:gd name="T3" fmla="*/ 1252803131 h 74"/>
                  <a:gd name="T4" fmla="*/ 0 60000 65536"/>
                  <a:gd name="T5" fmla="*/ 0 60000 65536"/>
                  <a:gd name="T6" fmla="*/ 0 w 24"/>
                  <a:gd name="T7" fmla="*/ 0 h 74"/>
                  <a:gd name="T8" fmla="*/ 24 w 24"/>
                  <a:gd name="T9" fmla="*/ 74 h 74"/>
                </a:gdLst>
                <a:ahLst/>
                <a:cxnLst>
                  <a:cxn ang="T4">
                    <a:pos x="T0" y="T1"/>
                  </a:cxn>
                  <a:cxn ang="T5">
                    <a:pos x="T2" y="T3"/>
                  </a:cxn>
                </a:cxnLst>
                <a:rect l="T6" t="T7" r="T8" b="T9"/>
                <a:pathLst>
                  <a:path w="24" h="74">
                    <a:moveTo>
                      <a:pt x="0" y="0"/>
                    </a:moveTo>
                    <a:cubicBezTo>
                      <a:pt x="15" y="0"/>
                      <a:pt x="24" y="34"/>
                      <a:pt x="23" y="74"/>
                    </a:cubicBezTo>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8255" name="Freeform 27"/>
              <p:cNvSpPr>
                <a:spLocks/>
              </p:cNvSpPr>
              <p:nvPr/>
            </p:nvSpPr>
            <p:spPr bwMode="auto">
              <a:xfrm>
                <a:off x="1889" y="803"/>
                <a:ext cx="60" cy="197"/>
              </a:xfrm>
              <a:custGeom>
                <a:avLst/>
                <a:gdLst>
                  <a:gd name="T0" fmla="*/ 0 w 24"/>
                  <a:gd name="T1" fmla="*/ 0 h 74"/>
                  <a:gd name="T2" fmla="*/ 139790833 w 24"/>
                  <a:gd name="T3" fmla="*/ 1252803131 h 74"/>
                  <a:gd name="T4" fmla="*/ 0 60000 65536"/>
                  <a:gd name="T5" fmla="*/ 0 60000 65536"/>
                  <a:gd name="T6" fmla="*/ 0 w 24"/>
                  <a:gd name="T7" fmla="*/ 0 h 74"/>
                  <a:gd name="T8" fmla="*/ 24 w 24"/>
                  <a:gd name="T9" fmla="*/ 74 h 74"/>
                </a:gdLst>
                <a:ahLst/>
                <a:cxnLst>
                  <a:cxn ang="T4">
                    <a:pos x="T0" y="T1"/>
                  </a:cxn>
                  <a:cxn ang="T5">
                    <a:pos x="T2" y="T3"/>
                  </a:cxn>
                </a:cxnLst>
                <a:rect l="T6" t="T7" r="T8" b="T9"/>
                <a:pathLst>
                  <a:path w="24" h="74">
                    <a:moveTo>
                      <a:pt x="0" y="0"/>
                    </a:moveTo>
                    <a:cubicBezTo>
                      <a:pt x="15" y="0"/>
                      <a:pt x="24" y="34"/>
                      <a:pt x="24" y="74"/>
                    </a:cubicBezTo>
                  </a:path>
                </a:pathLst>
              </a:custGeom>
              <a:noFill/>
              <a:ln w="158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8256" name="Freeform 28"/>
              <p:cNvSpPr>
                <a:spLocks/>
              </p:cNvSpPr>
              <p:nvPr/>
            </p:nvSpPr>
            <p:spPr bwMode="auto">
              <a:xfrm>
                <a:off x="2036" y="803"/>
                <a:ext cx="58" cy="197"/>
              </a:xfrm>
              <a:custGeom>
                <a:avLst/>
                <a:gdLst>
                  <a:gd name="T0" fmla="*/ 0 w 23"/>
                  <a:gd name="T1" fmla="*/ 0 h 74"/>
                  <a:gd name="T2" fmla="*/ 147616408 w 23"/>
                  <a:gd name="T3" fmla="*/ 1252803131 h 74"/>
                  <a:gd name="T4" fmla="*/ 0 60000 65536"/>
                  <a:gd name="T5" fmla="*/ 0 60000 65536"/>
                  <a:gd name="T6" fmla="*/ 0 w 23"/>
                  <a:gd name="T7" fmla="*/ 0 h 74"/>
                  <a:gd name="T8" fmla="*/ 23 w 23"/>
                  <a:gd name="T9" fmla="*/ 74 h 74"/>
                </a:gdLst>
                <a:ahLst/>
                <a:cxnLst>
                  <a:cxn ang="T4">
                    <a:pos x="T0" y="T1"/>
                  </a:cxn>
                  <a:cxn ang="T5">
                    <a:pos x="T2" y="T3"/>
                  </a:cxn>
                </a:cxnLst>
                <a:rect l="T6" t="T7" r="T8" b="T9"/>
                <a:pathLst>
                  <a:path w="23" h="74">
                    <a:moveTo>
                      <a:pt x="0" y="0"/>
                    </a:moveTo>
                    <a:cubicBezTo>
                      <a:pt x="15" y="0"/>
                      <a:pt x="23" y="34"/>
                      <a:pt x="22" y="74"/>
                    </a:cubicBezTo>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8257" name="Freeform 29"/>
              <p:cNvSpPr>
                <a:spLocks/>
              </p:cNvSpPr>
              <p:nvPr/>
            </p:nvSpPr>
            <p:spPr bwMode="auto">
              <a:xfrm>
                <a:off x="2181" y="803"/>
                <a:ext cx="60" cy="197"/>
              </a:xfrm>
              <a:custGeom>
                <a:avLst/>
                <a:gdLst>
                  <a:gd name="T0" fmla="*/ 0 w 24"/>
                  <a:gd name="T1" fmla="*/ 0 h 74"/>
                  <a:gd name="T2" fmla="*/ 135307625 w 24"/>
                  <a:gd name="T3" fmla="*/ 1252803131 h 74"/>
                  <a:gd name="T4" fmla="*/ 0 60000 65536"/>
                  <a:gd name="T5" fmla="*/ 0 60000 65536"/>
                  <a:gd name="T6" fmla="*/ 0 w 24"/>
                  <a:gd name="T7" fmla="*/ 0 h 74"/>
                  <a:gd name="T8" fmla="*/ 24 w 24"/>
                  <a:gd name="T9" fmla="*/ 74 h 74"/>
                </a:gdLst>
                <a:ahLst/>
                <a:cxnLst>
                  <a:cxn ang="T4">
                    <a:pos x="T0" y="T1"/>
                  </a:cxn>
                  <a:cxn ang="T5">
                    <a:pos x="T2" y="T3"/>
                  </a:cxn>
                </a:cxnLst>
                <a:rect l="T6" t="T7" r="T8" b="T9"/>
                <a:pathLst>
                  <a:path w="24" h="74">
                    <a:moveTo>
                      <a:pt x="0" y="0"/>
                    </a:moveTo>
                    <a:cubicBezTo>
                      <a:pt x="15" y="0"/>
                      <a:pt x="24" y="34"/>
                      <a:pt x="23" y="74"/>
                    </a:cubicBezTo>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8258" name="Freeform 30"/>
              <p:cNvSpPr>
                <a:spLocks/>
              </p:cNvSpPr>
              <p:nvPr/>
            </p:nvSpPr>
            <p:spPr bwMode="auto">
              <a:xfrm>
                <a:off x="2326" y="800"/>
                <a:ext cx="58" cy="197"/>
              </a:xfrm>
              <a:custGeom>
                <a:avLst/>
                <a:gdLst>
                  <a:gd name="T0" fmla="*/ 0 w 23"/>
                  <a:gd name="T1" fmla="*/ 0 h 74"/>
                  <a:gd name="T2" fmla="*/ 147616408 w 23"/>
                  <a:gd name="T3" fmla="*/ 1252803131 h 74"/>
                  <a:gd name="T4" fmla="*/ 0 60000 65536"/>
                  <a:gd name="T5" fmla="*/ 0 60000 65536"/>
                  <a:gd name="T6" fmla="*/ 0 w 23"/>
                  <a:gd name="T7" fmla="*/ 0 h 74"/>
                  <a:gd name="T8" fmla="*/ 23 w 23"/>
                  <a:gd name="T9" fmla="*/ 74 h 74"/>
                </a:gdLst>
                <a:ahLst/>
                <a:cxnLst>
                  <a:cxn ang="T4">
                    <a:pos x="T0" y="T1"/>
                  </a:cxn>
                  <a:cxn ang="T5">
                    <a:pos x="T2" y="T3"/>
                  </a:cxn>
                </a:cxnLst>
                <a:rect l="T6" t="T7" r="T8" b="T9"/>
                <a:pathLst>
                  <a:path w="23" h="74">
                    <a:moveTo>
                      <a:pt x="0" y="0"/>
                    </a:moveTo>
                    <a:cubicBezTo>
                      <a:pt x="15" y="0"/>
                      <a:pt x="23" y="35"/>
                      <a:pt x="22" y="74"/>
                    </a:cubicBezTo>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8259" name="Freeform 31"/>
              <p:cNvSpPr>
                <a:spLocks/>
              </p:cNvSpPr>
              <p:nvPr/>
            </p:nvSpPr>
            <p:spPr bwMode="auto">
              <a:xfrm>
                <a:off x="2471" y="803"/>
                <a:ext cx="60" cy="194"/>
              </a:xfrm>
              <a:custGeom>
                <a:avLst/>
                <a:gdLst>
                  <a:gd name="T0" fmla="*/ 0 w 24"/>
                  <a:gd name="T1" fmla="*/ 0 h 73"/>
                  <a:gd name="T2" fmla="*/ 135307625 w 24"/>
                  <a:gd name="T3" fmla="*/ 1201363882 h 73"/>
                  <a:gd name="T4" fmla="*/ 0 60000 65536"/>
                  <a:gd name="T5" fmla="*/ 0 60000 65536"/>
                  <a:gd name="T6" fmla="*/ 0 w 24"/>
                  <a:gd name="T7" fmla="*/ 0 h 73"/>
                  <a:gd name="T8" fmla="*/ 24 w 24"/>
                  <a:gd name="T9" fmla="*/ 73 h 73"/>
                </a:gdLst>
                <a:ahLst/>
                <a:cxnLst>
                  <a:cxn ang="T4">
                    <a:pos x="T0" y="T1"/>
                  </a:cxn>
                  <a:cxn ang="T5">
                    <a:pos x="T2" y="T3"/>
                  </a:cxn>
                </a:cxnLst>
                <a:rect l="T6" t="T7" r="T8" b="T9"/>
                <a:pathLst>
                  <a:path w="24" h="73">
                    <a:moveTo>
                      <a:pt x="0" y="0"/>
                    </a:moveTo>
                    <a:cubicBezTo>
                      <a:pt x="15" y="0"/>
                      <a:pt x="24" y="34"/>
                      <a:pt x="23" y="73"/>
                    </a:cubicBezTo>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8260" name="Freeform 32"/>
              <p:cNvSpPr>
                <a:spLocks/>
              </p:cNvSpPr>
              <p:nvPr/>
            </p:nvSpPr>
            <p:spPr bwMode="auto">
              <a:xfrm>
                <a:off x="2604" y="803"/>
                <a:ext cx="52" cy="189"/>
              </a:xfrm>
              <a:custGeom>
                <a:avLst/>
                <a:gdLst>
                  <a:gd name="T0" fmla="*/ 0 w 21"/>
                  <a:gd name="T1" fmla="*/ 0 h 71"/>
                  <a:gd name="T2" fmla="*/ 103926150 w 21"/>
                  <a:gd name="T3" fmla="*/ 1201059846 h 71"/>
                  <a:gd name="T4" fmla="*/ 0 60000 65536"/>
                  <a:gd name="T5" fmla="*/ 0 60000 65536"/>
                  <a:gd name="T6" fmla="*/ 0 w 21"/>
                  <a:gd name="T7" fmla="*/ 0 h 71"/>
                  <a:gd name="T8" fmla="*/ 21 w 21"/>
                  <a:gd name="T9" fmla="*/ 71 h 71"/>
                </a:gdLst>
                <a:ahLst/>
                <a:cxnLst>
                  <a:cxn ang="T4">
                    <a:pos x="T0" y="T1"/>
                  </a:cxn>
                  <a:cxn ang="T5">
                    <a:pos x="T2" y="T3"/>
                  </a:cxn>
                </a:cxnLst>
                <a:rect l="T6" t="T7" r="T8" b="T9"/>
                <a:pathLst>
                  <a:path w="21" h="71">
                    <a:moveTo>
                      <a:pt x="0" y="0"/>
                    </a:moveTo>
                    <a:cubicBezTo>
                      <a:pt x="15" y="0"/>
                      <a:pt x="21" y="30"/>
                      <a:pt x="21" y="71"/>
                    </a:cubicBezTo>
                  </a:path>
                </a:pathLst>
              </a:custGeom>
              <a:noFill/>
              <a:ln w="158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8261" name="Freeform 33"/>
              <p:cNvSpPr>
                <a:spLocks/>
              </p:cNvSpPr>
              <p:nvPr/>
            </p:nvSpPr>
            <p:spPr bwMode="auto">
              <a:xfrm>
                <a:off x="406" y="819"/>
                <a:ext cx="87" cy="357"/>
              </a:xfrm>
              <a:custGeom>
                <a:avLst/>
                <a:gdLst>
                  <a:gd name="T0" fmla="*/ 52959890 w 35"/>
                  <a:gd name="T1" fmla="*/ 2147483647 h 134"/>
                  <a:gd name="T2" fmla="*/ 184632248 w 35"/>
                  <a:gd name="T3" fmla="*/ 1153516618 h 134"/>
                  <a:gd name="T4" fmla="*/ 52959890 w 35"/>
                  <a:gd name="T5" fmla="*/ 0 h 134"/>
                  <a:gd name="T6" fmla="*/ 4159632 w 35"/>
                  <a:gd name="T7" fmla="*/ 0 h 134"/>
                  <a:gd name="T8" fmla="*/ 138612907 w 35"/>
                  <a:gd name="T9" fmla="*/ 1153516618 h 134"/>
                  <a:gd name="T10" fmla="*/ 0 w 35"/>
                  <a:gd name="T11" fmla="*/ 2147483647 h 134"/>
                  <a:gd name="T12" fmla="*/ 52959890 w 35"/>
                  <a:gd name="T13" fmla="*/ 2147483647 h 134"/>
                  <a:gd name="T14" fmla="*/ 0 60000 65536"/>
                  <a:gd name="T15" fmla="*/ 0 60000 65536"/>
                  <a:gd name="T16" fmla="*/ 0 60000 65536"/>
                  <a:gd name="T17" fmla="*/ 0 60000 65536"/>
                  <a:gd name="T18" fmla="*/ 0 60000 65536"/>
                  <a:gd name="T19" fmla="*/ 0 60000 65536"/>
                  <a:gd name="T20" fmla="*/ 0 60000 65536"/>
                  <a:gd name="T21" fmla="*/ 0 w 35"/>
                  <a:gd name="T22" fmla="*/ 0 h 134"/>
                  <a:gd name="T23" fmla="*/ 35 w 35"/>
                  <a:gd name="T24" fmla="*/ 134 h 1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134">
                    <a:moveTo>
                      <a:pt x="10" y="134"/>
                    </a:moveTo>
                    <a:cubicBezTo>
                      <a:pt x="24" y="134"/>
                      <a:pt x="35" y="104"/>
                      <a:pt x="35" y="67"/>
                    </a:cubicBezTo>
                    <a:cubicBezTo>
                      <a:pt x="35" y="30"/>
                      <a:pt x="24" y="0"/>
                      <a:pt x="10" y="0"/>
                    </a:cubicBezTo>
                    <a:cubicBezTo>
                      <a:pt x="1" y="0"/>
                      <a:pt x="1" y="0"/>
                      <a:pt x="1" y="0"/>
                    </a:cubicBezTo>
                    <a:cubicBezTo>
                      <a:pt x="14" y="0"/>
                      <a:pt x="26" y="30"/>
                      <a:pt x="26" y="67"/>
                    </a:cubicBezTo>
                    <a:cubicBezTo>
                      <a:pt x="25" y="104"/>
                      <a:pt x="14" y="134"/>
                      <a:pt x="0" y="134"/>
                    </a:cubicBezTo>
                    <a:lnTo>
                      <a:pt x="10" y="134"/>
                    </a:lnTo>
                    <a:close/>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8262" name="Freeform 34"/>
              <p:cNvSpPr>
                <a:spLocks/>
              </p:cNvSpPr>
              <p:nvPr/>
            </p:nvSpPr>
            <p:spPr bwMode="auto">
              <a:xfrm>
                <a:off x="481" y="813"/>
                <a:ext cx="460" cy="379"/>
              </a:xfrm>
              <a:custGeom>
                <a:avLst/>
                <a:gdLst>
                  <a:gd name="T0" fmla="*/ 961113283 w 184"/>
                  <a:gd name="T1" fmla="*/ 2147483647 h 142"/>
                  <a:gd name="T2" fmla="*/ 1071098645 w 184"/>
                  <a:gd name="T3" fmla="*/ 1259503300 h 142"/>
                  <a:gd name="T4" fmla="*/ 961113283 w 184"/>
                  <a:gd name="T5" fmla="*/ 0 h 142"/>
                  <a:gd name="T6" fmla="*/ 710365050 w 184"/>
                  <a:gd name="T7" fmla="*/ 0 h 142"/>
                  <a:gd name="T8" fmla="*/ 342724613 w 184"/>
                  <a:gd name="T9" fmla="*/ 583486111 h 142"/>
                  <a:gd name="T10" fmla="*/ 6439270 w 184"/>
                  <a:gd name="T11" fmla="*/ 583486111 h 142"/>
                  <a:gd name="T12" fmla="*/ 29800595 w 184"/>
                  <a:gd name="T13" fmla="*/ 1219404510 h 142"/>
                  <a:gd name="T14" fmla="*/ 0 w 184"/>
                  <a:gd name="T15" fmla="*/ 1930915705 h 142"/>
                  <a:gd name="T16" fmla="*/ 342724613 w 184"/>
                  <a:gd name="T17" fmla="*/ 1930915705 h 142"/>
                  <a:gd name="T18" fmla="*/ 342724613 w 184"/>
                  <a:gd name="T19" fmla="*/ 1930915705 h 142"/>
                  <a:gd name="T20" fmla="*/ 710365050 w 184"/>
                  <a:gd name="T21" fmla="*/ 2147483647 h 142"/>
                  <a:gd name="T22" fmla="*/ 961113283 w 184"/>
                  <a:gd name="T23" fmla="*/ 2147483647 h 1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4"/>
                  <a:gd name="T37" fmla="*/ 0 h 142"/>
                  <a:gd name="T38" fmla="*/ 184 w 184"/>
                  <a:gd name="T39" fmla="*/ 142 h 14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4" h="142">
                    <a:moveTo>
                      <a:pt x="165" y="142"/>
                    </a:moveTo>
                    <a:cubicBezTo>
                      <a:pt x="175" y="142"/>
                      <a:pt x="184" y="110"/>
                      <a:pt x="184" y="71"/>
                    </a:cubicBezTo>
                    <a:cubicBezTo>
                      <a:pt x="184" y="32"/>
                      <a:pt x="175" y="0"/>
                      <a:pt x="165" y="0"/>
                    </a:cubicBezTo>
                    <a:cubicBezTo>
                      <a:pt x="122" y="0"/>
                      <a:pt x="122" y="0"/>
                      <a:pt x="122" y="0"/>
                    </a:cubicBezTo>
                    <a:cubicBezTo>
                      <a:pt x="122" y="0"/>
                      <a:pt x="77" y="33"/>
                      <a:pt x="59" y="33"/>
                    </a:cubicBezTo>
                    <a:cubicBezTo>
                      <a:pt x="1" y="33"/>
                      <a:pt x="1" y="33"/>
                      <a:pt x="1" y="33"/>
                    </a:cubicBezTo>
                    <a:cubicBezTo>
                      <a:pt x="4" y="43"/>
                      <a:pt x="5" y="56"/>
                      <a:pt x="5" y="69"/>
                    </a:cubicBezTo>
                    <a:cubicBezTo>
                      <a:pt x="5" y="84"/>
                      <a:pt x="3" y="98"/>
                      <a:pt x="0" y="109"/>
                    </a:cubicBezTo>
                    <a:cubicBezTo>
                      <a:pt x="59" y="109"/>
                      <a:pt x="59" y="109"/>
                      <a:pt x="59" y="109"/>
                    </a:cubicBezTo>
                    <a:cubicBezTo>
                      <a:pt x="59" y="109"/>
                      <a:pt x="59" y="109"/>
                      <a:pt x="59" y="109"/>
                    </a:cubicBezTo>
                    <a:cubicBezTo>
                      <a:pt x="77" y="109"/>
                      <a:pt x="122" y="142"/>
                      <a:pt x="122" y="142"/>
                    </a:cubicBezTo>
                    <a:lnTo>
                      <a:pt x="165" y="142"/>
                    </a:lnTo>
                    <a:close/>
                  </a:path>
                </a:pathLst>
              </a:custGeom>
              <a:solidFill>
                <a:srgbClr val="D1E1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8263" name="Rectangle 35"/>
              <p:cNvSpPr>
                <a:spLocks noChangeArrowheads="1"/>
              </p:cNvSpPr>
              <p:nvPr/>
            </p:nvSpPr>
            <p:spPr bwMode="auto">
              <a:xfrm>
                <a:off x="496" y="997"/>
                <a:ext cx="443" cy="16"/>
              </a:xfrm>
              <a:prstGeom prst="rect">
                <a:avLst/>
              </a:prstGeom>
              <a:solidFill>
                <a:srgbClr val="EEF4F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fr-FR" altLang="fr-FR" sz="1800"/>
              </a:p>
            </p:txBody>
          </p:sp>
          <p:sp>
            <p:nvSpPr>
              <p:cNvPr id="48264" name="Freeform 36"/>
              <p:cNvSpPr>
                <a:spLocks/>
              </p:cNvSpPr>
              <p:nvPr/>
            </p:nvSpPr>
            <p:spPr bwMode="auto">
              <a:xfrm>
                <a:off x="481" y="813"/>
                <a:ext cx="460" cy="379"/>
              </a:xfrm>
              <a:custGeom>
                <a:avLst/>
                <a:gdLst>
                  <a:gd name="T0" fmla="*/ 961113283 w 184"/>
                  <a:gd name="T1" fmla="*/ 2147483647 h 142"/>
                  <a:gd name="T2" fmla="*/ 1071098645 w 184"/>
                  <a:gd name="T3" fmla="*/ 1259503300 h 142"/>
                  <a:gd name="T4" fmla="*/ 961113283 w 184"/>
                  <a:gd name="T5" fmla="*/ 0 h 142"/>
                  <a:gd name="T6" fmla="*/ 710365050 w 184"/>
                  <a:gd name="T7" fmla="*/ 0 h 142"/>
                  <a:gd name="T8" fmla="*/ 342724613 w 184"/>
                  <a:gd name="T9" fmla="*/ 583486111 h 142"/>
                  <a:gd name="T10" fmla="*/ 6439270 w 184"/>
                  <a:gd name="T11" fmla="*/ 583486111 h 142"/>
                  <a:gd name="T12" fmla="*/ 29800595 w 184"/>
                  <a:gd name="T13" fmla="*/ 1219404510 h 142"/>
                  <a:gd name="T14" fmla="*/ 0 w 184"/>
                  <a:gd name="T15" fmla="*/ 1930915705 h 142"/>
                  <a:gd name="T16" fmla="*/ 342724613 w 184"/>
                  <a:gd name="T17" fmla="*/ 1930915705 h 142"/>
                  <a:gd name="T18" fmla="*/ 342724613 w 184"/>
                  <a:gd name="T19" fmla="*/ 1930915705 h 142"/>
                  <a:gd name="T20" fmla="*/ 710365050 w 184"/>
                  <a:gd name="T21" fmla="*/ 2147483647 h 142"/>
                  <a:gd name="T22" fmla="*/ 961113283 w 184"/>
                  <a:gd name="T23" fmla="*/ 2147483647 h 1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4"/>
                  <a:gd name="T37" fmla="*/ 0 h 142"/>
                  <a:gd name="T38" fmla="*/ 184 w 184"/>
                  <a:gd name="T39" fmla="*/ 142 h 14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4" h="142">
                    <a:moveTo>
                      <a:pt x="165" y="142"/>
                    </a:moveTo>
                    <a:cubicBezTo>
                      <a:pt x="175" y="142"/>
                      <a:pt x="184" y="110"/>
                      <a:pt x="184" y="71"/>
                    </a:cubicBezTo>
                    <a:cubicBezTo>
                      <a:pt x="184" y="32"/>
                      <a:pt x="175" y="0"/>
                      <a:pt x="165" y="0"/>
                    </a:cubicBezTo>
                    <a:cubicBezTo>
                      <a:pt x="122" y="0"/>
                      <a:pt x="122" y="0"/>
                      <a:pt x="122" y="0"/>
                    </a:cubicBezTo>
                    <a:cubicBezTo>
                      <a:pt x="122" y="0"/>
                      <a:pt x="77" y="33"/>
                      <a:pt x="59" y="33"/>
                    </a:cubicBezTo>
                    <a:cubicBezTo>
                      <a:pt x="1" y="33"/>
                      <a:pt x="1" y="33"/>
                      <a:pt x="1" y="33"/>
                    </a:cubicBezTo>
                    <a:cubicBezTo>
                      <a:pt x="4" y="43"/>
                      <a:pt x="5" y="56"/>
                      <a:pt x="5" y="69"/>
                    </a:cubicBezTo>
                    <a:cubicBezTo>
                      <a:pt x="5" y="84"/>
                      <a:pt x="3" y="98"/>
                      <a:pt x="0" y="109"/>
                    </a:cubicBezTo>
                    <a:cubicBezTo>
                      <a:pt x="59" y="109"/>
                      <a:pt x="59" y="109"/>
                      <a:pt x="59" y="109"/>
                    </a:cubicBezTo>
                    <a:cubicBezTo>
                      <a:pt x="59" y="109"/>
                      <a:pt x="59" y="109"/>
                      <a:pt x="59" y="109"/>
                    </a:cubicBezTo>
                    <a:cubicBezTo>
                      <a:pt x="77" y="109"/>
                      <a:pt x="122" y="142"/>
                      <a:pt x="122" y="142"/>
                    </a:cubicBezTo>
                    <a:lnTo>
                      <a:pt x="165" y="142"/>
                    </a:lnTo>
                    <a:close/>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8265" name="Freeform 37"/>
              <p:cNvSpPr>
                <a:spLocks/>
              </p:cNvSpPr>
              <p:nvPr/>
            </p:nvSpPr>
            <p:spPr bwMode="auto">
              <a:xfrm>
                <a:off x="2754" y="805"/>
                <a:ext cx="47" cy="387"/>
              </a:xfrm>
              <a:custGeom>
                <a:avLst/>
                <a:gdLst>
                  <a:gd name="T0" fmla="*/ 0 w 19"/>
                  <a:gd name="T1" fmla="*/ 2147483647 h 145"/>
                  <a:gd name="T2" fmla="*/ 92189770 w 19"/>
                  <a:gd name="T3" fmla="*/ 1311477135 h 145"/>
                  <a:gd name="T4" fmla="*/ 0 w 19"/>
                  <a:gd name="T5" fmla="*/ 0 h 145"/>
                  <a:gd name="T6" fmla="*/ 0 60000 65536"/>
                  <a:gd name="T7" fmla="*/ 0 60000 65536"/>
                  <a:gd name="T8" fmla="*/ 0 60000 65536"/>
                  <a:gd name="T9" fmla="*/ 0 w 19"/>
                  <a:gd name="T10" fmla="*/ 0 h 145"/>
                  <a:gd name="T11" fmla="*/ 19 w 19"/>
                  <a:gd name="T12" fmla="*/ 145 h 145"/>
                </a:gdLst>
                <a:ahLst/>
                <a:cxnLst>
                  <a:cxn ang="T6">
                    <a:pos x="T0" y="T1"/>
                  </a:cxn>
                  <a:cxn ang="T7">
                    <a:pos x="T2" y="T3"/>
                  </a:cxn>
                  <a:cxn ang="T8">
                    <a:pos x="T4" y="T5"/>
                  </a:cxn>
                </a:cxnLst>
                <a:rect l="T9" t="T10" r="T11" b="T12"/>
                <a:pathLst>
                  <a:path w="19" h="145">
                    <a:moveTo>
                      <a:pt x="0" y="145"/>
                    </a:moveTo>
                    <a:cubicBezTo>
                      <a:pt x="10" y="145"/>
                      <a:pt x="19" y="113"/>
                      <a:pt x="19" y="74"/>
                    </a:cubicBezTo>
                    <a:cubicBezTo>
                      <a:pt x="19" y="35"/>
                      <a:pt x="10" y="0"/>
                      <a:pt x="0" y="0"/>
                    </a:cubicBez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8266" name="Line 38"/>
              <p:cNvSpPr>
                <a:spLocks noChangeShapeType="1"/>
              </p:cNvSpPr>
              <p:nvPr/>
            </p:nvSpPr>
            <p:spPr bwMode="auto">
              <a:xfrm>
                <a:off x="493" y="992"/>
                <a:ext cx="446" cy="1"/>
              </a:xfrm>
              <a:prstGeom prst="line">
                <a:avLst/>
              </a:prstGeom>
              <a:noFill/>
              <a:ln w="79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8267" name="Line 39"/>
              <p:cNvSpPr>
                <a:spLocks noChangeShapeType="1"/>
              </p:cNvSpPr>
              <p:nvPr/>
            </p:nvSpPr>
            <p:spPr bwMode="auto">
              <a:xfrm flipH="1">
                <a:off x="493" y="1011"/>
                <a:ext cx="446" cy="1"/>
              </a:xfrm>
              <a:prstGeom prst="line">
                <a:avLst/>
              </a:prstGeom>
              <a:noFill/>
              <a:ln w="79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8268" name="Freeform 40"/>
              <p:cNvSpPr>
                <a:spLocks/>
              </p:cNvSpPr>
              <p:nvPr/>
            </p:nvSpPr>
            <p:spPr bwMode="auto">
              <a:xfrm>
                <a:off x="486" y="1016"/>
                <a:ext cx="450" cy="165"/>
              </a:xfrm>
              <a:custGeom>
                <a:avLst/>
                <a:gdLst>
                  <a:gd name="T0" fmla="*/ 0 w 180"/>
                  <a:gd name="T1" fmla="*/ 525673149 h 62"/>
                  <a:gd name="T2" fmla="*/ 23127470 w 180"/>
                  <a:gd name="T3" fmla="*/ 0 h 62"/>
                  <a:gd name="T4" fmla="*/ 1047973645 w 180"/>
                  <a:gd name="T5" fmla="*/ 0 h 62"/>
                  <a:gd name="T6" fmla="*/ 111751300 w 180"/>
                  <a:gd name="T7" fmla="*/ 221618100 h 62"/>
                  <a:gd name="T8" fmla="*/ 116234188 w 180"/>
                  <a:gd name="T9" fmla="*/ 335207224 h 62"/>
                  <a:gd name="T10" fmla="*/ 414256645 w 180"/>
                  <a:gd name="T11" fmla="*/ 475579588 h 62"/>
                  <a:gd name="T12" fmla="*/ 752497583 w 180"/>
                  <a:gd name="T13" fmla="*/ 892083741 h 62"/>
                  <a:gd name="T14" fmla="*/ 961113283 w 180"/>
                  <a:gd name="T15" fmla="*/ 892083741 h 62"/>
                  <a:gd name="T16" fmla="*/ 1031158520 w 180"/>
                  <a:gd name="T17" fmla="*/ 233484631 h 62"/>
                  <a:gd name="T18" fmla="*/ 966003438 w 180"/>
                  <a:gd name="T19" fmla="*/ 1043929303 h 62"/>
                  <a:gd name="T20" fmla="*/ 710365050 w 180"/>
                  <a:gd name="T21" fmla="*/ 1043929303 h 62"/>
                  <a:gd name="T22" fmla="*/ 372523250 w 180"/>
                  <a:gd name="T23" fmla="*/ 525673149 h 62"/>
                  <a:gd name="T24" fmla="*/ 0 w 180"/>
                  <a:gd name="T25" fmla="*/ 525673149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0"/>
                  <a:gd name="T40" fmla="*/ 0 h 62"/>
                  <a:gd name="T41" fmla="*/ 180 w 180"/>
                  <a:gd name="T42" fmla="*/ 62 h 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0" h="62">
                    <a:moveTo>
                      <a:pt x="0" y="31"/>
                    </a:moveTo>
                    <a:cubicBezTo>
                      <a:pt x="1" y="28"/>
                      <a:pt x="4" y="7"/>
                      <a:pt x="4" y="0"/>
                    </a:cubicBezTo>
                    <a:cubicBezTo>
                      <a:pt x="180" y="0"/>
                      <a:pt x="180" y="0"/>
                      <a:pt x="180" y="0"/>
                    </a:cubicBezTo>
                    <a:cubicBezTo>
                      <a:pt x="180" y="0"/>
                      <a:pt x="23" y="11"/>
                      <a:pt x="19" y="13"/>
                    </a:cubicBezTo>
                    <a:cubicBezTo>
                      <a:pt x="16" y="15"/>
                      <a:pt x="14" y="19"/>
                      <a:pt x="20" y="20"/>
                    </a:cubicBezTo>
                    <a:cubicBezTo>
                      <a:pt x="25" y="20"/>
                      <a:pt x="71" y="28"/>
                      <a:pt x="71" y="28"/>
                    </a:cubicBezTo>
                    <a:cubicBezTo>
                      <a:pt x="129" y="53"/>
                      <a:pt x="129" y="53"/>
                      <a:pt x="129" y="53"/>
                    </a:cubicBezTo>
                    <a:cubicBezTo>
                      <a:pt x="165" y="53"/>
                      <a:pt x="165" y="53"/>
                      <a:pt x="165" y="53"/>
                    </a:cubicBezTo>
                    <a:cubicBezTo>
                      <a:pt x="165" y="53"/>
                      <a:pt x="174" y="33"/>
                      <a:pt x="177" y="14"/>
                    </a:cubicBezTo>
                    <a:cubicBezTo>
                      <a:pt x="177" y="35"/>
                      <a:pt x="169" y="57"/>
                      <a:pt x="166" y="62"/>
                    </a:cubicBezTo>
                    <a:cubicBezTo>
                      <a:pt x="122" y="62"/>
                      <a:pt x="122" y="62"/>
                      <a:pt x="122" y="62"/>
                    </a:cubicBezTo>
                    <a:cubicBezTo>
                      <a:pt x="122" y="62"/>
                      <a:pt x="75" y="33"/>
                      <a:pt x="64" y="31"/>
                    </a:cubicBezTo>
                    <a:cubicBezTo>
                      <a:pt x="52" y="29"/>
                      <a:pt x="15" y="29"/>
                      <a:pt x="0" y="31"/>
                    </a:cubicBezTo>
                    <a:close/>
                  </a:path>
                </a:pathLst>
              </a:custGeom>
              <a:solidFill>
                <a:srgbClr val="A4C6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8269" name="Freeform 41"/>
              <p:cNvSpPr>
                <a:spLocks/>
              </p:cNvSpPr>
              <p:nvPr/>
            </p:nvSpPr>
            <p:spPr bwMode="auto">
              <a:xfrm>
                <a:off x="488" y="821"/>
                <a:ext cx="451" cy="163"/>
              </a:xfrm>
              <a:custGeom>
                <a:avLst/>
                <a:gdLst>
                  <a:gd name="T0" fmla="*/ 0 w 180"/>
                  <a:gd name="T1" fmla="*/ 561217559 h 61"/>
                  <a:gd name="T2" fmla="*/ 24240892 w 180"/>
                  <a:gd name="T3" fmla="*/ 1102333079 h 61"/>
                  <a:gd name="T4" fmla="*/ 1068716497 w 180"/>
                  <a:gd name="T5" fmla="*/ 1102333079 h 61"/>
                  <a:gd name="T6" fmla="*/ 991863030 w 180"/>
                  <a:gd name="T7" fmla="*/ 0 h 61"/>
                  <a:gd name="T8" fmla="*/ 948439728 w 180"/>
                  <a:gd name="T9" fmla="*/ 905540766 h 61"/>
                  <a:gd name="T10" fmla="*/ 120225107 w 180"/>
                  <a:gd name="T11" fmla="*/ 937740561 h 61"/>
                  <a:gd name="T12" fmla="*/ 0 w 180"/>
                  <a:gd name="T13" fmla="*/ 561217559 h 61"/>
                  <a:gd name="T14" fmla="*/ 0 60000 65536"/>
                  <a:gd name="T15" fmla="*/ 0 60000 65536"/>
                  <a:gd name="T16" fmla="*/ 0 60000 65536"/>
                  <a:gd name="T17" fmla="*/ 0 60000 65536"/>
                  <a:gd name="T18" fmla="*/ 0 60000 65536"/>
                  <a:gd name="T19" fmla="*/ 0 60000 65536"/>
                  <a:gd name="T20" fmla="*/ 0 60000 65536"/>
                  <a:gd name="T21" fmla="*/ 0 w 180"/>
                  <a:gd name="T22" fmla="*/ 0 h 61"/>
                  <a:gd name="T23" fmla="*/ 180 w 180"/>
                  <a:gd name="T24" fmla="*/ 61 h 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0" h="61">
                    <a:moveTo>
                      <a:pt x="0" y="31"/>
                    </a:moveTo>
                    <a:cubicBezTo>
                      <a:pt x="2" y="39"/>
                      <a:pt x="4" y="61"/>
                      <a:pt x="4" y="61"/>
                    </a:cubicBezTo>
                    <a:cubicBezTo>
                      <a:pt x="177" y="61"/>
                      <a:pt x="177" y="61"/>
                      <a:pt x="177" y="61"/>
                    </a:cubicBezTo>
                    <a:cubicBezTo>
                      <a:pt x="180" y="59"/>
                      <a:pt x="177" y="14"/>
                      <a:pt x="164" y="0"/>
                    </a:cubicBezTo>
                    <a:cubicBezTo>
                      <a:pt x="169" y="14"/>
                      <a:pt x="169" y="47"/>
                      <a:pt x="157" y="50"/>
                    </a:cubicBezTo>
                    <a:cubicBezTo>
                      <a:pt x="144" y="53"/>
                      <a:pt x="29" y="52"/>
                      <a:pt x="20" y="52"/>
                    </a:cubicBezTo>
                    <a:cubicBezTo>
                      <a:pt x="11" y="52"/>
                      <a:pt x="8" y="49"/>
                      <a:pt x="0" y="31"/>
                    </a:cubicBezTo>
                    <a:close/>
                  </a:path>
                </a:pathLst>
              </a:custGeom>
              <a:solidFill>
                <a:srgbClr val="A4C6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8270" name="Freeform 42"/>
              <p:cNvSpPr>
                <a:spLocks/>
              </p:cNvSpPr>
              <p:nvPr/>
            </p:nvSpPr>
            <p:spPr bwMode="auto">
              <a:xfrm>
                <a:off x="523" y="821"/>
                <a:ext cx="346" cy="104"/>
              </a:xfrm>
              <a:custGeom>
                <a:avLst/>
                <a:gdLst>
                  <a:gd name="T0" fmla="*/ 0 w 138"/>
                  <a:gd name="T1" fmla="*/ 595848307 h 39"/>
                  <a:gd name="T2" fmla="*/ 268461733 w 138"/>
                  <a:gd name="T3" fmla="*/ 595848307 h 39"/>
                  <a:gd name="T4" fmla="*/ 653703083 w 138"/>
                  <a:gd name="T5" fmla="*/ 0 h 39"/>
                  <a:gd name="T6" fmla="*/ 844205455 w 138"/>
                  <a:gd name="T7" fmla="*/ 0 h 39"/>
                  <a:gd name="T8" fmla="*/ 636248491 w 138"/>
                  <a:gd name="T9" fmla="*/ 208550115 h 39"/>
                  <a:gd name="T10" fmla="*/ 263316026 w 138"/>
                  <a:gd name="T11" fmla="*/ 659333176 h 39"/>
                  <a:gd name="T12" fmla="*/ 0 w 138"/>
                  <a:gd name="T13" fmla="*/ 595848307 h 39"/>
                  <a:gd name="T14" fmla="*/ 0 60000 65536"/>
                  <a:gd name="T15" fmla="*/ 0 60000 65536"/>
                  <a:gd name="T16" fmla="*/ 0 60000 65536"/>
                  <a:gd name="T17" fmla="*/ 0 60000 65536"/>
                  <a:gd name="T18" fmla="*/ 0 60000 65536"/>
                  <a:gd name="T19" fmla="*/ 0 60000 65536"/>
                  <a:gd name="T20" fmla="*/ 0 60000 65536"/>
                  <a:gd name="T21" fmla="*/ 0 w 138"/>
                  <a:gd name="T22" fmla="*/ 0 h 39"/>
                  <a:gd name="T23" fmla="*/ 138 w 138"/>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8" h="39">
                    <a:moveTo>
                      <a:pt x="0" y="34"/>
                    </a:moveTo>
                    <a:cubicBezTo>
                      <a:pt x="0" y="34"/>
                      <a:pt x="36" y="34"/>
                      <a:pt x="44" y="34"/>
                    </a:cubicBezTo>
                    <a:cubicBezTo>
                      <a:pt x="59" y="34"/>
                      <a:pt x="95" y="9"/>
                      <a:pt x="107" y="0"/>
                    </a:cubicBezTo>
                    <a:cubicBezTo>
                      <a:pt x="138" y="0"/>
                      <a:pt x="138" y="0"/>
                      <a:pt x="138" y="0"/>
                    </a:cubicBezTo>
                    <a:cubicBezTo>
                      <a:pt x="127" y="2"/>
                      <a:pt x="116" y="2"/>
                      <a:pt x="104" y="12"/>
                    </a:cubicBezTo>
                    <a:cubicBezTo>
                      <a:pt x="92" y="22"/>
                      <a:pt x="70" y="39"/>
                      <a:pt x="43" y="38"/>
                    </a:cubicBezTo>
                    <a:cubicBezTo>
                      <a:pt x="17" y="37"/>
                      <a:pt x="0" y="34"/>
                      <a:pt x="0"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8271" name="Freeform 43"/>
              <p:cNvSpPr>
                <a:spLocks/>
              </p:cNvSpPr>
              <p:nvPr/>
            </p:nvSpPr>
            <p:spPr bwMode="auto">
              <a:xfrm>
                <a:off x="491" y="1016"/>
                <a:ext cx="150" cy="80"/>
              </a:xfrm>
              <a:custGeom>
                <a:avLst/>
                <a:gdLst>
                  <a:gd name="T0" fmla="*/ 18597470 w 60"/>
                  <a:gd name="T1" fmla="*/ 19258027 h 30"/>
                  <a:gd name="T2" fmla="*/ 0 w 60"/>
                  <a:gd name="T3" fmla="*/ 522387605 h 30"/>
                  <a:gd name="T4" fmla="*/ 179893875 w 60"/>
                  <a:gd name="T5" fmla="*/ 503129429 h 30"/>
                  <a:gd name="T6" fmla="*/ 54123050 w 60"/>
                  <a:gd name="T7" fmla="*/ 282415411 h 30"/>
                  <a:gd name="T8" fmla="*/ 349477083 w 60"/>
                  <a:gd name="T9" fmla="*/ 0 h 30"/>
                  <a:gd name="T10" fmla="*/ 0 60000 65536"/>
                  <a:gd name="T11" fmla="*/ 0 60000 65536"/>
                  <a:gd name="T12" fmla="*/ 0 60000 65536"/>
                  <a:gd name="T13" fmla="*/ 0 60000 65536"/>
                  <a:gd name="T14" fmla="*/ 0 60000 65536"/>
                  <a:gd name="T15" fmla="*/ 0 w 60"/>
                  <a:gd name="T16" fmla="*/ 0 h 30"/>
                  <a:gd name="T17" fmla="*/ 60 w 60"/>
                  <a:gd name="T18" fmla="*/ 30 h 30"/>
                </a:gdLst>
                <a:ahLst/>
                <a:cxnLst>
                  <a:cxn ang="T10">
                    <a:pos x="T0" y="T1"/>
                  </a:cxn>
                  <a:cxn ang="T11">
                    <a:pos x="T2" y="T3"/>
                  </a:cxn>
                  <a:cxn ang="T12">
                    <a:pos x="T4" y="T5"/>
                  </a:cxn>
                  <a:cxn ang="T13">
                    <a:pos x="T6" y="T7"/>
                  </a:cxn>
                  <a:cxn ang="T14">
                    <a:pos x="T8" y="T9"/>
                  </a:cxn>
                </a:cxnLst>
                <a:rect l="T15" t="T16" r="T17" b="T18"/>
                <a:pathLst>
                  <a:path w="60" h="30">
                    <a:moveTo>
                      <a:pt x="3" y="1"/>
                    </a:moveTo>
                    <a:cubicBezTo>
                      <a:pt x="5" y="9"/>
                      <a:pt x="0" y="30"/>
                      <a:pt x="0" y="30"/>
                    </a:cubicBezTo>
                    <a:cubicBezTo>
                      <a:pt x="31" y="29"/>
                      <a:pt x="31" y="29"/>
                      <a:pt x="31" y="29"/>
                    </a:cubicBezTo>
                    <a:cubicBezTo>
                      <a:pt x="15" y="29"/>
                      <a:pt x="9" y="29"/>
                      <a:pt x="9" y="16"/>
                    </a:cubicBezTo>
                    <a:cubicBezTo>
                      <a:pt x="8" y="3"/>
                      <a:pt x="60" y="0"/>
                      <a:pt x="60" y="0"/>
                    </a:cubicBezTo>
                  </a:path>
                </a:pathLst>
              </a:custGeom>
              <a:solidFill>
                <a:srgbClr val="5AA2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8272" name="Freeform 44"/>
              <p:cNvSpPr>
                <a:spLocks/>
              </p:cNvSpPr>
              <p:nvPr/>
            </p:nvSpPr>
            <p:spPr bwMode="auto">
              <a:xfrm>
                <a:off x="2829" y="960"/>
                <a:ext cx="82" cy="120"/>
              </a:xfrm>
              <a:custGeom>
                <a:avLst/>
                <a:gdLst>
                  <a:gd name="T0" fmla="*/ 126554645 w 33"/>
                  <a:gd name="T1" fmla="*/ 0 h 45"/>
                  <a:gd name="T2" fmla="*/ 0 w 33"/>
                  <a:gd name="T3" fmla="*/ 0 h 45"/>
                  <a:gd name="T4" fmla="*/ 10303496 w 33"/>
                  <a:gd name="T5" fmla="*/ 399953011 h 45"/>
                  <a:gd name="T6" fmla="*/ 0 w 33"/>
                  <a:gd name="T7" fmla="*/ 784529429 h 45"/>
                  <a:gd name="T8" fmla="*/ 126554645 w 33"/>
                  <a:gd name="T9" fmla="*/ 784529429 h 45"/>
                  <a:gd name="T10" fmla="*/ 173490747 w 33"/>
                  <a:gd name="T11" fmla="*/ 399953011 h 45"/>
                  <a:gd name="T12" fmla="*/ 126554645 w 33"/>
                  <a:gd name="T13" fmla="*/ 0 h 45"/>
                  <a:gd name="T14" fmla="*/ 0 60000 65536"/>
                  <a:gd name="T15" fmla="*/ 0 60000 65536"/>
                  <a:gd name="T16" fmla="*/ 0 60000 65536"/>
                  <a:gd name="T17" fmla="*/ 0 60000 65536"/>
                  <a:gd name="T18" fmla="*/ 0 60000 65536"/>
                  <a:gd name="T19" fmla="*/ 0 60000 65536"/>
                  <a:gd name="T20" fmla="*/ 0 60000 65536"/>
                  <a:gd name="T21" fmla="*/ 0 w 33"/>
                  <a:gd name="T22" fmla="*/ 0 h 45"/>
                  <a:gd name="T23" fmla="*/ 33 w 33"/>
                  <a:gd name="T24" fmla="*/ 45 h 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45">
                    <a:moveTo>
                      <a:pt x="24" y="0"/>
                    </a:moveTo>
                    <a:cubicBezTo>
                      <a:pt x="0" y="0"/>
                      <a:pt x="0" y="0"/>
                      <a:pt x="0" y="0"/>
                    </a:cubicBezTo>
                    <a:cubicBezTo>
                      <a:pt x="1" y="7"/>
                      <a:pt x="2" y="15"/>
                      <a:pt x="2" y="23"/>
                    </a:cubicBezTo>
                    <a:cubicBezTo>
                      <a:pt x="2" y="31"/>
                      <a:pt x="1" y="38"/>
                      <a:pt x="0" y="45"/>
                    </a:cubicBezTo>
                    <a:cubicBezTo>
                      <a:pt x="24" y="45"/>
                      <a:pt x="24" y="45"/>
                      <a:pt x="24" y="45"/>
                    </a:cubicBezTo>
                    <a:cubicBezTo>
                      <a:pt x="29" y="45"/>
                      <a:pt x="33" y="35"/>
                      <a:pt x="33" y="23"/>
                    </a:cubicBezTo>
                    <a:cubicBezTo>
                      <a:pt x="33" y="10"/>
                      <a:pt x="29" y="0"/>
                      <a:pt x="24" y="0"/>
                    </a:cubicBezTo>
                    <a:close/>
                  </a:path>
                </a:pathLst>
              </a:custGeom>
              <a:solidFill>
                <a:srgbClr val="A4C6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8273" name="Freeform 45"/>
              <p:cNvSpPr>
                <a:spLocks/>
              </p:cNvSpPr>
              <p:nvPr/>
            </p:nvSpPr>
            <p:spPr bwMode="auto">
              <a:xfrm>
                <a:off x="2911" y="1013"/>
                <a:ext cx="720" cy="11"/>
              </a:xfrm>
              <a:custGeom>
                <a:avLst/>
                <a:gdLst>
                  <a:gd name="T0" fmla="*/ 1676369145 w 288"/>
                  <a:gd name="T1" fmla="*/ 0 h 4"/>
                  <a:gd name="T2" fmla="*/ 0 w 288"/>
                  <a:gd name="T3" fmla="*/ 0 h 4"/>
                  <a:gd name="T4" fmla="*/ 0 w 288"/>
                  <a:gd name="T5" fmla="*/ 62306962 h 4"/>
                  <a:gd name="T6" fmla="*/ 0 w 288"/>
                  <a:gd name="T7" fmla="*/ 115762169 h 4"/>
                  <a:gd name="T8" fmla="*/ 1547928050 w 288"/>
                  <a:gd name="T9" fmla="*/ 84891323 h 4"/>
                  <a:gd name="T10" fmla="*/ 1676369145 w 288"/>
                  <a:gd name="T11" fmla="*/ 0 h 4"/>
                  <a:gd name="T12" fmla="*/ 0 60000 65536"/>
                  <a:gd name="T13" fmla="*/ 0 60000 65536"/>
                  <a:gd name="T14" fmla="*/ 0 60000 65536"/>
                  <a:gd name="T15" fmla="*/ 0 60000 65536"/>
                  <a:gd name="T16" fmla="*/ 0 60000 65536"/>
                  <a:gd name="T17" fmla="*/ 0 60000 65536"/>
                  <a:gd name="T18" fmla="*/ 0 w 288"/>
                  <a:gd name="T19" fmla="*/ 0 h 4"/>
                  <a:gd name="T20" fmla="*/ 288 w 288"/>
                  <a:gd name="T21" fmla="*/ 4 h 4"/>
                </a:gdLst>
                <a:ahLst/>
                <a:cxnLst>
                  <a:cxn ang="T12">
                    <a:pos x="T0" y="T1"/>
                  </a:cxn>
                  <a:cxn ang="T13">
                    <a:pos x="T2" y="T3"/>
                  </a:cxn>
                  <a:cxn ang="T14">
                    <a:pos x="T4" y="T5"/>
                  </a:cxn>
                  <a:cxn ang="T15">
                    <a:pos x="T6" y="T7"/>
                  </a:cxn>
                  <a:cxn ang="T16">
                    <a:pos x="T8" y="T9"/>
                  </a:cxn>
                  <a:cxn ang="T17">
                    <a:pos x="T10" y="T11"/>
                  </a:cxn>
                </a:cxnLst>
                <a:rect l="T18" t="T19" r="T20" b="T21"/>
                <a:pathLst>
                  <a:path w="288" h="4">
                    <a:moveTo>
                      <a:pt x="288" y="0"/>
                    </a:moveTo>
                    <a:cubicBezTo>
                      <a:pt x="0" y="0"/>
                      <a:pt x="0" y="0"/>
                      <a:pt x="0" y="0"/>
                    </a:cubicBezTo>
                    <a:cubicBezTo>
                      <a:pt x="0" y="1"/>
                      <a:pt x="0" y="1"/>
                      <a:pt x="0" y="2"/>
                    </a:cubicBezTo>
                    <a:cubicBezTo>
                      <a:pt x="0" y="3"/>
                      <a:pt x="0" y="3"/>
                      <a:pt x="0" y="4"/>
                    </a:cubicBezTo>
                    <a:cubicBezTo>
                      <a:pt x="266" y="3"/>
                      <a:pt x="266" y="3"/>
                      <a:pt x="266" y="3"/>
                    </a:cubicBezTo>
                    <a:lnTo>
                      <a:pt x="288" y="0"/>
                    </a:lnTo>
                    <a:close/>
                  </a:path>
                </a:pathLst>
              </a:custGeom>
              <a:solidFill>
                <a:srgbClr val="0033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8274" name="Freeform 46"/>
              <p:cNvSpPr>
                <a:spLocks/>
              </p:cNvSpPr>
              <p:nvPr/>
            </p:nvSpPr>
            <p:spPr bwMode="auto">
              <a:xfrm>
                <a:off x="2846" y="971"/>
                <a:ext cx="63" cy="72"/>
              </a:xfrm>
              <a:custGeom>
                <a:avLst/>
                <a:gdLst>
                  <a:gd name="T0" fmla="*/ 132420700 w 25"/>
                  <a:gd name="T1" fmla="*/ 470693056 h 27"/>
                  <a:gd name="T2" fmla="*/ 118654462 w 25"/>
                  <a:gd name="T3" fmla="*/ 0 h 27"/>
                  <a:gd name="T4" fmla="*/ 0 w 25"/>
                  <a:gd name="T5" fmla="*/ 0 h 27"/>
                  <a:gd name="T6" fmla="*/ 132420700 w 25"/>
                  <a:gd name="T7" fmla="*/ 470693056 h 27"/>
                  <a:gd name="T8" fmla="*/ 0 60000 65536"/>
                  <a:gd name="T9" fmla="*/ 0 60000 65536"/>
                  <a:gd name="T10" fmla="*/ 0 60000 65536"/>
                  <a:gd name="T11" fmla="*/ 0 60000 65536"/>
                  <a:gd name="T12" fmla="*/ 0 w 25"/>
                  <a:gd name="T13" fmla="*/ 0 h 27"/>
                  <a:gd name="T14" fmla="*/ 25 w 25"/>
                  <a:gd name="T15" fmla="*/ 27 h 27"/>
                </a:gdLst>
                <a:ahLst/>
                <a:cxnLst>
                  <a:cxn ang="T8">
                    <a:pos x="T0" y="T1"/>
                  </a:cxn>
                  <a:cxn ang="T9">
                    <a:pos x="T2" y="T3"/>
                  </a:cxn>
                  <a:cxn ang="T10">
                    <a:pos x="T4" y="T5"/>
                  </a:cxn>
                  <a:cxn ang="T11">
                    <a:pos x="T6" y="T7"/>
                  </a:cxn>
                </a:cxnLst>
                <a:rect l="T12" t="T13" r="T14" b="T15"/>
                <a:pathLst>
                  <a:path w="25" h="27">
                    <a:moveTo>
                      <a:pt x="20" y="27"/>
                    </a:moveTo>
                    <a:cubicBezTo>
                      <a:pt x="25" y="14"/>
                      <a:pt x="18" y="0"/>
                      <a:pt x="18" y="0"/>
                    </a:cubicBezTo>
                    <a:cubicBezTo>
                      <a:pt x="0" y="0"/>
                      <a:pt x="0" y="0"/>
                      <a:pt x="0" y="0"/>
                    </a:cubicBezTo>
                    <a:cubicBezTo>
                      <a:pt x="6" y="1"/>
                      <a:pt x="22" y="4"/>
                      <a:pt x="20" y="2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8275" name="Freeform 47"/>
              <p:cNvSpPr>
                <a:spLocks/>
              </p:cNvSpPr>
              <p:nvPr/>
            </p:nvSpPr>
            <p:spPr bwMode="auto">
              <a:xfrm>
                <a:off x="2829" y="960"/>
                <a:ext cx="82" cy="120"/>
              </a:xfrm>
              <a:custGeom>
                <a:avLst/>
                <a:gdLst>
                  <a:gd name="T0" fmla="*/ 126554645 w 33"/>
                  <a:gd name="T1" fmla="*/ 0 h 45"/>
                  <a:gd name="T2" fmla="*/ 0 w 33"/>
                  <a:gd name="T3" fmla="*/ 0 h 45"/>
                  <a:gd name="T4" fmla="*/ 10303496 w 33"/>
                  <a:gd name="T5" fmla="*/ 399953011 h 45"/>
                  <a:gd name="T6" fmla="*/ 0 w 33"/>
                  <a:gd name="T7" fmla="*/ 784529429 h 45"/>
                  <a:gd name="T8" fmla="*/ 126554645 w 33"/>
                  <a:gd name="T9" fmla="*/ 784529429 h 45"/>
                  <a:gd name="T10" fmla="*/ 173490747 w 33"/>
                  <a:gd name="T11" fmla="*/ 399953011 h 45"/>
                  <a:gd name="T12" fmla="*/ 126554645 w 33"/>
                  <a:gd name="T13" fmla="*/ 0 h 45"/>
                  <a:gd name="T14" fmla="*/ 0 60000 65536"/>
                  <a:gd name="T15" fmla="*/ 0 60000 65536"/>
                  <a:gd name="T16" fmla="*/ 0 60000 65536"/>
                  <a:gd name="T17" fmla="*/ 0 60000 65536"/>
                  <a:gd name="T18" fmla="*/ 0 60000 65536"/>
                  <a:gd name="T19" fmla="*/ 0 60000 65536"/>
                  <a:gd name="T20" fmla="*/ 0 60000 65536"/>
                  <a:gd name="T21" fmla="*/ 0 w 33"/>
                  <a:gd name="T22" fmla="*/ 0 h 45"/>
                  <a:gd name="T23" fmla="*/ 33 w 33"/>
                  <a:gd name="T24" fmla="*/ 45 h 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45">
                    <a:moveTo>
                      <a:pt x="24" y="0"/>
                    </a:moveTo>
                    <a:cubicBezTo>
                      <a:pt x="0" y="0"/>
                      <a:pt x="0" y="0"/>
                      <a:pt x="0" y="0"/>
                    </a:cubicBezTo>
                    <a:cubicBezTo>
                      <a:pt x="1" y="7"/>
                      <a:pt x="2" y="15"/>
                      <a:pt x="2" y="23"/>
                    </a:cubicBezTo>
                    <a:cubicBezTo>
                      <a:pt x="2" y="31"/>
                      <a:pt x="1" y="38"/>
                      <a:pt x="0" y="45"/>
                    </a:cubicBezTo>
                    <a:cubicBezTo>
                      <a:pt x="24" y="45"/>
                      <a:pt x="24" y="45"/>
                      <a:pt x="24" y="45"/>
                    </a:cubicBezTo>
                    <a:cubicBezTo>
                      <a:pt x="29" y="45"/>
                      <a:pt x="33" y="35"/>
                      <a:pt x="33" y="23"/>
                    </a:cubicBezTo>
                    <a:cubicBezTo>
                      <a:pt x="33" y="10"/>
                      <a:pt x="29" y="0"/>
                      <a:pt x="24" y="0"/>
                    </a:cubicBezTo>
                    <a:close/>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8276" name="Freeform 48"/>
              <p:cNvSpPr>
                <a:spLocks/>
              </p:cNvSpPr>
              <p:nvPr/>
            </p:nvSpPr>
            <p:spPr bwMode="auto">
              <a:xfrm>
                <a:off x="2839" y="1003"/>
                <a:ext cx="50" cy="66"/>
              </a:xfrm>
              <a:custGeom>
                <a:avLst/>
                <a:gdLst>
                  <a:gd name="T0" fmla="*/ 6370908 w 20"/>
                  <a:gd name="T1" fmla="*/ 0 h 25"/>
                  <a:gd name="T2" fmla="*/ 0 w 20"/>
                  <a:gd name="T3" fmla="*/ 366777903 h 25"/>
                  <a:gd name="T4" fmla="*/ 116234188 w 20"/>
                  <a:gd name="T5" fmla="*/ 366777903 h 25"/>
                  <a:gd name="T6" fmla="*/ 29800595 w 20"/>
                  <a:gd name="T7" fmla="*/ 190022290 h 25"/>
                  <a:gd name="T8" fmla="*/ 6370908 w 20"/>
                  <a:gd name="T9" fmla="*/ 0 h 25"/>
                  <a:gd name="T10" fmla="*/ 0 60000 65536"/>
                  <a:gd name="T11" fmla="*/ 0 60000 65536"/>
                  <a:gd name="T12" fmla="*/ 0 60000 65536"/>
                  <a:gd name="T13" fmla="*/ 0 60000 65536"/>
                  <a:gd name="T14" fmla="*/ 0 60000 65536"/>
                  <a:gd name="T15" fmla="*/ 0 w 20"/>
                  <a:gd name="T16" fmla="*/ 0 h 25"/>
                  <a:gd name="T17" fmla="*/ 20 w 20"/>
                  <a:gd name="T18" fmla="*/ 25 h 25"/>
                </a:gdLst>
                <a:ahLst/>
                <a:cxnLst>
                  <a:cxn ang="T10">
                    <a:pos x="T0" y="T1"/>
                  </a:cxn>
                  <a:cxn ang="T11">
                    <a:pos x="T2" y="T3"/>
                  </a:cxn>
                  <a:cxn ang="T12">
                    <a:pos x="T4" y="T5"/>
                  </a:cxn>
                  <a:cxn ang="T13">
                    <a:pos x="T6" y="T7"/>
                  </a:cxn>
                  <a:cxn ang="T14">
                    <a:pos x="T8" y="T9"/>
                  </a:cxn>
                </a:cxnLst>
                <a:rect l="T15" t="T16" r="T17" b="T18"/>
                <a:pathLst>
                  <a:path w="20" h="25">
                    <a:moveTo>
                      <a:pt x="1" y="0"/>
                    </a:moveTo>
                    <a:cubicBezTo>
                      <a:pt x="2" y="8"/>
                      <a:pt x="1" y="20"/>
                      <a:pt x="0" y="25"/>
                    </a:cubicBezTo>
                    <a:cubicBezTo>
                      <a:pt x="20" y="25"/>
                      <a:pt x="20" y="25"/>
                      <a:pt x="20" y="25"/>
                    </a:cubicBezTo>
                    <a:cubicBezTo>
                      <a:pt x="14" y="24"/>
                      <a:pt x="6" y="19"/>
                      <a:pt x="5" y="13"/>
                    </a:cubicBezTo>
                    <a:cubicBezTo>
                      <a:pt x="5" y="7"/>
                      <a:pt x="1" y="0"/>
                      <a:pt x="1" y="0"/>
                    </a:cubicBezTo>
                    <a:close/>
                  </a:path>
                </a:pathLst>
              </a:custGeom>
              <a:solidFill>
                <a:srgbClr val="5AA2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8277" name="Freeform 49"/>
              <p:cNvSpPr>
                <a:spLocks/>
              </p:cNvSpPr>
              <p:nvPr/>
            </p:nvSpPr>
            <p:spPr bwMode="auto">
              <a:xfrm>
                <a:off x="2364" y="848"/>
                <a:ext cx="57" cy="61"/>
              </a:xfrm>
              <a:custGeom>
                <a:avLst/>
                <a:gdLst>
                  <a:gd name="T0" fmla="*/ 9830726 w 23"/>
                  <a:gd name="T1" fmla="*/ 239348135 h 23"/>
                  <a:gd name="T2" fmla="*/ 34310429 w 23"/>
                  <a:gd name="T3" fmla="*/ 28943219 h 23"/>
                  <a:gd name="T4" fmla="*/ 105472869 w 23"/>
                  <a:gd name="T5" fmla="*/ 126910508 h 23"/>
                  <a:gd name="T6" fmla="*/ 75156346 w 23"/>
                  <a:gd name="T7" fmla="*/ 336588739 h 23"/>
                  <a:gd name="T8" fmla="*/ 9830726 w 23"/>
                  <a:gd name="T9" fmla="*/ 239348135 h 23"/>
                  <a:gd name="T10" fmla="*/ 0 60000 65536"/>
                  <a:gd name="T11" fmla="*/ 0 60000 65536"/>
                  <a:gd name="T12" fmla="*/ 0 60000 65536"/>
                  <a:gd name="T13" fmla="*/ 0 60000 65536"/>
                  <a:gd name="T14" fmla="*/ 0 60000 65536"/>
                  <a:gd name="T15" fmla="*/ 0 w 23"/>
                  <a:gd name="T16" fmla="*/ 0 h 23"/>
                  <a:gd name="T17" fmla="*/ 23 w 23"/>
                  <a:gd name="T18" fmla="*/ 23 h 23"/>
                </a:gdLst>
                <a:ahLst/>
                <a:cxnLst>
                  <a:cxn ang="T10">
                    <a:pos x="T0" y="T1"/>
                  </a:cxn>
                  <a:cxn ang="T11">
                    <a:pos x="T2" y="T3"/>
                  </a:cxn>
                  <a:cxn ang="T12">
                    <a:pos x="T4" y="T5"/>
                  </a:cxn>
                  <a:cxn ang="T13">
                    <a:pos x="T6" y="T7"/>
                  </a:cxn>
                  <a:cxn ang="T14">
                    <a:pos x="T8" y="T9"/>
                  </a:cxn>
                </a:cxnLst>
                <a:rect l="T15" t="T16" r="T17" b="T18"/>
                <a:pathLst>
                  <a:path w="23" h="23">
                    <a:moveTo>
                      <a:pt x="2" y="15"/>
                    </a:moveTo>
                    <a:cubicBezTo>
                      <a:pt x="0" y="10"/>
                      <a:pt x="2" y="4"/>
                      <a:pt x="7" y="2"/>
                    </a:cubicBezTo>
                    <a:cubicBezTo>
                      <a:pt x="13" y="0"/>
                      <a:pt x="19" y="2"/>
                      <a:pt x="21" y="8"/>
                    </a:cubicBezTo>
                    <a:cubicBezTo>
                      <a:pt x="23" y="13"/>
                      <a:pt x="20" y="19"/>
                      <a:pt x="15" y="21"/>
                    </a:cubicBezTo>
                    <a:cubicBezTo>
                      <a:pt x="10" y="23"/>
                      <a:pt x="4" y="20"/>
                      <a:pt x="2" y="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8278" name="Freeform 50"/>
              <p:cNvSpPr>
                <a:spLocks/>
              </p:cNvSpPr>
              <p:nvPr/>
            </p:nvSpPr>
            <p:spPr bwMode="auto">
              <a:xfrm>
                <a:off x="2514" y="856"/>
                <a:ext cx="40" cy="43"/>
              </a:xfrm>
              <a:custGeom>
                <a:avLst/>
                <a:gdLst>
                  <a:gd name="T0" fmla="*/ 11126770 w 16"/>
                  <a:gd name="T1" fmla="*/ 223600935 h 16"/>
                  <a:gd name="T2" fmla="*/ 34256175 w 16"/>
                  <a:gd name="T3" fmla="*/ 35911192 h 16"/>
                  <a:gd name="T4" fmla="*/ 85639658 w 16"/>
                  <a:gd name="T5" fmla="*/ 118956606 h 16"/>
                  <a:gd name="T6" fmla="*/ 62103333 w 16"/>
                  <a:gd name="T7" fmla="*/ 295282303 h 16"/>
                  <a:gd name="T8" fmla="*/ 11126770 w 16"/>
                  <a:gd name="T9" fmla="*/ 223600935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2" y="11"/>
                    </a:moveTo>
                    <a:cubicBezTo>
                      <a:pt x="0" y="7"/>
                      <a:pt x="2" y="3"/>
                      <a:pt x="6" y="2"/>
                    </a:cubicBezTo>
                    <a:cubicBezTo>
                      <a:pt x="9" y="0"/>
                      <a:pt x="13" y="2"/>
                      <a:pt x="15" y="6"/>
                    </a:cubicBezTo>
                    <a:cubicBezTo>
                      <a:pt x="16" y="9"/>
                      <a:pt x="14" y="14"/>
                      <a:pt x="11" y="15"/>
                    </a:cubicBezTo>
                    <a:cubicBezTo>
                      <a:pt x="7" y="16"/>
                      <a:pt x="3" y="15"/>
                      <a:pt x="2"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8279" name="Freeform 51"/>
              <p:cNvSpPr>
                <a:spLocks/>
              </p:cNvSpPr>
              <p:nvPr/>
            </p:nvSpPr>
            <p:spPr bwMode="auto">
              <a:xfrm>
                <a:off x="2421" y="840"/>
                <a:ext cx="88" cy="93"/>
              </a:xfrm>
              <a:custGeom>
                <a:avLst/>
                <a:gdLst>
                  <a:gd name="T0" fmla="*/ 20232764 w 35"/>
                  <a:gd name="T1" fmla="*/ 376213051 h 35"/>
                  <a:gd name="T2" fmla="*/ 76204797 w 35"/>
                  <a:gd name="T3" fmla="*/ 49040959 h 35"/>
                  <a:gd name="T4" fmla="*/ 203786085 w 35"/>
                  <a:gd name="T5" fmla="*/ 179393745 h 35"/>
                  <a:gd name="T6" fmla="*/ 153244384 w 35"/>
                  <a:gd name="T7" fmla="*/ 525591554 h 35"/>
                  <a:gd name="T8" fmla="*/ 20232764 w 35"/>
                  <a:gd name="T9" fmla="*/ 376213051 h 35"/>
                  <a:gd name="T10" fmla="*/ 0 60000 65536"/>
                  <a:gd name="T11" fmla="*/ 0 60000 65536"/>
                  <a:gd name="T12" fmla="*/ 0 60000 65536"/>
                  <a:gd name="T13" fmla="*/ 0 60000 65536"/>
                  <a:gd name="T14" fmla="*/ 0 60000 65536"/>
                  <a:gd name="T15" fmla="*/ 0 w 35"/>
                  <a:gd name="T16" fmla="*/ 0 h 35"/>
                  <a:gd name="T17" fmla="*/ 35 w 35"/>
                  <a:gd name="T18" fmla="*/ 35 h 35"/>
                </a:gdLst>
                <a:ahLst/>
                <a:cxnLst>
                  <a:cxn ang="T10">
                    <a:pos x="T0" y="T1"/>
                  </a:cxn>
                  <a:cxn ang="T11">
                    <a:pos x="T2" y="T3"/>
                  </a:cxn>
                  <a:cxn ang="T12">
                    <a:pos x="T4" y="T5"/>
                  </a:cxn>
                  <a:cxn ang="T13">
                    <a:pos x="T6" y="T7"/>
                  </a:cxn>
                  <a:cxn ang="T14">
                    <a:pos x="T8" y="T9"/>
                  </a:cxn>
                </a:cxnLst>
                <a:rect l="T15" t="T16" r="T17" b="T18"/>
                <a:pathLst>
                  <a:path w="35" h="35">
                    <a:moveTo>
                      <a:pt x="3" y="23"/>
                    </a:moveTo>
                    <a:cubicBezTo>
                      <a:pt x="0" y="15"/>
                      <a:pt x="4" y="6"/>
                      <a:pt x="12" y="3"/>
                    </a:cubicBezTo>
                    <a:cubicBezTo>
                      <a:pt x="20" y="0"/>
                      <a:pt x="29" y="3"/>
                      <a:pt x="32" y="11"/>
                    </a:cubicBezTo>
                    <a:cubicBezTo>
                      <a:pt x="35" y="19"/>
                      <a:pt x="32" y="28"/>
                      <a:pt x="24" y="32"/>
                    </a:cubicBezTo>
                    <a:cubicBezTo>
                      <a:pt x="16" y="35"/>
                      <a:pt x="6" y="31"/>
                      <a:pt x="3" y="2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pic>
          <p:nvPicPr>
            <p:cNvPr id="48214" name="Picture 4" descr="http://www.sanofi.com.bd/l/bd/medias/B19A8E6A-716C-4B56-8B12-37063FCB1BC4.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866964" y="4815449"/>
              <a:ext cx="1538753" cy="415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8137" name="ZoneTexte 468"/>
          <p:cNvSpPr txBox="1">
            <a:spLocks noChangeArrowheads="1"/>
          </p:cNvSpPr>
          <p:nvPr/>
        </p:nvSpPr>
        <p:spPr bwMode="auto">
          <a:xfrm>
            <a:off x="4130675" y="3716338"/>
            <a:ext cx="14208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fr-FR" altLang="fr-FR" sz="1800" b="1">
                <a:solidFill>
                  <a:srgbClr val="254061"/>
                </a:solidFill>
              </a:rPr>
              <a:t>≥ 8 semaines</a:t>
            </a:r>
          </a:p>
        </p:txBody>
      </p:sp>
      <p:sp>
        <p:nvSpPr>
          <p:cNvPr id="470" name="Freeform 906"/>
          <p:cNvSpPr>
            <a:spLocks/>
          </p:cNvSpPr>
          <p:nvPr/>
        </p:nvSpPr>
        <p:spPr bwMode="auto">
          <a:xfrm>
            <a:off x="3887788" y="4075113"/>
            <a:ext cx="1595437" cy="268287"/>
          </a:xfrm>
          <a:custGeom>
            <a:avLst/>
            <a:gdLst/>
            <a:ahLst/>
            <a:cxnLst>
              <a:cxn ang="0">
                <a:pos x="586" y="134"/>
              </a:cxn>
              <a:cxn ang="0">
                <a:pos x="425" y="0"/>
              </a:cxn>
              <a:cxn ang="0">
                <a:pos x="425" y="73"/>
              </a:cxn>
              <a:cxn ang="0">
                <a:pos x="161" y="73"/>
              </a:cxn>
              <a:cxn ang="0">
                <a:pos x="161" y="0"/>
              </a:cxn>
              <a:cxn ang="0">
                <a:pos x="0" y="134"/>
              </a:cxn>
              <a:cxn ang="0">
                <a:pos x="161" y="271"/>
              </a:cxn>
              <a:cxn ang="0">
                <a:pos x="161" y="198"/>
              </a:cxn>
              <a:cxn ang="0">
                <a:pos x="425" y="198"/>
              </a:cxn>
              <a:cxn ang="0">
                <a:pos x="425" y="271"/>
              </a:cxn>
              <a:cxn ang="0">
                <a:pos x="586" y="134"/>
              </a:cxn>
            </a:cxnLst>
            <a:rect l="0" t="0" r="r" b="b"/>
            <a:pathLst>
              <a:path w="586" h="271">
                <a:moveTo>
                  <a:pt x="586" y="134"/>
                </a:moveTo>
                <a:lnTo>
                  <a:pt x="425" y="0"/>
                </a:lnTo>
                <a:lnTo>
                  <a:pt x="425" y="73"/>
                </a:lnTo>
                <a:lnTo>
                  <a:pt x="161" y="73"/>
                </a:lnTo>
                <a:lnTo>
                  <a:pt x="161" y="0"/>
                </a:lnTo>
                <a:lnTo>
                  <a:pt x="0" y="134"/>
                </a:lnTo>
                <a:lnTo>
                  <a:pt x="161" y="271"/>
                </a:lnTo>
                <a:lnTo>
                  <a:pt x="161" y="198"/>
                </a:lnTo>
                <a:lnTo>
                  <a:pt x="425" y="198"/>
                </a:lnTo>
                <a:lnTo>
                  <a:pt x="425" y="271"/>
                </a:lnTo>
                <a:lnTo>
                  <a:pt x="586" y="134"/>
                </a:lnTo>
                <a:close/>
              </a:path>
            </a:pathLst>
          </a:custGeom>
          <a:solidFill>
            <a:schemeClr val="accent1">
              <a:lumMod val="60000"/>
              <a:lumOff val="40000"/>
            </a:schemeClr>
          </a:solidFill>
          <a:ln w="6350" cap="rnd">
            <a:solidFill>
              <a:schemeClr val="accent1">
                <a:lumMod val="75000"/>
              </a:schemeClr>
            </a:solidFill>
            <a:prstDash val="solid"/>
            <a:round/>
            <a:headEnd/>
            <a:tailEnd/>
          </a:ln>
        </p:spPr>
        <p:txBody>
          <a:bodyPr/>
          <a:lstStyle/>
          <a:p>
            <a:pPr fontAlgn="auto">
              <a:spcBef>
                <a:spcPts val="0"/>
              </a:spcBef>
              <a:spcAft>
                <a:spcPts val="0"/>
              </a:spcAft>
              <a:defRPr/>
            </a:pPr>
            <a:endParaRPr lang="fr-FR">
              <a:latin typeface="+mn-lt"/>
              <a:ea typeface="+mn-ea"/>
            </a:endParaRPr>
          </a:p>
        </p:txBody>
      </p:sp>
      <p:grpSp>
        <p:nvGrpSpPr>
          <p:cNvPr id="48139" name="Groupe 385"/>
          <p:cNvGrpSpPr>
            <a:grpSpLocks/>
          </p:cNvGrpSpPr>
          <p:nvPr/>
        </p:nvGrpSpPr>
        <p:grpSpPr bwMode="auto">
          <a:xfrm rot="-5400000">
            <a:off x="-534194" y="4094957"/>
            <a:ext cx="2424113" cy="419100"/>
            <a:chOff x="2938089" y="4706471"/>
            <a:chExt cx="3879569" cy="642191"/>
          </a:xfrm>
        </p:grpSpPr>
        <p:grpSp>
          <p:nvGrpSpPr>
            <p:cNvPr id="48146" name="Group 52"/>
            <p:cNvGrpSpPr>
              <a:grpSpLocks/>
            </p:cNvGrpSpPr>
            <p:nvPr/>
          </p:nvGrpSpPr>
          <p:grpSpPr bwMode="auto">
            <a:xfrm>
              <a:off x="2938089" y="4706471"/>
              <a:ext cx="3879569" cy="642191"/>
              <a:chOff x="343" y="731"/>
              <a:chExt cx="3288" cy="546"/>
            </a:xfrm>
          </p:grpSpPr>
          <p:sp>
            <p:nvSpPr>
              <p:cNvPr id="48148" name="Freeform 1011"/>
              <p:cNvSpPr>
                <a:spLocks noEditPoints="1"/>
              </p:cNvSpPr>
              <p:nvPr/>
            </p:nvSpPr>
            <p:spPr bwMode="auto">
              <a:xfrm>
                <a:off x="343" y="731"/>
                <a:ext cx="2568" cy="544"/>
              </a:xfrm>
              <a:custGeom>
                <a:avLst/>
                <a:gdLst>
                  <a:gd name="T0" fmla="*/ 2147483647 w 1027"/>
                  <a:gd name="T1" fmla="*/ 1851029675 h 204"/>
                  <a:gd name="T2" fmla="*/ 2147483647 w 1027"/>
                  <a:gd name="T3" fmla="*/ 1883126387 h 204"/>
                  <a:gd name="T4" fmla="*/ 2147483647 w 1027"/>
                  <a:gd name="T5" fmla="*/ 1915420821 h 204"/>
                  <a:gd name="T6" fmla="*/ 2147483647 w 1027"/>
                  <a:gd name="T7" fmla="*/ 1497916053 h 204"/>
                  <a:gd name="T8" fmla="*/ 2147483647 w 1027"/>
                  <a:gd name="T9" fmla="*/ 1497916053 h 204"/>
                  <a:gd name="T10" fmla="*/ 2147483647 w 1027"/>
                  <a:gd name="T11" fmla="*/ 1537573832 h 204"/>
                  <a:gd name="T12" fmla="*/ 2147483647 w 1027"/>
                  <a:gd name="T13" fmla="*/ 470693056 h 204"/>
                  <a:gd name="T14" fmla="*/ 1471011879 w 1027"/>
                  <a:gd name="T15" fmla="*/ 470693056 h 204"/>
                  <a:gd name="T16" fmla="*/ 1319677874 w 1027"/>
                  <a:gd name="T17" fmla="*/ 0 h 204"/>
                  <a:gd name="T18" fmla="*/ 1273084215 w 1027"/>
                  <a:gd name="T19" fmla="*/ 0 h 204"/>
                  <a:gd name="T20" fmla="*/ 1116089327 w 1027"/>
                  <a:gd name="T21" fmla="*/ 541677944 h 204"/>
                  <a:gd name="T22" fmla="*/ 1035117849 w 1027"/>
                  <a:gd name="T23" fmla="*/ 541677944 h 204"/>
                  <a:gd name="T24" fmla="*/ 665968784 w 1027"/>
                  <a:gd name="T25" fmla="*/ 1118235512 h 204"/>
                  <a:gd name="T26" fmla="*/ 326859493 w 1027"/>
                  <a:gd name="T27" fmla="*/ 1118235512 h 204"/>
                  <a:gd name="T28" fmla="*/ 326859493 w 1027"/>
                  <a:gd name="T29" fmla="*/ 1118235512 h 204"/>
                  <a:gd name="T30" fmla="*/ 205411724 w 1027"/>
                  <a:gd name="T31" fmla="*/ 576590187 h 204"/>
                  <a:gd name="T32" fmla="*/ 152339466 w 1027"/>
                  <a:gd name="T33" fmla="*/ 576590187 h 204"/>
                  <a:gd name="T34" fmla="*/ 0 w 1027"/>
                  <a:gd name="T35" fmla="*/ 1746180685 h 204"/>
                  <a:gd name="T36" fmla="*/ 147562426 w 1027"/>
                  <a:gd name="T37" fmla="*/ 2147483647 h 204"/>
                  <a:gd name="T38" fmla="*/ 205411724 w 1027"/>
                  <a:gd name="T39" fmla="*/ 2147483647 h 204"/>
                  <a:gd name="T40" fmla="*/ 322387448 w 1027"/>
                  <a:gd name="T41" fmla="*/ 2147483647 h 204"/>
                  <a:gd name="T42" fmla="*/ 322387448 w 1027"/>
                  <a:gd name="T43" fmla="*/ 2147483647 h 204"/>
                  <a:gd name="T44" fmla="*/ 665968784 w 1027"/>
                  <a:gd name="T45" fmla="*/ 2147483647 h 204"/>
                  <a:gd name="T46" fmla="*/ 665968784 w 1027"/>
                  <a:gd name="T47" fmla="*/ 2147483647 h 204"/>
                  <a:gd name="T48" fmla="*/ 1035117849 w 1027"/>
                  <a:gd name="T49" fmla="*/ 2147483647 h 204"/>
                  <a:gd name="T50" fmla="*/ 1116089327 w 1027"/>
                  <a:gd name="T51" fmla="*/ 2147483647 h 204"/>
                  <a:gd name="T52" fmla="*/ 1273084215 w 1027"/>
                  <a:gd name="T53" fmla="*/ 2147483647 h 204"/>
                  <a:gd name="T54" fmla="*/ 1319677874 w 1027"/>
                  <a:gd name="T55" fmla="*/ 2147483647 h 204"/>
                  <a:gd name="T56" fmla="*/ 1483274700 w 1027"/>
                  <a:gd name="T57" fmla="*/ 2147483647 h 204"/>
                  <a:gd name="T58" fmla="*/ 2147483647 w 1027"/>
                  <a:gd name="T59" fmla="*/ 2147483647 h 204"/>
                  <a:gd name="T60" fmla="*/ 2147483647 w 1027"/>
                  <a:gd name="T61" fmla="*/ 2147483647 h 204"/>
                  <a:gd name="T62" fmla="*/ 2147483647 w 1027"/>
                  <a:gd name="T63" fmla="*/ 2147483647 h 204"/>
                  <a:gd name="T64" fmla="*/ 2147483647 w 1027"/>
                  <a:gd name="T65" fmla="*/ 2147483647 h 204"/>
                  <a:gd name="T66" fmla="*/ 2147483647 w 1027"/>
                  <a:gd name="T67" fmla="*/ 1902381589 h 204"/>
                  <a:gd name="T68" fmla="*/ 2147483647 w 1027"/>
                  <a:gd name="T69" fmla="*/ 1497916053 h 2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27"/>
                  <a:gd name="T106" fmla="*/ 0 h 204"/>
                  <a:gd name="T107" fmla="*/ 1027 w 1027"/>
                  <a:gd name="T108" fmla="*/ 204 h 2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27" h="204">
                    <a:moveTo>
                      <a:pt x="1027" y="106"/>
                    </a:moveTo>
                    <a:cubicBezTo>
                      <a:pt x="1027" y="107"/>
                      <a:pt x="1027" y="107"/>
                      <a:pt x="1027" y="108"/>
                    </a:cubicBezTo>
                    <a:cubicBezTo>
                      <a:pt x="1027" y="109"/>
                      <a:pt x="1027" y="109"/>
                      <a:pt x="1027" y="110"/>
                    </a:cubicBezTo>
                    <a:moveTo>
                      <a:pt x="1018" y="86"/>
                    </a:moveTo>
                    <a:cubicBezTo>
                      <a:pt x="994" y="86"/>
                      <a:pt x="994" y="86"/>
                      <a:pt x="994" y="86"/>
                    </a:cubicBezTo>
                    <a:cubicBezTo>
                      <a:pt x="994" y="87"/>
                      <a:pt x="994" y="87"/>
                      <a:pt x="994" y="88"/>
                    </a:cubicBezTo>
                    <a:cubicBezTo>
                      <a:pt x="987" y="62"/>
                      <a:pt x="973" y="27"/>
                      <a:pt x="962" y="27"/>
                    </a:cubicBezTo>
                    <a:cubicBezTo>
                      <a:pt x="252" y="27"/>
                      <a:pt x="252" y="27"/>
                      <a:pt x="252" y="27"/>
                    </a:cubicBezTo>
                    <a:cubicBezTo>
                      <a:pt x="245" y="10"/>
                      <a:pt x="236" y="0"/>
                      <a:pt x="226" y="0"/>
                    </a:cubicBezTo>
                    <a:cubicBezTo>
                      <a:pt x="218" y="0"/>
                      <a:pt x="218" y="0"/>
                      <a:pt x="218" y="0"/>
                    </a:cubicBezTo>
                    <a:cubicBezTo>
                      <a:pt x="207" y="0"/>
                      <a:pt x="198" y="12"/>
                      <a:pt x="191" y="31"/>
                    </a:cubicBezTo>
                    <a:cubicBezTo>
                      <a:pt x="177" y="31"/>
                      <a:pt x="177" y="31"/>
                      <a:pt x="177" y="31"/>
                    </a:cubicBezTo>
                    <a:cubicBezTo>
                      <a:pt x="177" y="31"/>
                      <a:pt x="132" y="64"/>
                      <a:pt x="114" y="64"/>
                    </a:cubicBezTo>
                    <a:cubicBezTo>
                      <a:pt x="56" y="64"/>
                      <a:pt x="56" y="64"/>
                      <a:pt x="56" y="64"/>
                    </a:cubicBezTo>
                    <a:cubicBezTo>
                      <a:pt x="56" y="64"/>
                      <a:pt x="56" y="64"/>
                      <a:pt x="56" y="64"/>
                    </a:cubicBezTo>
                    <a:cubicBezTo>
                      <a:pt x="52" y="45"/>
                      <a:pt x="44" y="33"/>
                      <a:pt x="35" y="33"/>
                    </a:cubicBezTo>
                    <a:cubicBezTo>
                      <a:pt x="26" y="33"/>
                      <a:pt x="26" y="33"/>
                      <a:pt x="26" y="33"/>
                    </a:cubicBezTo>
                    <a:cubicBezTo>
                      <a:pt x="12" y="33"/>
                      <a:pt x="0" y="63"/>
                      <a:pt x="0" y="100"/>
                    </a:cubicBezTo>
                    <a:cubicBezTo>
                      <a:pt x="0" y="137"/>
                      <a:pt x="12" y="167"/>
                      <a:pt x="25" y="167"/>
                    </a:cubicBezTo>
                    <a:cubicBezTo>
                      <a:pt x="35" y="167"/>
                      <a:pt x="35" y="167"/>
                      <a:pt x="35" y="167"/>
                    </a:cubicBezTo>
                    <a:cubicBezTo>
                      <a:pt x="43" y="167"/>
                      <a:pt x="51" y="156"/>
                      <a:pt x="55" y="140"/>
                    </a:cubicBezTo>
                    <a:cubicBezTo>
                      <a:pt x="55" y="140"/>
                      <a:pt x="55" y="140"/>
                      <a:pt x="55" y="140"/>
                    </a:cubicBezTo>
                    <a:cubicBezTo>
                      <a:pt x="114" y="140"/>
                      <a:pt x="114" y="140"/>
                      <a:pt x="114" y="140"/>
                    </a:cubicBezTo>
                    <a:cubicBezTo>
                      <a:pt x="114" y="140"/>
                      <a:pt x="114" y="140"/>
                      <a:pt x="114" y="140"/>
                    </a:cubicBezTo>
                    <a:cubicBezTo>
                      <a:pt x="132" y="140"/>
                      <a:pt x="177" y="173"/>
                      <a:pt x="177" y="173"/>
                    </a:cubicBezTo>
                    <a:cubicBezTo>
                      <a:pt x="191" y="173"/>
                      <a:pt x="191" y="173"/>
                      <a:pt x="191" y="173"/>
                    </a:cubicBezTo>
                    <a:cubicBezTo>
                      <a:pt x="198" y="192"/>
                      <a:pt x="207" y="204"/>
                      <a:pt x="218" y="204"/>
                    </a:cubicBezTo>
                    <a:cubicBezTo>
                      <a:pt x="226" y="204"/>
                      <a:pt x="226" y="204"/>
                      <a:pt x="226" y="204"/>
                    </a:cubicBezTo>
                    <a:cubicBezTo>
                      <a:pt x="237" y="204"/>
                      <a:pt x="247" y="192"/>
                      <a:pt x="254" y="173"/>
                    </a:cubicBezTo>
                    <a:cubicBezTo>
                      <a:pt x="962" y="173"/>
                      <a:pt x="962" y="173"/>
                      <a:pt x="962" y="173"/>
                    </a:cubicBezTo>
                    <a:cubicBezTo>
                      <a:pt x="973" y="173"/>
                      <a:pt x="987" y="149"/>
                      <a:pt x="994" y="129"/>
                    </a:cubicBezTo>
                    <a:cubicBezTo>
                      <a:pt x="994" y="129"/>
                      <a:pt x="994" y="130"/>
                      <a:pt x="994" y="131"/>
                    </a:cubicBezTo>
                    <a:cubicBezTo>
                      <a:pt x="1018" y="131"/>
                      <a:pt x="1018" y="131"/>
                      <a:pt x="1018" y="131"/>
                    </a:cubicBezTo>
                    <a:cubicBezTo>
                      <a:pt x="1023" y="131"/>
                      <a:pt x="1027" y="121"/>
                      <a:pt x="1027" y="109"/>
                    </a:cubicBezTo>
                    <a:cubicBezTo>
                      <a:pt x="1027" y="96"/>
                      <a:pt x="1023" y="86"/>
                      <a:pt x="1018" y="86"/>
                    </a:cubicBezTo>
                    <a:close/>
                  </a:path>
                </a:pathLst>
              </a:custGeom>
              <a:noFill/>
              <a:ln w="238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8149" name="Freeform 1012"/>
              <p:cNvSpPr>
                <a:spLocks/>
              </p:cNvSpPr>
              <p:nvPr/>
            </p:nvSpPr>
            <p:spPr bwMode="auto">
              <a:xfrm>
                <a:off x="799" y="731"/>
                <a:ext cx="185" cy="544"/>
              </a:xfrm>
              <a:custGeom>
                <a:avLst/>
                <a:gdLst>
                  <a:gd name="T0" fmla="*/ 209331063 w 74"/>
                  <a:gd name="T1" fmla="*/ 0 h 204"/>
                  <a:gd name="T2" fmla="*/ 0 w 74"/>
                  <a:gd name="T3" fmla="*/ 1150332531 h 204"/>
                  <a:gd name="T4" fmla="*/ 151507625 w 74"/>
                  <a:gd name="T5" fmla="*/ 1150332531 h 204"/>
                  <a:gd name="T6" fmla="*/ 232742500 w 74"/>
                  <a:gd name="T7" fmla="*/ 1812371933 h 204"/>
                  <a:gd name="T8" fmla="*/ 151507625 w 74"/>
                  <a:gd name="T9" fmla="*/ 2147483647 h 204"/>
                  <a:gd name="T10" fmla="*/ 6370908 w 74"/>
                  <a:gd name="T11" fmla="*/ 2147483647 h 204"/>
                  <a:gd name="T12" fmla="*/ 209331063 w 74"/>
                  <a:gd name="T13" fmla="*/ 2147483647 h 204"/>
                  <a:gd name="T14" fmla="*/ 430343750 w 74"/>
                  <a:gd name="T15" fmla="*/ 1777602355 h 204"/>
                  <a:gd name="T16" fmla="*/ 209331063 w 74"/>
                  <a:gd name="T17" fmla="*/ 0 h 2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4"/>
                  <a:gd name="T28" fmla="*/ 0 h 204"/>
                  <a:gd name="T29" fmla="*/ 74 w 74"/>
                  <a:gd name="T30" fmla="*/ 204 h 2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4" h="204">
                    <a:moveTo>
                      <a:pt x="36" y="0"/>
                    </a:moveTo>
                    <a:cubicBezTo>
                      <a:pt x="20" y="0"/>
                      <a:pt x="6" y="28"/>
                      <a:pt x="0" y="66"/>
                    </a:cubicBezTo>
                    <a:cubicBezTo>
                      <a:pt x="26" y="66"/>
                      <a:pt x="26" y="66"/>
                      <a:pt x="26" y="66"/>
                    </a:cubicBezTo>
                    <a:cubicBezTo>
                      <a:pt x="34" y="66"/>
                      <a:pt x="40" y="83"/>
                      <a:pt x="40" y="104"/>
                    </a:cubicBezTo>
                    <a:cubicBezTo>
                      <a:pt x="40" y="125"/>
                      <a:pt x="34" y="141"/>
                      <a:pt x="26" y="141"/>
                    </a:cubicBezTo>
                    <a:cubicBezTo>
                      <a:pt x="1" y="141"/>
                      <a:pt x="1" y="141"/>
                      <a:pt x="1" y="141"/>
                    </a:cubicBezTo>
                    <a:cubicBezTo>
                      <a:pt x="7" y="178"/>
                      <a:pt x="20" y="204"/>
                      <a:pt x="36" y="204"/>
                    </a:cubicBezTo>
                    <a:cubicBezTo>
                      <a:pt x="57" y="204"/>
                      <a:pt x="74" y="158"/>
                      <a:pt x="74" y="102"/>
                    </a:cubicBezTo>
                    <a:cubicBezTo>
                      <a:pt x="74" y="46"/>
                      <a:pt x="57" y="0"/>
                      <a:pt x="36" y="0"/>
                    </a:cubicBezTo>
                    <a:close/>
                  </a:path>
                </a:pathLst>
              </a:custGeom>
              <a:solidFill>
                <a:srgbClr val="DEE9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8150" name="Freeform 1013"/>
              <p:cNvSpPr>
                <a:spLocks/>
              </p:cNvSpPr>
              <p:nvPr/>
            </p:nvSpPr>
            <p:spPr bwMode="auto">
              <a:xfrm>
                <a:off x="889" y="733"/>
                <a:ext cx="117" cy="544"/>
              </a:xfrm>
              <a:custGeom>
                <a:avLst/>
                <a:gdLst>
                  <a:gd name="T0" fmla="*/ 48069156 w 47"/>
                  <a:gd name="T1" fmla="*/ 2147483647 h 204"/>
                  <a:gd name="T2" fmla="*/ 254045396 w 47"/>
                  <a:gd name="T3" fmla="*/ 1777602355 h 204"/>
                  <a:gd name="T4" fmla="*/ 48069156 w 47"/>
                  <a:gd name="T5" fmla="*/ 0 h 204"/>
                  <a:gd name="T6" fmla="*/ 0 w 47"/>
                  <a:gd name="T7" fmla="*/ 0 h 204"/>
                  <a:gd name="T8" fmla="*/ 205976245 w 47"/>
                  <a:gd name="T9" fmla="*/ 1777602355 h 204"/>
                  <a:gd name="T10" fmla="*/ 0 w 47"/>
                  <a:gd name="T11" fmla="*/ 2147483647 h 204"/>
                  <a:gd name="T12" fmla="*/ 48069156 w 47"/>
                  <a:gd name="T13" fmla="*/ 2147483647 h 204"/>
                  <a:gd name="T14" fmla="*/ 0 60000 65536"/>
                  <a:gd name="T15" fmla="*/ 0 60000 65536"/>
                  <a:gd name="T16" fmla="*/ 0 60000 65536"/>
                  <a:gd name="T17" fmla="*/ 0 60000 65536"/>
                  <a:gd name="T18" fmla="*/ 0 60000 65536"/>
                  <a:gd name="T19" fmla="*/ 0 60000 65536"/>
                  <a:gd name="T20" fmla="*/ 0 60000 65536"/>
                  <a:gd name="T21" fmla="*/ 0 w 47"/>
                  <a:gd name="T22" fmla="*/ 0 h 204"/>
                  <a:gd name="T23" fmla="*/ 47 w 47"/>
                  <a:gd name="T24" fmla="*/ 204 h 2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 h="204">
                    <a:moveTo>
                      <a:pt x="9" y="204"/>
                    </a:moveTo>
                    <a:cubicBezTo>
                      <a:pt x="30" y="204"/>
                      <a:pt x="47" y="158"/>
                      <a:pt x="47" y="102"/>
                    </a:cubicBezTo>
                    <a:cubicBezTo>
                      <a:pt x="47" y="45"/>
                      <a:pt x="30" y="0"/>
                      <a:pt x="9" y="0"/>
                    </a:cubicBezTo>
                    <a:cubicBezTo>
                      <a:pt x="0" y="0"/>
                      <a:pt x="0" y="0"/>
                      <a:pt x="0" y="0"/>
                    </a:cubicBezTo>
                    <a:cubicBezTo>
                      <a:pt x="22" y="0"/>
                      <a:pt x="39" y="45"/>
                      <a:pt x="38" y="102"/>
                    </a:cubicBezTo>
                    <a:cubicBezTo>
                      <a:pt x="38" y="158"/>
                      <a:pt x="21" y="204"/>
                      <a:pt x="0" y="204"/>
                    </a:cubicBezTo>
                    <a:lnTo>
                      <a:pt x="9" y="204"/>
                    </a:lnTo>
                    <a:close/>
                  </a:path>
                </a:pathLst>
              </a:custGeom>
              <a:solidFill>
                <a:srgbClr val="A6C7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8151" name="Freeform 1014"/>
              <p:cNvSpPr>
                <a:spLocks/>
              </p:cNvSpPr>
              <p:nvPr/>
            </p:nvSpPr>
            <p:spPr bwMode="auto">
              <a:xfrm>
                <a:off x="974" y="803"/>
                <a:ext cx="1842" cy="389"/>
              </a:xfrm>
              <a:custGeom>
                <a:avLst/>
                <a:gdLst>
                  <a:gd name="T0" fmla="*/ 2147483647 w 737"/>
                  <a:gd name="T1" fmla="*/ 0 h 146"/>
                  <a:gd name="T2" fmla="*/ 0 w 737"/>
                  <a:gd name="T3" fmla="*/ 0 h 146"/>
                  <a:gd name="T4" fmla="*/ 69345687 w 737"/>
                  <a:gd name="T5" fmla="*/ 1289944505 h 146"/>
                  <a:gd name="T6" fmla="*/ 11101334 w 737"/>
                  <a:gd name="T7" fmla="*/ 2147483647 h 146"/>
                  <a:gd name="T8" fmla="*/ 2147483647 w 737"/>
                  <a:gd name="T9" fmla="*/ 2147483647 h 146"/>
                  <a:gd name="T10" fmla="*/ 2147483647 w 737"/>
                  <a:gd name="T11" fmla="*/ 1258338617 h 146"/>
                  <a:gd name="T12" fmla="*/ 2147483647 w 737"/>
                  <a:gd name="T13" fmla="*/ 0 h 146"/>
                  <a:gd name="T14" fmla="*/ 0 60000 65536"/>
                  <a:gd name="T15" fmla="*/ 0 60000 65536"/>
                  <a:gd name="T16" fmla="*/ 0 60000 65536"/>
                  <a:gd name="T17" fmla="*/ 0 60000 65536"/>
                  <a:gd name="T18" fmla="*/ 0 60000 65536"/>
                  <a:gd name="T19" fmla="*/ 0 60000 65536"/>
                  <a:gd name="T20" fmla="*/ 0 60000 65536"/>
                  <a:gd name="T21" fmla="*/ 0 w 737"/>
                  <a:gd name="T22" fmla="*/ 0 h 146"/>
                  <a:gd name="T23" fmla="*/ 737 w 737"/>
                  <a:gd name="T24" fmla="*/ 146 h 1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7" h="146">
                    <a:moveTo>
                      <a:pt x="710" y="0"/>
                    </a:moveTo>
                    <a:cubicBezTo>
                      <a:pt x="0" y="0"/>
                      <a:pt x="0" y="0"/>
                      <a:pt x="0" y="0"/>
                    </a:cubicBezTo>
                    <a:cubicBezTo>
                      <a:pt x="8" y="18"/>
                      <a:pt x="12" y="45"/>
                      <a:pt x="12" y="75"/>
                    </a:cubicBezTo>
                    <a:cubicBezTo>
                      <a:pt x="12" y="103"/>
                      <a:pt x="8" y="128"/>
                      <a:pt x="2" y="146"/>
                    </a:cubicBezTo>
                    <a:cubicBezTo>
                      <a:pt x="710" y="146"/>
                      <a:pt x="710" y="146"/>
                      <a:pt x="710" y="146"/>
                    </a:cubicBezTo>
                    <a:cubicBezTo>
                      <a:pt x="725" y="146"/>
                      <a:pt x="737" y="114"/>
                      <a:pt x="737" y="73"/>
                    </a:cubicBezTo>
                    <a:cubicBezTo>
                      <a:pt x="737" y="33"/>
                      <a:pt x="719" y="0"/>
                      <a:pt x="710" y="0"/>
                    </a:cubicBezTo>
                    <a:close/>
                  </a:path>
                </a:pathLst>
              </a:custGeom>
              <a:solidFill>
                <a:srgbClr val="F4F9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8152" name="Freeform 1015"/>
              <p:cNvSpPr>
                <a:spLocks/>
              </p:cNvSpPr>
              <p:nvPr/>
            </p:nvSpPr>
            <p:spPr bwMode="auto">
              <a:xfrm>
                <a:off x="974" y="803"/>
                <a:ext cx="1522" cy="389"/>
              </a:xfrm>
              <a:custGeom>
                <a:avLst/>
                <a:gdLst>
                  <a:gd name="T0" fmla="*/ 69295463 w 609"/>
                  <a:gd name="T1" fmla="*/ 1289944505 h 146"/>
                  <a:gd name="T2" fmla="*/ 11094560 w 609"/>
                  <a:gd name="T3" fmla="*/ 2147483647 h 146"/>
                  <a:gd name="T4" fmla="*/ 2147483647 w 609"/>
                  <a:gd name="T5" fmla="*/ 2147483647 h 146"/>
                  <a:gd name="T6" fmla="*/ 2147483647 w 609"/>
                  <a:gd name="T7" fmla="*/ 1561786079 h 146"/>
                  <a:gd name="T8" fmla="*/ 2147483647 w 609"/>
                  <a:gd name="T9" fmla="*/ 619562679 h 146"/>
                  <a:gd name="T10" fmla="*/ 2147483647 w 609"/>
                  <a:gd name="T11" fmla="*/ 0 h 146"/>
                  <a:gd name="T12" fmla="*/ 0 w 609"/>
                  <a:gd name="T13" fmla="*/ 0 h 146"/>
                  <a:gd name="T14" fmla="*/ 69295463 w 609"/>
                  <a:gd name="T15" fmla="*/ 1289944505 h 146"/>
                  <a:gd name="T16" fmla="*/ 0 60000 65536"/>
                  <a:gd name="T17" fmla="*/ 0 60000 65536"/>
                  <a:gd name="T18" fmla="*/ 0 60000 65536"/>
                  <a:gd name="T19" fmla="*/ 0 60000 65536"/>
                  <a:gd name="T20" fmla="*/ 0 60000 65536"/>
                  <a:gd name="T21" fmla="*/ 0 60000 65536"/>
                  <a:gd name="T22" fmla="*/ 0 60000 65536"/>
                  <a:gd name="T23" fmla="*/ 0 60000 65536"/>
                  <a:gd name="T24" fmla="*/ 0 w 609"/>
                  <a:gd name="T25" fmla="*/ 0 h 146"/>
                  <a:gd name="T26" fmla="*/ 609 w 609"/>
                  <a:gd name="T27" fmla="*/ 146 h 1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09" h="146">
                    <a:moveTo>
                      <a:pt x="12" y="75"/>
                    </a:moveTo>
                    <a:cubicBezTo>
                      <a:pt x="12" y="103"/>
                      <a:pt x="8" y="128"/>
                      <a:pt x="2" y="146"/>
                    </a:cubicBezTo>
                    <a:cubicBezTo>
                      <a:pt x="592" y="146"/>
                      <a:pt x="592" y="146"/>
                      <a:pt x="592" y="146"/>
                    </a:cubicBezTo>
                    <a:cubicBezTo>
                      <a:pt x="607" y="91"/>
                      <a:pt x="607" y="91"/>
                      <a:pt x="607" y="91"/>
                    </a:cubicBezTo>
                    <a:cubicBezTo>
                      <a:pt x="609" y="36"/>
                      <a:pt x="609" y="36"/>
                      <a:pt x="609" y="36"/>
                    </a:cubicBezTo>
                    <a:cubicBezTo>
                      <a:pt x="586" y="0"/>
                      <a:pt x="586" y="0"/>
                      <a:pt x="586" y="0"/>
                    </a:cubicBezTo>
                    <a:cubicBezTo>
                      <a:pt x="0" y="0"/>
                      <a:pt x="0" y="0"/>
                      <a:pt x="0" y="0"/>
                    </a:cubicBezTo>
                    <a:cubicBezTo>
                      <a:pt x="8" y="18"/>
                      <a:pt x="12" y="45"/>
                      <a:pt x="12" y="75"/>
                    </a:cubicBezTo>
                    <a:close/>
                  </a:path>
                </a:pathLst>
              </a:custGeom>
              <a:solidFill>
                <a:srgbClr val="D1E1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8153" name="Freeform 1016"/>
              <p:cNvSpPr>
                <a:spLocks/>
              </p:cNvSpPr>
              <p:nvPr/>
            </p:nvSpPr>
            <p:spPr bwMode="auto">
              <a:xfrm>
                <a:off x="2486" y="803"/>
                <a:ext cx="100" cy="384"/>
              </a:xfrm>
              <a:custGeom>
                <a:avLst/>
                <a:gdLst>
                  <a:gd name="T0" fmla="*/ 0 w 40"/>
                  <a:gd name="T1" fmla="*/ 0 h 144"/>
                  <a:gd name="T2" fmla="*/ 232867500 w 40"/>
                  <a:gd name="T3" fmla="*/ 1306533227 h 144"/>
                  <a:gd name="T4" fmla="*/ 15927270 w 40"/>
                  <a:gd name="T5" fmla="*/ 2147483647 h 144"/>
                  <a:gd name="T6" fmla="*/ 0 60000 65536"/>
                  <a:gd name="T7" fmla="*/ 0 60000 65536"/>
                  <a:gd name="T8" fmla="*/ 0 60000 65536"/>
                  <a:gd name="T9" fmla="*/ 0 w 40"/>
                  <a:gd name="T10" fmla="*/ 0 h 144"/>
                  <a:gd name="T11" fmla="*/ 40 w 40"/>
                  <a:gd name="T12" fmla="*/ 144 h 144"/>
                </a:gdLst>
                <a:ahLst/>
                <a:cxnLst>
                  <a:cxn ang="T6">
                    <a:pos x="T0" y="T1"/>
                  </a:cxn>
                  <a:cxn ang="T7">
                    <a:pos x="T2" y="T3"/>
                  </a:cxn>
                  <a:cxn ang="T8">
                    <a:pos x="T4" y="T5"/>
                  </a:cxn>
                </a:cxnLst>
                <a:rect l="T9" t="T10" r="T11" b="T12"/>
                <a:pathLst>
                  <a:path w="40" h="144">
                    <a:moveTo>
                      <a:pt x="0" y="0"/>
                    </a:moveTo>
                    <a:cubicBezTo>
                      <a:pt x="14" y="21"/>
                      <a:pt x="40" y="56"/>
                      <a:pt x="40" y="75"/>
                    </a:cubicBezTo>
                    <a:cubicBezTo>
                      <a:pt x="40" y="94"/>
                      <a:pt x="3" y="144"/>
                      <a:pt x="3" y="144"/>
                    </a:cubicBezTo>
                  </a:path>
                </a:pathLst>
              </a:custGeom>
              <a:solidFill>
                <a:srgbClr val="8283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8154" name="Freeform 1017"/>
              <p:cNvSpPr>
                <a:spLocks/>
              </p:cNvSpPr>
              <p:nvPr/>
            </p:nvSpPr>
            <p:spPr bwMode="auto">
              <a:xfrm>
                <a:off x="481" y="901"/>
                <a:ext cx="182" cy="203"/>
              </a:xfrm>
              <a:custGeom>
                <a:avLst/>
                <a:gdLst>
                  <a:gd name="T0" fmla="*/ 326962255 w 73"/>
                  <a:gd name="T1" fmla="*/ 0 h 76"/>
                  <a:gd name="T2" fmla="*/ 4324741 w 73"/>
                  <a:gd name="T3" fmla="*/ 0 h 76"/>
                  <a:gd name="T4" fmla="*/ 26881727 w 73"/>
                  <a:gd name="T5" fmla="*/ 643599929 h 76"/>
                  <a:gd name="T6" fmla="*/ 0 w 73"/>
                  <a:gd name="T7" fmla="*/ 1362598179 h 76"/>
                  <a:gd name="T8" fmla="*/ 326962255 w 73"/>
                  <a:gd name="T9" fmla="*/ 1362598179 h 76"/>
                  <a:gd name="T10" fmla="*/ 405802216 w 73"/>
                  <a:gd name="T11" fmla="*/ 684084312 h 76"/>
                  <a:gd name="T12" fmla="*/ 326962255 w 73"/>
                  <a:gd name="T13" fmla="*/ 0 h 76"/>
                  <a:gd name="T14" fmla="*/ 0 60000 65536"/>
                  <a:gd name="T15" fmla="*/ 0 60000 65536"/>
                  <a:gd name="T16" fmla="*/ 0 60000 65536"/>
                  <a:gd name="T17" fmla="*/ 0 60000 65536"/>
                  <a:gd name="T18" fmla="*/ 0 60000 65536"/>
                  <a:gd name="T19" fmla="*/ 0 60000 65536"/>
                  <a:gd name="T20" fmla="*/ 0 60000 65536"/>
                  <a:gd name="T21" fmla="*/ 0 w 73"/>
                  <a:gd name="T22" fmla="*/ 0 h 76"/>
                  <a:gd name="T23" fmla="*/ 73 w 73"/>
                  <a:gd name="T24" fmla="*/ 76 h 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 h="76">
                    <a:moveTo>
                      <a:pt x="59" y="0"/>
                    </a:moveTo>
                    <a:cubicBezTo>
                      <a:pt x="1" y="0"/>
                      <a:pt x="1" y="0"/>
                      <a:pt x="1" y="0"/>
                    </a:cubicBezTo>
                    <a:cubicBezTo>
                      <a:pt x="4" y="10"/>
                      <a:pt x="5" y="23"/>
                      <a:pt x="5" y="36"/>
                    </a:cubicBezTo>
                    <a:cubicBezTo>
                      <a:pt x="5" y="51"/>
                      <a:pt x="3" y="65"/>
                      <a:pt x="0" y="76"/>
                    </a:cubicBezTo>
                    <a:cubicBezTo>
                      <a:pt x="59" y="76"/>
                      <a:pt x="59" y="76"/>
                      <a:pt x="59" y="76"/>
                    </a:cubicBezTo>
                    <a:cubicBezTo>
                      <a:pt x="67" y="76"/>
                      <a:pt x="73" y="59"/>
                      <a:pt x="73" y="38"/>
                    </a:cubicBezTo>
                    <a:cubicBezTo>
                      <a:pt x="73" y="17"/>
                      <a:pt x="67" y="0"/>
                      <a:pt x="59" y="0"/>
                    </a:cubicBezTo>
                    <a:close/>
                  </a:path>
                </a:pathLst>
              </a:custGeom>
              <a:solidFill>
                <a:srgbClr val="DFE0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8155" name="Freeform 1018"/>
              <p:cNvSpPr>
                <a:spLocks/>
              </p:cNvSpPr>
              <p:nvPr/>
            </p:nvSpPr>
            <p:spPr bwMode="auto">
              <a:xfrm>
                <a:off x="343" y="819"/>
                <a:ext cx="128" cy="357"/>
              </a:xfrm>
              <a:custGeom>
                <a:avLst/>
                <a:gdLst>
                  <a:gd name="T0" fmla="*/ 0 w 51"/>
                  <a:gd name="T1" fmla="*/ 1153516618 h 134"/>
                  <a:gd name="T2" fmla="*/ 161038482 w 51"/>
                  <a:gd name="T3" fmla="*/ 0 h 134"/>
                  <a:gd name="T4" fmla="*/ 317160300 w 51"/>
                  <a:gd name="T5" fmla="*/ 1153516618 h 134"/>
                  <a:gd name="T6" fmla="*/ 156189643 w 51"/>
                  <a:gd name="T7" fmla="*/ 2147483647 h 134"/>
                  <a:gd name="T8" fmla="*/ 0 w 51"/>
                  <a:gd name="T9" fmla="*/ 1153516618 h 134"/>
                  <a:gd name="T10" fmla="*/ 0 60000 65536"/>
                  <a:gd name="T11" fmla="*/ 0 60000 65536"/>
                  <a:gd name="T12" fmla="*/ 0 60000 65536"/>
                  <a:gd name="T13" fmla="*/ 0 60000 65536"/>
                  <a:gd name="T14" fmla="*/ 0 60000 65536"/>
                  <a:gd name="T15" fmla="*/ 0 w 51"/>
                  <a:gd name="T16" fmla="*/ 0 h 134"/>
                  <a:gd name="T17" fmla="*/ 51 w 51"/>
                  <a:gd name="T18" fmla="*/ 134 h 134"/>
                </a:gdLst>
                <a:ahLst/>
                <a:cxnLst>
                  <a:cxn ang="T10">
                    <a:pos x="T0" y="T1"/>
                  </a:cxn>
                  <a:cxn ang="T11">
                    <a:pos x="T2" y="T3"/>
                  </a:cxn>
                  <a:cxn ang="T12">
                    <a:pos x="T4" y="T5"/>
                  </a:cxn>
                  <a:cxn ang="T13">
                    <a:pos x="T6" y="T7"/>
                  </a:cxn>
                  <a:cxn ang="T14">
                    <a:pos x="T8" y="T9"/>
                  </a:cxn>
                </a:cxnLst>
                <a:rect l="T15" t="T16" r="T17" b="T18"/>
                <a:pathLst>
                  <a:path w="51" h="134">
                    <a:moveTo>
                      <a:pt x="0" y="67"/>
                    </a:moveTo>
                    <a:cubicBezTo>
                      <a:pt x="0" y="30"/>
                      <a:pt x="12" y="0"/>
                      <a:pt x="26" y="0"/>
                    </a:cubicBezTo>
                    <a:cubicBezTo>
                      <a:pt x="39" y="0"/>
                      <a:pt x="51" y="30"/>
                      <a:pt x="51" y="67"/>
                    </a:cubicBezTo>
                    <a:cubicBezTo>
                      <a:pt x="50" y="104"/>
                      <a:pt x="39" y="134"/>
                      <a:pt x="25" y="134"/>
                    </a:cubicBezTo>
                    <a:cubicBezTo>
                      <a:pt x="12" y="134"/>
                      <a:pt x="0" y="104"/>
                      <a:pt x="0" y="67"/>
                    </a:cubicBezTo>
                    <a:close/>
                  </a:path>
                </a:pathLst>
              </a:custGeom>
              <a:solidFill>
                <a:srgbClr val="DEE9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8156" name="Freeform 1019"/>
              <p:cNvSpPr>
                <a:spLocks/>
              </p:cNvSpPr>
              <p:nvPr/>
            </p:nvSpPr>
            <p:spPr bwMode="auto">
              <a:xfrm>
                <a:off x="348" y="829"/>
                <a:ext cx="108" cy="182"/>
              </a:xfrm>
              <a:custGeom>
                <a:avLst/>
                <a:gdLst>
                  <a:gd name="T0" fmla="*/ 107759936 w 43"/>
                  <a:gd name="T1" fmla="*/ 34027210 h 68"/>
                  <a:gd name="T2" fmla="*/ 32897659 w 43"/>
                  <a:gd name="T3" fmla="*/ 575111933 h 68"/>
                  <a:gd name="T4" fmla="*/ 25014523 w 43"/>
                  <a:gd name="T5" fmla="*/ 1261143247 h 68"/>
                  <a:gd name="T6" fmla="*/ 87839698 w 43"/>
                  <a:gd name="T7" fmla="*/ 818871155 h 68"/>
                  <a:gd name="T8" fmla="*/ 157798484 w 43"/>
                  <a:gd name="T9" fmla="*/ 777254403 h 68"/>
                  <a:gd name="T10" fmla="*/ 200723151 w 43"/>
                  <a:gd name="T11" fmla="*/ 930235410 h 68"/>
                  <a:gd name="T12" fmla="*/ 170462036 w 43"/>
                  <a:gd name="T13" fmla="*/ 145005532 h 68"/>
                  <a:gd name="T14" fmla="*/ 107759936 w 43"/>
                  <a:gd name="T15" fmla="*/ 34027210 h 68"/>
                  <a:gd name="T16" fmla="*/ 0 60000 65536"/>
                  <a:gd name="T17" fmla="*/ 0 60000 65536"/>
                  <a:gd name="T18" fmla="*/ 0 60000 65536"/>
                  <a:gd name="T19" fmla="*/ 0 60000 65536"/>
                  <a:gd name="T20" fmla="*/ 0 60000 65536"/>
                  <a:gd name="T21" fmla="*/ 0 60000 65536"/>
                  <a:gd name="T22" fmla="*/ 0 60000 65536"/>
                  <a:gd name="T23" fmla="*/ 0 60000 65536"/>
                  <a:gd name="T24" fmla="*/ 0 w 43"/>
                  <a:gd name="T25" fmla="*/ 0 h 68"/>
                  <a:gd name="T26" fmla="*/ 43 w 43"/>
                  <a:gd name="T27" fmla="*/ 68 h 6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3" h="68">
                    <a:moveTo>
                      <a:pt x="17" y="2"/>
                    </a:moveTo>
                    <a:cubicBezTo>
                      <a:pt x="10" y="9"/>
                      <a:pt x="7" y="22"/>
                      <a:pt x="5" y="31"/>
                    </a:cubicBezTo>
                    <a:cubicBezTo>
                      <a:pt x="3" y="42"/>
                      <a:pt x="0" y="57"/>
                      <a:pt x="4" y="68"/>
                    </a:cubicBezTo>
                    <a:cubicBezTo>
                      <a:pt x="8" y="60"/>
                      <a:pt x="5" y="50"/>
                      <a:pt x="14" y="44"/>
                    </a:cubicBezTo>
                    <a:cubicBezTo>
                      <a:pt x="17" y="42"/>
                      <a:pt x="22" y="41"/>
                      <a:pt x="25" y="42"/>
                    </a:cubicBezTo>
                    <a:cubicBezTo>
                      <a:pt x="30" y="43"/>
                      <a:pt x="29" y="47"/>
                      <a:pt x="32" y="50"/>
                    </a:cubicBezTo>
                    <a:cubicBezTo>
                      <a:pt x="43" y="47"/>
                      <a:pt x="32" y="14"/>
                      <a:pt x="27" y="8"/>
                    </a:cubicBezTo>
                    <a:cubicBezTo>
                      <a:pt x="24" y="4"/>
                      <a:pt x="20" y="0"/>
                      <a:pt x="17" y="2"/>
                    </a:cubicBezTo>
                    <a:close/>
                  </a:path>
                </a:pathLst>
              </a:custGeom>
              <a:solidFill>
                <a:srgbClr val="D1E1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8157" name="Freeform 1020"/>
              <p:cNvSpPr>
                <a:spLocks/>
              </p:cNvSpPr>
              <p:nvPr/>
            </p:nvSpPr>
            <p:spPr bwMode="auto">
              <a:xfrm>
                <a:off x="366" y="824"/>
                <a:ext cx="55" cy="117"/>
              </a:xfrm>
              <a:custGeom>
                <a:avLst/>
                <a:gdLst>
                  <a:gd name="T0" fmla="*/ 0 w 22"/>
                  <a:gd name="T1" fmla="*/ 730704402 h 44"/>
                  <a:gd name="T2" fmla="*/ 40244925 w 22"/>
                  <a:gd name="T3" fmla="*/ 181066405 h 44"/>
                  <a:gd name="T4" fmla="*/ 127868675 w 22"/>
                  <a:gd name="T5" fmla="*/ 430393727 h 44"/>
                  <a:gd name="T6" fmla="*/ 34568675 w 22"/>
                  <a:gd name="T7" fmla="*/ 368554271 h 44"/>
                  <a:gd name="T8" fmla="*/ 0 60000 65536"/>
                  <a:gd name="T9" fmla="*/ 0 60000 65536"/>
                  <a:gd name="T10" fmla="*/ 0 60000 65536"/>
                  <a:gd name="T11" fmla="*/ 0 60000 65536"/>
                  <a:gd name="T12" fmla="*/ 0 w 22"/>
                  <a:gd name="T13" fmla="*/ 0 h 44"/>
                  <a:gd name="T14" fmla="*/ 22 w 22"/>
                  <a:gd name="T15" fmla="*/ 44 h 44"/>
                </a:gdLst>
                <a:ahLst/>
                <a:cxnLst>
                  <a:cxn ang="T8">
                    <a:pos x="T0" y="T1"/>
                  </a:cxn>
                  <a:cxn ang="T9">
                    <a:pos x="T2" y="T3"/>
                  </a:cxn>
                  <a:cxn ang="T10">
                    <a:pos x="T4" y="T5"/>
                  </a:cxn>
                  <a:cxn ang="T11">
                    <a:pos x="T6" y="T7"/>
                  </a:cxn>
                </a:cxnLst>
                <a:rect l="T12" t="T13" r="T14" b="T15"/>
                <a:pathLst>
                  <a:path w="22" h="44">
                    <a:moveTo>
                      <a:pt x="0" y="44"/>
                    </a:moveTo>
                    <a:cubicBezTo>
                      <a:pt x="0" y="34"/>
                      <a:pt x="1" y="19"/>
                      <a:pt x="7" y="11"/>
                    </a:cubicBezTo>
                    <a:cubicBezTo>
                      <a:pt x="16" y="0"/>
                      <a:pt x="21" y="19"/>
                      <a:pt x="22" y="26"/>
                    </a:cubicBezTo>
                    <a:cubicBezTo>
                      <a:pt x="19" y="22"/>
                      <a:pt x="9" y="10"/>
                      <a:pt x="6" y="22"/>
                    </a:cubicBezTo>
                  </a:path>
                </a:pathLst>
              </a:custGeom>
              <a:solidFill>
                <a:srgbClr val="A4C6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8158" name="Freeform 1021"/>
              <p:cNvSpPr>
                <a:spLocks/>
              </p:cNvSpPr>
              <p:nvPr/>
            </p:nvSpPr>
            <p:spPr bwMode="auto">
              <a:xfrm>
                <a:off x="2679" y="803"/>
                <a:ext cx="160" cy="389"/>
              </a:xfrm>
              <a:custGeom>
                <a:avLst/>
                <a:gdLst>
                  <a:gd name="T0" fmla="*/ 372523250 w 64"/>
                  <a:gd name="T1" fmla="*/ 1425358456 h 146"/>
                  <a:gd name="T2" fmla="*/ 162714845 w 64"/>
                  <a:gd name="T3" fmla="*/ 0 h 146"/>
                  <a:gd name="T4" fmla="*/ 0 w 64"/>
                  <a:gd name="T5" fmla="*/ 1258338617 h 146"/>
                  <a:gd name="T6" fmla="*/ 162714845 w 64"/>
                  <a:gd name="T7" fmla="*/ 2147483647 h 146"/>
                  <a:gd name="T8" fmla="*/ 167605783 w 64"/>
                  <a:gd name="T9" fmla="*/ 2147483647 h 146"/>
                  <a:gd name="T10" fmla="*/ 372523250 w 64"/>
                  <a:gd name="T11" fmla="*/ 1425358456 h 146"/>
                  <a:gd name="T12" fmla="*/ 0 60000 65536"/>
                  <a:gd name="T13" fmla="*/ 0 60000 65536"/>
                  <a:gd name="T14" fmla="*/ 0 60000 65536"/>
                  <a:gd name="T15" fmla="*/ 0 60000 65536"/>
                  <a:gd name="T16" fmla="*/ 0 60000 65536"/>
                  <a:gd name="T17" fmla="*/ 0 60000 65536"/>
                  <a:gd name="T18" fmla="*/ 0 w 64"/>
                  <a:gd name="T19" fmla="*/ 0 h 146"/>
                  <a:gd name="T20" fmla="*/ 64 w 64"/>
                  <a:gd name="T21" fmla="*/ 146 h 146"/>
                </a:gdLst>
                <a:ahLst/>
                <a:cxnLst>
                  <a:cxn ang="T12">
                    <a:pos x="T0" y="T1"/>
                  </a:cxn>
                  <a:cxn ang="T13">
                    <a:pos x="T2" y="T3"/>
                  </a:cxn>
                  <a:cxn ang="T14">
                    <a:pos x="T4" y="T5"/>
                  </a:cxn>
                  <a:cxn ang="T15">
                    <a:pos x="T6" y="T7"/>
                  </a:cxn>
                  <a:cxn ang="T16">
                    <a:pos x="T8" y="T9"/>
                  </a:cxn>
                  <a:cxn ang="T17">
                    <a:pos x="T10" y="T11"/>
                  </a:cxn>
                </a:cxnLst>
                <a:rect l="T18" t="T19" r="T20" b="T21"/>
                <a:pathLst>
                  <a:path w="64" h="146">
                    <a:moveTo>
                      <a:pt x="64" y="83"/>
                    </a:moveTo>
                    <a:cubicBezTo>
                      <a:pt x="64" y="65"/>
                      <a:pt x="43" y="0"/>
                      <a:pt x="28" y="0"/>
                    </a:cubicBezTo>
                    <a:cubicBezTo>
                      <a:pt x="13" y="0"/>
                      <a:pt x="0" y="33"/>
                      <a:pt x="0" y="73"/>
                    </a:cubicBezTo>
                    <a:cubicBezTo>
                      <a:pt x="0" y="114"/>
                      <a:pt x="12" y="146"/>
                      <a:pt x="28" y="146"/>
                    </a:cubicBezTo>
                    <a:cubicBezTo>
                      <a:pt x="28" y="146"/>
                      <a:pt x="29" y="146"/>
                      <a:pt x="29" y="146"/>
                    </a:cubicBezTo>
                    <a:cubicBezTo>
                      <a:pt x="44" y="143"/>
                      <a:pt x="64" y="100"/>
                      <a:pt x="64" y="83"/>
                    </a:cubicBezTo>
                    <a:close/>
                  </a:path>
                </a:pathLst>
              </a:custGeom>
              <a:solidFill>
                <a:srgbClr val="D1E1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8159" name="Freeform 1022"/>
              <p:cNvSpPr>
                <a:spLocks/>
              </p:cNvSpPr>
              <p:nvPr/>
            </p:nvSpPr>
            <p:spPr bwMode="auto">
              <a:xfrm>
                <a:off x="2381" y="805"/>
                <a:ext cx="163" cy="392"/>
              </a:xfrm>
              <a:custGeom>
                <a:avLst/>
                <a:gdLst>
                  <a:gd name="T0" fmla="*/ 0 w 65"/>
                  <a:gd name="T1" fmla="*/ 2147483647 h 147"/>
                  <a:gd name="T2" fmla="*/ 171547712 w 65"/>
                  <a:gd name="T3" fmla="*/ 1275495219 h 147"/>
                  <a:gd name="T4" fmla="*/ 7722328 w 65"/>
                  <a:gd name="T5" fmla="*/ 0 h 147"/>
                  <a:gd name="T6" fmla="*/ 232157462 w 65"/>
                  <a:gd name="T7" fmla="*/ 0 h 147"/>
                  <a:gd name="T8" fmla="*/ 399015562 w 65"/>
                  <a:gd name="T9" fmla="*/ 1275495219 h 147"/>
                  <a:gd name="T10" fmla="*/ 232157462 w 65"/>
                  <a:gd name="T11" fmla="*/ 2147483647 h 147"/>
                  <a:gd name="T12" fmla="*/ 0 60000 65536"/>
                  <a:gd name="T13" fmla="*/ 0 60000 65536"/>
                  <a:gd name="T14" fmla="*/ 0 60000 65536"/>
                  <a:gd name="T15" fmla="*/ 0 60000 65536"/>
                  <a:gd name="T16" fmla="*/ 0 60000 65536"/>
                  <a:gd name="T17" fmla="*/ 0 60000 65536"/>
                  <a:gd name="T18" fmla="*/ 0 w 65"/>
                  <a:gd name="T19" fmla="*/ 0 h 147"/>
                  <a:gd name="T20" fmla="*/ 65 w 65"/>
                  <a:gd name="T21" fmla="*/ 147 h 147"/>
                </a:gdLst>
                <a:ahLst/>
                <a:cxnLst>
                  <a:cxn ang="T12">
                    <a:pos x="T0" y="T1"/>
                  </a:cxn>
                  <a:cxn ang="T13">
                    <a:pos x="T2" y="T3"/>
                  </a:cxn>
                  <a:cxn ang="T14">
                    <a:pos x="T4" y="T5"/>
                  </a:cxn>
                  <a:cxn ang="T15">
                    <a:pos x="T6" y="T7"/>
                  </a:cxn>
                  <a:cxn ang="T16">
                    <a:pos x="T8" y="T9"/>
                  </a:cxn>
                  <a:cxn ang="T17">
                    <a:pos x="T10" y="T11"/>
                  </a:cxn>
                </a:cxnLst>
                <a:rect l="T18" t="T19" r="T20" b="T21"/>
                <a:pathLst>
                  <a:path w="65" h="147">
                    <a:moveTo>
                      <a:pt x="0" y="147"/>
                    </a:moveTo>
                    <a:cubicBezTo>
                      <a:pt x="16" y="147"/>
                      <a:pt x="28" y="114"/>
                      <a:pt x="28" y="73"/>
                    </a:cubicBezTo>
                    <a:cubicBezTo>
                      <a:pt x="28" y="33"/>
                      <a:pt x="16" y="0"/>
                      <a:pt x="1" y="0"/>
                    </a:cubicBezTo>
                    <a:cubicBezTo>
                      <a:pt x="38" y="0"/>
                      <a:pt x="38" y="0"/>
                      <a:pt x="38" y="0"/>
                    </a:cubicBezTo>
                    <a:cubicBezTo>
                      <a:pt x="53" y="0"/>
                      <a:pt x="65" y="33"/>
                      <a:pt x="65" y="73"/>
                    </a:cubicBezTo>
                    <a:cubicBezTo>
                      <a:pt x="65" y="114"/>
                      <a:pt x="53" y="147"/>
                      <a:pt x="38" y="147"/>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8160" name="Freeform 1023"/>
              <p:cNvSpPr>
                <a:spLocks/>
              </p:cNvSpPr>
              <p:nvPr/>
            </p:nvSpPr>
            <p:spPr bwMode="auto">
              <a:xfrm>
                <a:off x="481" y="976"/>
                <a:ext cx="135" cy="123"/>
              </a:xfrm>
              <a:custGeom>
                <a:avLst/>
                <a:gdLst>
                  <a:gd name="T0" fmla="*/ 23434583 w 54"/>
                  <a:gd name="T1" fmla="*/ 0 h 46"/>
                  <a:gd name="T2" fmla="*/ 0 w 54"/>
                  <a:gd name="T3" fmla="*/ 819444418 h 46"/>
                  <a:gd name="T4" fmla="*/ 314903645 w 54"/>
                  <a:gd name="T5" fmla="*/ 840525808 h 46"/>
                  <a:gd name="T6" fmla="*/ 77484188 w 54"/>
                  <a:gd name="T7" fmla="*/ 492965382 h 46"/>
                  <a:gd name="T8" fmla="*/ 23434583 w 54"/>
                  <a:gd name="T9" fmla="*/ 0 h 46"/>
                  <a:gd name="T10" fmla="*/ 0 60000 65536"/>
                  <a:gd name="T11" fmla="*/ 0 60000 65536"/>
                  <a:gd name="T12" fmla="*/ 0 60000 65536"/>
                  <a:gd name="T13" fmla="*/ 0 60000 65536"/>
                  <a:gd name="T14" fmla="*/ 0 60000 65536"/>
                  <a:gd name="T15" fmla="*/ 0 w 54"/>
                  <a:gd name="T16" fmla="*/ 0 h 46"/>
                  <a:gd name="T17" fmla="*/ 54 w 54"/>
                  <a:gd name="T18" fmla="*/ 46 h 46"/>
                </a:gdLst>
                <a:ahLst/>
                <a:cxnLst>
                  <a:cxn ang="T10">
                    <a:pos x="T0" y="T1"/>
                  </a:cxn>
                  <a:cxn ang="T11">
                    <a:pos x="T2" y="T3"/>
                  </a:cxn>
                  <a:cxn ang="T12">
                    <a:pos x="T4" y="T5"/>
                  </a:cxn>
                  <a:cxn ang="T13">
                    <a:pos x="T6" y="T7"/>
                  </a:cxn>
                  <a:cxn ang="T14">
                    <a:pos x="T8" y="T9"/>
                  </a:cxn>
                </a:cxnLst>
                <a:rect l="T15" t="T16" r="T17" b="T18"/>
                <a:pathLst>
                  <a:path w="54" h="46">
                    <a:moveTo>
                      <a:pt x="4" y="0"/>
                    </a:moveTo>
                    <a:cubicBezTo>
                      <a:pt x="4" y="6"/>
                      <a:pt x="7" y="33"/>
                      <a:pt x="0" y="45"/>
                    </a:cubicBezTo>
                    <a:cubicBezTo>
                      <a:pt x="54" y="46"/>
                      <a:pt x="54" y="46"/>
                      <a:pt x="54" y="46"/>
                    </a:cubicBezTo>
                    <a:cubicBezTo>
                      <a:pt x="28" y="45"/>
                      <a:pt x="21" y="42"/>
                      <a:pt x="13" y="27"/>
                    </a:cubicBezTo>
                    <a:cubicBezTo>
                      <a:pt x="8" y="18"/>
                      <a:pt x="4" y="0"/>
                      <a:pt x="4" y="0"/>
                    </a:cubicBezTo>
                    <a:close/>
                  </a:path>
                </a:pathLst>
              </a:custGeom>
              <a:solidFill>
                <a:srgbClr val="CACD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8161" name="Freeform 0"/>
              <p:cNvSpPr>
                <a:spLocks/>
              </p:cNvSpPr>
              <p:nvPr/>
            </p:nvSpPr>
            <p:spPr bwMode="auto">
              <a:xfrm>
                <a:off x="406" y="819"/>
                <a:ext cx="87" cy="357"/>
              </a:xfrm>
              <a:custGeom>
                <a:avLst/>
                <a:gdLst>
                  <a:gd name="T0" fmla="*/ 52959890 w 35"/>
                  <a:gd name="T1" fmla="*/ 2147483647 h 134"/>
                  <a:gd name="T2" fmla="*/ 184632248 w 35"/>
                  <a:gd name="T3" fmla="*/ 1153516618 h 134"/>
                  <a:gd name="T4" fmla="*/ 52959890 w 35"/>
                  <a:gd name="T5" fmla="*/ 0 h 134"/>
                  <a:gd name="T6" fmla="*/ 4159632 w 35"/>
                  <a:gd name="T7" fmla="*/ 0 h 134"/>
                  <a:gd name="T8" fmla="*/ 138612907 w 35"/>
                  <a:gd name="T9" fmla="*/ 1153516618 h 134"/>
                  <a:gd name="T10" fmla="*/ 0 w 35"/>
                  <a:gd name="T11" fmla="*/ 2147483647 h 134"/>
                  <a:gd name="T12" fmla="*/ 52959890 w 35"/>
                  <a:gd name="T13" fmla="*/ 2147483647 h 134"/>
                  <a:gd name="T14" fmla="*/ 0 60000 65536"/>
                  <a:gd name="T15" fmla="*/ 0 60000 65536"/>
                  <a:gd name="T16" fmla="*/ 0 60000 65536"/>
                  <a:gd name="T17" fmla="*/ 0 60000 65536"/>
                  <a:gd name="T18" fmla="*/ 0 60000 65536"/>
                  <a:gd name="T19" fmla="*/ 0 60000 65536"/>
                  <a:gd name="T20" fmla="*/ 0 60000 65536"/>
                  <a:gd name="T21" fmla="*/ 0 w 35"/>
                  <a:gd name="T22" fmla="*/ 0 h 134"/>
                  <a:gd name="T23" fmla="*/ 35 w 35"/>
                  <a:gd name="T24" fmla="*/ 134 h 1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134">
                    <a:moveTo>
                      <a:pt x="10" y="134"/>
                    </a:moveTo>
                    <a:cubicBezTo>
                      <a:pt x="24" y="134"/>
                      <a:pt x="35" y="104"/>
                      <a:pt x="35" y="67"/>
                    </a:cubicBezTo>
                    <a:cubicBezTo>
                      <a:pt x="35" y="30"/>
                      <a:pt x="24" y="0"/>
                      <a:pt x="10" y="0"/>
                    </a:cubicBezTo>
                    <a:cubicBezTo>
                      <a:pt x="1" y="0"/>
                      <a:pt x="1" y="0"/>
                      <a:pt x="1" y="0"/>
                    </a:cubicBezTo>
                    <a:cubicBezTo>
                      <a:pt x="14" y="0"/>
                      <a:pt x="26" y="30"/>
                      <a:pt x="26" y="67"/>
                    </a:cubicBezTo>
                    <a:cubicBezTo>
                      <a:pt x="25" y="104"/>
                      <a:pt x="14" y="134"/>
                      <a:pt x="0" y="134"/>
                    </a:cubicBezTo>
                    <a:lnTo>
                      <a:pt x="10" y="134"/>
                    </a:lnTo>
                    <a:close/>
                  </a:path>
                </a:pathLst>
              </a:custGeom>
              <a:solidFill>
                <a:srgbClr val="A6C7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8162" name="Freeform 1"/>
              <p:cNvSpPr>
                <a:spLocks/>
              </p:cNvSpPr>
              <p:nvPr/>
            </p:nvSpPr>
            <p:spPr bwMode="auto">
              <a:xfrm>
                <a:off x="461" y="904"/>
                <a:ext cx="32" cy="64"/>
              </a:xfrm>
              <a:custGeom>
                <a:avLst/>
                <a:gdLst>
                  <a:gd name="T0" fmla="*/ 58238134 w 13"/>
                  <a:gd name="T1" fmla="*/ 399953011 h 24"/>
                  <a:gd name="T2" fmla="*/ 45915591 w 13"/>
                  <a:gd name="T3" fmla="*/ 0 h 24"/>
                  <a:gd name="T4" fmla="*/ 0 w 13"/>
                  <a:gd name="T5" fmla="*/ 0 h 24"/>
                  <a:gd name="T6" fmla="*/ 12560881 w 13"/>
                  <a:gd name="T7" fmla="*/ 419338317 h 24"/>
                  <a:gd name="T8" fmla="*/ 58238134 w 13"/>
                  <a:gd name="T9" fmla="*/ 399953011 h 24"/>
                  <a:gd name="T10" fmla="*/ 0 60000 65536"/>
                  <a:gd name="T11" fmla="*/ 0 60000 65536"/>
                  <a:gd name="T12" fmla="*/ 0 60000 65536"/>
                  <a:gd name="T13" fmla="*/ 0 60000 65536"/>
                  <a:gd name="T14" fmla="*/ 0 60000 65536"/>
                  <a:gd name="T15" fmla="*/ 0 w 13"/>
                  <a:gd name="T16" fmla="*/ 0 h 24"/>
                  <a:gd name="T17" fmla="*/ 13 w 13"/>
                  <a:gd name="T18" fmla="*/ 24 h 24"/>
                </a:gdLst>
                <a:ahLst/>
                <a:cxnLst>
                  <a:cxn ang="T10">
                    <a:pos x="T0" y="T1"/>
                  </a:cxn>
                  <a:cxn ang="T11">
                    <a:pos x="T2" y="T3"/>
                  </a:cxn>
                  <a:cxn ang="T12">
                    <a:pos x="T4" y="T5"/>
                  </a:cxn>
                  <a:cxn ang="T13">
                    <a:pos x="T6" y="T7"/>
                  </a:cxn>
                  <a:cxn ang="T14">
                    <a:pos x="T8" y="T9"/>
                  </a:cxn>
                </a:cxnLst>
                <a:rect l="T15" t="T16" r="T17" b="T18"/>
                <a:pathLst>
                  <a:path w="13" h="24">
                    <a:moveTo>
                      <a:pt x="13" y="23"/>
                    </a:moveTo>
                    <a:cubicBezTo>
                      <a:pt x="12" y="15"/>
                      <a:pt x="11" y="7"/>
                      <a:pt x="10" y="0"/>
                    </a:cubicBezTo>
                    <a:cubicBezTo>
                      <a:pt x="0" y="0"/>
                      <a:pt x="0" y="0"/>
                      <a:pt x="0" y="0"/>
                    </a:cubicBezTo>
                    <a:cubicBezTo>
                      <a:pt x="2" y="7"/>
                      <a:pt x="3" y="15"/>
                      <a:pt x="3" y="24"/>
                    </a:cubicBezTo>
                    <a:lnTo>
                      <a:pt x="13"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8163" name="Freeform 2"/>
              <p:cNvSpPr>
                <a:spLocks/>
              </p:cNvSpPr>
              <p:nvPr/>
            </p:nvSpPr>
            <p:spPr bwMode="auto">
              <a:xfrm>
                <a:off x="456" y="885"/>
                <a:ext cx="27" cy="11"/>
              </a:xfrm>
              <a:custGeom>
                <a:avLst/>
                <a:gdLst>
                  <a:gd name="T0" fmla="*/ 43173940 w 11"/>
                  <a:gd name="T1" fmla="*/ 0 h 4"/>
                  <a:gd name="T2" fmla="*/ 0 w 11"/>
                  <a:gd name="T3" fmla="*/ 0 h 4"/>
                  <a:gd name="T4" fmla="*/ 3388831 w 11"/>
                  <a:gd name="T5" fmla="*/ 115762169 h 4"/>
                  <a:gd name="T6" fmla="*/ 46721983 w 11"/>
                  <a:gd name="T7" fmla="*/ 115762169 h 4"/>
                  <a:gd name="T8" fmla="*/ 43173940 w 11"/>
                  <a:gd name="T9" fmla="*/ 0 h 4"/>
                  <a:gd name="T10" fmla="*/ 0 60000 65536"/>
                  <a:gd name="T11" fmla="*/ 0 60000 65536"/>
                  <a:gd name="T12" fmla="*/ 0 60000 65536"/>
                  <a:gd name="T13" fmla="*/ 0 60000 65536"/>
                  <a:gd name="T14" fmla="*/ 0 60000 65536"/>
                  <a:gd name="T15" fmla="*/ 0 w 11"/>
                  <a:gd name="T16" fmla="*/ 0 h 4"/>
                  <a:gd name="T17" fmla="*/ 11 w 11"/>
                  <a:gd name="T18" fmla="*/ 4 h 4"/>
                </a:gdLst>
                <a:ahLst/>
                <a:cxnLst>
                  <a:cxn ang="T10">
                    <a:pos x="T0" y="T1"/>
                  </a:cxn>
                  <a:cxn ang="T11">
                    <a:pos x="T2" y="T3"/>
                  </a:cxn>
                  <a:cxn ang="T12">
                    <a:pos x="T4" y="T5"/>
                  </a:cxn>
                  <a:cxn ang="T13">
                    <a:pos x="T6" y="T7"/>
                  </a:cxn>
                  <a:cxn ang="T14">
                    <a:pos x="T8" y="T9"/>
                  </a:cxn>
                </a:cxnLst>
                <a:rect l="T15" t="T16" r="T17" b="T18"/>
                <a:pathLst>
                  <a:path w="11" h="4">
                    <a:moveTo>
                      <a:pt x="10" y="0"/>
                    </a:moveTo>
                    <a:cubicBezTo>
                      <a:pt x="0" y="0"/>
                      <a:pt x="0" y="0"/>
                      <a:pt x="0" y="0"/>
                    </a:cubicBezTo>
                    <a:cubicBezTo>
                      <a:pt x="1" y="2"/>
                      <a:pt x="1" y="3"/>
                      <a:pt x="1" y="4"/>
                    </a:cubicBezTo>
                    <a:cubicBezTo>
                      <a:pt x="11" y="4"/>
                      <a:pt x="11" y="4"/>
                      <a:pt x="11" y="4"/>
                    </a:cubicBezTo>
                    <a:cubicBezTo>
                      <a:pt x="10" y="2"/>
                      <a:pt x="10" y="1"/>
                      <a:pt x="10" y="0"/>
                    </a:cubicBezTo>
                    <a:close/>
                  </a:path>
                </a:pathLst>
              </a:custGeom>
              <a:solidFill>
                <a:srgbClr val="0075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8164" name="Freeform 3"/>
              <p:cNvSpPr>
                <a:spLocks/>
              </p:cNvSpPr>
              <p:nvPr/>
            </p:nvSpPr>
            <p:spPr bwMode="auto">
              <a:xfrm>
                <a:off x="468" y="981"/>
                <a:ext cx="25" cy="30"/>
              </a:xfrm>
              <a:custGeom>
                <a:avLst/>
                <a:gdLst>
                  <a:gd name="T0" fmla="*/ 0 w 10"/>
                  <a:gd name="T1" fmla="*/ 0 h 11"/>
                  <a:gd name="T2" fmla="*/ 6370908 w 10"/>
                  <a:gd name="T3" fmla="*/ 151048205 h 11"/>
                  <a:gd name="T4" fmla="*/ 0 w 10"/>
                  <a:gd name="T5" fmla="*/ 282137035 h 11"/>
                  <a:gd name="T6" fmla="*/ 57818675 w 10"/>
                  <a:gd name="T7" fmla="*/ 254498839 h 11"/>
                  <a:gd name="T8" fmla="*/ 57818675 w 10"/>
                  <a:gd name="T9" fmla="*/ 151048205 h 11"/>
                  <a:gd name="T10" fmla="*/ 57818675 w 10"/>
                  <a:gd name="T11" fmla="*/ 48124265 h 11"/>
                  <a:gd name="T12" fmla="*/ 57818675 w 10"/>
                  <a:gd name="T13" fmla="*/ 0 h 11"/>
                  <a:gd name="T14" fmla="*/ 0 w 10"/>
                  <a:gd name="T15" fmla="*/ 0 h 11"/>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11"/>
                  <a:gd name="T26" fmla="*/ 10 w 10"/>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11">
                    <a:moveTo>
                      <a:pt x="0" y="0"/>
                    </a:moveTo>
                    <a:cubicBezTo>
                      <a:pt x="0" y="2"/>
                      <a:pt x="1" y="4"/>
                      <a:pt x="1" y="6"/>
                    </a:cubicBezTo>
                    <a:cubicBezTo>
                      <a:pt x="1" y="8"/>
                      <a:pt x="0" y="9"/>
                      <a:pt x="0" y="11"/>
                    </a:cubicBezTo>
                    <a:cubicBezTo>
                      <a:pt x="10" y="10"/>
                      <a:pt x="10" y="10"/>
                      <a:pt x="10" y="10"/>
                    </a:cubicBezTo>
                    <a:cubicBezTo>
                      <a:pt x="10" y="9"/>
                      <a:pt x="10" y="7"/>
                      <a:pt x="10" y="6"/>
                    </a:cubicBezTo>
                    <a:cubicBezTo>
                      <a:pt x="10" y="5"/>
                      <a:pt x="10" y="3"/>
                      <a:pt x="10" y="2"/>
                    </a:cubicBezTo>
                    <a:cubicBezTo>
                      <a:pt x="10" y="2"/>
                      <a:pt x="10" y="1"/>
                      <a:pt x="10" y="0"/>
                    </a:cubicBezTo>
                    <a:lnTo>
                      <a:pt x="0" y="0"/>
                    </a:lnTo>
                    <a:close/>
                  </a:path>
                </a:pathLst>
              </a:custGeom>
              <a:solidFill>
                <a:srgbClr val="2994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8165" name="Freeform 4"/>
              <p:cNvSpPr>
                <a:spLocks/>
              </p:cNvSpPr>
              <p:nvPr/>
            </p:nvSpPr>
            <p:spPr bwMode="auto">
              <a:xfrm>
                <a:off x="976" y="891"/>
                <a:ext cx="25" cy="61"/>
              </a:xfrm>
              <a:custGeom>
                <a:avLst/>
                <a:gdLst>
                  <a:gd name="T0" fmla="*/ 39817708 w 10"/>
                  <a:gd name="T1" fmla="*/ 0 h 23"/>
                  <a:gd name="T2" fmla="*/ 0 w 10"/>
                  <a:gd name="T3" fmla="*/ 0 h 23"/>
                  <a:gd name="T4" fmla="*/ 11920238 w 10"/>
                  <a:gd name="T5" fmla="*/ 366168092 h 23"/>
                  <a:gd name="T6" fmla="*/ 57818675 w 10"/>
                  <a:gd name="T7" fmla="*/ 336588739 h 23"/>
                  <a:gd name="T8" fmla="*/ 39817708 w 10"/>
                  <a:gd name="T9" fmla="*/ 0 h 23"/>
                  <a:gd name="T10" fmla="*/ 0 60000 65536"/>
                  <a:gd name="T11" fmla="*/ 0 60000 65536"/>
                  <a:gd name="T12" fmla="*/ 0 60000 65536"/>
                  <a:gd name="T13" fmla="*/ 0 60000 65536"/>
                  <a:gd name="T14" fmla="*/ 0 60000 65536"/>
                  <a:gd name="T15" fmla="*/ 0 w 10"/>
                  <a:gd name="T16" fmla="*/ 0 h 23"/>
                  <a:gd name="T17" fmla="*/ 10 w 10"/>
                  <a:gd name="T18" fmla="*/ 23 h 23"/>
                </a:gdLst>
                <a:ahLst/>
                <a:cxnLst>
                  <a:cxn ang="T10">
                    <a:pos x="T0" y="T1"/>
                  </a:cxn>
                  <a:cxn ang="T11">
                    <a:pos x="T2" y="T3"/>
                  </a:cxn>
                  <a:cxn ang="T12">
                    <a:pos x="T4" y="T5"/>
                  </a:cxn>
                  <a:cxn ang="T13">
                    <a:pos x="T6" y="T7"/>
                  </a:cxn>
                  <a:cxn ang="T14">
                    <a:pos x="T8" y="T9"/>
                  </a:cxn>
                </a:cxnLst>
                <a:rect l="T15" t="T16" r="T17" b="T18"/>
                <a:pathLst>
                  <a:path w="10" h="23">
                    <a:moveTo>
                      <a:pt x="7" y="0"/>
                    </a:moveTo>
                    <a:cubicBezTo>
                      <a:pt x="0" y="0"/>
                      <a:pt x="0" y="0"/>
                      <a:pt x="0" y="0"/>
                    </a:cubicBezTo>
                    <a:cubicBezTo>
                      <a:pt x="1" y="7"/>
                      <a:pt x="2" y="14"/>
                      <a:pt x="2" y="23"/>
                    </a:cubicBezTo>
                    <a:cubicBezTo>
                      <a:pt x="10" y="21"/>
                      <a:pt x="10" y="21"/>
                      <a:pt x="10" y="21"/>
                    </a:cubicBezTo>
                    <a:cubicBezTo>
                      <a:pt x="10" y="14"/>
                      <a:pt x="9" y="6"/>
                      <a:pt x="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8166" name="Freeform 5"/>
              <p:cNvSpPr>
                <a:spLocks/>
              </p:cNvSpPr>
              <p:nvPr/>
            </p:nvSpPr>
            <p:spPr bwMode="auto">
              <a:xfrm>
                <a:off x="971" y="869"/>
                <a:ext cx="20" cy="14"/>
              </a:xfrm>
              <a:custGeom>
                <a:avLst/>
                <a:gdLst>
                  <a:gd name="T0" fmla="*/ 39024220 w 8"/>
                  <a:gd name="T1" fmla="*/ 0 h 5"/>
                  <a:gd name="T2" fmla="*/ 0 w 8"/>
                  <a:gd name="T3" fmla="*/ 40397890 h 5"/>
                  <a:gd name="T4" fmla="*/ 6243958 w 8"/>
                  <a:gd name="T5" fmla="*/ 198304075 h 5"/>
                  <a:gd name="T6" fmla="*/ 46488800 w 8"/>
                  <a:gd name="T7" fmla="*/ 158582346 h 5"/>
                  <a:gd name="T8" fmla="*/ 39024220 w 8"/>
                  <a:gd name="T9" fmla="*/ 0 h 5"/>
                  <a:gd name="T10" fmla="*/ 0 60000 65536"/>
                  <a:gd name="T11" fmla="*/ 0 60000 65536"/>
                  <a:gd name="T12" fmla="*/ 0 60000 65536"/>
                  <a:gd name="T13" fmla="*/ 0 60000 65536"/>
                  <a:gd name="T14" fmla="*/ 0 60000 65536"/>
                  <a:gd name="T15" fmla="*/ 0 w 8"/>
                  <a:gd name="T16" fmla="*/ 0 h 5"/>
                  <a:gd name="T17" fmla="*/ 8 w 8"/>
                  <a:gd name="T18" fmla="*/ 5 h 5"/>
                </a:gdLst>
                <a:ahLst/>
                <a:cxnLst>
                  <a:cxn ang="T10">
                    <a:pos x="T0" y="T1"/>
                  </a:cxn>
                  <a:cxn ang="T11">
                    <a:pos x="T2" y="T3"/>
                  </a:cxn>
                  <a:cxn ang="T12">
                    <a:pos x="T4" y="T5"/>
                  </a:cxn>
                  <a:cxn ang="T13">
                    <a:pos x="T6" y="T7"/>
                  </a:cxn>
                  <a:cxn ang="T14">
                    <a:pos x="T8" y="T9"/>
                  </a:cxn>
                </a:cxnLst>
                <a:rect l="T15" t="T16" r="T17" b="T18"/>
                <a:pathLst>
                  <a:path w="8" h="5">
                    <a:moveTo>
                      <a:pt x="7" y="0"/>
                    </a:moveTo>
                    <a:cubicBezTo>
                      <a:pt x="0" y="1"/>
                      <a:pt x="0" y="1"/>
                      <a:pt x="0" y="1"/>
                    </a:cubicBezTo>
                    <a:cubicBezTo>
                      <a:pt x="1" y="2"/>
                      <a:pt x="1" y="3"/>
                      <a:pt x="1" y="5"/>
                    </a:cubicBezTo>
                    <a:cubicBezTo>
                      <a:pt x="8" y="4"/>
                      <a:pt x="8" y="4"/>
                      <a:pt x="8" y="4"/>
                    </a:cubicBezTo>
                    <a:cubicBezTo>
                      <a:pt x="8" y="3"/>
                      <a:pt x="8" y="1"/>
                      <a:pt x="7" y="0"/>
                    </a:cubicBezTo>
                    <a:close/>
                  </a:path>
                </a:pathLst>
              </a:custGeom>
              <a:solidFill>
                <a:srgbClr val="0075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8167" name="Freeform 6"/>
              <p:cNvSpPr>
                <a:spLocks/>
              </p:cNvSpPr>
              <p:nvPr/>
            </p:nvSpPr>
            <p:spPr bwMode="auto">
              <a:xfrm>
                <a:off x="984" y="963"/>
                <a:ext cx="20" cy="29"/>
              </a:xfrm>
              <a:custGeom>
                <a:avLst/>
                <a:gdLst>
                  <a:gd name="T0" fmla="*/ 46488800 w 8"/>
                  <a:gd name="T1" fmla="*/ 142606952 h 11"/>
                  <a:gd name="T2" fmla="*/ 46488800 w 8"/>
                  <a:gd name="T3" fmla="*/ 97191409 h 11"/>
                  <a:gd name="T4" fmla="*/ 46488800 w 8"/>
                  <a:gd name="T5" fmla="*/ 43068208 h 11"/>
                  <a:gd name="T6" fmla="*/ 39024220 w 8"/>
                  <a:gd name="T7" fmla="*/ 0 h 11"/>
                  <a:gd name="T8" fmla="*/ 0 w 8"/>
                  <a:gd name="T9" fmla="*/ 16336217 h 11"/>
                  <a:gd name="T10" fmla="*/ 0 w 8"/>
                  <a:gd name="T11" fmla="*/ 156586159 h 11"/>
                  <a:gd name="T12" fmla="*/ 46488800 w 8"/>
                  <a:gd name="T13" fmla="*/ 142606952 h 11"/>
                  <a:gd name="T14" fmla="*/ 0 60000 65536"/>
                  <a:gd name="T15" fmla="*/ 0 60000 65536"/>
                  <a:gd name="T16" fmla="*/ 0 60000 65536"/>
                  <a:gd name="T17" fmla="*/ 0 60000 65536"/>
                  <a:gd name="T18" fmla="*/ 0 60000 65536"/>
                  <a:gd name="T19" fmla="*/ 0 60000 65536"/>
                  <a:gd name="T20" fmla="*/ 0 60000 65536"/>
                  <a:gd name="T21" fmla="*/ 0 w 8"/>
                  <a:gd name="T22" fmla="*/ 0 h 11"/>
                  <a:gd name="T23" fmla="*/ 8 w 8"/>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11">
                    <a:moveTo>
                      <a:pt x="8" y="10"/>
                    </a:moveTo>
                    <a:cubicBezTo>
                      <a:pt x="8" y="9"/>
                      <a:pt x="8" y="8"/>
                      <a:pt x="8" y="7"/>
                    </a:cubicBezTo>
                    <a:cubicBezTo>
                      <a:pt x="8" y="5"/>
                      <a:pt x="8" y="4"/>
                      <a:pt x="8" y="3"/>
                    </a:cubicBezTo>
                    <a:cubicBezTo>
                      <a:pt x="7" y="2"/>
                      <a:pt x="7" y="2"/>
                      <a:pt x="7" y="0"/>
                    </a:cubicBezTo>
                    <a:cubicBezTo>
                      <a:pt x="0" y="1"/>
                      <a:pt x="0" y="1"/>
                      <a:pt x="0" y="1"/>
                    </a:cubicBezTo>
                    <a:cubicBezTo>
                      <a:pt x="0" y="4"/>
                      <a:pt x="0" y="8"/>
                      <a:pt x="0" y="11"/>
                    </a:cubicBezTo>
                    <a:lnTo>
                      <a:pt x="8" y="10"/>
                    </a:lnTo>
                    <a:close/>
                  </a:path>
                </a:pathLst>
              </a:custGeom>
              <a:solidFill>
                <a:srgbClr val="2994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8168" name="Freeform 7"/>
              <p:cNvSpPr>
                <a:spLocks/>
              </p:cNvSpPr>
              <p:nvPr/>
            </p:nvSpPr>
            <p:spPr bwMode="auto">
              <a:xfrm>
                <a:off x="2431" y="853"/>
                <a:ext cx="110" cy="112"/>
              </a:xfrm>
              <a:custGeom>
                <a:avLst/>
                <a:gdLst>
                  <a:gd name="T0" fmla="*/ 209381175 w 44"/>
                  <a:gd name="T1" fmla="*/ 0 h 42"/>
                  <a:gd name="T2" fmla="*/ 0 w 44"/>
                  <a:gd name="T3" fmla="*/ 0 h 42"/>
                  <a:gd name="T4" fmla="*/ 6439270 w 44"/>
                  <a:gd name="T5" fmla="*/ 85481608 h 42"/>
                  <a:gd name="T6" fmla="*/ 40244925 w 44"/>
                  <a:gd name="T7" fmla="*/ 732793877 h 42"/>
                  <a:gd name="T8" fmla="*/ 256298833 w 44"/>
                  <a:gd name="T9" fmla="*/ 698897088 h 42"/>
                  <a:gd name="T10" fmla="*/ 209381175 w 44"/>
                  <a:gd name="T11" fmla="*/ 0 h 42"/>
                  <a:gd name="T12" fmla="*/ 0 60000 65536"/>
                  <a:gd name="T13" fmla="*/ 0 60000 65536"/>
                  <a:gd name="T14" fmla="*/ 0 60000 65536"/>
                  <a:gd name="T15" fmla="*/ 0 60000 65536"/>
                  <a:gd name="T16" fmla="*/ 0 60000 65536"/>
                  <a:gd name="T17" fmla="*/ 0 60000 65536"/>
                  <a:gd name="T18" fmla="*/ 0 w 44"/>
                  <a:gd name="T19" fmla="*/ 0 h 42"/>
                  <a:gd name="T20" fmla="*/ 44 w 44"/>
                  <a:gd name="T21" fmla="*/ 42 h 42"/>
                </a:gdLst>
                <a:ahLst/>
                <a:cxnLst>
                  <a:cxn ang="T12">
                    <a:pos x="T0" y="T1"/>
                  </a:cxn>
                  <a:cxn ang="T13">
                    <a:pos x="T2" y="T3"/>
                  </a:cxn>
                  <a:cxn ang="T14">
                    <a:pos x="T4" y="T5"/>
                  </a:cxn>
                  <a:cxn ang="T15">
                    <a:pos x="T6" y="T7"/>
                  </a:cxn>
                  <a:cxn ang="T16">
                    <a:pos x="T8" y="T9"/>
                  </a:cxn>
                  <a:cxn ang="T17">
                    <a:pos x="T10" y="T11"/>
                  </a:cxn>
                </a:cxnLst>
                <a:rect l="T18" t="T19" r="T20" b="T21"/>
                <a:pathLst>
                  <a:path w="44" h="42">
                    <a:moveTo>
                      <a:pt x="36" y="0"/>
                    </a:moveTo>
                    <a:cubicBezTo>
                      <a:pt x="0" y="0"/>
                      <a:pt x="0" y="0"/>
                      <a:pt x="0" y="0"/>
                    </a:cubicBezTo>
                    <a:cubicBezTo>
                      <a:pt x="0" y="2"/>
                      <a:pt x="0" y="4"/>
                      <a:pt x="1" y="5"/>
                    </a:cubicBezTo>
                    <a:cubicBezTo>
                      <a:pt x="4" y="15"/>
                      <a:pt x="6" y="28"/>
                      <a:pt x="7" y="42"/>
                    </a:cubicBezTo>
                    <a:cubicBezTo>
                      <a:pt x="44" y="40"/>
                      <a:pt x="44" y="40"/>
                      <a:pt x="44" y="40"/>
                    </a:cubicBezTo>
                    <a:cubicBezTo>
                      <a:pt x="43" y="24"/>
                      <a:pt x="40" y="11"/>
                      <a:pt x="36" y="0"/>
                    </a:cubicBezTo>
                    <a:close/>
                  </a:path>
                </a:pathLst>
              </a:custGeom>
              <a:solidFill>
                <a:srgbClr val="9EA0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8169" name="Freeform 8"/>
              <p:cNvSpPr>
                <a:spLocks/>
              </p:cNvSpPr>
              <p:nvPr/>
            </p:nvSpPr>
            <p:spPr bwMode="auto">
              <a:xfrm>
                <a:off x="2416" y="827"/>
                <a:ext cx="103" cy="24"/>
              </a:xfrm>
              <a:custGeom>
                <a:avLst/>
                <a:gdLst>
                  <a:gd name="T0" fmla="*/ 226526139 w 41"/>
                  <a:gd name="T1" fmla="*/ 0 h 9"/>
                  <a:gd name="T2" fmla="*/ 0 w 41"/>
                  <a:gd name="T3" fmla="*/ 19258027 h 9"/>
                  <a:gd name="T4" fmla="*/ 25080098 w 41"/>
                  <a:gd name="T5" fmla="*/ 157251869 h 9"/>
                  <a:gd name="T6" fmla="*/ 259530705 w 41"/>
                  <a:gd name="T7" fmla="*/ 136945971 h 9"/>
                  <a:gd name="T8" fmla="*/ 226526139 w 41"/>
                  <a:gd name="T9" fmla="*/ 0 h 9"/>
                  <a:gd name="T10" fmla="*/ 0 60000 65536"/>
                  <a:gd name="T11" fmla="*/ 0 60000 65536"/>
                  <a:gd name="T12" fmla="*/ 0 60000 65536"/>
                  <a:gd name="T13" fmla="*/ 0 60000 65536"/>
                  <a:gd name="T14" fmla="*/ 0 60000 65536"/>
                  <a:gd name="T15" fmla="*/ 0 w 41"/>
                  <a:gd name="T16" fmla="*/ 0 h 9"/>
                  <a:gd name="T17" fmla="*/ 41 w 41"/>
                  <a:gd name="T18" fmla="*/ 9 h 9"/>
                </a:gdLst>
                <a:ahLst/>
                <a:cxnLst>
                  <a:cxn ang="T10">
                    <a:pos x="T0" y="T1"/>
                  </a:cxn>
                  <a:cxn ang="T11">
                    <a:pos x="T2" y="T3"/>
                  </a:cxn>
                  <a:cxn ang="T12">
                    <a:pos x="T4" y="T5"/>
                  </a:cxn>
                  <a:cxn ang="T13">
                    <a:pos x="T6" y="T7"/>
                  </a:cxn>
                  <a:cxn ang="T14">
                    <a:pos x="T8" y="T9"/>
                  </a:cxn>
                </a:cxnLst>
                <a:rect l="T15" t="T16" r="T17" b="T18"/>
                <a:pathLst>
                  <a:path w="41" h="9">
                    <a:moveTo>
                      <a:pt x="36" y="0"/>
                    </a:moveTo>
                    <a:cubicBezTo>
                      <a:pt x="0" y="1"/>
                      <a:pt x="0" y="1"/>
                      <a:pt x="0" y="1"/>
                    </a:cubicBezTo>
                    <a:cubicBezTo>
                      <a:pt x="1" y="3"/>
                      <a:pt x="3" y="6"/>
                      <a:pt x="4" y="9"/>
                    </a:cubicBezTo>
                    <a:cubicBezTo>
                      <a:pt x="41" y="8"/>
                      <a:pt x="41" y="8"/>
                      <a:pt x="41" y="8"/>
                    </a:cubicBezTo>
                    <a:cubicBezTo>
                      <a:pt x="39" y="5"/>
                      <a:pt x="38" y="2"/>
                      <a:pt x="3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8170" name="Freeform 9"/>
              <p:cNvSpPr>
                <a:spLocks/>
              </p:cNvSpPr>
              <p:nvPr/>
            </p:nvSpPr>
            <p:spPr bwMode="auto">
              <a:xfrm>
                <a:off x="2449" y="981"/>
                <a:ext cx="95" cy="54"/>
              </a:xfrm>
              <a:custGeom>
                <a:avLst/>
                <a:gdLst>
                  <a:gd name="T0" fmla="*/ 220535470 w 38"/>
                  <a:gd name="T1" fmla="*/ 389461754 h 20"/>
                  <a:gd name="T2" fmla="*/ 220535470 w 38"/>
                  <a:gd name="T3" fmla="*/ 151147828 h 20"/>
                  <a:gd name="T4" fmla="*/ 220535470 w 38"/>
                  <a:gd name="T5" fmla="*/ 0 h 20"/>
                  <a:gd name="T6" fmla="*/ 6370908 w 38"/>
                  <a:gd name="T7" fmla="*/ 0 h 20"/>
                  <a:gd name="T8" fmla="*/ 6370908 w 38"/>
                  <a:gd name="T9" fmla="*/ 151147828 h 20"/>
                  <a:gd name="T10" fmla="*/ 0 w 38"/>
                  <a:gd name="T11" fmla="*/ 431218823 h 20"/>
                  <a:gd name="T12" fmla="*/ 220535470 w 38"/>
                  <a:gd name="T13" fmla="*/ 389461754 h 20"/>
                  <a:gd name="T14" fmla="*/ 0 60000 65536"/>
                  <a:gd name="T15" fmla="*/ 0 60000 65536"/>
                  <a:gd name="T16" fmla="*/ 0 60000 65536"/>
                  <a:gd name="T17" fmla="*/ 0 60000 65536"/>
                  <a:gd name="T18" fmla="*/ 0 60000 65536"/>
                  <a:gd name="T19" fmla="*/ 0 60000 65536"/>
                  <a:gd name="T20" fmla="*/ 0 60000 65536"/>
                  <a:gd name="T21" fmla="*/ 0 w 38"/>
                  <a:gd name="T22" fmla="*/ 0 h 20"/>
                  <a:gd name="T23" fmla="*/ 38 w 38"/>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20">
                    <a:moveTo>
                      <a:pt x="38" y="18"/>
                    </a:moveTo>
                    <a:cubicBezTo>
                      <a:pt x="38" y="15"/>
                      <a:pt x="38" y="11"/>
                      <a:pt x="38" y="7"/>
                    </a:cubicBezTo>
                    <a:cubicBezTo>
                      <a:pt x="38" y="5"/>
                      <a:pt x="38" y="2"/>
                      <a:pt x="38" y="0"/>
                    </a:cubicBezTo>
                    <a:cubicBezTo>
                      <a:pt x="1" y="0"/>
                      <a:pt x="1" y="0"/>
                      <a:pt x="1" y="0"/>
                    </a:cubicBezTo>
                    <a:cubicBezTo>
                      <a:pt x="1" y="3"/>
                      <a:pt x="1" y="5"/>
                      <a:pt x="1" y="7"/>
                    </a:cubicBezTo>
                    <a:cubicBezTo>
                      <a:pt x="1" y="12"/>
                      <a:pt x="1" y="16"/>
                      <a:pt x="0" y="20"/>
                    </a:cubicBezTo>
                    <a:lnTo>
                      <a:pt x="38" y="18"/>
                    </a:lnTo>
                    <a:close/>
                  </a:path>
                </a:pathLst>
              </a:custGeom>
              <a:solidFill>
                <a:srgbClr val="DDDE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8171" name="Freeform 10"/>
              <p:cNvSpPr>
                <a:spLocks/>
              </p:cNvSpPr>
              <p:nvPr/>
            </p:nvSpPr>
            <p:spPr bwMode="auto">
              <a:xfrm>
                <a:off x="498" y="912"/>
                <a:ext cx="160" cy="109"/>
              </a:xfrm>
              <a:custGeom>
                <a:avLst/>
                <a:gdLst>
                  <a:gd name="T0" fmla="*/ 214099145 w 64"/>
                  <a:gd name="T1" fmla="*/ 49363888 h 41"/>
                  <a:gd name="T2" fmla="*/ 307243175 w 64"/>
                  <a:gd name="T3" fmla="*/ 119951374 h 41"/>
                  <a:gd name="T4" fmla="*/ 337046688 w 64"/>
                  <a:gd name="T5" fmla="*/ 280955074 h 41"/>
                  <a:gd name="T6" fmla="*/ 360125783 w 64"/>
                  <a:gd name="T7" fmla="*/ 679381857 h 41"/>
                  <a:gd name="T8" fmla="*/ 295036145 w 64"/>
                  <a:gd name="T9" fmla="*/ 0 h 41"/>
                  <a:gd name="T10" fmla="*/ 0 w 64"/>
                  <a:gd name="T11" fmla="*/ 18568068 h 41"/>
                  <a:gd name="T12" fmla="*/ 214099145 w 64"/>
                  <a:gd name="T13" fmla="*/ 49363888 h 41"/>
                  <a:gd name="T14" fmla="*/ 0 60000 65536"/>
                  <a:gd name="T15" fmla="*/ 0 60000 65536"/>
                  <a:gd name="T16" fmla="*/ 0 60000 65536"/>
                  <a:gd name="T17" fmla="*/ 0 60000 65536"/>
                  <a:gd name="T18" fmla="*/ 0 60000 65536"/>
                  <a:gd name="T19" fmla="*/ 0 60000 65536"/>
                  <a:gd name="T20" fmla="*/ 0 60000 65536"/>
                  <a:gd name="T21" fmla="*/ 0 w 64"/>
                  <a:gd name="T22" fmla="*/ 0 h 41"/>
                  <a:gd name="T23" fmla="*/ 64 w 64"/>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41">
                    <a:moveTo>
                      <a:pt x="37" y="3"/>
                    </a:moveTo>
                    <a:cubicBezTo>
                      <a:pt x="42" y="4"/>
                      <a:pt x="50" y="3"/>
                      <a:pt x="53" y="7"/>
                    </a:cubicBezTo>
                    <a:cubicBezTo>
                      <a:pt x="55" y="8"/>
                      <a:pt x="56" y="12"/>
                      <a:pt x="58" y="17"/>
                    </a:cubicBezTo>
                    <a:cubicBezTo>
                      <a:pt x="60" y="24"/>
                      <a:pt x="62" y="35"/>
                      <a:pt x="62" y="41"/>
                    </a:cubicBezTo>
                    <a:cubicBezTo>
                      <a:pt x="64" y="23"/>
                      <a:pt x="59" y="1"/>
                      <a:pt x="51" y="0"/>
                    </a:cubicBezTo>
                    <a:cubicBezTo>
                      <a:pt x="0" y="1"/>
                      <a:pt x="0" y="1"/>
                      <a:pt x="0" y="1"/>
                    </a:cubicBezTo>
                    <a:cubicBezTo>
                      <a:pt x="0" y="1"/>
                      <a:pt x="14" y="2"/>
                      <a:pt x="37"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8172" name="Freeform 11"/>
              <p:cNvSpPr>
                <a:spLocks/>
              </p:cNvSpPr>
              <p:nvPr/>
            </p:nvSpPr>
            <p:spPr bwMode="auto">
              <a:xfrm>
                <a:off x="398" y="827"/>
                <a:ext cx="65" cy="338"/>
              </a:xfrm>
              <a:custGeom>
                <a:avLst/>
                <a:gdLst>
                  <a:gd name="T0" fmla="*/ 18597470 w 26"/>
                  <a:gd name="T1" fmla="*/ 0 h 127"/>
                  <a:gd name="T2" fmla="*/ 12397470 w 26"/>
                  <a:gd name="T3" fmla="*/ 0 h 127"/>
                  <a:gd name="T4" fmla="*/ 135307625 w 26"/>
                  <a:gd name="T5" fmla="*/ 1064466823 h 127"/>
                  <a:gd name="T6" fmla="*/ 0 w 26"/>
                  <a:gd name="T7" fmla="*/ 2123518132 h 127"/>
                  <a:gd name="T8" fmla="*/ 18597470 w 26"/>
                  <a:gd name="T9" fmla="*/ 2142312547 h 127"/>
                  <a:gd name="T10" fmla="*/ 151997863 w 26"/>
                  <a:gd name="T11" fmla="*/ 1064466823 h 127"/>
                  <a:gd name="T12" fmla="*/ 18597470 w 26"/>
                  <a:gd name="T13" fmla="*/ 0 h 127"/>
                  <a:gd name="T14" fmla="*/ 0 60000 65536"/>
                  <a:gd name="T15" fmla="*/ 0 60000 65536"/>
                  <a:gd name="T16" fmla="*/ 0 60000 65536"/>
                  <a:gd name="T17" fmla="*/ 0 60000 65536"/>
                  <a:gd name="T18" fmla="*/ 0 60000 65536"/>
                  <a:gd name="T19" fmla="*/ 0 60000 65536"/>
                  <a:gd name="T20" fmla="*/ 0 60000 65536"/>
                  <a:gd name="T21" fmla="*/ 0 w 26"/>
                  <a:gd name="T22" fmla="*/ 0 h 127"/>
                  <a:gd name="T23" fmla="*/ 26 w 26"/>
                  <a:gd name="T24" fmla="*/ 127 h 1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 h="127">
                    <a:moveTo>
                      <a:pt x="3" y="0"/>
                    </a:moveTo>
                    <a:cubicBezTo>
                      <a:pt x="2" y="0"/>
                      <a:pt x="2" y="0"/>
                      <a:pt x="2" y="0"/>
                    </a:cubicBezTo>
                    <a:cubicBezTo>
                      <a:pt x="13" y="4"/>
                      <a:pt x="23" y="31"/>
                      <a:pt x="23" y="63"/>
                    </a:cubicBezTo>
                    <a:cubicBezTo>
                      <a:pt x="23" y="96"/>
                      <a:pt x="12" y="126"/>
                      <a:pt x="0" y="126"/>
                    </a:cubicBezTo>
                    <a:cubicBezTo>
                      <a:pt x="1" y="127"/>
                      <a:pt x="2" y="127"/>
                      <a:pt x="3" y="127"/>
                    </a:cubicBezTo>
                    <a:cubicBezTo>
                      <a:pt x="16" y="127"/>
                      <a:pt x="26" y="97"/>
                      <a:pt x="26" y="63"/>
                    </a:cubicBezTo>
                    <a:cubicBezTo>
                      <a:pt x="26" y="29"/>
                      <a:pt x="15" y="0"/>
                      <a:pt x="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8173" name="Freeform 12"/>
              <p:cNvSpPr>
                <a:spLocks/>
              </p:cNvSpPr>
              <p:nvPr/>
            </p:nvSpPr>
            <p:spPr bwMode="auto">
              <a:xfrm>
                <a:off x="876" y="741"/>
                <a:ext cx="103" cy="523"/>
              </a:xfrm>
              <a:custGeom>
                <a:avLst/>
                <a:gdLst>
                  <a:gd name="T0" fmla="*/ 25080098 w 41"/>
                  <a:gd name="T1" fmla="*/ 0 h 196"/>
                  <a:gd name="T2" fmla="*/ 20022409 w 41"/>
                  <a:gd name="T3" fmla="*/ 0 h 196"/>
                  <a:gd name="T4" fmla="*/ 221294033 w 41"/>
                  <a:gd name="T5" fmla="*/ 1710573474 h 196"/>
                  <a:gd name="T6" fmla="*/ 0 w 41"/>
                  <a:gd name="T7" fmla="*/ 2147483647 h 196"/>
                  <a:gd name="T8" fmla="*/ 33179071 w 41"/>
                  <a:gd name="T9" fmla="*/ 2147483647 h 196"/>
                  <a:gd name="T10" fmla="*/ 259530705 w 41"/>
                  <a:gd name="T11" fmla="*/ 1730394446 h 196"/>
                  <a:gd name="T12" fmla="*/ 25080098 w 41"/>
                  <a:gd name="T13" fmla="*/ 0 h 196"/>
                  <a:gd name="T14" fmla="*/ 0 60000 65536"/>
                  <a:gd name="T15" fmla="*/ 0 60000 65536"/>
                  <a:gd name="T16" fmla="*/ 0 60000 65536"/>
                  <a:gd name="T17" fmla="*/ 0 60000 65536"/>
                  <a:gd name="T18" fmla="*/ 0 60000 65536"/>
                  <a:gd name="T19" fmla="*/ 0 60000 65536"/>
                  <a:gd name="T20" fmla="*/ 0 60000 65536"/>
                  <a:gd name="T21" fmla="*/ 0 w 41"/>
                  <a:gd name="T22" fmla="*/ 0 h 196"/>
                  <a:gd name="T23" fmla="*/ 41 w 41"/>
                  <a:gd name="T24" fmla="*/ 196 h 1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196">
                    <a:moveTo>
                      <a:pt x="4" y="0"/>
                    </a:moveTo>
                    <a:cubicBezTo>
                      <a:pt x="4" y="0"/>
                      <a:pt x="4" y="0"/>
                      <a:pt x="3" y="0"/>
                    </a:cubicBezTo>
                    <a:cubicBezTo>
                      <a:pt x="21" y="6"/>
                      <a:pt x="35" y="49"/>
                      <a:pt x="35" y="97"/>
                    </a:cubicBezTo>
                    <a:cubicBezTo>
                      <a:pt x="35" y="149"/>
                      <a:pt x="19" y="194"/>
                      <a:pt x="0" y="195"/>
                    </a:cubicBezTo>
                    <a:cubicBezTo>
                      <a:pt x="2" y="196"/>
                      <a:pt x="3" y="196"/>
                      <a:pt x="5" y="196"/>
                    </a:cubicBezTo>
                    <a:cubicBezTo>
                      <a:pt x="24" y="196"/>
                      <a:pt x="40" y="150"/>
                      <a:pt x="41" y="98"/>
                    </a:cubicBezTo>
                    <a:cubicBezTo>
                      <a:pt x="41" y="46"/>
                      <a:pt x="23"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8174" name="Freeform 13"/>
              <p:cNvSpPr>
                <a:spLocks/>
              </p:cNvSpPr>
              <p:nvPr/>
            </p:nvSpPr>
            <p:spPr bwMode="auto">
              <a:xfrm>
                <a:off x="2679" y="803"/>
                <a:ext cx="70" cy="389"/>
              </a:xfrm>
              <a:custGeom>
                <a:avLst/>
                <a:gdLst>
                  <a:gd name="T0" fmla="*/ 163205083 w 28"/>
                  <a:gd name="T1" fmla="*/ 2147483647 h 146"/>
                  <a:gd name="T2" fmla="*/ 0 w 28"/>
                  <a:gd name="T3" fmla="*/ 1258338617 h 146"/>
                  <a:gd name="T4" fmla="*/ 163205083 w 28"/>
                  <a:gd name="T5" fmla="*/ 0 h 146"/>
                  <a:gd name="T6" fmla="*/ 0 60000 65536"/>
                  <a:gd name="T7" fmla="*/ 0 60000 65536"/>
                  <a:gd name="T8" fmla="*/ 0 60000 65536"/>
                  <a:gd name="T9" fmla="*/ 0 w 28"/>
                  <a:gd name="T10" fmla="*/ 0 h 146"/>
                  <a:gd name="T11" fmla="*/ 28 w 28"/>
                  <a:gd name="T12" fmla="*/ 146 h 146"/>
                </a:gdLst>
                <a:ahLst/>
                <a:cxnLst>
                  <a:cxn ang="T6">
                    <a:pos x="T0" y="T1"/>
                  </a:cxn>
                  <a:cxn ang="T7">
                    <a:pos x="T2" y="T3"/>
                  </a:cxn>
                  <a:cxn ang="T8">
                    <a:pos x="T4" y="T5"/>
                  </a:cxn>
                </a:cxnLst>
                <a:rect l="T9" t="T10" r="T11" b="T12"/>
                <a:pathLst>
                  <a:path w="28" h="146">
                    <a:moveTo>
                      <a:pt x="28" y="146"/>
                    </a:moveTo>
                    <a:cubicBezTo>
                      <a:pt x="12" y="146"/>
                      <a:pt x="0" y="114"/>
                      <a:pt x="0" y="73"/>
                    </a:cubicBezTo>
                    <a:cubicBezTo>
                      <a:pt x="0" y="33"/>
                      <a:pt x="13" y="0"/>
                      <a:pt x="28" y="0"/>
                    </a:cubicBezTo>
                  </a:path>
                </a:pathLst>
              </a:custGeom>
              <a:noFill/>
              <a:ln w="7938"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8175" name="Freeform 14"/>
              <p:cNvSpPr>
                <a:spLocks/>
              </p:cNvSpPr>
              <p:nvPr/>
            </p:nvSpPr>
            <p:spPr bwMode="auto">
              <a:xfrm>
                <a:off x="994" y="899"/>
                <a:ext cx="1385" cy="285"/>
              </a:xfrm>
              <a:custGeom>
                <a:avLst/>
                <a:gdLst>
                  <a:gd name="T0" fmla="*/ 34256175 w 554"/>
                  <a:gd name="T1" fmla="*/ 0 h 107"/>
                  <a:gd name="T2" fmla="*/ 11126770 w 554"/>
                  <a:gd name="T3" fmla="*/ 1693291382 h 107"/>
                  <a:gd name="T4" fmla="*/ 104312313 w 554"/>
                  <a:gd name="T5" fmla="*/ 1778602590 h 107"/>
                  <a:gd name="T6" fmla="*/ 2147483647 w 554"/>
                  <a:gd name="T7" fmla="*/ 1778602590 h 107"/>
                  <a:gd name="T8" fmla="*/ 866050595 w 554"/>
                  <a:gd name="T9" fmla="*/ 1400283407 h 107"/>
                  <a:gd name="T10" fmla="*/ 156451488 w 554"/>
                  <a:gd name="T11" fmla="*/ 905420525 h 107"/>
                  <a:gd name="T12" fmla="*/ 34256175 w 554"/>
                  <a:gd name="T13" fmla="*/ 0 h 107"/>
                  <a:gd name="T14" fmla="*/ 0 60000 65536"/>
                  <a:gd name="T15" fmla="*/ 0 60000 65536"/>
                  <a:gd name="T16" fmla="*/ 0 60000 65536"/>
                  <a:gd name="T17" fmla="*/ 0 60000 65536"/>
                  <a:gd name="T18" fmla="*/ 0 60000 65536"/>
                  <a:gd name="T19" fmla="*/ 0 60000 65536"/>
                  <a:gd name="T20" fmla="*/ 0 60000 65536"/>
                  <a:gd name="T21" fmla="*/ 0 w 554"/>
                  <a:gd name="T22" fmla="*/ 0 h 107"/>
                  <a:gd name="T23" fmla="*/ 554 w 554"/>
                  <a:gd name="T24" fmla="*/ 107 h 1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107">
                    <a:moveTo>
                      <a:pt x="6" y="0"/>
                    </a:moveTo>
                    <a:cubicBezTo>
                      <a:pt x="11" y="23"/>
                      <a:pt x="13" y="61"/>
                      <a:pt x="2" y="99"/>
                    </a:cubicBezTo>
                    <a:cubicBezTo>
                      <a:pt x="0" y="107"/>
                      <a:pt x="7" y="104"/>
                      <a:pt x="18" y="104"/>
                    </a:cubicBezTo>
                    <a:cubicBezTo>
                      <a:pt x="29" y="104"/>
                      <a:pt x="554" y="104"/>
                      <a:pt x="554" y="104"/>
                    </a:cubicBezTo>
                    <a:cubicBezTo>
                      <a:pt x="502" y="104"/>
                      <a:pt x="225" y="85"/>
                      <a:pt x="149" y="82"/>
                    </a:cubicBezTo>
                    <a:cubicBezTo>
                      <a:pt x="67" y="79"/>
                      <a:pt x="41" y="81"/>
                      <a:pt x="27" y="53"/>
                    </a:cubicBezTo>
                    <a:cubicBezTo>
                      <a:pt x="16" y="31"/>
                      <a:pt x="11" y="4"/>
                      <a:pt x="6" y="0"/>
                    </a:cubicBezTo>
                    <a:close/>
                  </a:path>
                </a:pathLst>
              </a:custGeom>
              <a:solidFill>
                <a:srgbClr val="A4C6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8176" name="Freeform 15"/>
              <p:cNvSpPr>
                <a:spLocks/>
              </p:cNvSpPr>
              <p:nvPr/>
            </p:nvSpPr>
            <p:spPr bwMode="auto">
              <a:xfrm>
                <a:off x="1011" y="821"/>
                <a:ext cx="1368" cy="54"/>
              </a:xfrm>
              <a:custGeom>
                <a:avLst/>
                <a:gdLst>
                  <a:gd name="T0" fmla="*/ 0 w 547"/>
                  <a:gd name="T1" fmla="*/ 0 h 20"/>
                  <a:gd name="T2" fmla="*/ 2147483647 w 547"/>
                  <a:gd name="T3" fmla="*/ 0 h 20"/>
                  <a:gd name="T4" fmla="*/ 0 w 547"/>
                  <a:gd name="T5" fmla="*/ 0 h 20"/>
                  <a:gd name="T6" fmla="*/ 0 60000 65536"/>
                  <a:gd name="T7" fmla="*/ 0 60000 65536"/>
                  <a:gd name="T8" fmla="*/ 0 60000 65536"/>
                  <a:gd name="T9" fmla="*/ 0 w 547"/>
                  <a:gd name="T10" fmla="*/ 0 h 20"/>
                  <a:gd name="T11" fmla="*/ 547 w 547"/>
                  <a:gd name="T12" fmla="*/ 20 h 20"/>
                </a:gdLst>
                <a:ahLst/>
                <a:cxnLst>
                  <a:cxn ang="T6">
                    <a:pos x="T0" y="T1"/>
                  </a:cxn>
                  <a:cxn ang="T7">
                    <a:pos x="T2" y="T3"/>
                  </a:cxn>
                  <a:cxn ang="T8">
                    <a:pos x="T4" y="T5"/>
                  </a:cxn>
                </a:cxnLst>
                <a:rect l="T9" t="T10" r="T11" b="T12"/>
                <a:pathLst>
                  <a:path w="547" h="20">
                    <a:moveTo>
                      <a:pt x="0" y="0"/>
                    </a:moveTo>
                    <a:cubicBezTo>
                      <a:pt x="547" y="0"/>
                      <a:pt x="547" y="0"/>
                      <a:pt x="547" y="0"/>
                    </a:cubicBezTo>
                    <a:cubicBezTo>
                      <a:pt x="523" y="10"/>
                      <a:pt x="36" y="2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8177" name="Oval 16"/>
              <p:cNvSpPr>
                <a:spLocks noChangeArrowheads="1"/>
              </p:cNvSpPr>
              <p:nvPr/>
            </p:nvSpPr>
            <p:spPr bwMode="auto">
              <a:xfrm>
                <a:off x="2766" y="952"/>
                <a:ext cx="35" cy="139"/>
              </a:xfrm>
              <a:prstGeom prst="ellipse">
                <a:avLst/>
              </a:prstGeom>
              <a:solidFill>
                <a:srgbClr val="A4C6E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fr-FR" altLang="fr-FR" sz="1800"/>
              </a:p>
            </p:txBody>
          </p:sp>
          <p:sp>
            <p:nvSpPr>
              <p:cNvPr id="48178" name="Freeform 17"/>
              <p:cNvSpPr>
                <a:spLocks/>
              </p:cNvSpPr>
              <p:nvPr/>
            </p:nvSpPr>
            <p:spPr bwMode="auto">
              <a:xfrm>
                <a:off x="889" y="731"/>
                <a:ext cx="115" cy="544"/>
              </a:xfrm>
              <a:custGeom>
                <a:avLst/>
                <a:gdLst>
                  <a:gd name="T0" fmla="*/ 46493675 w 46"/>
                  <a:gd name="T1" fmla="*/ 2147483647 h 204"/>
                  <a:gd name="T2" fmla="*/ 267456063 w 46"/>
                  <a:gd name="T3" fmla="*/ 1777602355 h 204"/>
                  <a:gd name="T4" fmla="*/ 46493675 w 46"/>
                  <a:gd name="T5" fmla="*/ 0 h 204"/>
                  <a:gd name="T6" fmla="*/ 0 w 46"/>
                  <a:gd name="T7" fmla="*/ 0 h 204"/>
                  <a:gd name="T8" fmla="*/ 220538408 w 46"/>
                  <a:gd name="T9" fmla="*/ 1777602355 h 204"/>
                  <a:gd name="T10" fmla="*/ 0 w 46"/>
                  <a:gd name="T11" fmla="*/ 2147483647 h 204"/>
                  <a:gd name="T12" fmla="*/ 46493675 w 46"/>
                  <a:gd name="T13" fmla="*/ 2147483647 h 204"/>
                  <a:gd name="T14" fmla="*/ 0 60000 65536"/>
                  <a:gd name="T15" fmla="*/ 0 60000 65536"/>
                  <a:gd name="T16" fmla="*/ 0 60000 65536"/>
                  <a:gd name="T17" fmla="*/ 0 60000 65536"/>
                  <a:gd name="T18" fmla="*/ 0 60000 65536"/>
                  <a:gd name="T19" fmla="*/ 0 60000 65536"/>
                  <a:gd name="T20" fmla="*/ 0 60000 65536"/>
                  <a:gd name="T21" fmla="*/ 0 w 46"/>
                  <a:gd name="T22" fmla="*/ 0 h 204"/>
                  <a:gd name="T23" fmla="*/ 46 w 46"/>
                  <a:gd name="T24" fmla="*/ 204 h 2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 h="204">
                    <a:moveTo>
                      <a:pt x="8" y="204"/>
                    </a:moveTo>
                    <a:cubicBezTo>
                      <a:pt x="29" y="204"/>
                      <a:pt x="46" y="158"/>
                      <a:pt x="46" y="102"/>
                    </a:cubicBezTo>
                    <a:cubicBezTo>
                      <a:pt x="46" y="46"/>
                      <a:pt x="29" y="0"/>
                      <a:pt x="8" y="0"/>
                    </a:cubicBezTo>
                    <a:cubicBezTo>
                      <a:pt x="0" y="0"/>
                      <a:pt x="0" y="0"/>
                      <a:pt x="0" y="0"/>
                    </a:cubicBezTo>
                    <a:cubicBezTo>
                      <a:pt x="21" y="0"/>
                      <a:pt x="38" y="46"/>
                      <a:pt x="38" y="102"/>
                    </a:cubicBezTo>
                    <a:cubicBezTo>
                      <a:pt x="38" y="158"/>
                      <a:pt x="21" y="204"/>
                      <a:pt x="0" y="204"/>
                    </a:cubicBezTo>
                    <a:lnTo>
                      <a:pt x="8" y="204"/>
                    </a:lnTo>
                    <a:close/>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8179" name="Freeform 18"/>
              <p:cNvSpPr>
                <a:spLocks/>
              </p:cNvSpPr>
              <p:nvPr/>
            </p:nvSpPr>
            <p:spPr bwMode="auto">
              <a:xfrm>
                <a:off x="799" y="731"/>
                <a:ext cx="185" cy="544"/>
              </a:xfrm>
              <a:custGeom>
                <a:avLst/>
                <a:gdLst>
                  <a:gd name="T0" fmla="*/ 209331063 w 74"/>
                  <a:gd name="T1" fmla="*/ 0 h 204"/>
                  <a:gd name="T2" fmla="*/ 0 w 74"/>
                  <a:gd name="T3" fmla="*/ 1150332531 h 204"/>
                  <a:gd name="T4" fmla="*/ 151507625 w 74"/>
                  <a:gd name="T5" fmla="*/ 1150332531 h 204"/>
                  <a:gd name="T6" fmla="*/ 232742500 w 74"/>
                  <a:gd name="T7" fmla="*/ 1812371933 h 204"/>
                  <a:gd name="T8" fmla="*/ 151507625 w 74"/>
                  <a:gd name="T9" fmla="*/ 2147483647 h 204"/>
                  <a:gd name="T10" fmla="*/ 6370908 w 74"/>
                  <a:gd name="T11" fmla="*/ 2147483647 h 204"/>
                  <a:gd name="T12" fmla="*/ 209331063 w 74"/>
                  <a:gd name="T13" fmla="*/ 2147483647 h 204"/>
                  <a:gd name="T14" fmla="*/ 430343750 w 74"/>
                  <a:gd name="T15" fmla="*/ 1777602355 h 204"/>
                  <a:gd name="T16" fmla="*/ 209331063 w 74"/>
                  <a:gd name="T17" fmla="*/ 0 h 2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4"/>
                  <a:gd name="T28" fmla="*/ 0 h 204"/>
                  <a:gd name="T29" fmla="*/ 74 w 74"/>
                  <a:gd name="T30" fmla="*/ 204 h 2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4" h="204">
                    <a:moveTo>
                      <a:pt x="36" y="0"/>
                    </a:moveTo>
                    <a:cubicBezTo>
                      <a:pt x="20" y="0"/>
                      <a:pt x="6" y="28"/>
                      <a:pt x="0" y="66"/>
                    </a:cubicBezTo>
                    <a:cubicBezTo>
                      <a:pt x="26" y="66"/>
                      <a:pt x="26" y="66"/>
                      <a:pt x="26" y="66"/>
                    </a:cubicBezTo>
                    <a:cubicBezTo>
                      <a:pt x="34" y="66"/>
                      <a:pt x="40" y="83"/>
                      <a:pt x="40" y="104"/>
                    </a:cubicBezTo>
                    <a:cubicBezTo>
                      <a:pt x="40" y="125"/>
                      <a:pt x="34" y="141"/>
                      <a:pt x="26" y="141"/>
                    </a:cubicBezTo>
                    <a:cubicBezTo>
                      <a:pt x="1" y="141"/>
                      <a:pt x="1" y="141"/>
                      <a:pt x="1" y="141"/>
                    </a:cubicBezTo>
                    <a:cubicBezTo>
                      <a:pt x="7" y="178"/>
                      <a:pt x="20" y="204"/>
                      <a:pt x="36" y="204"/>
                    </a:cubicBezTo>
                    <a:cubicBezTo>
                      <a:pt x="57" y="204"/>
                      <a:pt x="74" y="158"/>
                      <a:pt x="74" y="102"/>
                    </a:cubicBezTo>
                    <a:cubicBezTo>
                      <a:pt x="74" y="46"/>
                      <a:pt x="57" y="0"/>
                      <a:pt x="36" y="0"/>
                    </a:cubicBezTo>
                    <a:close/>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8180" name="Freeform 19"/>
              <p:cNvSpPr>
                <a:spLocks/>
              </p:cNvSpPr>
              <p:nvPr/>
            </p:nvSpPr>
            <p:spPr bwMode="auto">
              <a:xfrm>
                <a:off x="974" y="803"/>
                <a:ext cx="1865" cy="389"/>
              </a:xfrm>
              <a:custGeom>
                <a:avLst/>
                <a:gdLst>
                  <a:gd name="T0" fmla="*/ 2147483647 w 746"/>
                  <a:gd name="T1" fmla="*/ 0 h 146"/>
                  <a:gd name="T2" fmla="*/ 0 w 746"/>
                  <a:gd name="T3" fmla="*/ 0 h 146"/>
                  <a:gd name="T4" fmla="*/ 70045908 w 746"/>
                  <a:gd name="T5" fmla="*/ 1289944505 h 146"/>
                  <a:gd name="T6" fmla="*/ 11920238 w 746"/>
                  <a:gd name="T7" fmla="*/ 2147483647 h 146"/>
                  <a:gd name="T8" fmla="*/ 2147483647 w 746"/>
                  <a:gd name="T9" fmla="*/ 2147483647 h 146"/>
                  <a:gd name="T10" fmla="*/ 2147483647 w 746"/>
                  <a:gd name="T11" fmla="*/ 1425358456 h 146"/>
                  <a:gd name="T12" fmla="*/ 2147483647 w 746"/>
                  <a:gd name="T13" fmla="*/ 0 h 146"/>
                  <a:gd name="T14" fmla="*/ 0 60000 65536"/>
                  <a:gd name="T15" fmla="*/ 0 60000 65536"/>
                  <a:gd name="T16" fmla="*/ 0 60000 65536"/>
                  <a:gd name="T17" fmla="*/ 0 60000 65536"/>
                  <a:gd name="T18" fmla="*/ 0 60000 65536"/>
                  <a:gd name="T19" fmla="*/ 0 60000 65536"/>
                  <a:gd name="T20" fmla="*/ 0 60000 65536"/>
                  <a:gd name="T21" fmla="*/ 0 w 746"/>
                  <a:gd name="T22" fmla="*/ 0 h 146"/>
                  <a:gd name="T23" fmla="*/ 746 w 746"/>
                  <a:gd name="T24" fmla="*/ 146 h 1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46" h="146">
                    <a:moveTo>
                      <a:pt x="710" y="0"/>
                    </a:moveTo>
                    <a:cubicBezTo>
                      <a:pt x="0" y="0"/>
                      <a:pt x="0" y="0"/>
                      <a:pt x="0" y="0"/>
                    </a:cubicBezTo>
                    <a:cubicBezTo>
                      <a:pt x="8" y="18"/>
                      <a:pt x="12" y="45"/>
                      <a:pt x="12" y="75"/>
                    </a:cubicBezTo>
                    <a:cubicBezTo>
                      <a:pt x="12" y="103"/>
                      <a:pt x="8" y="128"/>
                      <a:pt x="2" y="146"/>
                    </a:cubicBezTo>
                    <a:cubicBezTo>
                      <a:pt x="710" y="146"/>
                      <a:pt x="710" y="146"/>
                      <a:pt x="710" y="146"/>
                    </a:cubicBezTo>
                    <a:cubicBezTo>
                      <a:pt x="725" y="146"/>
                      <a:pt x="746" y="101"/>
                      <a:pt x="746" y="83"/>
                    </a:cubicBezTo>
                    <a:cubicBezTo>
                      <a:pt x="746" y="65"/>
                      <a:pt x="725" y="0"/>
                      <a:pt x="710" y="0"/>
                    </a:cubicBezTo>
                    <a:close/>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8181" name="Freeform 20"/>
              <p:cNvSpPr>
                <a:spLocks/>
              </p:cNvSpPr>
              <p:nvPr/>
            </p:nvSpPr>
            <p:spPr bwMode="auto">
              <a:xfrm>
                <a:off x="343" y="819"/>
                <a:ext cx="128" cy="357"/>
              </a:xfrm>
              <a:custGeom>
                <a:avLst/>
                <a:gdLst>
                  <a:gd name="T0" fmla="*/ 0 w 51"/>
                  <a:gd name="T1" fmla="*/ 1153516618 h 134"/>
                  <a:gd name="T2" fmla="*/ 161038482 w 51"/>
                  <a:gd name="T3" fmla="*/ 0 h 134"/>
                  <a:gd name="T4" fmla="*/ 317160300 w 51"/>
                  <a:gd name="T5" fmla="*/ 1153516618 h 134"/>
                  <a:gd name="T6" fmla="*/ 156189643 w 51"/>
                  <a:gd name="T7" fmla="*/ 2147483647 h 134"/>
                  <a:gd name="T8" fmla="*/ 0 w 51"/>
                  <a:gd name="T9" fmla="*/ 1153516618 h 134"/>
                  <a:gd name="T10" fmla="*/ 0 60000 65536"/>
                  <a:gd name="T11" fmla="*/ 0 60000 65536"/>
                  <a:gd name="T12" fmla="*/ 0 60000 65536"/>
                  <a:gd name="T13" fmla="*/ 0 60000 65536"/>
                  <a:gd name="T14" fmla="*/ 0 60000 65536"/>
                  <a:gd name="T15" fmla="*/ 0 w 51"/>
                  <a:gd name="T16" fmla="*/ 0 h 134"/>
                  <a:gd name="T17" fmla="*/ 51 w 51"/>
                  <a:gd name="T18" fmla="*/ 134 h 134"/>
                </a:gdLst>
                <a:ahLst/>
                <a:cxnLst>
                  <a:cxn ang="T10">
                    <a:pos x="T0" y="T1"/>
                  </a:cxn>
                  <a:cxn ang="T11">
                    <a:pos x="T2" y="T3"/>
                  </a:cxn>
                  <a:cxn ang="T12">
                    <a:pos x="T4" y="T5"/>
                  </a:cxn>
                  <a:cxn ang="T13">
                    <a:pos x="T6" y="T7"/>
                  </a:cxn>
                  <a:cxn ang="T14">
                    <a:pos x="T8" y="T9"/>
                  </a:cxn>
                </a:cxnLst>
                <a:rect l="T15" t="T16" r="T17" b="T18"/>
                <a:pathLst>
                  <a:path w="51" h="134">
                    <a:moveTo>
                      <a:pt x="0" y="67"/>
                    </a:moveTo>
                    <a:cubicBezTo>
                      <a:pt x="0" y="30"/>
                      <a:pt x="12" y="0"/>
                      <a:pt x="26" y="0"/>
                    </a:cubicBezTo>
                    <a:cubicBezTo>
                      <a:pt x="39" y="0"/>
                      <a:pt x="51" y="30"/>
                      <a:pt x="51" y="67"/>
                    </a:cubicBezTo>
                    <a:cubicBezTo>
                      <a:pt x="50" y="104"/>
                      <a:pt x="39" y="134"/>
                      <a:pt x="25" y="134"/>
                    </a:cubicBezTo>
                    <a:cubicBezTo>
                      <a:pt x="12" y="134"/>
                      <a:pt x="0" y="104"/>
                      <a:pt x="0" y="67"/>
                    </a:cubicBezTo>
                    <a:close/>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8182" name="Freeform 21"/>
              <p:cNvSpPr>
                <a:spLocks/>
              </p:cNvSpPr>
              <p:nvPr/>
            </p:nvSpPr>
            <p:spPr bwMode="auto">
              <a:xfrm>
                <a:off x="1019" y="803"/>
                <a:ext cx="55" cy="197"/>
              </a:xfrm>
              <a:custGeom>
                <a:avLst/>
                <a:gdLst>
                  <a:gd name="T0" fmla="*/ 0 w 22"/>
                  <a:gd name="T1" fmla="*/ 0 h 74"/>
                  <a:gd name="T2" fmla="*/ 122909688 w 22"/>
                  <a:gd name="T3" fmla="*/ 1252803131 h 74"/>
                  <a:gd name="T4" fmla="*/ 0 60000 65536"/>
                  <a:gd name="T5" fmla="*/ 0 60000 65536"/>
                  <a:gd name="T6" fmla="*/ 0 w 22"/>
                  <a:gd name="T7" fmla="*/ 0 h 74"/>
                  <a:gd name="T8" fmla="*/ 22 w 22"/>
                  <a:gd name="T9" fmla="*/ 74 h 74"/>
                </a:gdLst>
                <a:ahLst/>
                <a:cxnLst>
                  <a:cxn ang="T4">
                    <a:pos x="T0" y="T1"/>
                  </a:cxn>
                  <a:cxn ang="T5">
                    <a:pos x="T2" y="T3"/>
                  </a:cxn>
                </a:cxnLst>
                <a:rect l="T6" t="T7" r="T8" b="T9"/>
                <a:pathLst>
                  <a:path w="22" h="74">
                    <a:moveTo>
                      <a:pt x="0" y="0"/>
                    </a:moveTo>
                    <a:cubicBezTo>
                      <a:pt x="15" y="0"/>
                      <a:pt x="22" y="35"/>
                      <a:pt x="21" y="74"/>
                    </a:cubicBezTo>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8183" name="Freeform 22"/>
              <p:cNvSpPr>
                <a:spLocks/>
              </p:cNvSpPr>
              <p:nvPr/>
            </p:nvSpPr>
            <p:spPr bwMode="auto">
              <a:xfrm>
                <a:off x="1164" y="803"/>
                <a:ext cx="57" cy="197"/>
              </a:xfrm>
              <a:custGeom>
                <a:avLst/>
                <a:gdLst>
                  <a:gd name="T0" fmla="*/ 0 w 23"/>
                  <a:gd name="T1" fmla="*/ 0 h 74"/>
                  <a:gd name="T2" fmla="*/ 111065070 w 23"/>
                  <a:gd name="T3" fmla="*/ 1252803131 h 74"/>
                  <a:gd name="T4" fmla="*/ 0 60000 65536"/>
                  <a:gd name="T5" fmla="*/ 0 60000 65536"/>
                  <a:gd name="T6" fmla="*/ 0 w 23"/>
                  <a:gd name="T7" fmla="*/ 0 h 74"/>
                  <a:gd name="T8" fmla="*/ 23 w 23"/>
                  <a:gd name="T9" fmla="*/ 74 h 74"/>
                </a:gdLst>
                <a:ahLst/>
                <a:cxnLst>
                  <a:cxn ang="T4">
                    <a:pos x="T0" y="T1"/>
                  </a:cxn>
                  <a:cxn ang="T5">
                    <a:pos x="T2" y="T3"/>
                  </a:cxn>
                </a:cxnLst>
                <a:rect l="T6" t="T7" r="T8" b="T9"/>
                <a:pathLst>
                  <a:path w="23" h="74">
                    <a:moveTo>
                      <a:pt x="0" y="0"/>
                    </a:moveTo>
                    <a:cubicBezTo>
                      <a:pt x="15" y="0"/>
                      <a:pt x="23" y="35"/>
                      <a:pt x="22" y="74"/>
                    </a:cubicBezTo>
                  </a:path>
                </a:pathLst>
              </a:custGeom>
              <a:noFill/>
              <a:ln w="158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8184" name="Freeform 23"/>
              <p:cNvSpPr>
                <a:spLocks/>
              </p:cNvSpPr>
              <p:nvPr/>
            </p:nvSpPr>
            <p:spPr bwMode="auto">
              <a:xfrm>
                <a:off x="1309" y="803"/>
                <a:ext cx="57" cy="197"/>
              </a:xfrm>
              <a:custGeom>
                <a:avLst/>
                <a:gdLst>
                  <a:gd name="T0" fmla="*/ 0 w 23"/>
                  <a:gd name="T1" fmla="*/ 0 h 74"/>
                  <a:gd name="T2" fmla="*/ 111065070 w 23"/>
                  <a:gd name="T3" fmla="*/ 1252803131 h 74"/>
                  <a:gd name="T4" fmla="*/ 0 60000 65536"/>
                  <a:gd name="T5" fmla="*/ 0 60000 65536"/>
                  <a:gd name="T6" fmla="*/ 0 w 23"/>
                  <a:gd name="T7" fmla="*/ 0 h 74"/>
                  <a:gd name="T8" fmla="*/ 23 w 23"/>
                  <a:gd name="T9" fmla="*/ 74 h 74"/>
                </a:gdLst>
                <a:ahLst/>
                <a:cxnLst>
                  <a:cxn ang="T4">
                    <a:pos x="T0" y="T1"/>
                  </a:cxn>
                  <a:cxn ang="T5">
                    <a:pos x="T2" y="T3"/>
                  </a:cxn>
                </a:cxnLst>
                <a:rect l="T6" t="T7" r="T8" b="T9"/>
                <a:pathLst>
                  <a:path w="23" h="74">
                    <a:moveTo>
                      <a:pt x="0" y="0"/>
                    </a:moveTo>
                    <a:cubicBezTo>
                      <a:pt x="15" y="0"/>
                      <a:pt x="23" y="35"/>
                      <a:pt x="22" y="74"/>
                    </a:cubicBezTo>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8185" name="Freeform 24"/>
              <p:cNvSpPr>
                <a:spLocks/>
              </p:cNvSpPr>
              <p:nvPr/>
            </p:nvSpPr>
            <p:spPr bwMode="auto">
              <a:xfrm>
                <a:off x="1454" y="803"/>
                <a:ext cx="60" cy="197"/>
              </a:xfrm>
              <a:custGeom>
                <a:avLst/>
                <a:gdLst>
                  <a:gd name="T0" fmla="*/ 0 w 24"/>
                  <a:gd name="T1" fmla="*/ 0 h 74"/>
                  <a:gd name="T2" fmla="*/ 135307625 w 24"/>
                  <a:gd name="T3" fmla="*/ 1252803131 h 74"/>
                  <a:gd name="T4" fmla="*/ 0 60000 65536"/>
                  <a:gd name="T5" fmla="*/ 0 60000 65536"/>
                  <a:gd name="T6" fmla="*/ 0 w 24"/>
                  <a:gd name="T7" fmla="*/ 0 h 74"/>
                  <a:gd name="T8" fmla="*/ 24 w 24"/>
                  <a:gd name="T9" fmla="*/ 74 h 74"/>
                </a:gdLst>
                <a:ahLst/>
                <a:cxnLst>
                  <a:cxn ang="T4">
                    <a:pos x="T0" y="T1"/>
                  </a:cxn>
                  <a:cxn ang="T5">
                    <a:pos x="T2" y="T3"/>
                  </a:cxn>
                </a:cxnLst>
                <a:rect l="T6" t="T7" r="T8" b="T9"/>
                <a:pathLst>
                  <a:path w="24" h="74">
                    <a:moveTo>
                      <a:pt x="0" y="0"/>
                    </a:moveTo>
                    <a:cubicBezTo>
                      <a:pt x="15" y="0"/>
                      <a:pt x="24" y="35"/>
                      <a:pt x="23" y="74"/>
                    </a:cubicBezTo>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8186" name="Freeform 25"/>
              <p:cNvSpPr>
                <a:spLocks/>
              </p:cNvSpPr>
              <p:nvPr/>
            </p:nvSpPr>
            <p:spPr bwMode="auto">
              <a:xfrm>
                <a:off x="1599" y="803"/>
                <a:ext cx="57" cy="197"/>
              </a:xfrm>
              <a:custGeom>
                <a:avLst/>
                <a:gdLst>
                  <a:gd name="T0" fmla="*/ 0 w 23"/>
                  <a:gd name="T1" fmla="*/ 0 h 74"/>
                  <a:gd name="T2" fmla="*/ 111065070 w 23"/>
                  <a:gd name="T3" fmla="*/ 1252803131 h 74"/>
                  <a:gd name="T4" fmla="*/ 0 60000 65536"/>
                  <a:gd name="T5" fmla="*/ 0 60000 65536"/>
                  <a:gd name="T6" fmla="*/ 0 w 23"/>
                  <a:gd name="T7" fmla="*/ 0 h 74"/>
                  <a:gd name="T8" fmla="*/ 23 w 23"/>
                  <a:gd name="T9" fmla="*/ 74 h 74"/>
                </a:gdLst>
                <a:ahLst/>
                <a:cxnLst>
                  <a:cxn ang="T4">
                    <a:pos x="T0" y="T1"/>
                  </a:cxn>
                  <a:cxn ang="T5">
                    <a:pos x="T2" y="T3"/>
                  </a:cxn>
                </a:cxnLst>
                <a:rect l="T6" t="T7" r="T8" b="T9"/>
                <a:pathLst>
                  <a:path w="23" h="74">
                    <a:moveTo>
                      <a:pt x="0" y="0"/>
                    </a:moveTo>
                    <a:cubicBezTo>
                      <a:pt x="15" y="0"/>
                      <a:pt x="23" y="35"/>
                      <a:pt x="22" y="74"/>
                    </a:cubicBezTo>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8187" name="Freeform 26"/>
              <p:cNvSpPr>
                <a:spLocks/>
              </p:cNvSpPr>
              <p:nvPr/>
            </p:nvSpPr>
            <p:spPr bwMode="auto">
              <a:xfrm>
                <a:off x="1744" y="803"/>
                <a:ext cx="60" cy="197"/>
              </a:xfrm>
              <a:custGeom>
                <a:avLst/>
                <a:gdLst>
                  <a:gd name="T0" fmla="*/ 0 w 24"/>
                  <a:gd name="T1" fmla="*/ 0 h 74"/>
                  <a:gd name="T2" fmla="*/ 135307625 w 24"/>
                  <a:gd name="T3" fmla="*/ 1252803131 h 74"/>
                  <a:gd name="T4" fmla="*/ 0 60000 65536"/>
                  <a:gd name="T5" fmla="*/ 0 60000 65536"/>
                  <a:gd name="T6" fmla="*/ 0 w 24"/>
                  <a:gd name="T7" fmla="*/ 0 h 74"/>
                  <a:gd name="T8" fmla="*/ 24 w 24"/>
                  <a:gd name="T9" fmla="*/ 74 h 74"/>
                </a:gdLst>
                <a:ahLst/>
                <a:cxnLst>
                  <a:cxn ang="T4">
                    <a:pos x="T0" y="T1"/>
                  </a:cxn>
                  <a:cxn ang="T5">
                    <a:pos x="T2" y="T3"/>
                  </a:cxn>
                </a:cxnLst>
                <a:rect l="T6" t="T7" r="T8" b="T9"/>
                <a:pathLst>
                  <a:path w="24" h="74">
                    <a:moveTo>
                      <a:pt x="0" y="0"/>
                    </a:moveTo>
                    <a:cubicBezTo>
                      <a:pt x="15" y="0"/>
                      <a:pt x="24" y="34"/>
                      <a:pt x="23" y="74"/>
                    </a:cubicBezTo>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8188" name="Freeform 27"/>
              <p:cNvSpPr>
                <a:spLocks/>
              </p:cNvSpPr>
              <p:nvPr/>
            </p:nvSpPr>
            <p:spPr bwMode="auto">
              <a:xfrm>
                <a:off x="1889" y="803"/>
                <a:ext cx="60" cy="197"/>
              </a:xfrm>
              <a:custGeom>
                <a:avLst/>
                <a:gdLst>
                  <a:gd name="T0" fmla="*/ 0 w 24"/>
                  <a:gd name="T1" fmla="*/ 0 h 74"/>
                  <a:gd name="T2" fmla="*/ 139790833 w 24"/>
                  <a:gd name="T3" fmla="*/ 1252803131 h 74"/>
                  <a:gd name="T4" fmla="*/ 0 60000 65536"/>
                  <a:gd name="T5" fmla="*/ 0 60000 65536"/>
                  <a:gd name="T6" fmla="*/ 0 w 24"/>
                  <a:gd name="T7" fmla="*/ 0 h 74"/>
                  <a:gd name="T8" fmla="*/ 24 w 24"/>
                  <a:gd name="T9" fmla="*/ 74 h 74"/>
                </a:gdLst>
                <a:ahLst/>
                <a:cxnLst>
                  <a:cxn ang="T4">
                    <a:pos x="T0" y="T1"/>
                  </a:cxn>
                  <a:cxn ang="T5">
                    <a:pos x="T2" y="T3"/>
                  </a:cxn>
                </a:cxnLst>
                <a:rect l="T6" t="T7" r="T8" b="T9"/>
                <a:pathLst>
                  <a:path w="24" h="74">
                    <a:moveTo>
                      <a:pt x="0" y="0"/>
                    </a:moveTo>
                    <a:cubicBezTo>
                      <a:pt x="15" y="0"/>
                      <a:pt x="24" y="34"/>
                      <a:pt x="24" y="74"/>
                    </a:cubicBezTo>
                  </a:path>
                </a:pathLst>
              </a:custGeom>
              <a:noFill/>
              <a:ln w="158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8189" name="Freeform 28"/>
              <p:cNvSpPr>
                <a:spLocks/>
              </p:cNvSpPr>
              <p:nvPr/>
            </p:nvSpPr>
            <p:spPr bwMode="auto">
              <a:xfrm>
                <a:off x="2036" y="803"/>
                <a:ext cx="58" cy="197"/>
              </a:xfrm>
              <a:custGeom>
                <a:avLst/>
                <a:gdLst>
                  <a:gd name="T0" fmla="*/ 0 w 23"/>
                  <a:gd name="T1" fmla="*/ 0 h 74"/>
                  <a:gd name="T2" fmla="*/ 147616408 w 23"/>
                  <a:gd name="T3" fmla="*/ 1252803131 h 74"/>
                  <a:gd name="T4" fmla="*/ 0 60000 65536"/>
                  <a:gd name="T5" fmla="*/ 0 60000 65536"/>
                  <a:gd name="T6" fmla="*/ 0 w 23"/>
                  <a:gd name="T7" fmla="*/ 0 h 74"/>
                  <a:gd name="T8" fmla="*/ 23 w 23"/>
                  <a:gd name="T9" fmla="*/ 74 h 74"/>
                </a:gdLst>
                <a:ahLst/>
                <a:cxnLst>
                  <a:cxn ang="T4">
                    <a:pos x="T0" y="T1"/>
                  </a:cxn>
                  <a:cxn ang="T5">
                    <a:pos x="T2" y="T3"/>
                  </a:cxn>
                </a:cxnLst>
                <a:rect l="T6" t="T7" r="T8" b="T9"/>
                <a:pathLst>
                  <a:path w="23" h="74">
                    <a:moveTo>
                      <a:pt x="0" y="0"/>
                    </a:moveTo>
                    <a:cubicBezTo>
                      <a:pt x="15" y="0"/>
                      <a:pt x="23" y="34"/>
                      <a:pt x="22" y="74"/>
                    </a:cubicBezTo>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8190" name="Freeform 29"/>
              <p:cNvSpPr>
                <a:spLocks/>
              </p:cNvSpPr>
              <p:nvPr/>
            </p:nvSpPr>
            <p:spPr bwMode="auto">
              <a:xfrm>
                <a:off x="2181" y="803"/>
                <a:ext cx="60" cy="197"/>
              </a:xfrm>
              <a:custGeom>
                <a:avLst/>
                <a:gdLst>
                  <a:gd name="T0" fmla="*/ 0 w 24"/>
                  <a:gd name="T1" fmla="*/ 0 h 74"/>
                  <a:gd name="T2" fmla="*/ 135307625 w 24"/>
                  <a:gd name="T3" fmla="*/ 1252803131 h 74"/>
                  <a:gd name="T4" fmla="*/ 0 60000 65536"/>
                  <a:gd name="T5" fmla="*/ 0 60000 65536"/>
                  <a:gd name="T6" fmla="*/ 0 w 24"/>
                  <a:gd name="T7" fmla="*/ 0 h 74"/>
                  <a:gd name="T8" fmla="*/ 24 w 24"/>
                  <a:gd name="T9" fmla="*/ 74 h 74"/>
                </a:gdLst>
                <a:ahLst/>
                <a:cxnLst>
                  <a:cxn ang="T4">
                    <a:pos x="T0" y="T1"/>
                  </a:cxn>
                  <a:cxn ang="T5">
                    <a:pos x="T2" y="T3"/>
                  </a:cxn>
                </a:cxnLst>
                <a:rect l="T6" t="T7" r="T8" b="T9"/>
                <a:pathLst>
                  <a:path w="24" h="74">
                    <a:moveTo>
                      <a:pt x="0" y="0"/>
                    </a:moveTo>
                    <a:cubicBezTo>
                      <a:pt x="15" y="0"/>
                      <a:pt x="24" y="34"/>
                      <a:pt x="23" y="74"/>
                    </a:cubicBezTo>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8191" name="Freeform 30"/>
              <p:cNvSpPr>
                <a:spLocks/>
              </p:cNvSpPr>
              <p:nvPr/>
            </p:nvSpPr>
            <p:spPr bwMode="auto">
              <a:xfrm>
                <a:off x="2326" y="800"/>
                <a:ext cx="58" cy="197"/>
              </a:xfrm>
              <a:custGeom>
                <a:avLst/>
                <a:gdLst>
                  <a:gd name="T0" fmla="*/ 0 w 23"/>
                  <a:gd name="T1" fmla="*/ 0 h 74"/>
                  <a:gd name="T2" fmla="*/ 147616408 w 23"/>
                  <a:gd name="T3" fmla="*/ 1252803131 h 74"/>
                  <a:gd name="T4" fmla="*/ 0 60000 65536"/>
                  <a:gd name="T5" fmla="*/ 0 60000 65536"/>
                  <a:gd name="T6" fmla="*/ 0 w 23"/>
                  <a:gd name="T7" fmla="*/ 0 h 74"/>
                  <a:gd name="T8" fmla="*/ 23 w 23"/>
                  <a:gd name="T9" fmla="*/ 74 h 74"/>
                </a:gdLst>
                <a:ahLst/>
                <a:cxnLst>
                  <a:cxn ang="T4">
                    <a:pos x="T0" y="T1"/>
                  </a:cxn>
                  <a:cxn ang="T5">
                    <a:pos x="T2" y="T3"/>
                  </a:cxn>
                </a:cxnLst>
                <a:rect l="T6" t="T7" r="T8" b="T9"/>
                <a:pathLst>
                  <a:path w="23" h="74">
                    <a:moveTo>
                      <a:pt x="0" y="0"/>
                    </a:moveTo>
                    <a:cubicBezTo>
                      <a:pt x="15" y="0"/>
                      <a:pt x="23" y="35"/>
                      <a:pt x="22" y="74"/>
                    </a:cubicBezTo>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8192" name="Freeform 31"/>
              <p:cNvSpPr>
                <a:spLocks/>
              </p:cNvSpPr>
              <p:nvPr/>
            </p:nvSpPr>
            <p:spPr bwMode="auto">
              <a:xfrm>
                <a:off x="2471" y="803"/>
                <a:ext cx="60" cy="194"/>
              </a:xfrm>
              <a:custGeom>
                <a:avLst/>
                <a:gdLst>
                  <a:gd name="T0" fmla="*/ 0 w 24"/>
                  <a:gd name="T1" fmla="*/ 0 h 73"/>
                  <a:gd name="T2" fmla="*/ 135307625 w 24"/>
                  <a:gd name="T3" fmla="*/ 1201363882 h 73"/>
                  <a:gd name="T4" fmla="*/ 0 60000 65536"/>
                  <a:gd name="T5" fmla="*/ 0 60000 65536"/>
                  <a:gd name="T6" fmla="*/ 0 w 24"/>
                  <a:gd name="T7" fmla="*/ 0 h 73"/>
                  <a:gd name="T8" fmla="*/ 24 w 24"/>
                  <a:gd name="T9" fmla="*/ 73 h 73"/>
                </a:gdLst>
                <a:ahLst/>
                <a:cxnLst>
                  <a:cxn ang="T4">
                    <a:pos x="T0" y="T1"/>
                  </a:cxn>
                  <a:cxn ang="T5">
                    <a:pos x="T2" y="T3"/>
                  </a:cxn>
                </a:cxnLst>
                <a:rect l="T6" t="T7" r="T8" b="T9"/>
                <a:pathLst>
                  <a:path w="24" h="73">
                    <a:moveTo>
                      <a:pt x="0" y="0"/>
                    </a:moveTo>
                    <a:cubicBezTo>
                      <a:pt x="15" y="0"/>
                      <a:pt x="24" y="34"/>
                      <a:pt x="23" y="73"/>
                    </a:cubicBezTo>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8193" name="Freeform 32"/>
              <p:cNvSpPr>
                <a:spLocks/>
              </p:cNvSpPr>
              <p:nvPr/>
            </p:nvSpPr>
            <p:spPr bwMode="auto">
              <a:xfrm>
                <a:off x="2604" y="803"/>
                <a:ext cx="52" cy="189"/>
              </a:xfrm>
              <a:custGeom>
                <a:avLst/>
                <a:gdLst>
                  <a:gd name="T0" fmla="*/ 0 w 21"/>
                  <a:gd name="T1" fmla="*/ 0 h 71"/>
                  <a:gd name="T2" fmla="*/ 103926150 w 21"/>
                  <a:gd name="T3" fmla="*/ 1201059846 h 71"/>
                  <a:gd name="T4" fmla="*/ 0 60000 65536"/>
                  <a:gd name="T5" fmla="*/ 0 60000 65536"/>
                  <a:gd name="T6" fmla="*/ 0 w 21"/>
                  <a:gd name="T7" fmla="*/ 0 h 71"/>
                  <a:gd name="T8" fmla="*/ 21 w 21"/>
                  <a:gd name="T9" fmla="*/ 71 h 71"/>
                </a:gdLst>
                <a:ahLst/>
                <a:cxnLst>
                  <a:cxn ang="T4">
                    <a:pos x="T0" y="T1"/>
                  </a:cxn>
                  <a:cxn ang="T5">
                    <a:pos x="T2" y="T3"/>
                  </a:cxn>
                </a:cxnLst>
                <a:rect l="T6" t="T7" r="T8" b="T9"/>
                <a:pathLst>
                  <a:path w="21" h="71">
                    <a:moveTo>
                      <a:pt x="0" y="0"/>
                    </a:moveTo>
                    <a:cubicBezTo>
                      <a:pt x="15" y="0"/>
                      <a:pt x="21" y="30"/>
                      <a:pt x="21" y="71"/>
                    </a:cubicBezTo>
                  </a:path>
                </a:pathLst>
              </a:custGeom>
              <a:noFill/>
              <a:ln w="158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8194" name="Freeform 33"/>
              <p:cNvSpPr>
                <a:spLocks/>
              </p:cNvSpPr>
              <p:nvPr/>
            </p:nvSpPr>
            <p:spPr bwMode="auto">
              <a:xfrm>
                <a:off x="406" y="819"/>
                <a:ext cx="87" cy="357"/>
              </a:xfrm>
              <a:custGeom>
                <a:avLst/>
                <a:gdLst>
                  <a:gd name="T0" fmla="*/ 52959890 w 35"/>
                  <a:gd name="T1" fmla="*/ 2147483647 h 134"/>
                  <a:gd name="T2" fmla="*/ 184632248 w 35"/>
                  <a:gd name="T3" fmla="*/ 1153516618 h 134"/>
                  <a:gd name="T4" fmla="*/ 52959890 w 35"/>
                  <a:gd name="T5" fmla="*/ 0 h 134"/>
                  <a:gd name="T6" fmla="*/ 4159632 w 35"/>
                  <a:gd name="T7" fmla="*/ 0 h 134"/>
                  <a:gd name="T8" fmla="*/ 138612907 w 35"/>
                  <a:gd name="T9" fmla="*/ 1153516618 h 134"/>
                  <a:gd name="T10" fmla="*/ 0 w 35"/>
                  <a:gd name="T11" fmla="*/ 2147483647 h 134"/>
                  <a:gd name="T12" fmla="*/ 52959890 w 35"/>
                  <a:gd name="T13" fmla="*/ 2147483647 h 134"/>
                  <a:gd name="T14" fmla="*/ 0 60000 65536"/>
                  <a:gd name="T15" fmla="*/ 0 60000 65536"/>
                  <a:gd name="T16" fmla="*/ 0 60000 65536"/>
                  <a:gd name="T17" fmla="*/ 0 60000 65536"/>
                  <a:gd name="T18" fmla="*/ 0 60000 65536"/>
                  <a:gd name="T19" fmla="*/ 0 60000 65536"/>
                  <a:gd name="T20" fmla="*/ 0 60000 65536"/>
                  <a:gd name="T21" fmla="*/ 0 w 35"/>
                  <a:gd name="T22" fmla="*/ 0 h 134"/>
                  <a:gd name="T23" fmla="*/ 35 w 35"/>
                  <a:gd name="T24" fmla="*/ 134 h 1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134">
                    <a:moveTo>
                      <a:pt x="10" y="134"/>
                    </a:moveTo>
                    <a:cubicBezTo>
                      <a:pt x="24" y="134"/>
                      <a:pt x="35" y="104"/>
                      <a:pt x="35" y="67"/>
                    </a:cubicBezTo>
                    <a:cubicBezTo>
                      <a:pt x="35" y="30"/>
                      <a:pt x="24" y="0"/>
                      <a:pt x="10" y="0"/>
                    </a:cubicBezTo>
                    <a:cubicBezTo>
                      <a:pt x="1" y="0"/>
                      <a:pt x="1" y="0"/>
                      <a:pt x="1" y="0"/>
                    </a:cubicBezTo>
                    <a:cubicBezTo>
                      <a:pt x="14" y="0"/>
                      <a:pt x="26" y="30"/>
                      <a:pt x="26" y="67"/>
                    </a:cubicBezTo>
                    <a:cubicBezTo>
                      <a:pt x="25" y="104"/>
                      <a:pt x="14" y="134"/>
                      <a:pt x="0" y="134"/>
                    </a:cubicBezTo>
                    <a:lnTo>
                      <a:pt x="10" y="134"/>
                    </a:lnTo>
                    <a:close/>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8195" name="Freeform 34"/>
              <p:cNvSpPr>
                <a:spLocks/>
              </p:cNvSpPr>
              <p:nvPr/>
            </p:nvSpPr>
            <p:spPr bwMode="auto">
              <a:xfrm>
                <a:off x="481" y="813"/>
                <a:ext cx="460" cy="379"/>
              </a:xfrm>
              <a:custGeom>
                <a:avLst/>
                <a:gdLst>
                  <a:gd name="T0" fmla="*/ 961113283 w 184"/>
                  <a:gd name="T1" fmla="*/ 2147483647 h 142"/>
                  <a:gd name="T2" fmla="*/ 1071098645 w 184"/>
                  <a:gd name="T3" fmla="*/ 1259503300 h 142"/>
                  <a:gd name="T4" fmla="*/ 961113283 w 184"/>
                  <a:gd name="T5" fmla="*/ 0 h 142"/>
                  <a:gd name="T6" fmla="*/ 710365050 w 184"/>
                  <a:gd name="T7" fmla="*/ 0 h 142"/>
                  <a:gd name="T8" fmla="*/ 342724613 w 184"/>
                  <a:gd name="T9" fmla="*/ 583486111 h 142"/>
                  <a:gd name="T10" fmla="*/ 6439270 w 184"/>
                  <a:gd name="T11" fmla="*/ 583486111 h 142"/>
                  <a:gd name="T12" fmla="*/ 29800595 w 184"/>
                  <a:gd name="T13" fmla="*/ 1219404510 h 142"/>
                  <a:gd name="T14" fmla="*/ 0 w 184"/>
                  <a:gd name="T15" fmla="*/ 1930915705 h 142"/>
                  <a:gd name="T16" fmla="*/ 342724613 w 184"/>
                  <a:gd name="T17" fmla="*/ 1930915705 h 142"/>
                  <a:gd name="T18" fmla="*/ 342724613 w 184"/>
                  <a:gd name="T19" fmla="*/ 1930915705 h 142"/>
                  <a:gd name="T20" fmla="*/ 710365050 w 184"/>
                  <a:gd name="T21" fmla="*/ 2147483647 h 142"/>
                  <a:gd name="T22" fmla="*/ 961113283 w 184"/>
                  <a:gd name="T23" fmla="*/ 2147483647 h 1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4"/>
                  <a:gd name="T37" fmla="*/ 0 h 142"/>
                  <a:gd name="T38" fmla="*/ 184 w 184"/>
                  <a:gd name="T39" fmla="*/ 142 h 14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4" h="142">
                    <a:moveTo>
                      <a:pt x="165" y="142"/>
                    </a:moveTo>
                    <a:cubicBezTo>
                      <a:pt x="175" y="142"/>
                      <a:pt x="184" y="110"/>
                      <a:pt x="184" y="71"/>
                    </a:cubicBezTo>
                    <a:cubicBezTo>
                      <a:pt x="184" y="32"/>
                      <a:pt x="175" y="0"/>
                      <a:pt x="165" y="0"/>
                    </a:cubicBezTo>
                    <a:cubicBezTo>
                      <a:pt x="122" y="0"/>
                      <a:pt x="122" y="0"/>
                      <a:pt x="122" y="0"/>
                    </a:cubicBezTo>
                    <a:cubicBezTo>
                      <a:pt x="122" y="0"/>
                      <a:pt x="77" y="33"/>
                      <a:pt x="59" y="33"/>
                    </a:cubicBezTo>
                    <a:cubicBezTo>
                      <a:pt x="1" y="33"/>
                      <a:pt x="1" y="33"/>
                      <a:pt x="1" y="33"/>
                    </a:cubicBezTo>
                    <a:cubicBezTo>
                      <a:pt x="4" y="43"/>
                      <a:pt x="5" y="56"/>
                      <a:pt x="5" y="69"/>
                    </a:cubicBezTo>
                    <a:cubicBezTo>
                      <a:pt x="5" y="84"/>
                      <a:pt x="3" y="98"/>
                      <a:pt x="0" y="109"/>
                    </a:cubicBezTo>
                    <a:cubicBezTo>
                      <a:pt x="59" y="109"/>
                      <a:pt x="59" y="109"/>
                      <a:pt x="59" y="109"/>
                    </a:cubicBezTo>
                    <a:cubicBezTo>
                      <a:pt x="59" y="109"/>
                      <a:pt x="59" y="109"/>
                      <a:pt x="59" y="109"/>
                    </a:cubicBezTo>
                    <a:cubicBezTo>
                      <a:pt x="77" y="109"/>
                      <a:pt x="122" y="142"/>
                      <a:pt x="122" y="142"/>
                    </a:cubicBezTo>
                    <a:lnTo>
                      <a:pt x="165" y="142"/>
                    </a:lnTo>
                    <a:close/>
                  </a:path>
                </a:pathLst>
              </a:custGeom>
              <a:solidFill>
                <a:srgbClr val="D1E1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8196" name="Rectangle 35"/>
              <p:cNvSpPr>
                <a:spLocks noChangeArrowheads="1"/>
              </p:cNvSpPr>
              <p:nvPr/>
            </p:nvSpPr>
            <p:spPr bwMode="auto">
              <a:xfrm>
                <a:off x="496" y="997"/>
                <a:ext cx="443" cy="16"/>
              </a:xfrm>
              <a:prstGeom prst="rect">
                <a:avLst/>
              </a:prstGeom>
              <a:solidFill>
                <a:srgbClr val="EEF4F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fr-FR" altLang="fr-FR" sz="1800"/>
              </a:p>
            </p:txBody>
          </p:sp>
          <p:sp>
            <p:nvSpPr>
              <p:cNvPr id="48197" name="Freeform 36"/>
              <p:cNvSpPr>
                <a:spLocks/>
              </p:cNvSpPr>
              <p:nvPr/>
            </p:nvSpPr>
            <p:spPr bwMode="auto">
              <a:xfrm>
                <a:off x="481" y="813"/>
                <a:ext cx="460" cy="379"/>
              </a:xfrm>
              <a:custGeom>
                <a:avLst/>
                <a:gdLst>
                  <a:gd name="T0" fmla="*/ 961113283 w 184"/>
                  <a:gd name="T1" fmla="*/ 2147483647 h 142"/>
                  <a:gd name="T2" fmla="*/ 1071098645 w 184"/>
                  <a:gd name="T3" fmla="*/ 1259503300 h 142"/>
                  <a:gd name="T4" fmla="*/ 961113283 w 184"/>
                  <a:gd name="T5" fmla="*/ 0 h 142"/>
                  <a:gd name="T6" fmla="*/ 710365050 w 184"/>
                  <a:gd name="T7" fmla="*/ 0 h 142"/>
                  <a:gd name="T8" fmla="*/ 342724613 w 184"/>
                  <a:gd name="T9" fmla="*/ 583486111 h 142"/>
                  <a:gd name="T10" fmla="*/ 6439270 w 184"/>
                  <a:gd name="T11" fmla="*/ 583486111 h 142"/>
                  <a:gd name="T12" fmla="*/ 29800595 w 184"/>
                  <a:gd name="T13" fmla="*/ 1219404510 h 142"/>
                  <a:gd name="T14" fmla="*/ 0 w 184"/>
                  <a:gd name="T15" fmla="*/ 1930915705 h 142"/>
                  <a:gd name="T16" fmla="*/ 342724613 w 184"/>
                  <a:gd name="T17" fmla="*/ 1930915705 h 142"/>
                  <a:gd name="T18" fmla="*/ 342724613 w 184"/>
                  <a:gd name="T19" fmla="*/ 1930915705 h 142"/>
                  <a:gd name="T20" fmla="*/ 710365050 w 184"/>
                  <a:gd name="T21" fmla="*/ 2147483647 h 142"/>
                  <a:gd name="T22" fmla="*/ 961113283 w 184"/>
                  <a:gd name="T23" fmla="*/ 2147483647 h 1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4"/>
                  <a:gd name="T37" fmla="*/ 0 h 142"/>
                  <a:gd name="T38" fmla="*/ 184 w 184"/>
                  <a:gd name="T39" fmla="*/ 142 h 14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4" h="142">
                    <a:moveTo>
                      <a:pt x="165" y="142"/>
                    </a:moveTo>
                    <a:cubicBezTo>
                      <a:pt x="175" y="142"/>
                      <a:pt x="184" y="110"/>
                      <a:pt x="184" y="71"/>
                    </a:cubicBezTo>
                    <a:cubicBezTo>
                      <a:pt x="184" y="32"/>
                      <a:pt x="175" y="0"/>
                      <a:pt x="165" y="0"/>
                    </a:cubicBezTo>
                    <a:cubicBezTo>
                      <a:pt x="122" y="0"/>
                      <a:pt x="122" y="0"/>
                      <a:pt x="122" y="0"/>
                    </a:cubicBezTo>
                    <a:cubicBezTo>
                      <a:pt x="122" y="0"/>
                      <a:pt x="77" y="33"/>
                      <a:pt x="59" y="33"/>
                    </a:cubicBezTo>
                    <a:cubicBezTo>
                      <a:pt x="1" y="33"/>
                      <a:pt x="1" y="33"/>
                      <a:pt x="1" y="33"/>
                    </a:cubicBezTo>
                    <a:cubicBezTo>
                      <a:pt x="4" y="43"/>
                      <a:pt x="5" y="56"/>
                      <a:pt x="5" y="69"/>
                    </a:cubicBezTo>
                    <a:cubicBezTo>
                      <a:pt x="5" y="84"/>
                      <a:pt x="3" y="98"/>
                      <a:pt x="0" y="109"/>
                    </a:cubicBezTo>
                    <a:cubicBezTo>
                      <a:pt x="59" y="109"/>
                      <a:pt x="59" y="109"/>
                      <a:pt x="59" y="109"/>
                    </a:cubicBezTo>
                    <a:cubicBezTo>
                      <a:pt x="59" y="109"/>
                      <a:pt x="59" y="109"/>
                      <a:pt x="59" y="109"/>
                    </a:cubicBezTo>
                    <a:cubicBezTo>
                      <a:pt x="77" y="109"/>
                      <a:pt x="122" y="142"/>
                      <a:pt x="122" y="142"/>
                    </a:cubicBezTo>
                    <a:lnTo>
                      <a:pt x="165" y="142"/>
                    </a:lnTo>
                    <a:close/>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8198" name="Freeform 37"/>
              <p:cNvSpPr>
                <a:spLocks/>
              </p:cNvSpPr>
              <p:nvPr/>
            </p:nvSpPr>
            <p:spPr bwMode="auto">
              <a:xfrm>
                <a:off x="2754" y="805"/>
                <a:ext cx="47" cy="387"/>
              </a:xfrm>
              <a:custGeom>
                <a:avLst/>
                <a:gdLst>
                  <a:gd name="T0" fmla="*/ 0 w 19"/>
                  <a:gd name="T1" fmla="*/ 2147483647 h 145"/>
                  <a:gd name="T2" fmla="*/ 92189770 w 19"/>
                  <a:gd name="T3" fmla="*/ 1311477135 h 145"/>
                  <a:gd name="T4" fmla="*/ 0 w 19"/>
                  <a:gd name="T5" fmla="*/ 0 h 145"/>
                  <a:gd name="T6" fmla="*/ 0 60000 65536"/>
                  <a:gd name="T7" fmla="*/ 0 60000 65536"/>
                  <a:gd name="T8" fmla="*/ 0 60000 65536"/>
                  <a:gd name="T9" fmla="*/ 0 w 19"/>
                  <a:gd name="T10" fmla="*/ 0 h 145"/>
                  <a:gd name="T11" fmla="*/ 19 w 19"/>
                  <a:gd name="T12" fmla="*/ 145 h 145"/>
                </a:gdLst>
                <a:ahLst/>
                <a:cxnLst>
                  <a:cxn ang="T6">
                    <a:pos x="T0" y="T1"/>
                  </a:cxn>
                  <a:cxn ang="T7">
                    <a:pos x="T2" y="T3"/>
                  </a:cxn>
                  <a:cxn ang="T8">
                    <a:pos x="T4" y="T5"/>
                  </a:cxn>
                </a:cxnLst>
                <a:rect l="T9" t="T10" r="T11" b="T12"/>
                <a:pathLst>
                  <a:path w="19" h="145">
                    <a:moveTo>
                      <a:pt x="0" y="145"/>
                    </a:moveTo>
                    <a:cubicBezTo>
                      <a:pt x="10" y="145"/>
                      <a:pt x="19" y="113"/>
                      <a:pt x="19" y="74"/>
                    </a:cubicBezTo>
                    <a:cubicBezTo>
                      <a:pt x="19" y="35"/>
                      <a:pt x="10" y="0"/>
                      <a:pt x="0" y="0"/>
                    </a:cubicBez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8199" name="Line 38"/>
              <p:cNvSpPr>
                <a:spLocks noChangeShapeType="1"/>
              </p:cNvSpPr>
              <p:nvPr/>
            </p:nvSpPr>
            <p:spPr bwMode="auto">
              <a:xfrm>
                <a:off x="493" y="992"/>
                <a:ext cx="446" cy="1"/>
              </a:xfrm>
              <a:prstGeom prst="line">
                <a:avLst/>
              </a:prstGeom>
              <a:noFill/>
              <a:ln w="79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8200" name="Line 39"/>
              <p:cNvSpPr>
                <a:spLocks noChangeShapeType="1"/>
              </p:cNvSpPr>
              <p:nvPr/>
            </p:nvSpPr>
            <p:spPr bwMode="auto">
              <a:xfrm flipH="1">
                <a:off x="493" y="1011"/>
                <a:ext cx="446" cy="1"/>
              </a:xfrm>
              <a:prstGeom prst="line">
                <a:avLst/>
              </a:prstGeom>
              <a:noFill/>
              <a:ln w="79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8201" name="Freeform 40"/>
              <p:cNvSpPr>
                <a:spLocks/>
              </p:cNvSpPr>
              <p:nvPr/>
            </p:nvSpPr>
            <p:spPr bwMode="auto">
              <a:xfrm>
                <a:off x="486" y="1016"/>
                <a:ext cx="450" cy="165"/>
              </a:xfrm>
              <a:custGeom>
                <a:avLst/>
                <a:gdLst>
                  <a:gd name="T0" fmla="*/ 0 w 180"/>
                  <a:gd name="T1" fmla="*/ 525673149 h 62"/>
                  <a:gd name="T2" fmla="*/ 23127470 w 180"/>
                  <a:gd name="T3" fmla="*/ 0 h 62"/>
                  <a:gd name="T4" fmla="*/ 1047973645 w 180"/>
                  <a:gd name="T5" fmla="*/ 0 h 62"/>
                  <a:gd name="T6" fmla="*/ 111751300 w 180"/>
                  <a:gd name="T7" fmla="*/ 221618100 h 62"/>
                  <a:gd name="T8" fmla="*/ 116234188 w 180"/>
                  <a:gd name="T9" fmla="*/ 335207224 h 62"/>
                  <a:gd name="T10" fmla="*/ 414256645 w 180"/>
                  <a:gd name="T11" fmla="*/ 475579588 h 62"/>
                  <a:gd name="T12" fmla="*/ 752497583 w 180"/>
                  <a:gd name="T13" fmla="*/ 892083741 h 62"/>
                  <a:gd name="T14" fmla="*/ 961113283 w 180"/>
                  <a:gd name="T15" fmla="*/ 892083741 h 62"/>
                  <a:gd name="T16" fmla="*/ 1031158520 w 180"/>
                  <a:gd name="T17" fmla="*/ 233484631 h 62"/>
                  <a:gd name="T18" fmla="*/ 966003438 w 180"/>
                  <a:gd name="T19" fmla="*/ 1043929303 h 62"/>
                  <a:gd name="T20" fmla="*/ 710365050 w 180"/>
                  <a:gd name="T21" fmla="*/ 1043929303 h 62"/>
                  <a:gd name="T22" fmla="*/ 372523250 w 180"/>
                  <a:gd name="T23" fmla="*/ 525673149 h 62"/>
                  <a:gd name="T24" fmla="*/ 0 w 180"/>
                  <a:gd name="T25" fmla="*/ 525673149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0"/>
                  <a:gd name="T40" fmla="*/ 0 h 62"/>
                  <a:gd name="T41" fmla="*/ 180 w 180"/>
                  <a:gd name="T42" fmla="*/ 62 h 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0" h="62">
                    <a:moveTo>
                      <a:pt x="0" y="31"/>
                    </a:moveTo>
                    <a:cubicBezTo>
                      <a:pt x="1" y="28"/>
                      <a:pt x="4" y="7"/>
                      <a:pt x="4" y="0"/>
                    </a:cubicBezTo>
                    <a:cubicBezTo>
                      <a:pt x="180" y="0"/>
                      <a:pt x="180" y="0"/>
                      <a:pt x="180" y="0"/>
                    </a:cubicBezTo>
                    <a:cubicBezTo>
                      <a:pt x="180" y="0"/>
                      <a:pt x="23" y="11"/>
                      <a:pt x="19" y="13"/>
                    </a:cubicBezTo>
                    <a:cubicBezTo>
                      <a:pt x="16" y="15"/>
                      <a:pt x="14" y="19"/>
                      <a:pt x="20" y="20"/>
                    </a:cubicBezTo>
                    <a:cubicBezTo>
                      <a:pt x="25" y="20"/>
                      <a:pt x="71" y="28"/>
                      <a:pt x="71" y="28"/>
                    </a:cubicBezTo>
                    <a:cubicBezTo>
                      <a:pt x="129" y="53"/>
                      <a:pt x="129" y="53"/>
                      <a:pt x="129" y="53"/>
                    </a:cubicBezTo>
                    <a:cubicBezTo>
                      <a:pt x="165" y="53"/>
                      <a:pt x="165" y="53"/>
                      <a:pt x="165" y="53"/>
                    </a:cubicBezTo>
                    <a:cubicBezTo>
                      <a:pt x="165" y="53"/>
                      <a:pt x="174" y="33"/>
                      <a:pt x="177" y="14"/>
                    </a:cubicBezTo>
                    <a:cubicBezTo>
                      <a:pt x="177" y="35"/>
                      <a:pt x="169" y="57"/>
                      <a:pt x="166" y="62"/>
                    </a:cubicBezTo>
                    <a:cubicBezTo>
                      <a:pt x="122" y="62"/>
                      <a:pt x="122" y="62"/>
                      <a:pt x="122" y="62"/>
                    </a:cubicBezTo>
                    <a:cubicBezTo>
                      <a:pt x="122" y="62"/>
                      <a:pt x="75" y="33"/>
                      <a:pt x="64" y="31"/>
                    </a:cubicBezTo>
                    <a:cubicBezTo>
                      <a:pt x="52" y="29"/>
                      <a:pt x="15" y="29"/>
                      <a:pt x="0" y="31"/>
                    </a:cubicBezTo>
                    <a:close/>
                  </a:path>
                </a:pathLst>
              </a:custGeom>
              <a:solidFill>
                <a:srgbClr val="A4C6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8202" name="Freeform 41"/>
              <p:cNvSpPr>
                <a:spLocks/>
              </p:cNvSpPr>
              <p:nvPr/>
            </p:nvSpPr>
            <p:spPr bwMode="auto">
              <a:xfrm>
                <a:off x="488" y="821"/>
                <a:ext cx="451" cy="163"/>
              </a:xfrm>
              <a:custGeom>
                <a:avLst/>
                <a:gdLst>
                  <a:gd name="T0" fmla="*/ 0 w 180"/>
                  <a:gd name="T1" fmla="*/ 561217559 h 61"/>
                  <a:gd name="T2" fmla="*/ 24240892 w 180"/>
                  <a:gd name="T3" fmla="*/ 1102333079 h 61"/>
                  <a:gd name="T4" fmla="*/ 1068716497 w 180"/>
                  <a:gd name="T5" fmla="*/ 1102333079 h 61"/>
                  <a:gd name="T6" fmla="*/ 991863030 w 180"/>
                  <a:gd name="T7" fmla="*/ 0 h 61"/>
                  <a:gd name="T8" fmla="*/ 948439728 w 180"/>
                  <a:gd name="T9" fmla="*/ 905540766 h 61"/>
                  <a:gd name="T10" fmla="*/ 120225107 w 180"/>
                  <a:gd name="T11" fmla="*/ 937740561 h 61"/>
                  <a:gd name="T12" fmla="*/ 0 w 180"/>
                  <a:gd name="T13" fmla="*/ 561217559 h 61"/>
                  <a:gd name="T14" fmla="*/ 0 60000 65536"/>
                  <a:gd name="T15" fmla="*/ 0 60000 65536"/>
                  <a:gd name="T16" fmla="*/ 0 60000 65536"/>
                  <a:gd name="T17" fmla="*/ 0 60000 65536"/>
                  <a:gd name="T18" fmla="*/ 0 60000 65536"/>
                  <a:gd name="T19" fmla="*/ 0 60000 65536"/>
                  <a:gd name="T20" fmla="*/ 0 60000 65536"/>
                  <a:gd name="T21" fmla="*/ 0 w 180"/>
                  <a:gd name="T22" fmla="*/ 0 h 61"/>
                  <a:gd name="T23" fmla="*/ 180 w 180"/>
                  <a:gd name="T24" fmla="*/ 61 h 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0" h="61">
                    <a:moveTo>
                      <a:pt x="0" y="31"/>
                    </a:moveTo>
                    <a:cubicBezTo>
                      <a:pt x="2" y="39"/>
                      <a:pt x="4" y="61"/>
                      <a:pt x="4" y="61"/>
                    </a:cubicBezTo>
                    <a:cubicBezTo>
                      <a:pt x="177" y="61"/>
                      <a:pt x="177" y="61"/>
                      <a:pt x="177" y="61"/>
                    </a:cubicBezTo>
                    <a:cubicBezTo>
                      <a:pt x="180" y="59"/>
                      <a:pt x="177" y="14"/>
                      <a:pt x="164" y="0"/>
                    </a:cubicBezTo>
                    <a:cubicBezTo>
                      <a:pt x="169" y="14"/>
                      <a:pt x="169" y="47"/>
                      <a:pt x="157" y="50"/>
                    </a:cubicBezTo>
                    <a:cubicBezTo>
                      <a:pt x="144" y="53"/>
                      <a:pt x="29" y="52"/>
                      <a:pt x="20" y="52"/>
                    </a:cubicBezTo>
                    <a:cubicBezTo>
                      <a:pt x="11" y="52"/>
                      <a:pt x="8" y="49"/>
                      <a:pt x="0" y="31"/>
                    </a:cubicBezTo>
                    <a:close/>
                  </a:path>
                </a:pathLst>
              </a:custGeom>
              <a:solidFill>
                <a:srgbClr val="A4C6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8203" name="Freeform 42"/>
              <p:cNvSpPr>
                <a:spLocks/>
              </p:cNvSpPr>
              <p:nvPr/>
            </p:nvSpPr>
            <p:spPr bwMode="auto">
              <a:xfrm>
                <a:off x="523" y="821"/>
                <a:ext cx="346" cy="104"/>
              </a:xfrm>
              <a:custGeom>
                <a:avLst/>
                <a:gdLst>
                  <a:gd name="T0" fmla="*/ 0 w 138"/>
                  <a:gd name="T1" fmla="*/ 595848307 h 39"/>
                  <a:gd name="T2" fmla="*/ 268461733 w 138"/>
                  <a:gd name="T3" fmla="*/ 595848307 h 39"/>
                  <a:gd name="T4" fmla="*/ 653703083 w 138"/>
                  <a:gd name="T5" fmla="*/ 0 h 39"/>
                  <a:gd name="T6" fmla="*/ 844205455 w 138"/>
                  <a:gd name="T7" fmla="*/ 0 h 39"/>
                  <a:gd name="T8" fmla="*/ 636248491 w 138"/>
                  <a:gd name="T9" fmla="*/ 208550115 h 39"/>
                  <a:gd name="T10" fmla="*/ 263316026 w 138"/>
                  <a:gd name="T11" fmla="*/ 659333176 h 39"/>
                  <a:gd name="T12" fmla="*/ 0 w 138"/>
                  <a:gd name="T13" fmla="*/ 595848307 h 39"/>
                  <a:gd name="T14" fmla="*/ 0 60000 65536"/>
                  <a:gd name="T15" fmla="*/ 0 60000 65536"/>
                  <a:gd name="T16" fmla="*/ 0 60000 65536"/>
                  <a:gd name="T17" fmla="*/ 0 60000 65536"/>
                  <a:gd name="T18" fmla="*/ 0 60000 65536"/>
                  <a:gd name="T19" fmla="*/ 0 60000 65536"/>
                  <a:gd name="T20" fmla="*/ 0 60000 65536"/>
                  <a:gd name="T21" fmla="*/ 0 w 138"/>
                  <a:gd name="T22" fmla="*/ 0 h 39"/>
                  <a:gd name="T23" fmla="*/ 138 w 138"/>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8" h="39">
                    <a:moveTo>
                      <a:pt x="0" y="34"/>
                    </a:moveTo>
                    <a:cubicBezTo>
                      <a:pt x="0" y="34"/>
                      <a:pt x="36" y="34"/>
                      <a:pt x="44" y="34"/>
                    </a:cubicBezTo>
                    <a:cubicBezTo>
                      <a:pt x="59" y="34"/>
                      <a:pt x="95" y="9"/>
                      <a:pt x="107" y="0"/>
                    </a:cubicBezTo>
                    <a:cubicBezTo>
                      <a:pt x="138" y="0"/>
                      <a:pt x="138" y="0"/>
                      <a:pt x="138" y="0"/>
                    </a:cubicBezTo>
                    <a:cubicBezTo>
                      <a:pt x="127" y="2"/>
                      <a:pt x="116" y="2"/>
                      <a:pt x="104" y="12"/>
                    </a:cubicBezTo>
                    <a:cubicBezTo>
                      <a:pt x="92" y="22"/>
                      <a:pt x="70" y="39"/>
                      <a:pt x="43" y="38"/>
                    </a:cubicBezTo>
                    <a:cubicBezTo>
                      <a:pt x="17" y="37"/>
                      <a:pt x="0" y="34"/>
                      <a:pt x="0"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8204" name="Freeform 43"/>
              <p:cNvSpPr>
                <a:spLocks/>
              </p:cNvSpPr>
              <p:nvPr/>
            </p:nvSpPr>
            <p:spPr bwMode="auto">
              <a:xfrm>
                <a:off x="491" y="1016"/>
                <a:ext cx="150" cy="80"/>
              </a:xfrm>
              <a:custGeom>
                <a:avLst/>
                <a:gdLst>
                  <a:gd name="T0" fmla="*/ 18597470 w 60"/>
                  <a:gd name="T1" fmla="*/ 19258027 h 30"/>
                  <a:gd name="T2" fmla="*/ 0 w 60"/>
                  <a:gd name="T3" fmla="*/ 522387605 h 30"/>
                  <a:gd name="T4" fmla="*/ 179893875 w 60"/>
                  <a:gd name="T5" fmla="*/ 503129429 h 30"/>
                  <a:gd name="T6" fmla="*/ 54123050 w 60"/>
                  <a:gd name="T7" fmla="*/ 282415411 h 30"/>
                  <a:gd name="T8" fmla="*/ 349477083 w 60"/>
                  <a:gd name="T9" fmla="*/ 0 h 30"/>
                  <a:gd name="T10" fmla="*/ 0 60000 65536"/>
                  <a:gd name="T11" fmla="*/ 0 60000 65536"/>
                  <a:gd name="T12" fmla="*/ 0 60000 65536"/>
                  <a:gd name="T13" fmla="*/ 0 60000 65536"/>
                  <a:gd name="T14" fmla="*/ 0 60000 65536"/>
                  <a:gd name="T15" fmla="*/ 0 w 60"/>
                  <a:gd name="T16" fmla="*/ 0 h 30"/>
                  <a:gd name="T17" fmla="*/ 60 w 60"/>
                  <a:gd name="T18" fmla="*/ 30 h 30"/>
                </a:gdLst>
                <a:ahLst/>
                <a:cxnLst>
                  <a:cxn ang="T10">
                    <a:pos x="T0" y="T1"/>
                  </a:cxn>
                  <a:cxn ang="T11">
                    <a:pos x="T2" y="T3"/>
                  </a:cxn>
                  <a:cxn ang="T12">
                    <a:pos x="T4" y="T5"/>
                  </a:cxn>
                  <a:cxn ang="T13">
                    <a:pos x="T6" y="T7"/>
                  </a:cxn>
                  <a:cxn ang="T14">
                    <a:pos x="T8" y="T9"/>
                  </a:cxn>
                </a:cxnLst>
                <a:rect l="T15" t="T16" r="T17" b="T18"/>
                <a:pathLst>
                  <a:path w="60" h="30">
                    <a:moveTo>
                      <a:pt x="3" y="1"/>
                    </a:moveTo>
                    <a:cubicBezTo>
                      <a:pt x="5" y="9"/>
                      <a:pt x="0" y="30"/>
                      <a:pt x="0" y="30"/>
                    </a:cubicBezTo>
                    <a:cubicBezTo>
                      <a:pt x="31" y="29"/>
                      <a:pt x="31" y="29"/>
                      <a:pt x="31" y="29"/>
                    </a:cubicBezTo>
                    <a:cubicBezTo>
                      <a:pt x="15" y="29"/>
                      <a:pt x="9" y="29"/>
                      <a:pt x="9" y="16"/>
                    </a:cubicBezTo>
                    <a:cubicBezTo>
                      <a:pt x="8" y="3"/>
                      <a:pt x="60" y="0"/>
                      <a:pt x="60" y="0"/>
                    </a:cubicBezTo>
                  </a:path>
                </a:pathLst>
              </a:custGeom>
              <a:solidFill>
                <a:srgbClr val="5AA2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8205" name="Freeform 44"/>
              <p:cNvSpPr>
                <a:spLocks/>
              </p:cNvSpPr>
              <p:nvPr/>
            </p:nvSpPr>
            <p:spPr bwMode="auto">
              <a:xfrm>
                <a:off x="2829" y="960"/>
                <a:ext cx="82" cy="120"/>
              </a:xfrm>
              <a:custGeom>
                <a:avLst/>
                <a:gdLst>
                  <a:gd name="T0" fmla="*/ 126554645 w 33"/>
                  <a:gd name="T1" fmla="*/ 0 h 45"/>
                  <a:gd name="T2" fmla="*/ 0 w 33"/>
                  <a:gd name="T3" fmla="*/ 0 h 45"/>
                  <a:gd name="T4" fmla="*/ 10303496 w 33"/>
                  <a:gd name="T5" fmla="*/ 399953011 h 45"/>
                  <a:gd name="T6" fmla="*/ 0 w 33"/>
                  <a:gd name="T7" fmla="*/ 784529429 h 45"/>
                  <a:gd name="T8" fmla="*/ 126554645 w 33"/>
                  <a:gd name="T9" fmla="*/ 784529429 h 45"/>
                  <a:gd name="T10" fmla="*/ 173490747 w 33"/>
                  <a:gd name="T11" fmla="*/ 399953011 h 45"/>
                  <a:gd name="T12" fmla="*/ 126554645 w 33"/>
                  <a:gd name="T13" fmla="*/ 0 h 45"/>
                  <a:gd name="T14" fmla="*/ 0 60000 65536"/>
                  <a:gd name="T15" fmla="*/ 0 60000 65536"/>
                  <a:gd name="T16" fmla="*/ 0 60000 65536"/>
                  <a:gd name="T17" fmla="*/ 0 60000 65536"/>
                  <a:gd name="T18" fmla="*/ 0 60000 65536"/>
                  <a:gd name="T19" fmla="*/ 0 60000 65536"/>
                  <a:gd name="T20" fmla="*/ 0 60000 65536"/>
                  <a:gd name="T21" fmla="*/ 0 w 33"/>
                  <a:gd name="T22" fmla="*/ 0 h 45"/>
                  <a:gd name="T23" fmla="*/ 33 w 33"/>
                  <a:gd name="T24" fmla="*/ 45 h 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45">
                    <a:moveTo>
                      <a:pt x="24" y="0"/>
                    </a:moveTo>
                    <a:cubicBezTo>
                      <a:pt x="0" y="0"/>
                      <a:pt x="0" y="0"/>
                      <a:pt x="0" y="0"/>
                    </a:cubicBezTo>
                    <a:cubicBezTo>
                      <a:pt x="1" y="7"/>
                      <a:pt x="2" y="15"/>
                      <a:pt x="2" y="23"/>
                    </a:cubicBezTo>
                    <a:cubicBezTo>
                      <a:pt x="2" y="31"/>
                      <a:pt x="1" y="38"/>
                      <a:pt x="0" y="45"/>
                    </a:cubicBezTo>
                    <a:cubicBezTo>
                      <a:pt x="24" y="45"/>
                      <a:pt x="24" y="45"/>
                      <a:pt x="24" y="45"/>
                    </a:cubicBezTo>
                    <a:cubicBezTo>
                      <a:pt x="29" y="45"/>
                      <a:pt x="33" y="35"/>
                      <a:pt x="33" y="23"/>
                    </a:cubicBezTo>
                    <a:cubicBezTo>
                      <a:pt x="33" y="10"/>
                      <a:pt x="29" y="0"/>
                      <a:pt x="24" y="0"/>
                    </a:cubicBezTo>
                    <a:close/>
                  </a:path>
                </a:pathLst>
              </a:custGeom>
              <a:solidFill>
                <a:srgbClr val="A4C6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8206" name="Freeform 45"/>
              <p:cNvSpPr>
                <a:spLocks/>
              </p:cNvSpPr>
              <p:nvPr/>
            </p:nvSpPr>
            <p:spPr bwMode="auto">
              <a:xfrm>
                <a:off x="2911" y="1013"/>
                <a:ext cx="720" cy="11"/>
              </a:xfrm>
              <a:custGeom>
                <a:avLst/>
                <a:gdLst>
                  <a:gd name="T0" fmla="*/ 1676369145 w 288"/>
                  <a:gd name="T1" fmla="*/ 0 h 4"/>
                  <a:gd name="T2" fmla="*/ 0 w 288"/>
                  <a:gd name="T3" fmla="*/ 0 h 4"/>
                  <a:gd name="T4" fmla="*/ 0 w 288"/>
                  <a:gd name="T5" fmla="*/ 62306962 h 4"/>
                  <a:gd name="T6" fmla="*/ 0 w 288"/>
                  <a:gd name="T7" fmla="*/ 115762169 h 4"/>
                  <a:gd name="T8" fmla="*/ 1547928050 w 288"/>
                  <a:gd name="T9" fmla="*/ 84891323 h 4"/>
                  <a:gd name="T10" fmla="*/ 1676369145 w 288"/>
                  <a:gd name="T11" fmla="*/ 0 h 4"/>
                  <a:gd name="T12" fmla="*/ 0 60000 65536"/>
                  <a:gd name="T13" fmla="*/ 0 60000 65536"/>
                  <a:gd name="T14" fmla="*/ 0 60000 65536"/>
                  <a:gd name="T15" fmla="*/ 0 60000 65536"/>
                  <a:gd name="T16" fmla="*/ 0 60000 65536"/>
                  <a:gd name="T17" fmla="*/ 0 60000 65536"/>
                  <a:gd name="T18" fmla="*/ 0 w 288"/>
                  <a:gd name="T19" fmla="*/ 0 h 4"/>
                  <a:gd name="T20" fmla="*/ 288 w 288"/>
                  <a:gd name="T21" fmla="*/ 4 h 4"/>
                </a:gdLst>
                <a:ahLst/>
                <a:cxnLst>
                  <a:cxn ang="T12">
                    <a:pos x="T0" y="T1"/>
                  </a:cxn>
                  <a:cxn ang="T13">
                    <a:pos x="T2" y="T3"/>
                  </a:cxn>
                  <a:cxn ang="T14">
                    <a:pos x="T4" y="T5"/>
                  </a:cxn>
                  <a:cxn ang="T15">
                    <a:pos x="T6" y="T7"/>
                  </a:cxn>
                  <a:cxn ang="T16">
                    <a:pos x="T8" y="T9"/>
                  </a:cxn>
                  <a:cxn ang="T17">
                    <a:pos x="T10" y="T11"/>
                  </a:cxn>
                </a:cxnLst>
                <a:rect l="T18" t="T19" r="T20" b="T21"/>
                <a:pathLst>
                  <a:path w="288" h="4">
                    <a:moveTo>
                      <a:pt x="288" y="0"/>
                    </a:moveTo>
                    <a:cubicBezTo>
                      <a:pt x="0" y="0"/>
                      <a:pt x="0" y="0"/>
                      <a:pt x="0" y="0"/>
                    </a:cubicBezTo>
                    <a:cubicBezTo>
                      <a:pt x="0" y="1"/>
                      <a:pt x="0" y="1"/>
                      <a:pt x="0" y="2"/>
                    </a:cubicBezTo>
                    <a:cubicBezTo>
                      <a:pt x="0" y="3"/>
                      <a:pt x="0" y="3"/>
                      <a:pt x="0" y="4"/>
                    </a:cubicBezTo>
                    <a:cubicBezTo>
                      <a:pt x="266" y="3"/>
                      <a:pt x="266" y="3"/>
                      <a:pt x="266" y="3"/>
                    </a:cubicBezTo>
                    <a:lnTo>
                      <a:pt x="288" y="0"/>
                    </a:lnTo>
                    <a:close/>
                  </a:path>
                </a:pathLst>
              </a:custGeom>
              <a:solidFill>
                <a:srgbClr val="0033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8207" name="Freeform 46"/>
              <p:cNvSpPr>
                <a:spLocks/>
              </p:cNvSpPr>
              <p:nvPr/>
            </p:nvSpPr>
            <p:spPr bwMode="auto">
              <a:xfrm>
                <a:off x="2846" y="971"/>
                <a:ext cx="63" cy="72"/>
              </a:xfrm>
              <a:custGeom>
                <a:avLst/>
                <a:gdLst>
                  <a:gd name="T0" fmla="*/ 132420700 w 25"/>
                  <a:gd name="T1" fmla="*/ 470693056 h 27"/>
                  <a:gd name="T2" fmla="*/ 118654462 w 25"/>
                  <a:gd name="T3" fmla="*/ 0 h 27"/>
                  <a:gd name="T4" fmla="*/ 0 w 25"/>
                  <a:gd name="T5" fmla="*/ 0 h 27"/>
                  <a:gd name="T6" fmla="*/ 132420700 w 25"/>
                  <a:gd name="T7" fmla="*/ 470693056 h 27"/>
                  <a:gd name="T8" fmla="*/ 0 60000 65536"/>
                  <a:gd name="T9" fmla="*/ 0 60000 65536"/>
                  <a:gd name="T10" fmla="*/ 0 60000 65536"/>
                  <a:gd name="T11" fmla="*/ 0 60000 65536"/>
                  <a:gd name="T12" fmla="*/ 0 w 25"/>
                  <a:gd name="T13" fmla="*/ 0 h 27"/>
                  <a:gd name="T14" fmla="*/ 25 w 25"/>
                  <a:gd name="T15" fmla="*/ 27 h 27"/>
                </a:gdLst>
                <a:ahLst/>
                <a:cxnLst>
                  <a:cxn ang="T8">
                    <a:pos x="T0" y="T1"/>
                  </a:cxn>
                  <a:cxn ang="T9">
                    <a:pos x="T2" y="T3"/>
                  </a:cxn>
                  <a:cxn ang="T10">
                    <a:pos x="T4" y="T5"/>
                  </a:cxn>
                  <a:cxn ang="T11">
                    <a:pos x="T6" y="T7"/>
                  </a:cxn>
                </a:cxnLst>
                <a:rect l="T12" t="T13" r="T14" b="T15"/>
                <a:pathLst>
                  <a:path w="25" h="27">
                    <a:moveTo>
                      <a:pt x="20" y="27"/>
                    </a:moveTo>
                    <a:cubicBezTo>
                      <a:pt x="25" y="14"/>
                      <a:pt x="18" y="0"/>
                      <a:pt x="18" y="0"/>
                    </a:cubicBezTo>
                    <a:cubicBezTo>
                      <a:pt x="0" y="0"/>
                      <a:pt x="0" y="0"/>
                      <a:pt x="0" y="0"/>
                    </a:cubicBezTo>
                    <a:cubicBezTo>
                      <a:pt x="6" y="1"/>
                      <a:pt x="22" y="4"/>
                      <a:pt x="20" y="2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8208" name="Freeform 47"/>
              <p:cNvSpPr>
                <a:spLocks/>
              </p:cNvSpPr>
              <p:nvPr/>
            </p:nvSpPr>
            <p:spPr bwMode="auto">
              <a:xfrm>
                <a:off x="2829" y="960"/>
                <a:ext cx="82" cy="120"/>
              </a:xfrm>
              <a:custGeom>
                <a:avLst/>
                <a:gdLst>
                  <a:gd name="T0" fmla="*/ 126554645 w 33"/>
                  <a:gd name="T1" fmla="*/ 0 h 45"/>
                  <a:gd name="T2" fmla="*/ 0 w 33"/>
                  <a:gd name="T3" fmla="*/ 0 h 45"/>
                  <a:gd name="T4" fmla="*/ 10303496 w 33"/>
                  <a:gd name="T5" fmla="*/ 399953011 h 45"/>
                  <a:gd name="T6" fmla="*/ 0 w 33"/>
                  <a:gd name="T7" fmla="*/ 784529429 h 45"/>
                  <a:gd name="T8" fmla="*/ 126554645 w 33"/>
                  <a:gd name="T9" fmla="*/ 784529429 h 45"/>
                  <a:gd name="T10" fmla="*/ 173490747 w 33"/>
                  <a:gd name="T11" fmla="*/ 399953011 h 45"/>
                  <a:gd name="T12" fmla="*/ 126554645 w 33"/>
                  <a:gd name="T13" fmla="*/ 0 h 45"/>
                  <a:gd name="T14" fmla="*/ 0 60000 65536"/>
                  <a:gd name="T15" fmla="*/ 0 60000 65536"/>
                  <a:gd name="T16" fmla="*/ 0 60000 65536"/>
                  <a:gd name="T17" fmla="*/ 0 60000 65536"/>
                  <a:gd name="T18" fmla="*/ 0 60000 65536"/>
                  <a:gd name="T19" fmla="*/ 0 60000 65536"/>
                  <a:gd name="T20" fmla="*/ 0 60000 65536"/>
                  <a:gd name="T21" fmla="*/ 0 w 33"/>
                  <a:gd name="T22" fmla="*/ 0 h 45"/>
                  <a:gd name="T23" fmla="*/ 33 w 33"/>
                  <a:gd name="T24" fmla="*/ 45 h 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45">
                    <a:moveTo>
                      <a:pt x="24" y="0"/>
                    </a:moveTo>
                    <a:cubicBezTo>
                      <a:pt x="0" y="0"/>
                      <a:pt x="0" y="0"/>
                      <a:pt x="0" y="0"/>
                    </a:cubicBezTo>
                    <a:cubicBezTo>
                      <a:pt x="1" y="7"/>
                      <a:pt x="2" y="15"/>
                      <a:pt x="2" y="23"/>
                    </a:cubicBezTo>
                    <a:cubicBezTo>
                      <a:pt x="2" y="31"/>
                      <a:pt x="1" y="38"/>
                      <a:pt x="0" y="45"/>
                    </a:cubicBezTo>
                    <a:cubicBezTo>
                      <a:pt x="24" y="45"/>
                      <a:pt x="24" y="45"/>
                      <a:pt x="24" y="45"/>
                    </a:cubicBezTo>
                    <a:cubicBezTo>
                      <a:pt x="29" y="45"/>
                      <a:pt x="33" y="35"/>
                      <a:pt x="33" y="23"/>
                    </a:cubicBezTo>
                    <a:cubicBezTo>
                      <a:pt x="33" y="10"/>
                      <a:pt x="29" y="0"/>
                      <a:pt x="24" y="0"/>
                    </a:cubicBezTo>
                    <a:close/>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8209" name="Freeform 48"/>
              <p:cNvSpPr>
                <a:spLocks/>
              </p:cNvSpPr>
              <p:nvPr/>
            </p:nvSpPr>
            <p:spPr bwMode="auto">
              <a:xfrm>
                <a:off x="2839" y="1003"/>
                <a:ext cx="50" cy="66"/>
              </a:xfrm>
              <a:custGeom>
                <a:avLst/>
                <a:gdLst>
                  <a:gd name="T0" fmla="*/ 6370908 w 20"/>
                  <a:gd name="T1" fmla="*/ 0 h 25"/>
                  <a:gd name="T2" fmla="*/ 0 w 20"/>
                  <a:gd name="T3" fmla="*/ 366777903 h 25"/>
                  <a:gd name="T4" fmla="*/ 116234188 w 20"/>
                  <a:gd name="T5" fmla="*/ 366777903 h 25"/>
                  <a:gd name="T6" fmla="*/ 29800595 w 20"/>
                  <a:gd name="T7" fmla="*/ 190022290 h 25"/>
                  <a:gd name="T8" fmla="*/ 6370908 w 20"/>
                  <a:gd name="T9" fmla="*/ 0 h 25"/>
                  <a:gd name="T10" fmla="*/ 0 60000 65536"/>
                  <a:gd name="T11" fmla="*/ 0 60000 65536"/>
                  <a:gd name="T12" fmla="*/ 0 60000 65536"/>
                  <a:gd name="T13" fmla="*/ 0 60000 65536"/>
                  <a:gd name="T14" fmla="*/ 0 60000 65536"/>
                  <a:gd name="T15" fmla="*/ 0 w 20"/>
                  <a:gd name="T16" fmla="*/ 0 h 25"/>
                  <a:gd name="T17" fmla="*/ 20 w 20"/>
                  <a:gd name="T18" fmla="*/ 25 h 25"/>
                </a:gdLst>
                <a:ahLst/>
                <a:cxnLst>
                  <a:cxn ang="T10">
                    <a:pos x="T0" y="T1"/>
                  </a:cxn>
                  <a:cxn ang="T11">
                    <a:pos x="T2" y="T3"/>
                  </a:cxn>
                  <a:cxn ang="T12">
                    <a:pos x="T4" y="T5"/>
                  </a:cxn>
                  <a:cxn ang="T13">
                    <a:pos x="T6" y="T7"/>
                  </a:cxn>
                  <a:cxn ang="T14">
                    <a:pos x="T8" y="T9"/>
                  </a:cxn>
                </a:cxnLst>
                <a:rect l="T15" t="T16" r="T17" b="T18"/>
                <a:pathLst>
                  <a:path w="20" h="25">
                    <a:moveTo>
                      <a:pt x="1" y="0"/>
                    </a:moveTo>
                    <a:cubicBezTo>
                      <a:pt x="2" y="8"/>
                      <a:pt x="1" y="20"/>
                      <a:pt x="0" y="25"/>
                    </a:cubicBezTo>
                    <a:cubicBezTo>
                      <a:pt x="20" y="25"/>
                      <a:pt x="20" y="25"/>
                      <a:pt x="20" y="25"/>
                    </a:cubicBezTo>
                    <a:cubicBezTo>
                      <a:pt x="14" y="24"/>
                      <a:pt x="6" y="19"/>
                      <a:pt x="5" y="13"/>
                    </a:cubicBezTo>
                    <a:cubicBezTo>
                      <a:pt x="5" y="7"/>
                      <a:pt x="1" y="0"/>
                      <a:pt x="1" y="0"/>
                    </a:cubicBezTo>
                    <a:close/>
                  </a:path>
                </a:pathLst>
              </a:custGeom>
              <a:solidFill>
                <a:srgbClr val="5AA2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8210" name="Freeform 49"/>
              <p:cNvSpPr>
                <a:spLocks/>
              </p:cNvSpPr>
              <p:nvPr/>
            </p:nvSpPr>
            <p:spPr bwMode="auto">
              <a:xfrm>
                <a:off x="2364" y="848"/>
                <a:ext cx="57" cy="61"/>
              </a:xfrm>
              <a:custGeom>
                <a:avLst/>
                <a:gdLst>
                  <a:gd name="T0" fmla="*/ 9830726 w 23"/>
                  <a:gd name="T1" fmla="*/ 239348135 h 23"/>
                  <a:gd name="T2" fmla="*/ 34310429 w 23"/>
                  <a:gd name="T3" fmla="*/ 28943219 h 23"/>
                  <a:gd name="T4" fmla="*/ 105472869 w 23"/>
                  <a:gd name="T5" fmla="*/ 126910508 h 23"/>
                  <a:gd name="T6" fmla="*/ 75156346 w 23"/>
                  <a:gd name="T7" fmla="*/ 336588739 h 23"/>
                  <a:gd name="T8" fmla="*/ 9830726 w 23"/>
                  <a:gd name="T9" fmla="*/ 239348135 h 23"/>
                  <a:gd name="T10" fmla="*/ 0 60000 65536"/>
                  <a:gd name="T11" fmla="*/ 0 60000 65536"/>
                  <a:gd name="T12" fmla="*/ 0 60000 65536"/>
                  <a:gd name="T13" fmla="*/ 0 60000 65536"/>
                  <a:gd name="T14" fmla="*/ 0 60000 65536"/>
                  <a:gd name="T15" fmla="*/ 0 w 23"/>
                  <a:gd name="T16" fmla="*/ 0 h 23"/>
                  <a:gd name="T17" fmla="*/ 23 w 23"/>
                  <a:gd name="T18" fmla="*/ 23 h 23"/>
                </a:gdLst>
                <a:ahLst/>
                <a:cxnLst>
                  <a:cxn ang="T10">
                    <a:pos x="T0" y="T1"/>
                  </a:cxn>
                  <a:cxn ang="T11">
                    <a:pos x="T2" y="T3"/>
                  </a:cxn>
                  <a:cxn ang="T12">
                    <a:pos x="T4" y="T5"/>
                  </a:cxn>
                  <a:cxn ang="T13">
                    <a:pos x="T6" y="T7"/>
                  </a:cxn>
                  <a:cxn ang="T14">
                    <a:pos x="T8" y="T9"/>
                  </a:cxn>
                </a:cxnLst>
                <a:rect l="T15" t="T16" r="T17" b="T18"/>
                <a:pathLst>
                  <a:path w="23" h="23">
                    <a:moveTo>
                      <a:pt x="2" y="15"/>
                    </a:moveTo>
                    <a:cubicBezTo>
                      <a:pt x="0" y="10"/>
                      <a:pt x="2" y="4"/>
                      <a:pt x="7" y="2"/>
                    </a:cubicBezTo>
                    <a:cubicBezTo>
                      <a:pt x="13" y="0"/>
                      <a:pt x="19" y="2"/>
                      <a:pt x="21" y="8"/>
                    </a:cubicBezTo>
                    <a:cubicBezTo>
                      <a:pt x="23" y="13"/>
                      <a:pt x="20" y="19"/>
                      <a:pt x="15" y="21"/>
                    </a:cubicBezTo>
                    <a:cubicBezTo>
                      <a:pt x="10" y="23"/>
                      <a:pt x="4" y="20"/>
                      <a:pt x="2" y="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8211" name="Freeform 50"/>
              <p:cNvSpPr>
                <a:spLocks/>
              </p:cNvSpPr>
              <p:nvPr/>
            </p:nvSpPr>
            <p:spPr bwMode="auto">
              <a:xfrm>
                <a:off x="2514" y="856"/>
                <a:ext cx="40" cy="43"/>
              </a:xfrm>
              <a:custGeom>
                <a:avLst/>
                <a:gdLst>
                  <a:gd name="T0" fmla="*/ 11126770 w 16"/>
                  <a:gd name="T1" fmla="*/ 223600935 h 16"/>
                  <a:gd name="T2" fmla="*/ 34256175 w 16"/>
                  <a:gd name="T3" fmla="*/ 35911192 h 16"/>
                  <a:gd name="T4" fmla="*/ 85639658 w 16"/>
                  <a:gd name="T5" fmla="*/ 118956606 h 16"/>
                  <a:gd name="T6" fmla="*/ 62103333 w 16"/>
                  <a:gd name="T7" fmla="*/ 295282303 h 16"/>
                  <a:gd name="T8" fmla="*/ 11126770 w 16"/>
                  <a:gd name="T9" fmla="*/ 223600935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2" y="11"/>
                    </a:moveTo>
                    <a:cubicBezTo>
                      <a:pt x="0" y="7"/>
                      <a:pt x="2" y="3"/>
                      <a:pt x="6" y="2"/>
                    </a:cubicBezTo>
                    <a:cubicBezTo>
                      <a:pt x="9" y="0"/>
                      <a:pt x="13" y="2"/>
                      <a:pt x="15" y="6"/>
                    </a:cubicBezTo>
                    <a:cubicBezTo>
                      <a:pt x="16" y="9"/>
                      <a:pt x="14" y="14"/>
                      <a:pt x="11" y="15"/>
                    </a:cubicBezTo>
                    <a:cubicBezTo>
                      <a:pt x="7" y="16"/>
                      <a:pt x="3" y="15"/>
                      <a:pt x="2"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8212" name="Freeform 51"/>
              <p:cNvSpPr>
                <a:spLocks/>
              </p:cNvSpPr>
              <p:nvPr/>
            </p:nvSpPr>
            <p:spPr bwMode="auto">
              <a:xfrm>
                <a:off x="2421" y="840"/>
                <a:ext cx="88" cy="93"/>
              </a:xfrm>
              <a:custGeom>
                <a:avLst/>
                <a:gdLst>
                  <a:gd name="T0" fmla="*/ 20232764 w 35"/>
                  <a:gd name="T1" fmla="*/ 376213051 h 35"/>
                  <a:gd name="T2" fmla="*/ 76204797 w 35"/>
                  <a:gd name="T3" fmla="*/ 49040959 h 35"/>
                  <a:gd name="T4" fmla="*/ 203786085 w 35"/>
                  <a:gd name="T5" fmla="*/ 179393745 h 35"/>
                  <a:gd name="T6" fmla="*/ 153244384 w 35"/>
                  <a:gd name="T7" fmla="*/ 525591554 h 35"/>
                  <a:gd name="T8" fmla="*/ 20232764 w 35"/>
                  <a:gd name="T9" fmla="*/ 376213051 h 35"/>
                  <a:gd name="T10" fmla="*/ 0 60000 65536"/>
                  <a:gd name="T11" fmla="*/ 0 60000 65536"/>
                  <a:gd name="T12" fmla="*/ 0 60000 65536"/>
                  <a:gd name="T13" fmla="*/ 0 60000 65536"/>
                  <a:gd name="T14" fmla="*/ 0 60000 65536"/>
                  <a:gd name="T15" fmla="*/ 0 w 35"/>
                  <a:gd name="T16" fmla="*/ 0 h 35"/>
                  <a:gd name="T17" fmla="*/ 35 w 35"/>
                  <a:gd name="T18" fmla="*/ 35 h 35"/>
                </a:gdLst>
                <a:ahLst/>
                <a:cxnLst>
                  <a:cxn ang="T10">
                    <a:pos x="T0" y="T1"/>
                  </a:cxn>
                  <a:cxn ang="T11">
                    <a:pos x="T2" y="T3"/>
                  </a:cxn>
                  <a:cxn ang="T12">
                    <a:pos x="T4" y="T5"/>
                  </a:cxn>
                  <a:cxn ang="T13">
                    <a:pos x="T6" y="T7"/>
                  </a:cxn>
                  <a:cxn ang="T14">
                    <a:pos x="T8" y="T9"/>
                  </a:cxn>
                </a:cxnLst>
                <a:rect l="T15" t="T16" r="T17" b="T18"/>
                <a:pathLst>
                  <a:path w="35" h="35">
                    <a:moveTo>
                      <a:pt x="3" y="23"/>
                    </a:moveTo>
                    <a:cubicBezTo>
                      <a:pt x="0" y="15"/>
                      <a:pt x="4" y="6"/>
                      <a:pt x="12" y="3"/>
                    </a:cubicBezTo>
                    <a:cubicBezTo>
                      <a:pt x="20" y="0"/>
                      <a:pt x="29" y="3"/>
                      <a:pt x="32" y="11"/>
                    </a:cubicBezTo>
                    <a:cubicBezTo>
                      <a:pt x="35" y="19"/>
                      <a:pt x="32" y="28"/>
                      <a:pt x="24" y="32"/>
                    </a:cubicBezTo>
                    <a:cubicBezTo>
                      <a:pt x="16" y="35"/>
                      <a:pt x="6" y="31"/>
                      <a:pt x="3" y="2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pic>
          <p:nvPicPr>
            <p:cNvPr id="48147" name="Picture 4" descr="http://www.sanofi.com.bd/l/bd/medias/B19A8E6A-716C-4B56-8B12-37063FCB1BC4.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866964" y="4815449"/>
              <a:ext cx="1538753" cy="415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42" name="Freeform 906"/>
          <p:cNvSpPr>
            <a:spLocks/>
          </p:cNvSpPr>
          <p:nvPr/>
        </p:nvSpPr>
        <p:spPr bwMode="auto">
          <a:xfrm>
            <a:off x="1293813" y="4171950"/>
            <a:ext cx="1595437" cy="268288"/>
          </a:xfrm>
          <a:custGeom>
            <a:avLst/>
            <a:gdLst/>
            <a:ahLst/>
            <a:cxnLst>
              <a:cxn ang="0">
                <a:pos x="586" y="134"/>
              </a:cxn>
              <a:cxn ang="0">
                <a:pos x="425" y="0"/>
              </a:cxn>
              <a:cxn ang="0">
                <a:pos x="425" y="73"/>
              </a:cxn>
              <a:cxn ang="0">
                <a:pos x="161" y="73"/>
              </a:cxn>
              <a:cxn ang="0">
                <a:pos x="161" y="0"/>
              </a:cxn>
              <a:cxn ang="0">
                <a:pos x="0" y="134"/>
              </a:cxn>
              <a:cxn ang="0">
                <a:pos x="161" y="271"/>
              </a:cxn>
              <a:cxn ang="0">
                <a:pos x="161" y="198"/>
              </a:cxn>
              <a:cxn ang="0">
                <a:pos x="425" y="198"/>
              </a:cxn>
              <a:cxn ang="0">
                <a:pos x="425" y="271"/>
              </a:cxn>
              <a:cxn ang="0">
                <a:pos x="586" y="134"/>
              </a:cxn>
            </a:cxnLst>
            <a:rect l="0" t="0" r="r" b="b"/>
            <a:pathLst>
              <a:path w="586" h="271">
                <a:moveTo>
                  <a:pt x="586" y="134"/>
                </a:moveTo>
                <a:lnTo>
                  <a:pt x="425" y="0"/>
                </a:lnTo>
                <a:lnTo>
                  <a:pt x="425" y="73"/>
                </a:lnTo>
                <a:lnTo>
                  <a:pt x="161" y="73"/>
                </a:lnTo>
                <a:lnTo>
                  <a:pt x="161" y="0"/>
                </a:lnTo>
                <a:lnTo>
                  <a:pt x="0" y="134"/>
                </a:lnTo>
                <a:lnTo>
                  <a:pt x="161" y="271"/>
                </a:lnTo>
                <a:lnTo>
                  <a:pt x="161" y="198"/>
                </a:lnTo>
                <a:lnTo>
                  <a:pt x="425" y="198"/>
                </a:lnTo>
                <a:lnTo>
                  <a:pt x="425" y="271"/>
                </a:lnTo>
                <a:lnTo>
                  <a:pt x="586" y="134"/>
                </a:lnTo>
                <a:close/>
              </a:path>
            </a:pathLst>
          </a:custGeom>
          <a:solidFill>
            <a:schemeClr val="accent1">
              <a:lumMod val="60000"/>
              <a:lumOff val="40000"/>
            </a:schemeClr>
          </a:solidFill>
          <a:ln w="6350" cap="rnd">
            <a:solidFill>
              <a:schemeClr val="accent1">
                <a:lumMod val="75000"/>
              </a:schemeClr>
            </a:solidFill>
            <a:prstDash val="solid"/>
            <a:round/>
            <a:headEnd/>
            <a:tailEnd/>
          </a:ln>
        </p:spPr>
        <p:txBody>
          <a:bodyPr/>
          <a:lstStyle/>
          <a:p>
            <a:pPr fontAlgn="auto">
              <a:spcBef>
                <a:spcPts val="0"/>
              </a:spcBef>
              <a:spcAft>
                <a:spcPts val="0"/>
              </a:spcAft>
              <a:defRPr/>
            </a:pPr>
            <a:endParaRPr lang="fr-FR">
              <a:latin typeface="+mn-lt"/>
              <a:ea typeface="+mn-ea"/>
            </a:endParaRPr>
          </a:p>
        </p:txBody>
      </p:sp>
      <p:sp>
        <p:nvSpPr>
          <p:cNvPr id="48141" name="ZoneTexte 542"/>
          <p:cNvSpPr txBox="1">
            <a:spLocks noChangeArrowheads="1"/>
          </p:cNvSpPr>
          <p:nvPr/>
        </p:nvSpPr>
        <p:spPr bwMode="auto">
          <a:xfrm>
            <a:off x="1573213" y="3663950"/>
            <a:ext cx="850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fr-FR" altLang="fr-FR" sz="1800" b="1">
                <a:solidFill>
                  <a:srgbClr val="254061"/>
                </a:solidFill>
              </a:rPr>
              <a:t>≥ 3 ans</a:t>
            </a:r>
          </a:p>
        </p:txBody>
      </p:sp>
      <p:sp>
        <p:nvSpPr>
          <p:cNvPr id="48142" name="ZoneTexte 543"/>
          <p:cNvSpPr txBox="1">
            <a:spLocks noChangeArrowheads="1"/>
          </p:cNvSpPr>
          <p:nvPr/>
        </p:nvSpPr>
        <p:spPr bwMode="auto">
          <a:xfrm rot="-5400000">
            <a:off x="5174456" y="4125119"/>
            <a:ext cx="1058863" cy="3079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fr-FR" altLang="fr-FR" sz="1400" b="1">
                <a:solidFill>
                  <a:srgbClr val="008000"/>
                </a:solidFill>
              </a:rPr>
              <a:t>VPP23</a:t>
            </a:r>
          </a:p>
        </p:txBody>
      </p:sp>
      <p:sp>
        <p:nvSpPr>
          <p:cNvPr id="48143" name="ZoneTexte 544"/>
          <p:cNvSpPr txBox="1">
            <a:spLocks noChangeArrowheads="1"/>
          </p:cNvSpPr>
          <p:nvPr/>
        </p:nvSpPr>
        <p:spPr bwMode="auto">
          <a:xfrm rot="-5400000">
            <a:off x="160338" y="4244975"/>
            <a:ext cx="1009650" cy="3079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fr-FR" altLang="fr-FR" sz="1400" b="1">
                <a:solidFill>
                  <a:srgbClr val="008000"/>
                </a:solidFill>
              </a:rPr>
              <a:t>VPP23</a:t>
            </a:r>
          </a:p>
        </p:txBody>
      </p:sp>
      <p:sp>
        <p:nvSpPr>
          <p:cNvPr id="48144" name="ZoneTexte 545"/>
          <p:cNvSpPr txBox="1">
            <a:spLocks noChangeArrowheads="1"/>
          </p:cNvSpPr>
          <p:nvPr/>
        </p:nvSpPr>
        <p:spPr bwMode="auto">
          <a:xfrm rot="-5400000">
            <a:off x="3124994" y="4209256"/>
            <a:ext cx="865188" cy="3079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fr-FR" altLang="fr-FR" sz="1400" b="1">
                <a:solidFill>
                  <a:srgbClr val="FF0000"/>
                </a:solidFill>
              </a:rPr>
              <a:t>VPC13</a:t>
            </a:r>
          </a:p>
        </p:txBody>
      </p:sp>
      <p:sp>
        <p:nvSpPr>
          <p:cNvPr id="48145" name="ZoneTexte 224"/>
          <p:cNvSpPr txBox="1">
            <a:spLocks noChangeArrowheads="1"/>
          </p:cNvSpPr>
          <p:nvPr/>
        </p:nvSpPr>
        <p:spPr bwMode="auto">
          <a:xfrm>
            <a:off x="628650" y="5808663"/>
            <a:ext cx="8255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fr-FR" altLang="fr-FR" sz="1400">
                <a:latin typeface="Arial" pitchFamily="34" charset="0"/>
              </a:rPr>
              <a:t>HCSP vaccination des personnes immunodéprimés ou aspléniques recommandations Rapport 2012  </a:t>
            </a:r>
          </a:p>
        </p:txBody>
      </p:sp>
    </p:spTree>
    <p:extLst>
      <p:ext uri="{BB962C8B-B14F-4D97-AF65-F5344CB8AC3E}">
        <p14:creationId xmlns:p14="http://schemas.microsoft.com/office/powerpoint/2010/main" val="22450433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re 1"/>
          <p:cNvSpPr>
            <a:spLocks noGrp="1"/>
          </p:cNvSpPr>
          <p:nvPr>
            <p:ph type="title"/>
          </p:nvPr>
        </p:nvSpPr>
        <p:spPr>
          <a:xfrm>
            <a:off x="457200" y="29154"/>
            <a:ext cx="8229600" cy="1143000"/>
          </a:xfrm>
        </p:spPr>
        <p:txBody>
          <a:bodyPr/>
          <a:lstStyle/>
          <a:p>
            <a:pPr eaLnBrk="1" hangingPunct="1"/>
            <a:r>
              <a:rPr lang="fr-FR" altLang="fr-FR" dirty="0" smtClean="0">
                <a:ea typeface="ＭＳ Ｐゴシック" pitchFamily="34" charset="-128"/>
              </a:rPr>
              <a:t>Messages Pneumocoque</a:t>
            </a:r>
          </a:p>
        </p:txBody>
      </p:sp>
      <p:sp>
        <p:nvSpPr>
          <p:cNvPr id="49155" name="Espace réservé du contenu 2"/>
          <p:cNvSpPr>
            <a:spLocks noGrp="1"/>
          </p:cNvSpPr>
          <p:nvPr>
            <p:ph idx="1"/>
          </p:nvPr>
        </p:nvSpPr>
        <p:spPr>
          <a:xfrm>
            <a:off x="457200" y="1141413"/>
            <a:ext cx="8229600" cy="4525962"/>
          </a:xfrm>
        </p:spPr>
        <p:txBody>
          <a:bodyPr/>
          <a:lstStyle/>
          <a:p>
            <a:pPr eaLnBrk="1" hangingPunct="1">
              <a:lnSpc>
                <a:spcPct val="80000"/>
              </a:lnSpc>
            </a:pPr>
            <a:r>
              <a:rPr lang="fr-FR" altLang="fr-FR" sz="2200" dirty="0" smtClean="0">
                <a:ea typeface="ＭＳ Ｐゴシック" pitchFamily="34" charset="-128"/>
              </a:rPr>
              <a:t>L</a:t>
            </a:r>
            <a:r>
              <a:rPr lang="ja-JP" altLang="fr-FR" sz="2200" dirty="0" smtClean="0">
                <a:ea typeface="ＭＳ Ｐゴシック" pitchFamily="34" charset="-128"/>
              </a:rPr>
              <a:t>’</a:t>
            </a:r>
            <a:r>
              <a:rPr lang="fr-FR" altLang="ja-JP" sz="2200" dirty="0" smtClean="0">
                <a:ea typeface="ＭＳ Ｐゴシック" pitchFamily="34" charset="-128"/>
              </a:rPr>
              <a:t>âge est un facteur favorisant indépendant</a:t>
            </a:r>
          </a:p>
          <a:p>
            <a:pPr eaLnBrk="1" hangingPunct="1">
              <a:lnSpc>
                <a:spcPct val="80000"/>
              </a:lnSpc>
            </a:pPr>
            <a:r>
              <a:rPr lang="fr-FR" altLang="fr-FR" sz="2200" dirty="0" smtClean="0">
                <a:ea typeface="ＭＳ Ｐゴシック" pitchFamily="34" charset="-128"/>
              </a:rPr>
              <a:t>Les comorbidités, la vie en institution multiplient ce risque.</a:t>
            </a:r>
          </a:p>
          <a:p>
            <a:pPr lvl="1" eaLnBrk="1" hangingPunct="1">
              <a:lnSpc>
                <a:spcPct val="80000"/>
              </a:lnSpc>
            </a:pPr>
            <a:r>
              <a:rPr lang="fr-FR" altLang="fr-FR" sz="1800" dirty="0" smtClean="0">
                <a:ea typeface="ＭＳ Ｐゴシック" pitchFamily="34" charset="-128"/>
              </a:rPr>
              <a:t>Insuffisance d</a:t>
            </a:r>
            <a:r>
              <a:rPr lang="ja-JP" altLang="fr-FR" sz="1800" dirty="0" smtClean="0">
                <a:ea typeface="ＭＳ Ｐゴシック" pitchFamily="34" charset="-128"/>
              </a:rPr>
              <a:t>’</a:t>
            </a:r>
            <a:r>
              <a:rPr lang="fr-FR" altLang="ja-JP" sz="1800" dirty="0" smtClean="0">
                <a:ea typeface="ＭＳ Ｐゴシック" pitchFamily="34" charset="-128"/>
              </a:rPr>
              <a:t>organe</a:t>
            </a:r>
          </a:p>
          <a:p>
            <a:pPr lvl="1" eaLnBrk="1" hangingPunct="1">
              <a:lnSpc>
                <a:spcPct val="80000"/>
              </a:lnSpc>
            </a:pPr>
            <a:r>
              <a:rPr lang="fr-FR" altLang="fr-FR" sz="1800" dirty="0" smtClean="0">
                <a:ea typeface="ＭＳ Ｐゴシック" pitchFamily="34" charset="-128"/>
              </a:rPr>
              <a:t>immunodépression</a:t>
            </a:r>
          </a:p>
          <a:p>
            <a:pPr eaLnBrk="1" hangingPunct="1">
              <a:lnSpc>
                <a:spcPct val="80000"/>
              </a:lnSpc>
            </a:pPr>
            <a:r>
              <a:rPr lang="fr-FR" altLang="fr-FR" sz="2200" dirty="0" smtClean="0">
                <a:ea typeface="ＭＳ Ｐゴシック" pitchFamily="34" charset="-128"/>
              </a:rPr>
              <a:t>Le pneumocoque est la 1</a:t>
            </a:r>
            <a:r>
              <a:rPr lang="fr-FR" altLang="fr-FR" sz="2200" baseline="30000" dirty="0" smtClean="0">
                <a:ea typeface="ＭＳ Ｐゴシック" pitchFamily="34" charset="-128"/>
              </a:rPr>
              <a:t>ère</a:t>
            </a:r>
            <a:r>
              <a:rPr lang="fr-FR" altLang="fr-FR" sz="2200" dirty="0" smtClean="0">
                <a:ea typeface="ＭＳ Ｐゴシック" pitchFamily="34" charset="-128"/>
              </a:rPr>
              <a:t> cause des pneumonies bactériennes</a:t>
            </a:r>
          </a:p>
          <a:p>
            <a:pPr eaLnBrk="1" hangingPunct="1">
              <a:lnSpc>
                <a:spcPct val="80000"/>
              </a:lnSpc>
            </a:pPr>
            <a:r>
              <a:rPr lang="fr-FR" altLang="fr-FR" sz="2200" dirty="0" smtClean="0">
                <a:ea typeface="ＭＳ Ｐゴシック" pitchFamily="34" charset="-128"/>
              </a:rPr>
              <a:t>Les infections à pneumocoque font partie des infections ayant une prévention vaccinale</a:t>
            </a:r>
          </a:p>
          <a:p>
            <a:pPr eaLnBrk="1" hangingPunct="1">
              <a:lnSpc>
                <a:spcPct val="80000"/>
              </a:lnSpc>
            </a:pPr>
            <a:r>
              <a:rPr lang="fr-FR" altLang="fr-FR" sz="2200" dirty="0" smtClean="0">
                <a:ea typeface="ＭＳ Ｐゴシック" pitchFamily="34" charset="-128"/>
              </a:rPr>
              <a:t>Il y a deux vaccins polysaccharidique et conjugué avec des indications spécifiques et des schémas complémentaires possibles</a:t>
            </a:r>
          </a:p>
          <a:p>
            <a:pPr eaLnBrk="1" hangingPunct="1">
              <a:lnSpc>
                <a:spcPct val="80000"/>
              </a:lnSpc>
            </a:pPr>
            <a:r>
              <a:rPr lang="fr-FR" altLang="fr-FR" sz="2200" dirty="0" smtClean="0">
                <a:ea typeface="ＭＳ Ｐゴシック" pitchFamily="34" charset="-128"/>
              </a:rPr>
              <a:t>Concernant le vaccin conjugué chez l</a:t>
            </a:r>
            <a:r>
              <a:rPr lang="ja-JP" altLang="fr-FR" sz="2200" dirty="0" smtClean="0">
                <a:ea typeface="ＭＳ Ｐゴシック" pitchFamily="34" charset="-128"/>
              </a:rPr>
              <a:t>’</a:t>
            </a:r>
            <a:r>
              <a:rPr lang="fr-FR" altLang="ja-JP" sz="2200" dirty="0" smtClean="0">
                <a:ea typeface="ＭＳ Ｐゴシック" pitchFamily="34" charset="-128"/>
              </a:rPr>
              <a:t>adulte :</a:t>
            </a:r>
          </a:p>
          <a:p>
            <a:pPr lvl="1" eaLnBrk="1" hangingPunct="1">
              <a:lnSpc>
                <a:spcPct val="80000"/>
              </a:lnSpc>
            </a:pPr>
            <a:r>
              <a:rPr lang="fr-FR" altLang="fr-FR" sz="1800" dirty="0" smtClean="0">
                <a:ea typeface="ＭＳ Ｐゴシック" pitchFamily="34" charset="-128"/>
              </a:rPr>
              <a:t>Des recommandations limitées aux infections invasives en France et en Europe*</a:t>
            </a:r>
          </a:p>
          <a:p>
            <a:pPr lvl="1" eaLnBrk="1" hangingPunct="1">
              <a:lnSpc>
                <a:spcPct val="80000"/>
              </a:lnSpc>
            </a:pPr>
            <a:r>
              <a:rPr lang="fr-FR" altLang="fr-FR" sz="1800" dirty="0" smtClean="0">
                <a:ea typeface="ＭＳ Ｐゴシック" pitchFamily="34" charset="-128"/>
              </a:rPr>
              <a:t>En attente de recommandations pour les pneumonies (déjà en cours aux USA)</a:t>
            </a:r>
          </a:p>
        </p:txBody>
      </p:sp>
      <p:sp>
        <p:nvSpPr>
          <p:cNvPr id="2" name="ZoneTexte 1"/>
          <p:cNvSpPr txBox="1"/>
          <p:nvPr/>
        </p:nvSpPr>
        <p:spPr>
          <a:xfrm>
            <a:off x="457200" y="5480050"/>
            <a:ext cx="8686800" cy="92233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spAutoFit/>
          </a:bodyPr>
          <a:lstStyle>
            <a:lvl1pPr marL="285750" indent="-28575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buFontTx/>
              <a:buChar char="•"/>
              <a:defRPr/>
            </a:pPr>
            <a:r>
              <a:rPr lang="fr-FR" sz="1800" smtClean="0">
                <a:solidFill>
                  <a:srgbClr val="FFFFFF"/>
                </a:solidFill>
                <a:latin typeface="Calibri" pitchFamily="34" charset="0"/>
              </a:rPr>
              <a:t>Instruction en cours au niveau Européen pour l</a:t>
            </a:r>
            <a:r>
              <a:rPr lang="fr-FR" altLang="fr-FR" sz="1800" smtClean="0">
                <a:solidFill>
                  <a:srgbClr val="FFFFFF"/>
                </a:solidFill>
                <a:latin typeface="Calibri" pitchFamily="34" charset="0"/>
              </a:rPr>
              <a:t>’</a:t>
            </a:r>
            <a:r>
              <a:rPr lang="fr-FR" sz="1800" smtClean="0">
                <a:solidFill>
                  <a:srgbClr val="FFFFFF"/>
                </a:solidFill>
                <a:latin typeface="Calibri" pitchFamily="34" charset="0"/>
              </a:rPr>
              <a:t>extension aux pneumonies</a:t>
            </a:r>
          </a:p>
          <a:p>
            <a:pPr eaLnBrk="1" hangingPunct="1">
              <a:defRPr/>
            </a:pPr>
            <a:r>
              <a:rPr lang="fr-FR" sz="1800" smtClean="0">
                <a:solidFill>
                  <a:srgbClr val="FFFFFF"/>
                </a:solidFill>
                <a:latin typeface="Calibri" pitchFamily="34" charset="0"/>
              </a:rPr>
              <a:t>European Medicines Agency</a:t>
            </a:r>
            <a:r>
              <a:rPr lang="fr-FR" altLang="fr-FR" sz="1800" smtClean="0">
                <a:solidFill>
                  <a:srgbClr val="FFFFFF"/>
                </a:solidFill>
                <a:latin typeface="Calibri" pitchFamily="34" charset="0"/>
              </a:rPr>
              <a:t>’</a:t>
            </a:r>
            <a:r>
              <a:rPr lang="fr-FR" sz="1800" smtClean="0">
                <a:solidFill>
                  <a:srgbClr val="FFFFFF"/>
                </a:solidFill>
                <a:latin typeface="Calibri" pitchFamily="34" charset="0"/>
              </a:rPr>
              <a:t>s Committee for Medicinal Products for Human Use avis favorable janvier 2015 </a:t>
            </a:r>
          </a:p>
        </p:txBody>
      </p:sp>
    </p:spTree>
    <p:extLst>
      <p:ext uri="{BB962C8B-B14F-4D97-AF65-F5344CB8AC3E}">
        <p14:creationId xmlns:p14="http://schemas.microsoft.com/office/powerpoint/2010/main" val="3884593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5" name="Rectangle 2"/>
          <p:cNvSpPr>
            <a:spLocks noChangeArrowheads="1"/>
          </p:cNvSpPr>
          <p:nvPr/>
        </p:nvSpPr>
        <p:spPr bwMode="auto">
          <a:xfrm>
            <a:off x="0" y="-27384"/>
            <a:ext cx="9022860" cy="707886"/>
          </a:xfrm>
          <a:prstGeom prst="rect">
            <a:avLst/>
          </a:prstGeom>
          <a:noFill/>
          <a:ln w="9525">
            <a:noFill/>
            <a:miter lim="800000"/>
            <a:headEnd/>
            <a:tailEnd/>
          </a:ln>
        </p:spPr>
        <p:txBody>
          <a:bodyPr wrap="square">
            <a:spAutoFit/>
          </a:bodyPr>
          <a:lstStyle/>
          <a:p>
            <a:pPr algn="ctr" eaLnBrk="0" hangingPunct="0"/>
            <a:r>
              <a:rPr lang="en-GB" sz="4000" b="1" dirty="0">
                <a:solidFill>
                  <a:schemeClr val="accent5">
                    <a:lumMod val="75000"/>
                  </a:schemeClr>
                </a:solidFill>
                <a:latin typeface="+mj-lt"/>
              </a:rPr>
              <a:t>Infections </a:t>
            </a:r>
            <a:r>
              <a:rPr lang="en-GB" sz="4000" b="1" dirty="0" err="1">
                <a:solidFill>
                  <a:schemeClr val="accent5">
                    <a:lumMod val="75000"/>
                  </a:schemeClr>
                </a:solidFill>
                <a:latin typeface="+mj-lt"/>
              </a:rPr>
              <a:t>virales</a:t>
            </a:r>
            <a:endParaRPr lang="en-GB" sz="4000" b="1" dirty="0">
              <a:solidFill>
                <a:schemeClr val="accent5">
                  <a:lumMod val="75000"/>
                </a:schemeClr>
              </a:solidFill>
              <a:latin typeface="+mj-lt"/>
            </a:endParaRPr>
          </a:p>
        </p:txBody>
      </p:sp>
      <p:graphicFrame>
        <p:nvGraphicFramePr>
          <p:cNvPr id="6154" name="Object 10"/>
          <p:cNvGraphicFramePr>
            <a:graphicFrameLocks noChangeAspect="1"/>
          </p:cNvGraphicFramePr>
          <p:nvPr>
            <p:extLst>
              <p:ext uri="{D42A27DB-BD31-4B8C-83A1-F6EECF244321}">
                <p14:modId xmlns:p14="http://schemas.microsoft.com/office/powerpoint/2010/main" val="3436843035"/>
              </p:ext>
            </p:extLst>
          </p:nvPr>
        </p:nvGraphicFramePr>
        <p:xfrm>
          <a:off x="457200" y="1151312"/>
          <a:ext cx="8291264" cy="4509936"/>
        </p:xfrm>
        <a:graphic>
          <a:graphicData uri="http://schemas.openxmlformats.org/presentationml/2006/ole">
            <mc:AlternateContent xmlns:mc="http://schemas.openxmlformats.org/markup-compatibility/2006">
              <mc:Choice xmlns:v="urn:schemas-microsoft-com:vml" Requires="v">
                <p:oleObj spid="_x0000_s10248" name="Document" r:id="rId3" imgW="6640976" imgH="4228802" progId="Word.Document.8">
                  <p:embed/>
                </p:oleObj>
              </mc:Choice>
              <mc:Fallback>
                <p:oleObj name="Document" r:id="rId3" imgW="6640976" imgH="4228802" progId="Word.Document.8">
                  <p:embed/>
                  <p:pic>
                    <p:nvPicPr>
                      <p:cNvPr id="0" name=""/>
                      <p:cNvPicPr>
                        <a:picLocks noChangeAspect="1" noChangeArrowheads="1"/>
                      </p:cNvPicPr>
                      <p:nvPr/>
                    </p:nvPicPr>
                    <p:blipFill>
                      <a:blip r:embed="rId4"/>
                      <a:srcRect/>
                      <a:stretch>
                        <a:fillRect/>
                      </a:stretch>
                    </p:blipFill>
                    <p:spPr bwMode="auto">
                      <a:xfrm>
                        <a:off x="457200" y="1151312"/>
                        <a:ext cx="8291264" cy="4509936"/>
                      </a:xfrm>
                      <a:prstGeom prst="rect">
                        <a:avLst/>
                      </a:prstGeom>
                      <a:noFill/>
                      <a:ln>
                        <a:noFill/>
                      </a:ln>
                      <a:effectLst/>
                      <a:extLst/>
                    </p:spPr>
                  </p:pic>
                </p:oleObj>
              </mc:Fallback>
            </mc:AlternateContent>
          </a:graphicData>
        </a:graphic>
      </p:graphicFrame>
      <p:sp>
        <p:nvSpPr>
          <p:cNvPr id="4" name="Rectangle 4"/>
          <p:cNvSpPr>
            <a:spLocks noChangeArrowheads="1"/>
          </p:cNvSpPr>
          <p:nvPr/>
        </p:nvSpPr>
        <p:spPr bwMode="auto">
          <a:xfrm>
            <a:off x="6959152" y="6093296"/>
            <a:ext cx="2184848" cy="276999"/>
          </a:xfrm>
          <a:prstGeom prst="rect">
            <a:avLst/>
          </a:prstGeom>
          <a:noFill/>
          <a:ln w="9525">
            <a:noFill/>
            <a:miter lim="800000"/>
            <a:headEnd/>
            <a:tailEnd/>
          </a:ln>
        </p:spPr>
        <p:txBody>
          <a:bodyPr wrap="square">
            <a:spAutoFit/>
          </a:bodyPr>
          <a:lstStyle/>
          <a:p>
            <a:r>
              <a:rPr lang="en-US" sz="1200" b="1" dirty="0" err="1" smtClean="0">
                <a:latin typeface="Calibri" pitchFamily="34" charset="0"/>
              </a:rPr>
              <a:t>Trivedi</a:t>
            </a:r>
            <a:r>
              <a:rPr lang="en-US" sz="1200" b="1" dirty="0" smtClean="0">
                <a:latin typeface="Calibri" pitchFamily="34" charset="0"/>
              </a:rPr>
              <a:t> TK </a:t>
            </a:r>
            <a:r>
              <a:rPr lang="en-US" sz="1200" dirty="0" smtClean="0">
                <a:latin typeface="Calibri" pitchFamily="34" charset="0"/>
              </a:rPr>
              <a:t>JAMA 2013</a:t>
            </a:r>
            <a:endParaRPr lang="fr-FR" sz="1200" dirty="0">
              <a:latin typeface="Calibri" pitchFamily="34" charset="0"/>
            </a:endParaRPr>
          </a:p>
        </p:txBody>
      </p:sp>
      <p:sp>
        <p:nvSpPr>
          <p:cNvPr id="5" name="Text Box 4"/>
          <p:cNvSpPr txBox="1">
            <a:spLocks noChangeArrowheads="1"/>
          </p:cNvSpPr>
          <p:nvPr/>
        </p:nvSpPr>
        <p:spPr bwMode="auto">
          <a:xfrm>
            <a:off x="5202484" y="5517232"/>
            <a:ext cx="4194052" cy="584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l" eaLnBrk="0" hangingPunct="0">
              <a:defRPr/>
            </a:pPr>
            <a:r>
              <a:rPr lang="en-GB" sz="1600" dirty="0">
                <a:solidFill>
                  <a:srgbClr val="FF0000"/>
                </a:solidFill>
                <a:cs typeface="+mn-cs"/>
              </a:rPr>
              <a:t>Hospitalisation   	 + 9%   </a:t>
            </a:r>
            <a:r>
              <a:rPr lang="en-GB" sz="1600" dirty="0" smtClean="0">
                <a:solidFill>
                  <a:srgbClr val="FF0000"/>
                </a:solidFill>
                <a:cs typeface="+mn-cs"/>
              </a:rPr>
              <a:t>(+</a:t>
            </a:r>
            <a:r>
              <a:rPr lang="en-GB" sz="1600" dirty="0">
                <a:solidFill>
                  <a:srgbClr val="FF0000"/>
                </a:solidFill>
                <a:cs typeface="+mn-cs"/>
              </a:rPr>
              <a:t>5-29</a:t>
            </a:r>
            <a:r>
              <a:rPr lang="en-GB" sz="1600" dirty="0" smtClean="0">
                <a:solidFill>
                  <a:srgbClr val="FF0000"/>
                </a:solidFill>
                <a:cs typeface="+mn-cs"/>
              </a:rPr>
              <a:t>%)</a:t>
            </a:r>
            <a:r>
              <a:rPr lang="en-GB" sz="1600" dirty="0">
                <a:solidFill>
                  <a:srgbClr val="FF0000"/>
                </a:solidFill>
                <a:cs typeface="+mn-cs"/>
              </a:rPr>
              <a:t>	</a:t>
            </a:r>
          </a:p>
          <a:p>
            <a:pPr algn="l" eaLnBrk="0" hangingPunct="0">
              <a:defRPr/>
            </a:pPr>
            <a:r>
              <a:rPr lang="en-GB" sz="1600" dirty="0" err="1">
                <a:solidFill>
                  <a:srgbClr val="FF0000"/>
                </a:solidFill>
                <a:cs typeface="+mn-cs"/>
              </a:rPr>
              <a:t>Mortalité</a:t>
            </a:r>
            <a:r>
              <a:rPr lang="en-GB" sz="1600" dirty="0">
                <a:solidFill>
                  <a:srgbClr val="FF0000"/>
                </a:solidFill>
                <a:cs typeface="+mn-cs"/>
              </a:rPr>
              <a:t>  		</a:t>
            </a:r>
            <a:r>
              <a:rPr lang="en-GB" sz="1600" dirty="0">
                <a:solidFill>
                  <a:srgbClr val="FF0000"/>
                </a:solidFill>
              </a:rPr>
              <a:t> </a:t>
            </a:r>
            <a:r>
              <a:rPr lang="en-GB" sz="1600" dirty="0" smtClean="0">
                <a:solidFill>
                  <a:srgbClr val="FF0000"/>
                </a:solidFill>
                <a:cs typeface="+mn-cs"/>
              </a:rPr>
              <a:t>+ </a:t>
            </a:r>
            <a:r>
              <a:rPr lang="en-GB" sz="1600" dirty="0">
                <a:solidFill>
                  <a:srgbClr val="FF0000"/>
                </a:solidFill>
                <a:cs typeface="+mn-cs"/>
              </a:rPr>
              <a:t>11%  </a:t>
            </a:r>
            <a:r>
              <a:rPr lang="en-GB" sz="1600" dirty="0" smtClean="0">
                <a:solidFill>
                  <a:srgbClr val="FF0000"/>
                </a:solidFill>
                <a:cs typeface="+mn-cs"/>
              </a:rPr>
              <a:t>(+10 </a:t>
            </a:r>
            <a:r>
              <a:rPr lang="en-GB" sz="1600" dirty="0">
                <a:solidFill>
                  <a:srgbClr val="FF0000"/>
                </a:solidFill>
                <a:cs typeface="+mn-cs"/>
              </a:rPr>
              <a:t>à 19</a:t>
            </a:r>
            <a:r>
              <a:rPr lang="en-GB" sz="1600" dirty="0" smtClean="0">
                <a:solidFill>
                  <a:srgbClr val="FF0000"/>
                </a:solidFill>
                <a:cs typeface="+mn-cs"/>
              </a:rPr>
              <a:t>%) </a:t>
            </a:r>
            <a:endParaRPr lang="en-GB" sz="1600" dirty="0">
              <a:solidFill>
                <a:srgbClr val="FF0000"/>
              </a:solidFill>
              <a:cs typeface="+mn-cs"/>
            </a:endParaRPr>
          </a:p>
        </p:txBody>
      </p:sp>
    </p:spTree>
    <p:extLst>
      <p:ext uri="{BB962C8B-B14F-4D97-AF65-F5344CB8AC3E}">
        <p14:creationId xmlns:p14="http://schemas.microsoft.com/office/powerpoint/2010/main" val="11308353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0178" name="Image 4"/>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57163" y="1341438"/>
            <a:ext cx="8953500" cy="298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ZoneTexte 6"/>
          <p:cNvSpPr txBox="1">
            <a:spLocks noChangeArrowheads="1"/>
          </p:cNvSpPr>
          <p:nvPr/>
        </p:nvSpPr>
        <p:spPr bwMode="auto">
          <a:xfrm>
            <a:off x="4211638" y="5949950"/>
            <a:ext cx="45180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fr-FR" altLang="fr-FR" sz="1800"/>
              <a:t>MMWR September 19,2014, vol 63, 67 : 822-5</a:t>
            </a:r>
          </a:p>
        </p:txBody>
      </p:sp>
    </p:spTree>
    <p:extLst>
      <p:ext uri="{BB962C8B-B14F-4D97-AF65-F5344CB8AC3E}">
        <p14:creationId xmlns:p14="http://schemas.microsoft.com/office/powerpoint/2010/main" val="22856509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1202" name="Image 1"/>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3851275" y="333375"/>
            <a:ext cx="45085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ZoneTexte 3"/>
          <p:cNvSpPr txBox="1">
            <a:spLocks noChangeArrowheads="1"/>
          </p:cNvSpPr>
          <p:nvPr/>
        </p:nvSpPr>
        <p:spPr bwMode="auto">
          <a:xfrm>
            <a:off x="323850" y="1054100"/>
            <a:ext cx="29733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fr-FR" altLang="fr-FR" sz="1800"/>
              <a:t>Recommandations de l’ACIP pour l’administration des VPC 13 et VPS 23 chez le sujet 65+ ans</a:t>
            </a:r>
          </a:p>
        </p:txBody>
      </p:sp>
    </p:spTree>
    <p:extLst>
      <p:ext uri="{BB962C8B-B14F-4D97-AF65-F5344CB8AC3E}">
        <p14:creationId xmlns:p14="http://schemas.microsoft.com/office/powerpoint/2010/main" val="5945754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re 1"/>
          <p:cNvSpPr>
            <a:spLocks noGrp="1"/>
          </p:cNvSpPr>
          <p:nvPr>
            <p:ph type="ctrTitle"/>
          </p:nvPr>
        </p:nvSpPr>
        <p:spPr>
          <a:ln>
            <a:solidFill>
              <a:srgbClr val="7030A0"/>
            </a:solidFill>
          </a:ln>
        </p:spPr>
        <p:txBody>
          <a:bodyPr rtlCol="0">
            <a:normAutofit/>
          </a:bodyPr>
          <a:lstStyle/>
          <a:p>
            <a:pPr eaLnBrk="1" fontAlgn="auto" hangingPunct="1">
              <a:spcAft>
                <a:spcPts val="0"/>
              </a:spcAft>
              <a:defRPr/>
            </a:pPr>
            <a:r>
              <a:rPr lang="fr-FR" altLang="fr-FR" b="1" dirty="0" smtClean="0">
                <a:solidFill>
                  <a:srgbClr val="0070C0"/>
                </a:solidFill>
                <a:ea typeface="+mn-ea"/>
                <a:cs typeface="+mn-cs"/>
              </a:rPr>
              <a:t>Le </a:t>
            </a:r>
            <a:r>
              <a:rPr lang="fr-FR" altLang="fr-FR" b="1" dirty="0">
                <a:solidFill>
                  <a:srgbClr val="0070C0"/>
                </a:solidFill>
                <a:ea typeface="+mn-ea"/>
                <a:cs typeface="+mn-cs"/>
              </a:rPr>
              <a:t>Z</a:t>
            </a:r>
            <a:r>
              <a:rPr lang="fr-FR" altLang="fr-FR" b="1" dirty="0" smtClean="0">
                <a:solidFill>
                  <a:srgbClr val="0070C0"/>
                </a:solidFill>
                <a:ea typeface="+mn-ea"/>
                <a:cs typeface="+mn-cs"/>
              </a:rPr>
              <a:t>ona</a:t>
            </a:r>
            <a:endParaRPr lang="fr-FR" altLang="fr-FR" b="1" dirty="0">
              <a:solidFill>
                <a:srgbClr val="0070C0"/>
              </a:solidFill>
              <a:ea typeface="+mn-ea"/>
              <a:cs typeface="+mn-cs"/>
            </a:endParaRPr>
          </a:p>
        </p:txBody>
      </p:sp>
    </p:spTree>
    <p:extLst>
      <p:ext uri="{BB962C8B-B14F-4D97-AF65-F5344CB8AC3E}">
        <p14:creationId xmlns:p14="http://schemas.microsoft.com/office/powerpoint/2010/main" val="21498053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re 1"/>
          <p:cNvSpPr>
            <a:spLocks noGrp="1"/>
          </p:cNvSpPr>
          <p:nvPr>
            <p:ph type="title"/>
          </p:nvPr>
        </p:nvSpPr>
        <p:spPr>
          <a:xfrm>
            <a:off x="457200" y="274638"/>
            <a:ext cx="8229600" cy="850900"/>
          </a:xfrm>
        </p:spPr>
        <p:txBody>
          <a:bodyPr rtlCol="0">
            <a:normAutofit fontScale="90000"/>
          </a:bodyPr>
          <a:lstStyle/>
          <a:p>
            <a:pPr eaLnBrk="1" fontAlgn="auto" hangingPunct="1">
              <a:spcAft>
                <a:spcPts val="0"/>
              </a:spcAft>
              <a:defRPr/>
            </a:pPr>
            <a:r>
              <a:rPr lang="fr-FR" altLang="fr-FR" sz="4000" b="1" dirty="0">
                <a:solidFill>
                  <a:schemeClr val="accent5">
                    <a:lumMod val="75000"/>
                  </a:schemeClr>
                </a:solidFill>
                <a:ea typeface="+mn-ea"/>
                <a:cs typeface="+mn-cs"/>
              </a:rPr>
              <a:t>Pourquoi </a:t>
            </a:r>
            <a:r>
              <a:rPr lang="fr-FR" altLang="fr-FR" sz="4000" b="1" dirty="0" smtClean="0">
                <a:solidFill>
                  <a:schemeClr val="accent5">
                    <a:lumMod val="75000"/>
                  </a:schemeClr>
                </a:solidFill>
                <a:ea typeface="+mn-ea"/>
                <a:cs typeface="+mn-cs"/>
              </a:rPr>
              <a:t>changer les recommandations ?</a:t>
            </a:r>
            <a:endParaRPr lang="fr-FR" altLang="fr-FR" sz="4000" b="1" dirty="0">
              <a:solidFill>
                <a:schemeClr val="accent5">
                  <a:lumMod val="75000"/>
                </a:schemeClr>
              </a:solidFill>
              <a:ea typeface="+mn-ea"/>
              <a:cs typeface="+mn-cs"/>
            </a:endParaRPr>
          </a:p>
        </p:txBody>
      </p:sp>
      <p:sp>
        <p:nvSpPr>
          <p:cNvPr id="3075" name="Espace réservé du contenu 2"/>
          <p:cNvSpPr>
            <a:spLocks noGrp="1"/>
          </p:cNvSpPr>
          <p:nvPr>
            <p:ph idx="1"/>
          </p:nvPr>
        </p:nvSpPr>
        <p:spPr>
          <a:xfrm>
            <a:off x="457200" y="1379538"/>
            <a:ext cx="8229600" cy="4641850"/>
          </a:xfrm>
        </p:spPr>
        <p:txBody>
          <a:bodyPr rtlCol="0">
            <a:normAutofit fontScale="92500" lnSpcReduction="10000"/>
          </a:bodyPr>
          <a:lstStyle/>
          <a:p>
            <a:pPr eaLnBrk="1" fontAlgn="auto" hangingPunct="1">
              <a:spcAft>
                <a:spcPts val="0"/>
              </a:spcAft>
              <a:defRPr/>
            </a:pPr>
            <a:r>
              <a:rPr lang="fr-FR" altLang="fr-FR" b="1" dirty="0" smtClean="0"/>
              <a:t>Modification des populations</a:t>
            </a:r>
          </a:p>
          <a:p>
            <a:pPr lvl="1" eaLnBrk="1" fontAlgn="auto" hangingPunct="1">
              <a:spcAft>
                <a:spcPts val="0"/>
              </a:spcAft>
              <a:defRPr/>
            </a:pPr>
            <a:r>
              <a:rPr lang="fr-FR" altLang="fr-FR" dirty="0" smtClean="0"/>
              <a:t>Plus d’âgés</a:t>
            </a:r>
          </a:p>
          <a:p>
            <a:pPr lvl="1" eaLnBrk="1" fontAlgn="auto" hangingPunct="1">
              <a:spcAft>
                <a:spcPts val="0"/>
              </a:spcAft>
              <a:defRPr/>
            </a:pPr>
            <a:r>
              <a:rPr lang="fr-FR" altLang="fr-FR" dirty="0" smtClean="0"/>
              <a:t>Plus d’immunodéprimés</a:t>
            </a:r>
          </a:p>
          <a:p>
            <a:pPr lvl="4" eaLnBrk="1" fontAlgn="auto" hangingPunct="1">
              <a:spcAft>
                <a:spcPts val="0"/>
              </a:spcAft>
              <a:defRPr/>
            </a:pPr>
            <a:endParaRPr lang="fr-FR" altLang="fr-FR" sz="1700" dirty="0" smtClean="0"/>
          </a:p>
          <a:p>
            <a:pPr eaLnBrk="1" fontAlgn="auto" hangingPunct="1">
              <a:spcAft>
                <a:spcPts val="0"/>
              </a:spcAft>
              <a:defRPr/>
            </a:pPr>
            <a:r>
              <a:rPr lang="fr-FR" altLang="fr-FR" b="1" dirty="0" smtClean="0"/>
              <a:t>Modification des maladies</a:t>
            </a:r>
          </a:p>
          <a:p>
            <a:pPr lvl="1" eaLnBrk="1" fontAlgn="auto" hangingPunct="1">
              <a:spcAft>
                <a:spcPts val="0"/>
              </a:spcAft>
              <a:defRPr/>
            </a:pPr>
            <a:r>
              <a:rPr lang="fr-FR" altLang="fr-FR" dirty="0" smtClean="0"/>
              <a:t>Circulation modifiée donc immunité moins fréquemment acquise dans l’enfance </a:t>
            </a:r>
            <a:r>
              <a:rPr lang="fr-FR" altLang="fr-FR" i="1" dirty="0" smtClean="0"/>
              <a:t>(ex : rougeole)</a:t>
            </a:r>
          </a:p>
          <a:p>
            <a:pPr lvl="1" eaLnBrk="1" fontAlgn="auto" hangingPunct="1">
              <a:spcAft>
                <a:spcPts val="0"/>
              </a:spcAft>
              <a:defRPr/>
            </a:pPr>
            <a:r>
              <a:rPr lang="fr-FR" altLang="fr-FR" dirty="0" smtClean="0"/>
              <a:t>Apparition de nouvelles maladies …						… ou de nouvelles souches</a:t>
            </a:r>
          </a:p>
          <a:p>
            <a:pPr lvl="1" eaLnBrk="1" fontAlgn="auto" hangingPunct="1">
              <a:spcAft>
                <a:spcPts val="0"/>
              </a:spcAft>
              <a:defRPr/>
            </a:pPr>
            <a:endParaRPr lang="fr-FR" altLang="fr-FR" sz="1700" dirty="0" smtClean="0"/>
          </a:p>
          <a:p>
            <a:pPr eaLnBrk="1" fontAlgn="auto" hangingPunct="1">
              <a:spcAft>
                <a:spcPts val="0"/>
              </a:spcAft>
              <a:defRPr/>
            </a:pPr>
            <a:r>
              <a:rPr lang="fr-FR" altLang="fr-FR" b="1" dirty="0" smtClean="0"/>
              <a:t>Mise à disposition de nouveaux vaccins</a:t>
            </a:r>
          </a:p>
        </p:txBody>
      </p:sp>
    </p:spTree>
    <p:extLst>
      <p:ext uri="{BB962C8B-B14F-4D97-AF65-F5344CB8AC3E}">
        <p14:creationId xmlns:p14="http://schemas.microsoft.com/office/powerpoint/2010/main" val="9585403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1"/>
          <p:cNvSpPr>
            <a:spLocks noGrp="1"/>
          </p:cNvSpPr>
          <p:nvPr>
            <p:ph type="title"/>
          </p:nvPr>
        </p:nvSpPr>
        <p:spPr/>
        <p:txBody>
          <a:bodyPr rtlCol="0">
            <a:normAutofit/>
          </a:bodyPr>
          <a:lstStyle/>
          <a:p>
            <a:pPr eaLnBrk="1" fontAlgn="auto" hangingPunct="1">
              <a:spcAft>
                <a:spcPts val="0"/>
              </a:spcAft>
              <a:defRPr/>
            </a:pPr>
            <a:r>
              <a:rPr lang="fr-FR" altLang="fr-FR" sz="4000" b="1" dirty="0">
                <a:solidFill>
                  <a:schemeClr val="accent5">
                    <a:lumMod val="75000"/>
                  </a:schemeClr>
                </a:solidFill>
                <a:ea typeface="+mn-ea"/>
                <a:cs typeface="+mn-cs"/>
              </a:rPr>
              <a:t>Pyramide des âges en Europe </a:t>
            </a:r>
          </a:p>
        </p:txBody>
      </p:sp>
      <p:pic>
        <p:nvPicPr>
          <p:cNvPr id="5123"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b="7681"/>
          <a:stretch>
            <a:fillRect/>
          </a:stretch>
        </p:blipFill>
        <p:spPr bwMode="auto">
          <a:xfrm>
            <a:off x="182563" y="2063750"/>
            <a:ext cx="8785225" cy="314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ZoneTexte 1"/>
          <p:cNvSpPr txBox="1">
            <a:spLocks noChangeArrowheads="1"/>
          </p:cNvSpPr>
          <p:nvPr/>
        </p:nvSpPr>
        <p:spPr bwMode="auto">
          <a:xfrm>
            <a:off x="6875463" y="5835650"/>
            <a:ext cx="16573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fr-FR" altLang="fr-FR" sz="1800" i="1"/>
              <a:t>Données OMS</a:t>
            </a:r>
          </a:p>
        </p:txBody>
      </p:sp>
    </p:spTree>
    <p:extLst>
      <p:ext uri="{BB962C8B-B14F-4D97-AF65-F5344CB8AC3E}">
        <p14:creationId xmlns:p14="http://schemas.microsoft.com/office/powerpoint/2010/main" val="11589764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Espace réservé du contenu 2"/>
          <p:cNvSpPr>
            <a:spLocks noGrp="1"/>
          </p:cNvSpPr>
          <p:nvPr>
            <p:ph idx="1"/>
          </p:nvPr>
        </p:nvSpPr>
        <p:spPr/>
        <p:txBody>
          <a:bodyPr/>
          <a:lstStyle/>
          <a:p>
            <a:endParaRPr lang="fr-FR" smtClean="0"/>
          </a:p>
        </p:txBody>
      </p:sp>
      <p:pic>
        <p:nvPicPr>
          <p:cNvPr id="6147" name="Picture 2" descr="http://fr.cdn.v5.futura-sciences.com/builds/images/thumbs/c/ce0d30d62f_25829_pyramide-age-2060_insee.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92275" y="1484313"/>
            <a:ext cx="5810250"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re 1"/>
          <p:cNvSpPr txBox="1">
            <a:spLocks/>
          </p:cNvSpPr>
          <p:nvPr/>
        </p:nvSpPr>
        <p:spPr bwMode="auto">
          <a:xfrm>
            <a:off x="482600" y="18891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fr-FR" altLang="fr-FR" sz="4000" b="1" dirty="0">
                <a:solidFill>
                  <a:schemeClr val="accent5">
                    <a:lumMod val="75000"/>
                  </a:schemeClr>
                </a:solidFill>
                <a:ea typeface="+mn-ea"/>
                <a:cs typeface="+mn-cs"/>
              </a:rPr>
              <a:t>En France : 2060 vs </a:t>
            </a:r>
            <a:r>
              <a:rPr lang="fr-FR" altLang="fr-FR" sz="4000" b="1" dirty="0" smtClean="0">
                <a:solidFill>
                  <a:schemeClr val="accent5">
                    <a:lumMod val="75000"/>
                  </a:schemeClr>
                </a:solidFill>
                <a:ea typeface="+mn-ea"/>
                <a:cs typeface="+mn-cs"/>
              </a:rPr>
              <a:t>2007 </a:t>
            </a:r>
            <a:endParaRPr lang="fr-FR" altLang="fr-FR" sz="4000" b="1" dirty="0">
              <a:solidFill>
                <a:schemeClr val="accent5">
                  <a:lumMod val="75000"/>
                </a:schemeClr>
              </a:solidFill>
              <a:ea typeface="+mn-ea"/>
              <a:cs typeface="+mn-cs"/>
            </a:endParaRPr>
          </a:p>
        </p:txBody>
      </p:sp>
    </p:spTree>
    <p:extLst>
      <p:ext uri="{BB962C8B-B14F-4D97-AF65-F5344CB8AC3E}">
        <p14:creationId xmlns:p14="http://schemas.microsoft.com/office/powerpoint/2010/main" val="39046522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fr-FR" altLang="fr-FR" b="1" dirty="0" smtClean="0">
                <a:solidFill>
                  <a:schemeClr val="accent5">
                    <a:lumMod val="75000"/>
                  </a:schemeClr>
                </a:solidFill>
              </a:rPr>
              <a:t>Rhône-Alpes</a:t>
            </a:r>
            <a:endParaRPr lang="fr-FR" dirty="0"/>
          </a:p>
        </p:txBody>
      </p:sp>
      <p:sp>
        <p:nvSpPr>
          <p:cNvPr id="7171" name="Espace réservé du contenu 2"/>
          <p:cNvSpPr>
            <a:spLocks noGrp="1"/>
          </p:cNvSpPr>
          <p:nvPr>
            <p:ph idx="1"/>
          </p:nvPr>
        </p:nvSpPr>
        <p:spPr/>
        <p:txBody>
          <a:bodyPr/>
          <a:lstStyle/>
          <a:p>
            <a:endParaRPr lang="fr-FR" smtClean="0"/>
          </a:p>
        </p:txBody>
      </p:sp>
      <p:pic>
        <p:nvPicPr>
          <p:cNvPr id="7172"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195513" y="1506538"/>
            <a:ext cx="5184775" cy="4586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47427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re 1"/>
          <p:cNvSpPr>
            <a:spLocks noGrp="1"/>
          </p:cNvSpPr>
          <p:nvPr>
            <p:ph type="title"/>
          </p:nvPr>
        </p:nvSpPr>
        <p:spPr>
          <a:xfrm>
            <a:off x="441325" y="11113"/>
            <a:ext cx="8229600" cy="998537"/>
          </a:xfrm>
        </p:spPr>
        <p:txBody>
          <a:bodyPr rtlCol="0">
            <a:normAutofit/>
          </a:bodyPr>
          <a:lstStyle/>
          <a:p>
            <a:pPr eaLnBrk="1" fontAlgn="auto" hangingPunct="1">
              <a:spcAft>
                <a:spcPts val="0"/>
              </a:spcAft>
              <a:defRPr/>
            </a:pPr>
            <a:r>
              <a:rPr lang="fr-FR" altLang="fr-FR" sz="4000" b="1" dirty="0">
                <a:solidFill>
                  <a:schemeClr val="accent5">
                    <a:lumMod val="75000"/>
                  </a:schemeClr>
                </a:solidFill>
                <a:ea typeface="+mn-ea"/>
                <a:cs typeface="+mn-cs"/>
              </a:rPr>
              <a:t>%</a:t>
            </a:r>
            <a:r>
              <a:rPr lang="fr-FR" altLang="fr-FR" sz="4000" b="1" dirty="0" err="1">
                <a:solidFill>
                  <a:schemeClr val="accent5">
                    <a:lumMod val="75000"/>
                  </a:schemeClr>
                </a:solidFill>
                <a:ea typeface="+mn-ea"/>
                <a:cs typeface="+mn-cs"/>
              </a:rPr>
              <a:t>age</a:t>
            </a:r>
            <a:r>
              <a:rPr lang="fr-FR" altLang="fr-FR" sz="4000" b="1" dirty="0">
                <a:solidFill>
                  <a:schemeClr val="accent5">
                    <a:lumMod val="75000"/>
                  </a:schemeClr>
                </a:solidFill>
                <a:ea typeface="+mn-ea"/>
                <a:cs typeface="+mn-cs"/>
              </a:rPr>
              <a:t> de différentes classes d’âge</a:t>
            </a:r>
          </a:p>
        </p:txBody>
      </p:sp>
      <p:graphicFrame>
        <p:nvGraphicFramePr>
          <p:cNvPr id="8" name="Graphique 7"/>
          <p:cNvGraphicFramePr>
            <a:graphicFrameLocks/>
          </p:cNvGraphicFramePr>
          <p:nvPr/>
        </p:nvGraphicFramePr>
        <p:xfrm>
          <a:off x="755576" y="908720"/>
          <a:ext cx="7704856" cy="5328592"/>
        </p:xfrm>
        <a:graphic>
          <a:graphicData uri="http://schemas.openxmlformats.org/drawingml/2006/chart">
            <c:chart xmlns:c="http://schemas.openxmlformats.org/drawingml/2006/chart" xmlns:r="http://schemas.openxmlformats.org/officeDocument/2006/relationships" r:id="rId2"/>
          </a:graphicData>
        </a:graphic>
      </p:graphicFrame>
      <p:sp>
        <p:nvSpPr>
          <p:cNvPr id="8196" name="ZoneTexte 3"/>
          <p:cNvSpPr txBox="1">
            <a:spLocks noChangeArrowheads="1"/>
          </p:cNvSpPr>
          <p:nvPr/>
        </p:nvSpPr>
        <p:spPr bwMode="auto">
          <a:xfrm>
            <a:off x="5576888" y="4005263"/>
            <a:ext cx="3097212"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fr-FR" altLang="fr-FR" sz="2800" b="1">
                <a:solidFill>
                  <a:schemeClr val="accent2"/>
                </a:solidFill>
              </a:rPr>
              <a:t>&gt;60 ans</a:t>
            </a:r>
          </a:p>
          <a:p>
            <a:pPr eaLnBrk="1" hangingPunct="1"/>
            <a:r>
              <a:rPr lang="fr-FR" altLang="fr-FR" sz="2800" b="1">
                <a:solidFill>
                  <a:srgbClr val="7030A0"/>
                </a:solidFill>
              </a:rPr>
              <a:t>&gt;70 ans</a:t>
            </a:r>
          </a:p>
          <a:p>
            <a:pPr eaLnBrk="1" hangingPunct="1"/>
            <a:r>
              <a:rPr lang="fr-FR" altLang="fr-FR" sz="2800" b="1">
                <a:solidFill>
                  <a:srgbClr val="00B0F0"/>
                </a:solidFill>
              </a:rPr>
              <a:t>&gt;80 ans</a:t>
            </a:r>
          </a:p>
        </p:txBody>
      </p:sp>
    </p:spTree>
    <p:extLst>
      <p:ext uri="{BB962C8B-B14F-4D97-AF65-F5344CB8AC3E}">
        <p14:creationId xmlns:p14="http://schemas.microsoft.com/office/powerpoint/2010/main" val="8183947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p:cNvSpPr>
            <a:spLocks noGrp="1"/>
          </p:cNvSpPr>
          <p:nvPr>
            <p:ph type="title"/>
          </p:nvPr>
        </p:nvSpPr>
        <p:spPr/>
        <p:txBody>
          <a:bodyPr rtlCol="0">
            <a:normAutofit/>
          </a:bodyPr>
          <a:lstStyle/>
          <a:p>
            <a:pPr eaLnBrk="1" fontAlgn="auto" hangingPunct="1">
              <a:spcAft>
                <a:spcPts val="0"/>
              </a:spcAft>
              <a:defRPr/>
            </a:pPr>
            <a:r>
              <a:rPr lang="fr-FR" altLang="fr-FR" sz="4000" b="1" dirty="0" smtClean="0">
                <a:solidFill>
                  <a:schemeClr val="accent5">
                    <a:lumMod val="75000"/>
                  </a:schemeClr>
                </a:solidFill>
                <a:ea typeface="+mn-ea"/>
                <a:cs typeface="+mn-cs"/>
              </a:rPr>
              <a:t>VZV : histoire </a:t>
            </a:r>
            <a:r>
              <a:rPr lang="fr-FR" altLang="fr-FR" sz="4000" b="1" dirty="0">
                <a:solidFill>
                  <a:schemeClr val="accent5">
                    <a:lumMod val="75000"/>
                  </a:schemeClr>
                </a:solidFill>
                <a:ea typeface="+mn-ea"/>
                <a:cs typeface="+mn-cs"/>
              </a:rPr>
              <a:t>naturelle de l‘infection</a:t>
            </a:r>
          </a:p>
        </p:txBody>
      </p:sp>
      <p:sp>
        <p:nvSpPr>
          <p:cNvPr id="9219" name="Espace réservé du contenu 2"/>
          <p:cNvSpPr>
            <a:spLocks noGrp="1"/>
          </p:cNvSpPr>
          <p:nvPr>
            <p:ph idx="1"/>
          </p:nvPr>
        </p:nvSpPr>
        <p:spPr/>
        <p:txBody>
          <a:bodyPr/>
          <a:lstStyle/>
          <a:p>
            <a:pPr eaLnBrk="1" hangingPunct="1"/>
            <a:endParaRPr lang="fr-FR" altLang="fr-FR" smtClean="0"/>
          </a:p>
        </p:txBody>
      </p:sp>
      <p:pic>
        <p:nvPicPr>
          <p:cNvPr id="9220"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l="2110"/>
          <a:stretch>
            <a:fillRect/>
          </a:stretch>
        </p:blipFill>
        <p:spPr bwMode="auto">
          <a:xfrm>
            <a:off x="250825" y="1700213"/>
            <a:ext cx="8736013"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659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re 1"/>
          <p:cNvSpPr>
            <a:spLocks noGrp="1"/>
          </p:cNvSpPr>
          <p:nvPr>
            <p:ph type="title"/>
          </p:nvPr>
        </p:nvSpPr>
        <p:spPr>
          <a:xfrm>
            <a:off x="431800" y="0"/>
            <a:ext cx="8229600" cy="1143000"/>
          </a:xfrm>
        </p:spPr>
        <p:txBody>
          <a:bodyPr rtlCol="0">
            <a:normAutofit/>
          </a:bodyPr>
          <a:lstStyle/>
          <a:p>
            <a:pPr eaLnBrk="1" fontAlgn="auto" hangingPunct="1">
              <a:spcAft>
                <a:spcPts val="0"/>
              </a:spcAft>
              <a:defRPr/>
            </a:pPr>
            <a:r>
              <a:rPr lang="fr-FR" altLang="fr-FR" sz="4000" b="1" dirty="0">
                <a:solidFill>
                  <a:schemeClr val="accent5">
                    <a:lumMod val="75000"/>
                  </a:schemeClr>
                </a:solidFill>
                <a:ea typeface="+mn-ea"/>
                <a:cs typeface="+mn-cs"/>
              </a:rPr>
              <a:t>Épidémiologie </a:t>
            </a:r>
          </a:p>
        </p:txBody>
      </p:sp>
      <p:sp>
        <p:nvSpPr>
          <p:cNvPr id="3" name="Espace réservé du contenu 2"/>
          <p:cNvSpPr>
            <a:spLocks noGrp="1"/>
          </p:cNvSpPr>
          <p:nvPr>
            <p:ph idx="1"/>
          </p:nvPr>
        </p:nvSpPr>
        <p:spPr>
          <a:xfrm>
            <a:off x="590550" y="1125538"/>
            <a:ext cx="8229600" cy="5111750"/>
          </a:xfrm>
        </p:spPr>
        <p:txBody>
          <a:bodyPr rtlCol="0">
            <a:normAutofit fontScale="77500" lnSpcReduction="20000"/>
          </a:bodyPr>
          <a:lstStyle/>
          <a:p>
            <a:pPr eaLnBrk="1" fontAlgn="auto" hangingPunct="1">
              <a:spcAft>
                <a:spcPts val="0"/>
              </a:spcAft>
              <a:defRPr/>
            </a:pPr>
            <a:r>
              <a:rPr lang="fr-FR" b="1" dirty="0" smtClean="0"/>
              <a:t>Incidence du zona </a:t>
            </a:r>
            <a:r>
              <a:rPr lang="fr-FR" b="1" dirty="0"/>
              <a:t>en augmentation</a:t>
            </a:r>
          </a:p>
          <a:p>
            <a:pPr lvl="1" eaLnBrk="1" fontAlgn="auto" hangingPunct="1">
              <a:spcAft>
                <a:spcPts val="0"/>
              </a:spcAft>
              <a:defRPr/>
            </a:pPr>
            <a:r>
              <a:rPr lang="fr-FR" dirty="0"/>
              <a:t>Car plus de personnes âgées</a:t>
            </a:r>
          </a:p>
          <a:p>
            <a:pPr lvl="1" eaLnBrk="1" fontAlgn="auto" hangingPunct="1">
              <a:spcAft>
                <a:spcPts val="0"/>
              </a:spcAft>
              <a:defRPr/>
            </a:pPr>
            <a:r>
              <a:rPr lang="fr-FR" dirty="0"/>
              <a:t>Et plus de </a:t>
            </a:r>
            <a:r>
              <a:rPr lang="fr-FR" dirty="0" smtClean="0"/>
              <a:t>personnes </a:t>
            </a:r>
            <a:r>
              <a:rPr lang="fr-FR" dirty="0"/>
              <a:t>très </a:t>
            </a:r>
            <a:r>
              <a:rPr lang="fr-FR" dirty="0" smtClean="0"/>
              <a:t>âgées</a:t>
            </a:r>
          </a:p>
          <a:p>
            <a:pPr lvl="4" eaLnBrk="1" fontAlgn="auto" hangingPunct="1">
              <a:spcAft>
                <a:spcPts val="0"/>
              </a:spcAft>
              <a:defRPr/>
            </a:pPr>
            <a:endParaRPr lang="fr-FR" dirty="0"/>
          </a:p>
          <a:p>
            <a:pPr eaLnBrk="1" fontAlgn="auto" hangingPunct="1">
              <a:spcAft>
                <a:spcPts val="0"/>
              </a:spcAft>
              <a:defRPr/>
            </a:pPr>
            <a:r>
              <a:rPr lang="fr-FR" b="1" dirty="0" smtClean="0">
                <a:solidFill>
                  <a:schemeClr val="bg1"/>
                </a:solidFill>
              </a:rPr>
              <a:t>Plus de 2/3 des cas surviennent après 45 ans</a:t>
            </a:r>
          </a:p>
          <a:p>
            <a:pPr eaLnBrk="1" fontAlgn="auto" hangingPunct="1">
              <a:spcAft>
                <a:spcPts val="0"/>
              </a:spcAft>
              <a:defRPr/>
            </a:pPr>
            <a:r>
              <a:rPr lang="fr-FR" b="1" dirty="0" smtClean="0">
                <a:solidFill>
                  <a:schemeClr val="bg1"/>
                </a:solidFill>
              </a:rPr>
              <a:t>50% des plus de 80 ans feront un zona</a:t>
            </a:r>
          </a:p>
          <a:p>
            <a:pPr marL="1828800" lvl="4" indent="0" eaLnBrk="1" fontAlgn="auto" hangingPunct="1">
              <a:spcAft>
                <a:spcPts val="0"/>
              </a:spcAft>
              <a:buFont typeface="Arial" charset="0"/>
              <a:buNone/>
              <a:defRPr/>
            </a:pPr>
            <a:endParaRPr lang="fr-FR" dirty="0" smtClean="0">
              <a:solidFill>
                <a:schemeClr val="bg1"/>
              </a:solidFill>
            </a:endParaRPr>
          </a:p>
          <a:p>
            <a:pPr eaLnBrk="1" fontAlgn="auto" hangingPunct="1">
              <a:spcAft>
                <a:spcPts val="0"/>
              </a:spcAft>
              <a:defRPr/>
            </a:pPr>
            <a:r>
              <a:rPr lang="fr-FR" b="1" dirty="0" smtClean="0">
                <a:solidFill>
                  <a:schemeClr val="bg1"/>
                </a:solidFill>
              </a:rPr>
              <a:t>Âge = hospitalisation plus fréquente</a:t>
            </a:r>
          </a:p>
          <a:p>
            <a:pPr eaLnBrk="1" fontAlgn="auto" hangingPunct="1">
              <a:spcAft>
                <a:spcPts val="0"/>
              </a:spcAft>
              <a:defRPr/>
            </a:pPr>
            <a:r>
              <a:rPr lang="fr-FR" b="1" dirty="0" smtClean="0">
                <a:solidFill>
                  <a:schemeClr val="bg1"/>
                </a:solidFill>
              </a:rPr>
              <a:t>Âge = douleurs post-zostériennes plus fréquentes et plus durables</a:t>
            </a:r>
          </a:p>
          <a:p>
            <a:pPr lvl="4" eaLnBrk="1" fontAlgn="auto" hangingPunct="1">
              <a:spcAft>
                <a:spcPts val="0"/>
              </a:spcAft>
              <a:buFont typeface="Arial" pitchFamily="34" charset="0"/>
              <a:buChar char="•"/>
              <a:defRPr/>
            </a:pPr>
            <a:endParaRPr lang="fr-FR" b="1" dirty="0" smtClean="0">
              <a:solidFill>
                <a:schemeClr val="bg1"/>
              </a:solidFill>
            </a:endParaRPr>
          </a:p>
          <a:p>
            <a:pPr eaLnBrk="1" fontAlgn="auto" hangingPunct="1">
              <a:spcAft>
                <a:spcPts val="0"/>
              </a:spcAft>
              <a:defRPr/>
            </a:pPr>
            <a:r>
              <a:rPr lang="fr-FR" b="1" dirty="0" smtClean="0">
                <a:solidFill>
                  <a:schemeClr val="bg1"/>
                </a:solidFill>
              </a:rPr>
              <a:t>Coûts </a:t>
            </a:r>
            <a:r>
              <a:rPr lang="fr-FR" b="1" dirty="0">
                <a:solidFill>
                  <a:schemeClr val="bg1"/>
                </a:solidFill>
              </a:rPr>
              <a:t>annuels du zona en France : 170 millions d’euros</a:t>
            </a:r>
          </a:p>
          <a:p>
            <a:pPr lvl="1" eaLnBrk="1" fontAlgn="auto" hangingPunct="1">
              <a:spcAft>
                <a:spcPts val="0"/>
              </a:spcAft>
              <a:defRPr/>
            </a:pPr>
            <a:r>
              <a:rPr lang="fr-FR" dirty="0">
                <a:solidFill>
                  <a:schemeClr val="bg1"/>
                </a:solidFill>
              </a:rPr>
              <a:t>Coûts de prise en charge plus élevés chez la personne âgée</a:t>
            </a:r>
          </a:p>
          <a:p>
            <a:pPr lvl="4" eaLnBrk="1" fontAlgn="auto" hangingPunct="1">
              <a:spcAft>
                <a:spcPts val="0"/>
              </a:spcAft>
              <a:defRPr/>
            </a:pPr>
            <a:endParaRPr lang="fr-FR" dirty="0"/>
          </a:p>
          <a:p>
            <a:pPr eaLnBrk="1" fontAlgn="auto" hangingPunct="1">
              <a:spcAft>
                <a:spcPts val="0"/>
              </a:spcAft>
              <a:defRPr/>
            </a:pPr>
            <a:endParaRPr lang="fr-FR" b="1" dirty="0" smtClean="0">
              <a:solidFill>
                <a:srgbClr val="C00000"/>
              </a:solidFill>
            </a:endParaRPr>
          </a:p>
        </p:txBody>
      </p:sp>
    </p:spTree>
    <p:extLst>
      <p:ext uri="{BB962C8B-B14F-4D97-AF65-F5344CB8AC3E}">
        <p14:creationId xmlns:p14="http://schemas.microsoft.com/office/powerpoint/2010/main" val="6064978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081" name="Group 2"/>
          <p:cNvGrpSpPr>
            <a:grpSpLocks/>
          </p:cNvGrpSpPr>
          <p:nvPr/>
        </p:nvGrpSpPr>
        <p:grpSpPr bwMode="auto">
          <a:xfrm>
            <a:off x="6011863" y="1950368"/>
            <a:ext cx="3132137" cy="935038"/>
            <a:chOff x="3787" y="2069"/>
            <a:chExt cx="1973" cy="589"/>
          </a:xfrm>
        </p:grpSpPr>
        <p:sp>
          <p:nvSpPr>
            <p:cNvPr id="46104" name="Oval 3"/>
            <p:cNvSpPr>
              <a:spLocks noChangeArrowheads="1"/>
            </p:cNvSpPr>
            <p:nvPr/>
          </p:nvSpPr>
          <p:spPr bwMode="auto">
            <a:xfrm>
              <a:off x="3787" y="2069"/>
              <a:ext cx="1973" cy="589"/>
            </a:xfrm>
            <a:prstGeom prst="ellipse">
              <a:avLst/>
            </a:prstGeom>
            <a:solidFill>
              <a:srgbClr val="FFFF99"/>
            </a:solidFill>
            <a:ln w="9525">
              <a:solidFill>
                <a:schemeClr val="tx1"/>
              </a:solidFill>
              <a:round/>
              <a:headEnd/>
              <a:tailEnd/>
            </a:ln>
          </p:spPr>
          <p:txBody>
            <a:bodyPr wrap="none" anchor="ctr"/>
            <a:lstStyle/>
            <a:p>
              <a:endParaRPr lang="en-US">
                <a:latin typeface="Calibri" pitchFamily="34" charset="0"/>
              </a:endParaRPr>
            </a:p>
          </p:txBody>
        </p:sp>
        <p:sp>
          <p:nvSpPr>
            <p:cNvPr id="46105" name="Rectangle 4"/>
            <p:cNvSpPr>
              <a:spLocks noChangeArrowheads="1"/>
            </p:cNvSpPr>
            <p:nvPr/>
          </p:nvSpPr>
          <p:spPr bwMode="auto">
            <a:xfrm>
              <a:off x="3852" y="2251"/>
              <a:ext cx="1780" cy="231"/>
            </a:xfrm>
            <a:prstGeom prst="rect">
              <a:avLst/>
            </a:prstGeom>
            <a:noFill/>
            <a:ln w="9525">
              <a:noFill/>
              <a:miter lim="800000"/>
              <a:headEnd/>
              <a:tailEnd/>
            </a:ln>
          </p:spPr>
          <p:txBody>
            <a:bodyPr wrap="none">
              <a:spAutoFit/>
            </a:bodyPr>
            <a:lstStyle/>
            <a:p>
              <a:r>
                <a:rPr lang="fr-FR"/>
                <a:t>  Environnement physique</a:t>
              </a:r>
            </a:p>
          </p:txBody>
        </p:sp>
      </p:grpSp>
      <p:sp>
        <p:nvSpPr>
          <p:cNvPr id="46082" name="Rectangle 5"/>
          <p:cNvSpPr>
            <a:spLocks noChangeArrowheads="1"/>
          </p:cNvSpPr>
          <p:nvPr/>
        </p:nvSpPr>
        <p:spPr bwMode="auto">
          <a:xfrm>
            <a:off x="395288" y="6021288"/>
            <a:ext cx="8570912" cy="276999"/>
          </a:xfrm>
          <a:prstGeom prst="rect">
            <a:avLst/>
          </a:prstGeom>
          <a:noFill/>
          <a:ln w="9525">
            <a:noFill/>
            <a:miter lim="800000"/>
            <a:headEnd/>
            <a:tailEnd/>
          </a:ln>
        </p:spPr>
        <p:txBody>
          <a:bodyPr>
            <a:spAutoFit/>
          </a:bodyPr>
          <a:lstStyle/>
          <a:p>
            <a:pPr algn="ctr" eaLnBrk="0" hangingPunct="0">
              <a:spcBef>
                <a:spcPts val="500"/>
              </a:spcBef>
              <a:spcAft>
                <a:spcPts val="500"/>
              </a:spcAft>
            </a:pPr>
            <a:r>
              <a:rPr lang="en-GB" sz="1200" b="1" dirty="0" err="1"/>
              <a:t>Inspiré</a:t>
            </a:r>
            <a:r>
              <a:rPr lang="en-GB" sz="1200" b="1" dirty="0"/>
              <a:t> de Loeb M </a:t>
            </a:r>
            <a:r>
              <a:rPr lang="en-GB" sz="1200" dirty="0"/>
              <a:t>JAGS. 2003,  </a:t>
            </a:r>
            <a:r>
              <a:rPr lang="en-GB" sz="1200" b="1" dirty="0"/>
              <a:t>Evans RG</a:t>
            </a:r>
            <a:r>
              <a:rPr lang="en-GB" sz="1200" dirty="0"/>
              <a:t> </a:t>
            </a:r>
            <a:r>
              <a:rPr lang="en-GB" sz="1200" dirty="0" err="1"/>
              <a:t>Soc</a:t>
            </a:r>
            <a:r>
              <a:rPr lang="en-GB" sz="1200" dirty="0"/>
              <a:t> </a:t>
            </a:r>
            <a:r>
              <a:rPr lang="en-GB" sz="1200" dirty="0" err="1"/>
              <a:t>Sci</a:t>
            </a:r>
            <a:r>
              <a:rPr lang="en-GB" sz="1200" dirty="0"/>
              <a:t> Med 1990 </a:t>
            </a:r>
          </a:p>
        </p:txBody>
      </p:sp>
      <p:grpSp>
        <p:nvGrpSpPr>
          <p:cNvPr id="46083" name="Group 6"/>
          <p:cNvGrpSpPr>
            <a:grpSpLocks/>
          </p:cNvGrpSpPr>
          <p:nvPr/>
        </p:nvGrpSpPr>
        <p:grpSpPr bwMode="auto">
          <a:xfrm>
            <a:off x="0" y="2223593"/>
            <a:ext cx="3132138" cy="711200"/>
            <a:chOff x="0" y="1888"/>
            <a:chExt cx="1973" cy="589"/>
          </a:xfrm>
        </p:grpSpPr>
        <p:sp>
          <p:nvSpPr>
            <p:cNvPr id="46102" name="Oval 7"/>
            <p:cNvSpPr>
              <a:spLocks noChangeArrowheads="1"/>
            </p:cNvSpPr>
            <p:nvPr/>
          </p:nvSpPr>
          <p:spPr bwMode="auto">
            <a:xfrm>
              <a:off x="0" y="1888"/>
              <a:ext cx="1973" cy="589"/>
            </a:xfrm>
            <a:prstGeom prst="ellipse">
              <a:avLst/>
            </a:prstGeom>
            <a:solidFill>
              <a:schemeClr val="accent1">
                <a:lumMod val="60000"/>
                <a:lumOff val="40000"/>
              </a:schemeClr>
            </a:solidFill>
            <a:ln w="9525">
              <a:solidFill>
                <a:schemeClr val="tx1"/>
              </a:solidFill>
              <a:round/>
              <a:headEnd/>
              <a:tailEnd/>
            </a:ln>
          </p:spPr>
          <p:txBody>
            <a:bodyPr wrap="none" anchor="ctr"/>
            <a:lstStyle/>
            <a:p>
              <a:endParaRPr lang="en-US">
                <a:solidFill>
                  <a:schemeClr val="tx2"/>
                </a:solidFill>
                <a:latin typeface="Calibri" pitchFamily="34" charset="0"/>
              </a:endParaRPr>
            </a:p>
          </p:txBody>
        </p:sp>
        <p:sp>
          <p:nvSpPr>
            <p:cNvPr id="46103" name="Text Box 8"/>
            <p:cNvSpPr txBox="1">
              <a:spLocks noChangeArrowheads="1"/>
            </p:cNvSpPr>
            <p:nvPr/>
          </p:nvSpPr>
          <p:spPr bwMode="auto">
            <a:xfrm>
              <a:off x="464" y="2023"/>
              <a:ext cx="1180" cy="304"/>
            </a:xfrm>
            <a:prstGeom prst="rect">
              <a:avLst/>
            </a:prstGeom>
            <a:noFill/>
            <a:ln w="9525">
              <a:noFill/>
              <a:miter lim="800000"/>
              <a:headEnd/>
              <a:tailEnd/>
            </a:ln>
          </p:spPr>
          <p:txBody>
            <a:bodyPr wrap="none">
              <a:spAutoFit/>
            </a:bodyPr>
            <a:lstStyle/>
            <a:p>
              <a:pPr algn="ctr"/>
              <a:r>
                <a:rPr lang="fr-FR" dirty="0">
                  <a:ea typeface="ＭＳ Ｐゴシック" charset="-128"/>
                </a:rPr>
                <a:t>Système de soin</a:t>
              </a:r>
            </a:p>
          </p:txBody>
        </p:sp>
      </p:grpSp>
      <p:grpSp>
        <p:nvGrpSpPr>
          <p:cNvPr id="46084" name="Group 9"/>
          <p:cNvGrpSpPr>
            <a:grpSpLocks/>
          </p:cNvGrpSpPr>
          <p:nvPr/>
        </p:nvGrpSpPr>
        <p:grpSpPr bwMode="auto">
          <a:xfrm>
            <a:off x="755650" y="4830093"/>
            <a:ext cx="3132138" cy="935038"/>
            <a:chOff x="657" y="3158"/>
            <a:chExt cx="1973" cy="589"/>
          </a:xfrm>
        </p:grpSpPr>
        <p:sp>
          <p:nvSpPr>
            <p:cNvPr id="46100" name="Oval 10"/>
            <p:cNvSpPr>
              <a:spLocks noChangeArrowheads="1"/>
            </p:cNvSpPr>
            <p:nvPr/>
          </p:nvSpPr>
          <p:spPr bwMode="auto">
            <a:xfrm>
              <a:off x="657" y="3158"/>
              <a:ext cx="1973" cy="589"/>
            </a:xfrm>
            <a:prstGeom prst="ellipse">
              <a:avLst/>
            </a:prstGeom>
            <a:solidFill>
              <a:schemeClr val="accent1"/>
            </a:solidFill>
            <a:ln w="9525">
              <a:solidFill>
                <a:schemeClr val="tx1"/>
              </a:solidFill>
              <a:round/>
              <a:headEnd/>
              <a:tailEnd/>
            </a:ln>
          </p:spPr>
          <p:txBody>
            <a:bodyPr wrap="none" anchor="ctr"/>
            <a:lstStyle/>
            <a:p>
              <a:endParaRPr lang="en-US">
                <a:latin typeface="Calibri" pitchFamily="34" charset="0"/>
              </a:endParaRPr>
            </a:p>
          </p:txBody>
        </p:sp>
        <p:sp>
          <p:nvSpPr>
            <p:cNvPr id="46101" name="Rectangle 11"/>
            <p:cNvSpPr>
              <a:spLocks noChangeArrowheads="1"/>
            </p:cNvSpPr>
            <p:nvPr/>
          </p:nvSpPr>
          <p:spPr bwMode="auto">
            <a:xfrm>
              <a:off x="975" y="3294"/>
              <a:ext cx="1353" cy="288"/>
            </a:xfrm>
            <a:prstGeom prst="rect">
              <a:avLst/>
            </a:prstGeom>
            <a:noFill/>
            <a:ln w="9525">
              <a:noFill/>
              <a:miter lim="800000"/>
              <a:headEnd/>
              <a:tailEnd/>
            </a:ln>
          </p:spPr>
          <p:txBody>
            <a:bodyPr wrap="none">
              <a:spAutoFit/>
            </a:bodyPr>
            <a:lstStyle/>
            <a:p>
              <a:r>
                <a:rPr lang="fr-FR" b="1" dirty="0" err="1"/>
                <a:t>bio-médicaux</a:t>
              </a:r>
              <a:endParaRPr lang="fr-FR" b="1" dirty="0"/>
            </a:p>
          </p:txBody>
        </p:sp>
      </p:grpSp>
      <p:grpSp>
        <p:nvGrpSpPr>
          <p:cNvPr id="46085" name="Group 12"/>
          <p:cNvGrpSpPr>
            <a:grpSpLocks/>
          </p:cNvGrpSpPr>
          <p:nvPr/>
        </p:nvGrpSpPr>
        <p:grpSpPr bwMode="auto">
          <a:xfrm>
            <a:off x="2609850" y="1340768"/>
            <a:ext cx="3638550" cy="935038"/>
            <a:chOff x="2064" y="1117"/>
            <a:chExt cx="1678" cy="589"/>
          </a:xfrm>
        </p:grpSpPr>
        <p:sp>
          <p:nvSpPr>
            <p:cNvPr id="46098" name="Oval 13"/>
            <p:cNvSpPr>
              <a:spLocks noChangeArrowheads="1"/>
            </p:cNvSpPr>
            <p:nvPr/>
          </p:nvSpPr>
          <p:spPr bwMode="auto">
            <a:xfrm>
              <a:off x="2064" y="1117"/>
              <a:ext cx="1678" cy="589"/>
            </a:xfrm>
            <a:prstGeom prst="ellipse">
              <a:avLst/>
            </a:prstGeom>
            <a:solidFill>
              <a:srgbClr val="FFFF99"/>
            </a:solidFill>
            <a:ln w="9525">
              <a:solidFill>
                <a:schemeClr val="tx1"/>
              </a:solidFill>
              <a:round/>
              <a:headEnd/>
              <a:tailEnd/>
            </a:ln>
          </p:spPr>
          <p:txBody>
            <a:bodyPr wrap="none" anchor="ctr"/>
            <a:lstStyle/>
            <a:p>
              <a:endParaRPr lang="en-US">
                <a:latin typeface="Calibri" pitchFamily="34" charset="0"/>
              </a:endParaRPr>
            </a:p>
          </p:txBody>
        </p:sp>
        <p:sp>
          <p:nvSpPr>
            <p:cNvPr id="46099" name="Rectangle 14"/>
            <p:cNvSpPr>
              <a:spLocks noChangeArrowheads="1"/>
            </p:cNvSpPr>
            <p:nvPr/>
          </p:nvSpPr>
          <p:spPr bwMode="auto">
            <a:xfrm>
              <a:off x="2200" y="1298"/>
              <a:ext cx="1503" cy="404"/>
            </a:xfrm>
            <a:prstGeom prst="rect">
              <a:avLst/>
            </a:prstGeom>
            <a:noFill/>
            <a:ln w="9525">
              <a:noFill/>
              <a:miter lim="800000"/>
              <a:headEnd/>
              <a:tailEnd/>
            </a:ln>
          </p:spPr>
          <p:txBody>
            <a:bodyPr wrap="none">
              <a:spAutoFit/>
            </a:bodyPr>
            <a:lstStyle/>
            <a:p>
              <a:pPr algn="ctr"/>
              <a:r>
                <a:rPr lang="fr-FR"/>
                <a:t>Environnement soci</a:t>
              </a:r>
              <a:r>
                <a:rPr lang="fr-CH"/>
                <a:t>o- </a:t>
              </a:r>
              <a:r>
                <a:rPr lang="fr-FR"/>
                <a:t>culturel </a:t>
              </a:r>
            </a:p>
            <a:p>
              <a:pPr algn="ctr"/>
              <a:r>
                <a:rPr lang="fr-FR"/>
                <a:t>économique</a:t>
              </a:r>
            </a:p>
          </p:txBody>
        </p:sp>
      </p:grpSp>
      <p:grpSp>
        <p:nvGrpSpPr>
          <p:cNvPr id="46086" name="Group 15"/>
          <p:cNvGrpSpPr>
            <a:grpSpLocks/>
          </p:cNvGrpSpPr>
          <p:nvPr/>
        </p:nvGrpSpPr>
        <p:grpSpPr bwMode="auto">
          <a:xfrm>
            <a:off x="5616575" y="4831681"/>
            <a:ext cx="3132138" cy="935037"/>
            <a:chOff x="3198" y="2931"/>
            <a:chExt cx="1973" cy="589"/>
          </a:xfrm>
        </p:grpSpPr>
        <p:sp>
          <p:nvSpPr>
            <p:cNvPr id="46096" name="Oval 16"/>
            <p:cNvSpPr>
              <a:spLocks noChangeArrowheads="1"/>
            </p:cNvSpPr>
            <p:nvPr/>
          </p:nvSpPr>
          <p:spPr bwMode="auto">
            <a:xfrm>
              <a:off x="3198" y="2931"/>
              <a:ext cx="1973" cy="589"/>
            </a:xfrm>
            <a:prstGeom prst="ellipse">
              <a:avLst/>
            </a:prstGeom>
            <a:solidFill>
              <a:schemeClr val="accent1"/>
            </a:solidFill>
            <a:ln w="9525">
              <a:solidFill>
                <a:schemeClr val="tx1"/>
              </a:solidFill>
              <a:round/>
              <a:headEnd/>
              <a:tailEnd/>
            </a:ln>
          </p:spPr>
          <p:txBody>
            <a:bodyPr wrap="none" anchor="ctr"/>
            <a:lstStyle/>
            <a:p>
              <a:endParaRPr lang="en-US">
                <a:latin typeface="Calibri" pitchFamily="34" charset="0"/>
              </a:endParaRPr>
            </a:p>
          </p:txBody>
        </p:sp>
        <p:sp>
          <p:nvSpPr>
            <p:cNvPr id="46097" name="Rectangle 17"/>
            <p:cNvSpPr>
              <a:spLocks noChangeArrowheads="1"/>
            </p:cNvSpPr>
            <p:nvPr/>
          </p:nvSpPr>
          <p:spPr bwMode="auto">
            <a:xfrm>
              <a:off x="3557" y="3113"/>
              <a:ext cx="1340" cy="231"/>
            </a:xfrm>
            <a:prstGeom prst="rect">
              <a:avLst/>
            </a:prstGeom>
            <a:noFill/>
            <a:ln w="9525">
              <a:noFill/>
              <a:miter lim="800000"/>
              <a:headEnd/>
              <a:tailEnd/>
            </a:ln>
          </p:spPr>
          <p:txBody>
            <a:bodyPr wrap="none">
              <a:spAutoFit/>
            </a:bodyPr>
            <a:lstStyle/>
            <a:p>
              <a:r>
                <a:rPr lang="fr-FR" b="1" dirty="0"/>
                <a:t>Statut fonctionnel</a:t>
              </a:r>
            </a:p>
          </p:txBody>
        </p:sp>
      </p:grpSp>
      <p:sp>
        <p:nvSpPr>
          <p:cNvPr id="46087" name="Rectangle 18"/>
          <p:cNvSpPr>
            <a:spLocks noChangeArrowheads="1"/>
          </p:cNvSpPr>
          <p:nvPr/>
        </p:nvSpPr>
        <p:spPr bwMode="auto">
          <a:xfrm>
            <a:off x="3657600" y="3779168"/>
            <a:ext cx="1873250" cy="579438"/>
          </a:xfrm>
          <a:prstGeom prst="rect">
            <a:avLst/>
          </a:prstGeom>
          <a:noFill/>
          <a:ln w="9525">
            <a:noFill/>
            <a:miter lim="800000"/>
            <a:headEnd/>
            <a:tailEnd/>
          </a:ln>
        </p:spPr>
        <p:txBody>
          <a:bodyPr wrap="none">
            <a:spAutoFit/>
          </a:bodyPr>
          <a:lstStyle/>
          <a:p>
            <a:r>
              <a:rPr lang="fr-FR" sz="3200" b="1">
                <a:solidFill>
                  <a:srgbClr val="0000FF"/>
                </a:solidFill>
              </a:rPr>
              <a:t>Infection</a:t>
            </a:r>
          </a:p>
        </p:txBody>
      </p:sp>
      <p:sp>
        <p:nvSpPr>
          <p:cNvPr id="46088" name="Line 19"/>
          <p:cNvSpPr>
            <a:spLocks noChangeShapeType="1"/>
          </p:cNvSpPr>
          <p:nvPr/>
        </p:nvSpPr>
        <p:spPr bwMode="auto">
          <a:xfrm flipH="1">
            <a:off x="4572000" y="2483768"/>
            <a:ext cx="0" cy="1066800"/>
          </a:xfrm>
          <a:prstGeom prst="line">
            <a:avLst/>
          </a:prstGeom>
          <a:noFill/>
          <a:ln w="9525">
            <a:solidFill>
              <a:srgbClr val="FF0000"/>
            </a:solidFill>
            <a:round/>
            <a:headEnd/>
            <a:tailEnd type="triangle" w="med" len="med"/>
          </a:ln>
        </p:spPr>
        <p:txBody>
          <a:bodyPr/>
          <a:lstStyle/>
          <a:p>
            <a:endParaRPr lang="fr-FR"/>
          </a:p>
        </p:txBody>
      </p:sp>
      <p:sp>
        <p:nvSpPr>
          <p:cNvPr id="46089" name="Line 20"/>
          <p:cNvSpPr>
            <a:spLocks noChangeShapeType="1"/>
          </p:cNvSpPr>
          <p:nvPr/>
        </p:nvSpPr>
        <p:spPr bwMode="auto">
          <a:xfrm flipV="1">
            <a:off x="3563938" y="4469731"/>
            <a:ext cx="576262" cy="431800"/>
          </a:xfrm>
          <a:prstGeom prst="line">
            <a:avLst/>
          </a:prstGeom>
          <a:noFill/>
          <a:ln w="76200">
            <a:solidFill>
              <a:srgbClr val="FF0000"/>
            </a:solidFill>
            <a:round/>
            <a:headEnd/>
            <a:tailEnd type="stealth" w="lg" len="lg"/>
          </a:ln>
        </p:spPr>
        <p:txBody>
          <a:bodyPr/>
          <a:lstStyle/>
          <a:p>
            <a:endParaRPr lang="fr-FR"/>
          </a:p>
        </p:txBody>
      </p:sp>
      <p:sp>
        <p:nvSpPr>
          <p:cNvPr id="46090" name="Line 21"/>
          <p:cNvSpPr>
            <a:spLocks noChangeShapeType="1"/>
          </p:cNvSpPr>
          <p:nvPr/>
        </p:nvSpPr>
        <p:spPr bwMode="auto">
          <a:xfrm flipH="1" flipV="1">
            <a:off x="5148263" y="4469731"/>
            <a:ext cx="503237" cy="431800"/>
          </a:xfrm>
          <a:prstGeom prst="line">
            <a:avLst/>
          </a:prstGeom>
          <a:noFill/>
          <a:ln w="57150">
            <a:solidFill>
              <a:srgbClr val="FF0000"/>
            </a:solidFill>
            <a:round/>
            <a:headEnd/>
            <a:tailEnd type="stealth" w="lg" len="lg"/>
          </a:ln>
        </p:spPr>
        <p:txBody>
          <a:bodyPr/>
          <a:lstStyle/>
          <a:p>
            <a:endParaRPr lang="fr-FR"/>
          </a:p>
        </p:txBody>
      </p:sp>
      <p:sp>
        <p:nvSpPr>
          <p:cNvPr id="46091" name="Line 22"/>
          <p:cNvSpPr>
            <a:spLocks noChangeShapeType="1"/>
          </p:cNvSpPr>
          <p:nvPr/>
        </p:nvSpPr>
        <p:spPr bwMode="auto">
          <a:xfrm>
            <a:off x="3200400" y="2940968"/>
            <a:ext cx="652463" cy="657225"/>
          </a:xfrm>
          <a:prstGeom prst="line">
            <a:avLst/>
          </a:prstGeom>
          <a:noFill/>
          <a:ln w="38100">
            <a:solidFill>
              <a:srgbClr val="FF0000"/>
            </a:solidFill>
            <a:round/>
            <a:headEnd/>
            <a:tailEnd type="triangle" w="med" len="med"/>
          </a:ln>
        </p:spPr>
        <p:txBody>
          <a:bodyPr/>
          <a:lstStyle/>
          <a:p>
            <a:endParaRPr lang="fr-FR"/>
          </a:p>
        </p:txBody>
      </p:sp>
      <p:sp>
        <p:nvSpPr>
          <p:cNvPr id="46092" name="Line 23"/>
          <p:cNvSpPr>
            <a:spLocks noChangeShapeType="1"/>
          </p:cNvSpPr>
          <p:nvPr/>
        </p:nvSpPr>
        <p:spPr bwMode="auto">
          <a:xfrm flipH="1">
            <a:off x="5181600" y="2864768"/>
            <a:ext cx="685800" cy="685800"/>
          </a:xfrm>
          <a:prstGeom prst="line">
            <a:avLst/>
          </a:prstGeom>
          <a:noFill/>
          <a:ln w="9525">
            <a:solidFill>
              <a:srgbClr val="FF0000"/>
            </a:solidFill>
            <a:round/>
            <a:headEnd/>
            <a:tailEnd type="triangle" w="med" len="med"/>
          </a:ln>
        </p:spPr>
        <p:txBody>
          <a:bodyPr/>
          <a:lstStyle/>
          <a:p>
            <a:endParaRPr lang="fr-FR"/>
          </a:p>
        </p:txBody>
      </p:sp>
      <p:sp>
        <p:nvSpPr>
          <p:cNvPr id="46093" name="Rectangle 24"/>
          <p:cNvSpPr>
            <a:spLocks noChangeArrowheads="1"/>
          </p:cNvSpPr>
          <p:nvPr/>
        </p:nvSpPr>
        <p:spPr bwMode="auto">
          <a:xfrm>
            <a:off x="685800" y="116632"/>
            <a:ext cx="7772400" cy="914400"/>
          </a:xfrm>
          <a:prstGeom prst="rect">
            <a:avLst/>
          </a:prstGeom>
          <a:noFill/>
          <a:ln w="9525">
            <a:noFill/>
            <a:miter lim="800000"/>
            <a:headEnd/>
            <a:tailEnd/>
          </a:ln>
        </p:spPr>
        <p:txBody>
          <a:bodyPr lIns="92075" tIns="46038" rIns="92075" bIns="46038" anchor="ctr"/>
          <a:lstStyle/>
          <a:p>
            <a:pPr algn="ctr" eaLnBrk="0" hangingPunct="0"/>
            <a:r>
              <a:rPr lang="en-GB" sz="4000" b="1" dirty="0" err="1">
                <a:solidFill>
                  <a:schemeClr val="accent5">
                    <a:lumMod val="75000"/>
                  </a:schemeClr>
                </a:solidFill>
                <a:latin typeface="+mj-lt"/>
              </a:rPr>
              <a:t>L’infection</a:t>
            </a:r>
            <a:r>
              <a:rPr lang="en-GB" sz="4000" b="1" dirty="0">
                <a:solidFill>
                  <a:schemeClr val="accent5">
                    <a:lumMod val="75000"/>
                  </a:schemeClr>
                </a:solidFill>
                <a:latin typeface="+mj-lt"/>
              </a:rPr>
              <a:t> et SA : des </a:t>
            </a:r>
            <a:r>
              <a:rPr lang="en-GB" sz="4000" b="1" dirty="0" err="1">
                <a:solidFill>
                  <a:schemeClr val="accent5">
                    <a:lumMod val="75000"/>
                  </a:schemeClr>
                </a:solidFill>
                <a:latin typeface="+mj-lt"/>
              </a:rPr>
              <a:t>risques</a:t>
            </a:r>
            <a:r>
              <a:rPr lang="en-GB" sz="4000" b="1" dirty="0">
                <a:solidFill>
                  <a:schemeClr val="accent5">
                    <a:lumMod val="75000"/>
                  </a:schemeClr>
                </a:solidFill>
                <a:latin typeface="+mj-lt"/>
              </a:rPr>
              <a:t> </a:t>
            </a:r>
            <a:r>
              <a:rPr lang="en-GB" sz="4000" b="1" dirty="0" err="1">
                <a:solidFill>
                  <a:schemeClr val="accent5">
                    <a:lumMod val="75000"/>
                  </a:schemeClr>
                </a:solidFill>
                <a:latin typeface="+mj-lt"/>
              </a:rPr>
              <a:t>multidimensionnels</a:t>
            </a:r>
            <a:r>
              <a:rPr lang="en-GB" sz="4000" b="1" dirty="0">
                <a:solidFill>
                  <a:schemeClr val="accent5">
                    <a:lumMod val="75000"/>
                  </a:schemeClr>
                </a:solidFill>
                <a:latin typeface="+mj-lt"/>
              </a:rPr>
              <a:t> ?</a:t>
            </a:r>
          </a:p>
        </p:txBody>
      </p:sp>
      <p:pic>
        <p:nvPicPr>
          <p:cNvPr id="46094" name="Picture 25"/>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627313" y="3461668"/>
            <a:ext cx="1004887" cy="1152525"/>
          </a:xfrm>
          <a:prstGeom prst="rect">
            <a:avLst/>
          </a:prstGeom>
          <a:noFill/>
          <a:ln w="9525">
            <a:noFill/>
            <a:miter lim="800000"/>
            <a:headEnd/>
            <a:tailEnd/>
          </a:ln>
        </p:spPr>
      </p:pic>
      <p:pic>
        <p:nvPicPr>
          <p:cNvPr id="46095" name="Picture 2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651500" y="3461668"/>
            <a:ext cx="976313" cy="1079500"/>
          </a:xfrm>
          <a:prstGeom prst="rect">
            <a:avLst/>
          </a:prstGeom>
          <a:noFill/>
          <a:ln w="9525">
            <a:noFill/>
            <a:miter lim="800000"/>
            <a:headEnd/>
            <a:tailEnd/>
          </a:ln>
        </p:spPr>
      </p:pic>
    </p:spTree>
    <p:extLst>
      <p:ext uri="{BB962C8B-B14F-4D97-AF65-F5344CB8AC3E}">
        <p14:creationId xmlns:p14="http://schemas.microsoft.com/office/powerpoint/2010/main" val="31039627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re 1"/>
          <p:cNvSpPr>
            <a:spLocks noGrp="1"/>
          </p:cNvSpPr>
          <p:nvPr>
            <p:ph type="title"/>
          </p:nvPr>
        </p:nvSpPr>
        <p:spPr/>
        <p:txBody>
          <a:bodyPr/>
          <a:lstStyle/>
          <a:p>
            <a:pPr eaLnBrk="1" hangingPunct="1"/>
            <a:endParaRPr lang="fr-FR" altLang="fr-FR" smtClean="0"/>
          </a:p>
        </p:txBody>
      </p:sp>
      <p:sp>
        <p:nvSpPr>
          <p:cNvPr id="11267" name="Espace réservé du contenu 2"/>
          <p:cNvSpPr>
            <a:spLocks noGrp="1"/>
          </p:cNvSpPr>
          <p:nvPr>
            <p:ph idx="1"/>
          </p:nvPr>
        </p:nvSpPr>
        <p:spPr/>
        <p:txBody>
          <a:bodyPr/>
          <a:lstStyle/>
          <a:p>
            <a:pPr eaLnBrk="1" hangingPunct="1"/>
            <a:endParaRPr lang="fr-FR" altLang="fr-FR" smtClean="0"/>
          </a:p>
        </p:txBody>
      </p:sp>
      <p:pic>
        <p:nvPicPr>
          <p:cNvPr id="8196" name="Picture 3"/>
          <p:cNvPicPr>
            <a:picLocks noChangeAspect="1" noChangeArrowheads="1"/>
          </p:cNvPicPr>
          <p:nvPr/>
        </p:nvPicPr>
        <p:blipFill>
          <a:blip r:embed="rId2" cstate="screen">
            <a:extLst>
              <a:ext uri="{28A0092B-C50C-407E-A947-70E740481C1C}">
                <a14:useLocalDpi xmlns:a14="http://schemas.microsoft.com/office/drawing/2010/main"/>
              </a:ext>
            </a:extLst>
          </a:blip>
          <a:srcRect r="6171"/>
          <a:stretch>
            <a:fillRect/>
          </a:stretch>
        </p:blipFill>
        <p:spPr bwMode="auto">
          <a:xfrm>
            <a:off x="53752" y="69465"/>
            <a:ext cx="9036496" cy="61928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1269" name="ZoneTexte 3"/>
          <p:cNvSpPr txBox="1">
            <a:spLocks noChangeArrowheads="1"/>
          </p:cNvSpPr>
          <p:nvPr/>
        </p:nvSpPr>
        <p:spPr bwMode="auto">
          <a:xfrm>
            <a:off x="6804025" y="5876925"/>
            <a:ext cx="17287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fr-FR" altLang="fr-FR" sz="1800"/>
              <a:t>Pinchinat 2013</a:t>
            </a:r>
          </a:p>
        </p:txBody>
      </p:sp>
    </p:spTree>
    <p:extLst>
      <p:ext uri="{BB962C8B-B14F-4D97-AF65-F5344CB8AC3E}">
        <p14:creationId xmlns:p14="http://schemas.microsoft.com/office/powerpoint/2010/main" val="34471523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re 1"/>
          <p:cNvSpPr>
            <a:spLocks noGrp="1"/>
          </p:cNvSpPr>
          <p:nvPr>
            <p:ph type="title"/>
          </p:nvPr>
        </p:nvSpPr>
        <p:spPr>
          <a:xfrm>
            <a:off x="431800" y="0"/>
            <a:ext cx="8229600" cy="1143000"/>
          </a:xfrm>
        </p:spPr>
        <p:txBody>
          <a:bodyPr rtlCol="0">
            <a:normAutofit/>
          </a:bodyPr>
          <a:lstStyle/>
          <a:p>
            <a:pPr eaLnBrk="1" fontAlgn="auto" hangingPunct="1">
              <a:spcAft>
                <a:spcPts val="0"/>
              </a:spcAft>
              <a:defRPr/>
            </a:pPr>
            <a:r>
              <a:rPr lang="fr-FR" altLang="fr-FR" sz="4000" b="1" dirty="0">
                <a:solidFill>
                  <a:schemeClr val="accent5">
                    <a:lumMod val="75000"/>
                  </a:schemeClr>
                </a:solidFill>
                <a:ea typeface="+mn-ea"/>
                <a:cs typeface="+mn-cs"/>
              </a:rPr>
              <a:t>Épidémiologie </a:t>
            </a:r>
          </a:p>
        </p:txBody>
      </p:sp>
      <p:sp>
        <p:nvSpPr>
          <p:cNvPr id="3" name="Espace réservé du contenu 2"/>
          <p:cNvSpPr>
            <a:spLocks noGrp="1"/>
          </p:cNvSpPr>
          <p:nvPr>
            <p:ph idx="1"/>
          </p:nvPr>
        </p:nvSpPr>
        <p:spPr>
          <a:xfrm>
            <a:off x="590550" y="1125538"/>
            <a:ext cx="8229600" cy="5111750"/>
          </a:xfrm>
        </p:spPr>
        <p:txBody>
          <a:bodyPr rtlCol="0">
            <a:normAutofit fontScale="77500" lnSpcReduction="20000"/>
          </a:bodyPr>
          <a:lstStyle/>
          <a:p>
            <a:pPr eaLnBrk="1" fontAlgn="auto" hangingPunct="1">
              <a:spcAft>
                <a:spcPts val="0"/>
              </a:spcAft>
              <a:defRPr/>
            </a:pPr>
            <a:r>
              <a:rPr lang="fr-FR" b="1" dirty="0" smtClean="0"/>
              <a:t>Incidence du zona </a:t>
            </a:r>
            <a:r>
              <a:rPr lang="fr-FR" b="1" dirty="0"/>
              <a:t>en augmentation</a:t>
            </a:r>
          </a:p>
          <a:p>
            <a:pPr lvl="1" eaLnBrk="1" fontAlgn="auto" hangingPunct="1">
              <a:spcAft>
                <a:spcPts val="0"/>
              </a:spcAft>
              <a:defRPr/>
            </a:pPr>
            <a:r>
              <a:rPr lang="fr-FR" dirty="0"/>
              <a:t>Car plus de personnes âgées</a:t>
            </a:r>
          </a:p>
          <a:p>
            <a:pPr lvl="1" eaLnBrk="1" fontAlgn="auto" hangingPunct="1">
              <a:spcAft>
                <a:spcPts val="0"/>
              </a:spcAft>
              <a:defRPr/>
            </a:pPr>
            <a:r>
              <a:rPr lang="fr-FR" dirty="0"/>
              <a:t>Et plus de </a:t>
            </a:r>
            <a:r>
              <a:rPr lang="fr-FR" dirty="0" smtClean="0"/>
              <a:t>personnes </a:t>
            </a:r>
            <a:r>
              <a:rPr lang="fr-FR" dirty="0"/>
              <a:t>très </a:t>
            </a:r>
            <a:r>
              <a:rPr lang="fr-FR" dirty="0" smtClean="0"/>
              <a:t>âgées</a:t>
            </a:r>
          </a:p>
          <a:p>
            <a:pPr lvl="4" eaLnBrk="1" fontAlgn="auto" hangingPunct="1">
              <a:spcAft>
                <a:spcPts val="0"/>
              </a:spcAft>
              <a:defRPr/>
            </a:pPr>
            <a:endParaRPr lang="fr-FR" dirty="0"/>
          </a:p>
          <a:p>
            <a:pPr eaLnBrk="1" fontAlgn="auto" hangingPunct="1">
              <a:spcAft>
                <a:spcPts val="0"/>
              </a:spcAft>
              <a:defRPr/>
            </a:pPr>
            <a:r>
              <a:rPr lang="fr-FR" b="1" dirty="0" smtClean="0"/>
              <a:t>Plus de 2/3 des cas surviennent après 45 ans</a:t>
            </a:r>
          </a:p>
          <a:p>
            <a:pPr eaLnBrk="1" fontAlgn="auto" hangingPunct="1">
              <a:spcAft>
                <a:spcPts val="0"/>
              </a:spcAft>
              <a:defRPr/>
            </a:pPr>
            <a:r>
              <a:rPr lang="fr-FR" b="1" dirty="0" smtClean="0"/>
              <a:t>50% des plus de 80 ans feront un zona</a:t>
            </a:r>
          </a:p>
          <a:p>
            <a:pPr marL="1828800" lvl="4" indent="0" eaLnBrk="1" fontAlgn="auto" hangingPunct="1">
              <a:spcAft>
                <a:spcPts val="0"/>
              </a:spcAft>
              <a:buFont typeface="Arial" charset="0"/>
              <a:buNone/>
              <a:defRPr/>
            </a:pPr>
            <a:endParaRPr lang="fr-FR" dirty="0" smtClean="0"/>
          </a:p>
          <a:p>
            <a:pPr eaLnBrk="1" fontAlgn="auto" hangingPunct="1">
              <a:spcAft>
                <a:spcPts val="0"/>
              </a:spcAft>
              <a:defRPr/>
            </a:pPr>
            <a:r>
              <a:rPr lang="fr-FR" b="1" dirty="0" smtClean="0">
                <a:solidFill>
                  <a:schemeClr val="bg1"/>
                </a:solidFill>
              </a:rPr>
              <a:t>Âge = hospitalisation plus fréquente</a:t>
            </a:r>
          </a:p>
          <a:p>
            <a:pPr eaLnBrk="1" fontAlgn="auto" hangingPunct="1">
              <a:spcAft>
                <a:spcPts val="0"/>
              </a:spcAft>
              <a:defRPr/>
            </a:pPr>
            <a:r>
              <a:rPr lang="fr-FR" b="1" dirty="0" smtClean="0">
                <a:solidFill>
                  <a:schemeClr val="bg1"/>
                </a:solidFill>
              </a:rPr>
              <a:t>Âge = douleurs post-zostériennes plus fréquentes et plus durables</a:t>
            </a:r>
          </a:p>
          <a:p>
            <a:pPr lvl="4" eaLnBrk="1" fontAlgn="auto" hangingPunct="1">
              <a:spcAft>
                <a:spcPts val="0"/>
              </a:spcAft>
              <a:buFont typeface="Arial" pitchFamily="34" charset="0"/>
              <a:buChar char="•"/>
              <a:defRPr/>
            </a:pPr>
            <a:endParaRPr lang="fr-FR" b="1" dirty="0" smtClean="0">
              <a:solidFill>
                <a:schemeClr val="bg1"/>
              </a:solidFill>
            </a:endParaRPr>
          </a:p>
          <a:p>
            <a:pPr eaLnBrk="1" fontAlgn="auto" hangingPunct="1">
              <a:spcAft>
                <a:spcPts val="0"/>
              </a:spcAft>
              <a:defRPr/>
            </a:pPr>
            <a:r>
              <a:rPr lang="fr-FR" b="1" dirty="0" smtClean="0">
                <a:solidFill>
                  <a:schemeClr val="bg1"/>
                </a:solidFill>
              </a:rPr>
              <a:t>Coûts </a:t>
            </a:r>
            <a:r>
              <a:rPr lang="fr-FR" b="1" dirty="0">
                <a:solidFill>
                  <a:schemeClr val="bg1"/>
                </a:solidFill>
              </a:rPr>
              <a:t>annuels du zona en France : 170 millions d’euros</a:t>
            </a:r>
          </a:p>
          <a:p>
            <a:pPr lvl="1" eaLnBrk="1" fontAlgn="auto" hangingPunct="1">
              <a:spcAft>
                <a:spcPts val="0"/>
              </a:spcAft>
              <a:defRPr/>
            </a:pPr>
            <a:r>
              <a:rPr lang="fr-FR" dirty="0">
                <a:solidFill>
                  <a:schemeClr val="bg1"/>
                </a:solidFill>
              </a:rPr>
              <a:t>Coûts de prise en charge plus élevés chez la personne âgée</a:t>
            </a:r>
          </a:p>
          <a:p>
            <a:pPr lvl="4" eaLnBrk="1" fontAlgn="auto" hangingPunct="1">
              <a:spcAft>
                <a:spcPts val="0"/>
              </a:spcAft>
              <a:defRPr/>
            </a:pPr>
            <a:endParaRPr lang="fr-FR" dirty="0"/>
          </a:p>
          <a:p>
            <a:pPr eaLnBrk="1" fontAlgn="auto" hangingPunct="1">
              <a:spcAft>
                <a:spcPts val="0"/>
              </a:spcAft>
              <a:defRPr/>
            </a:pPr>
            <a:endParaRPr lang="fr-FR" b="1" dirty="0" smtClean="0">
              <a:solidFill>
                <a:srgbClr val="C00000"/>
              </a:solidFill>
            </a:endParaRPr>
          </a:p>
        </p:txBody>
      </p:sp>
    </p:spTree>
    <p:extLst>
      <p:ext uri="{BB962C8B-B14F-4D97-AF65-F5344CB8AC3E}">
        <p14:creationId xmlns:p14="http://schemas.microsoft.com/office/powerpoint/2010/main" val="40230626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re 1"/>
          <p:cNvSpPr>
            <a:spLocks noGrp="1"/>
          </p:cNvSpPr>
          <p:nvPr>
            <p:ph type="title"/>
          </p:nvPr>
        </p:nvSpPr>
        <p:spPr>
          <a:xfrm>
            <a:off x="431800" y="0"/>
            <a:ext cx="8229600" cy="1143000"/>
          </a:xfrm>
        </p:spPr>
        <p:txBody>
          <a:bodyPr rtlCol="0">
            <a:normAutofit/>
          </a:bodyPr>
          <a:lstStyle/>
          <a:p>
            <a:pPr eaLnBrk="1" fontAlgn="auto" hangingPunct="1">
              <a:spcAft>
                <a:spcPts val="0"/>
              </a:spcAft>
              <a:defRPr/>
            </a:pPr>
            <a:r>
              <a:rPr lang="fr-FR" altLang="fr-FR" sz="4000" b="1" dirty="0">
                <a:solidFill>
                  <a:schemeClr val="accent5">
                    <a:lumMod val="75000"/>
                  </a:schemeClr>
                </a:solidFill>
                <a:ea typeface="+mn-ea"/>
                <a:cs typeface="+mn-cs"/>
              </a:rPr>
              <a:t>Épidémiologie </a:t>
            </a:r>
          </a:p>
        </p:txBody>
      </p:sp>
      <p:sp>
        <p:nvSpPr>
          <p:cNvPr id="3" name="Espace réservé du contenu 2"/>
          <p:cNvSpPr>
            <a:spLocks noGrp="1"/>
          </p:cNvSpPr>
          <p:nvPr>
            <p:ph idx="1"/>
          </p:nvPr>
        </p:nvSpPr>
        <p:spPr>
          <a:xfrm>
            <a:off x="590550" y="1125538"/>
            <a:ext cx="8229600" cy="5111750"/>
          </a:xfrm>
        </p:spPr>
        <p:txBody>
          <a:bodyPr rtlCol="0">
            <a:normAutofit fontScale="77500" lnSpcReduction="20000"/>
          </a:bodyPr>
          <a:lstStyle/>
          <a:p>
            <a:pPr eaLnBrk="1" fontAlgn="auto" hangingPunct="1">
              <a:spcAft>
                <a:spcPts val="0"/>
              </a:spcAft>
              <a:defRPr/>
            </a:pPr>
            <a:r>
              <a:rPr lang="fr-FR" b="1" dirty="0" smtClean="0"/>
              <a:t>Incidence du zona </a:t>
            </a:r>
            <a:r>
              <a:rPr lang="fr-FR" b="1" dirty="0"/>
              <a:t>en augmentation</a:t>
            </a:r>
          </a:p>
          <a:p>
            <a:pPr lvl="1" eaLnBrk="1" fontAlgn="auto" hangingPunct="1">
              <a:spcAft>
                <a:spcPts val="0"/>
              </a:spcAft>
              <a:defRPr/>
            </a:pPr>
            <a:r>
              <a:rPr lang="fr-FR" dirty="0"/>
              <a:t>Car plus de personnes âgées</a:t>
            </a:r>
          </a:p>
          <a:p>
            <a:pPr lvl="1" eaLnBrk="1" fontAlgn="auto" hangingPunct="1">
              <a:spcAft>
                <a:spcPts val="0"/>
              </a:spcAft>
              <a:defRPr/>
            </a:pPr>
            <a:r>
              <a:rPr lang="fr-FR" dirty="0"/>
              <a:t>Et plus de </a:t>
            </a:r>
            <a:r>
              <a:rPr lang="fr-FR" dirty="0" smtClean="0"/>
              <a:t>personnes </a:t>
            </a:r>
            <a:r>
              <a:rPr lang="fr-FR" dirty="0"/>
              <a:t>très </a:t>
            </a:r>
            <a:r>
              <a:rPr lang="fr-FR" dirty="0" smtClean="0"/>
              <a:t>âgées</a:t>
            </a:r>
          </a:p>
          <a:p>
            <a:pPr lvl="4" eaLnBrk="1" fontAlgn="auto" hangingPunct="1">
              <a:spcAft>
                <a:spcPts val="0"/>
              </a:spcAft>
              <a:defRPr/>
            </a:pPr>
            <a:endParaRPr lang="fr-FR" dirty="0"/>
          </a:p>
          <a:p>
            <a:pPr eaLnBrk="1" fontAlgn="auto" hangingPunct="1">
              <a:spcAft>
                <a:spcPts val="0"/>
              </a:spcAft>
              <a:defRPr/>
            </a:pPr>
            <a:r>
              <a:rPr lang="fr-FR" b="1" dirty="0" smtClean="0"/>
              <a:t>Plus de 2/3 des cas surviennent après 45 ans</a:t>
            </a:r>
          </a:p>
          <a:p>
            <a:pPr eaLnBrk="1" fontAlgn="auto" hangingPunct="1">
              <a:spcAft>
                <a:spcPts val="0"/>
              </a:spcAft>
              <a:defRPr/>
            </a:pPr>
            <a:r>
              <a:rPr lang="fr-FR" b="1" dirty="0" smtClean="0"/>
              <a:t>50% des plus de 80 ans feront un zona</a:t>
            </a:r>
          </a:p>
          <a:p>
            <a:pPr marL="1828800" lvl="4" indent="0" eaLnBrk="1" fontAlgn="auto" hangingPunct="1">
              <a:spcAft>
                <a:spcPts val="0"/>
              </a:spcAft>
              <a:buFont typeface="Arial" charset="0"/>
              <a:buNone/>
              <a:defRPr/>
            </a:pPr>
            <a:endParaRPr lang="fr-FR" dirty="0" smtClean="0"/>
          </a:p>
          <a:p>
            <a:pPr eaLnBrk="1" fontAlgn="auto" hangingPunct="1">
              <a:spcAft>
                <a:spcPts val="0"/>
              </a:spcAft>
              <a:defRPr/>
            </a:pPr>
            <a:r>
              <a:rPr lang="fr-FR" b="1" dirty="0" smtClean="0">
                <a:solidFill>
                  <a:srgbClr val="C00000"/>
                </a:solidFill>
              </a:rPr>
              <a:t>Âge = hospitalisation plus fréquente</a:t>
            </a:r>
          </a:p>
          <a:p>
            <a:pPr eaLnBrk="1" fontAlgn="auto" hangingPunct="1">
              <a:spcAft>
                <a:spcPts val="0"/>
              </a:spcAft>
              <a:defRPr/>
            </a:pPr>
            <a:r>
              <a:rPr lang="fr-FR" b="1" dirty="0" smtClean="0">
                <a:solidFill>
                  <a:srgbClr val="C00000"/>
                </a:solidFill>
              </a:rPr>
              <a:t>Âge = douleurs post-zostériennes plus fréquentes et plus durables</a:t>
            </a:r>
          </a:p>
          <a:p>
            <a:pPr lvl="4" eaLnBrk="1" fontAlgn="auto" hangingPunct="1">
              <a:spcAft>
                <a:spcPts val="0"/>
              </a:spcAft>
              <a:buFont typeface="Arial" pitchFamily="34" charset="0"/>
              <a:buChar char="•"/>
              <a:defRPr/>
            </a:pPr>
            <a:endParaRPr lang="fr-FR" b="1" dirty="0" smtClean="0">
              <a:solidFill>
                <a:srgbClr val="C00000"/>
              </a:solidFill>
            </a:endParaRPr>
          </a:p>
          <a:p>
            <a:pPr eaLnBrk="1" fontAlgn="auto" hangingPunct="1">
              <a:spcAft>
                <a:spcPts val="0"/>
              </a:spcAft>
              <a:defRPr/>
            </a:pPr>
            <a:r>
              <a:rPr lang="fr-FR" b="1" dirty="0" smtClean="0">
                <a:solidFill>
                  <a:schemeClr val="bg1"/>
                </a:solidFill>
              </a:rPr>
              <a:t>Coûts </a:t>
            </a:r>
            <a:r>
              <a:rPr lang="fr-FR" b="1" dirty="0">
                <a:solidFill>
                  <a:schemeClr val="bg1"/>
                </a:solidFill>
              </a:rPr>
              <a:t>annuels du zona en France : 170 millions d’euros</a:t>
            </a:r>
          </a:p>
          <a:p>
            <a:pPr lvl="1" eaLnBrk="1" fontAlgn="auto" hangingPunct="1">
              <a:spcAft>
                <a:spcPts val="0"/>
              </a:spcAft>
              <a:defRPr/>
            </a:pPr>
            <a:r>
              <a:rPr lang="fr-FR" dirty="0">
                <a:solidFill>
                  <a:schemeClr val="bg1"/>
                </a:solidFill>
              </a:rPr>
              <a:t>Coûts de prise en charge plus élevés chez la personne âgée</a:t>
            </a:r>
          </a:p>
          <a:p>
            <a:pPr lvl="4" eaLnBrk="1" fontAlgn="auto" hangingPunct="1">
              <a:spcAft>
                <a:spcPts val="0"/>
              </a:spcAft>
              <a:defRPr/>
            </a:pPr>
            <a:endParaRPr lang="fr-FR" dirty="0"/>
          </a:p>
          <a:p>
            <a:pPr eaLnBrk="1" fontAlgn="auto" hangingPunct="1">
              <a:spcAft>
                <a:spcPts val="0"/>
              </a:spcAft>
              <a:defRPr/>
            </a:pPr>
            <a:endParaRPr lang="fr-FR" b="1" dirty="0" smtClean="0">
              <a:solidFill>
                <a:srgbClr val="C00000"/>
              </a:solidFill>
            </a:endParaRPr>
          </a:p>
        </p:txBody>
      </p:sp>
    </p:spTree>
    <p:extLst>
      <p:ext uri="{BB962C8B-B14F-4D97-AF65-F5344CB8AC3E}">
        <p14:creationId xmlns:p14="http://schemas.microsoft.com/office/powerpoint/2010/main" val="21560355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re 1"/>
          <p:cNvSpPr>
            <a:spLocks noGrp="1"/>
          </p:cNvSpPr>
          <p:nvPr>
            <p:ph type="title"/>
          </p:nvPr>
        </p:nvSpPr>
        <p:spPr>
          <a:xfrm>
            <a:off x="431800" y="0"/>
            <a:ext cx="8229600" cy="1143000"/>
          </a:xfrm>
        </p:spPr>
        <p:txBody>
          <a:bodyPr rtlCol="0">
            <a:normAutofit/>
          </a:bodyPr>
          <a:lstStyle/>
          <a:p>
            <a:pPr eaLnBrk="1" fontAlgn="auto" hangingPunct="1">
              <a:spcAft>
                <a:spcPts val="0"/>
              </a:spcAft>
              <a:defRPr/>
            </a:pPr>
            <a:r>
              <a:rPr lang="fr-FR" altLang="fr-FR" sz="4000" b="1" dirty="0">
                <a:solidFill>
                  <a:schemeClr val="accent5">
                    <a:lumMod val="75000"/>
                  </a:schemeClr>
                </a:solidFill>
                <a:ea typeface="+mn-ea"/>
                <a:cs typeface="+mn-cs"/>
              </a:rPr>
              <a:t>Épidémiologie </a:t>
            </a:r>
          </a:p>
        </p:txBody>
      </p:sp>
      <p:sp>
        <p:nvSpPr>
          <p:cNvPr id="3" name="Espace réservé du contenu 2"/>
          <p:cNvSpPr>
            <a:spLocks noGrp="1"/>
          </p:cNvSpPr>
          <p:nvPr>
            <p:ph idx="1"/>
          </p:nvPr>
        </p:nvSpPr>
        <p:spPr>
          <a:xfrm>
            <a:off x="590550" y="1125538"/>
            <a:ext cx="8229600" cy="5111750"/>
          </a:xfrm>
        </p:spPr>
        <p:txBody>
          <a:bodyPr rtlCol="0">
            <a:normAutofit fontScale="77500" lnSpcReduction="20000"/>
          </a:bodyPr>
          <a:lstStyle/>
          <a:p>
            <a:pPr eaLnBrk="1" fontAlgn="auto" hangingPunct="1">
              <a:spcAft>
                <a:spcPts val="0"/>
              </a:spcAft>
              <a:defRPr/>
            </a:pPr>
            <a:r>
              <a:rPr lang="fr-FR" b="1" dirty="0" smtClean="0"/>
              <a:t>Incidence du zona </a:t>
            </a:r>
            <a:r>
              <a:rPr lang="fr-FR" b="1" dirty="0"/>
              <a:t>en augmentation</a:t>
            </a:r>
          </a:p>
          <a:p>
            <a:pPr lvl="1" eaLnBrk="1" fontAlgn="auto" hangingPunct="1">
              <a:spcAft>
                <a:spcPts val="0"/>
              </a:spcAft>
              <a:defRPr/>
            </a:pPr>
            <a:r>
              <a:rPr lang="fr-FR" dirty="0"/>
              <a:t>Car plus de personnes âgées</a:t>
            </a:r>
          </a:p>
          <a:p>
            <a:pPr lvl="1" eaLnBrk="1" fontAlgn="auto" hangingPunct="1">
              <a:spcAft>
                <a:spcPts val="0"/>
              </a:spcAft>
              <a:defRPr/>
            </a:pPr>
            <a:r>
              <a:rPr lang="fr-FR" dirty="0"/>
              <a:t>Et plus de </a:t>
            </a:r>
            <a:r>
              <a:rPr lang="fr-FR" dirty="0" smtClean="0"/>
              <a:t>personnes </a:t>
            </a:r>
            <a:r>
              <a:rPr lang="fr-FR" dirty="0"/>
              <a:t>très </a:t>
            </a:r>
            <a:r>
              <a:rPr lang="fr-FR" dirty="0" smtClean="0"/>
              <a:t>âgées</a:t>
            </a:r>
          </a:p>
          <a:p>
            <a:pPr lvl="4" eaLnBrk="1" fontAlgn="auto" hangingPunct="1">
              <a:spcAft>
                <a:spcPts val="0"/>
              </a:spcAft>
              <a:defRPr/>
            </a:pPr>
            <a:endParaRPr lang="fr-FR" dirty="0"/>
          </a:p>
          <a:p>
            <a:pPr eaLnBrk="1" fontAlgn="auto" hangingPunct="1">
              <a:spcAft>
                <a:spcPts val="0"/>
              </a:spcAft>
              <a:defRPr/>
            </a:pPr>
            <a:r>
              <a:rPr lang="fr-FR" b="1" dirty="0" smtClean="0"/>
              <a:t>Plus de 2/3 des cas surviennent après 45 ans</a:t>
            </a:r>
          </a:p>
          <a:p>
            <a:pPr eaLnBrk="1" fontAlgn="auto" hangingPunct="1">
              <a:spcAft>
                <a:spcPts val="0"/>
              </a:spcAft>
              <a:defRPr/>
            </a:pPr>
            <a:r>
              <a:rPr lang="fr-FR" b="1" dirty="0" smtClean="0"/>
              <a:t>50% des plus de 80 ans feront un zona</a:t>
            </a:r>
          </a:p>
          <a:p>
            <a:pPr marL="1828800" lvl="4" indent="0" eaLnBrk="1" fontAlgn="auto" hangingPunct="1">
              <a:spcAft>
                <a:spcPts val="0"/>
              </a:spcAft>
              <a:buFont typeface="Arial" charset="0"/>
              <a:buNone/>
              <a:defRPr/>
            </a:pPr>
            <a:endParaRPr lang="fr-FR" dirty="0" smtClean="0"/>
          </a:p>
          <a:p>
            <a:pPr eaLnBrk="1" fontAlgn="auto" hangingPunct="1">
              <a:spcAft>
                <a:spcPts val="0"/>
              </a:spcAft>
              <a:defRPr/>
            </a:pPr>
            <a:r>
              <a:rPr lang="fr-FR" b="1" dirty="0" smtClean="0">
                <a:solidFill>
                  <a:srgbClr val="C00000"/>
                </a:solidFill>
              </a:rPr>
              <a:t>Âge = hospitalisation plus fréquente</a:t>
            </a:r>
          </a:p>
          <a:p>
            <a:pPr eaLnBrk="1" fontAlgn="auto" hangingPunct="1">
              <a:spcAft>
                <a:spcPts val="0"/>
              </a:spcAft>
              <a:defRPr/>
            </a:pPr>
            <a:r>
              <a:rPr lang="fr-FR" b="1" dirty="0" smtClean="0">
                <a:solidFill>
                  <a:srgbClr val="C00000"/>
                </a:solidFill>
              </a:rPr>
              <a:t>Âge = douleurs post-zostériennes plus fréquentes et plus durables</a:t>
            </a:r>
          </a:p>
          <a:p>
            <a:pPr lvl="4" eaLnBrk="1" fontAlgn="auto" hangingPunct="1">
              <a:spcAft>
                <a:spcPts val="0"/>
              </a:spcAft>
              <a:buFont typeface="Arial" pitchFamily="34" charset="0"/>
              <a:buChar char="•"/>
              <a:defRPr/>
            </a:pPr>
            <a:endParaRPr lang="fr-FR" b="1" dirty="0" smtClean="0">
              <a:solidFill>
                <a:srgbClr val="C00000"/>
              </a:solidFill>
            </a:endParaRPr>
          </a:p>
          <a:p>
            <a:pPr eaLnBrk="1" fontAlgn="auto" hangingPunct="1">
              <a:spcAft>
                <a:spcPts val="0"/>
              </a:spcAft>
              <a:defRPr/>
            </a:pPr>
            <a:r>
              <a:rPr lang="fr-FR" b="1" dirty="0" smtClean="0"/>
              <a:t>Coûts </a:t>
            </a:r>
            <a:r>
              <a:rPr lang="fr-FR" b="1" dirty="0"/>
              <a:t>annuels du zona en France : 170 millions d’euros</a:t>
            </a:r>
          </a:p>
          <a:p>
            <a:pPr lvl="1" eaLnBrk="1" fontAlgn="auto" hangingPunct="1">
              <a:spcAft>
                <a:spcPts val="0"/>
              </a:spcAft>
              <a:defRPr/>
            </a:pPr>
            <a:r>
              <a:rPr lang="fr-FR" dirty="0"/>
              <a:t>Coûts de prise en charge plus élevés chez la personne âgée</a:t>
            </a:r>
          </a:p>
          <a:p>
            <a:pPr lvl="4" eaLnBrk="1" fontAlgn="auto" hangingPunct="1">
              <a:spcAft>
                <a:spcPts val="0"/>
              </a:spcAft>
              <a:defRPr/>
            </a:pPr>
            <a:endParaRPr lang="fr-FR" dirty="0"/>
          </a:p>
          <a:p>
            <a:pPr eaLnBrk="1" fontAlgn="auto" hangingPunct="1">
              <a:spcAft>
                <a:spcPts val="0"/>
              </a:spcAft>
              <a:defRPr/>
            </a:pPr>
            <a:endParaRPr lang="fr-FR" b="1" dirty="0" smtClean="0">
              <a:solidFill>
                <a:srgbClr val="C00000"/>
              </a:solidFill>
            </a:endParaRPr>
          </a:p>
        </p:txBody>
      </p:sp>
    </p:spTree>
    <p:extLst>
      <p:ext uri="{BB962C8B-B14F-4D97-AF65-F5344CB8AC3E}">
        <p14:creationId xmlns:p14="http://schemas.microsoft.com/office/powerpoint/2010/main" val="2695610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re 1"/>
          <p:cNvSpPr>
            <a:spLocks noGrp="1"/>
          </p:cNvSpPr>
          <p:nvPr>
            <p:ph type="title"/>
          </p:nvPr>
        </p:nvSpPr>
        <p:spPr>
          <a:xfrm>
            <a:off x="438150" y="20638"/>
            <a:ext cx="8229600" cy="1143000"/>
          </a:xfrm>
        </p:spPr>
        <p:txBody>
          <a:bodyPr rtlCol="0">
            <a:normAutofit/>
          </a:bodyPr>
          <a:lstStyle/>
          <a:p>
            <a:pPr eaLnBrk="1" fontAlgn="auto" hangingPunct="1">
              <a:spcAft>
                <a:spcPts val="0"/>
              </a:spcAft>
              <a:defRPr/>
            </a:pPr>
            <a:r>
              <a:rPr lang="fr-FR" altLang="fr-FR" sz="4000" b="1" dirty="0">
                <a:solidFill>
                  <a:schemeClr val="accent5">
                    <a:lumMod val="75000"/>
                  </a:schemeClr>
                </a:solidFill>
                <a:ea typeface="+mn-ea"/>
                <a:cs typeface="+mn-cs"/>
              </a:rPr>
              <a:t>Terrains du zona</a:t>
            </a:r>
          </a:p>
        </p:txBody>
      </p:sp>
      <p:sp>
        <p:nvSpPr>
          <p:cNvPr id="15363" name="Espace réservé du contenu 2"/>
          <p:cNvSpPr>
            <a:spLocks noGrp="1"/>
          </p:cNvSpPr>
          <p:nvPr>
            <p:ph idx="1"/>
          </p:nvPr>
        </p:nvSpPr>
        <p:spPr>
          <a:xfrm>
            <a:off x="438150" y="1341438"/>
            <a:ext cx="8229600" cy="4525962"/>
          </a:xfrm>
        </p:spPr>
        <p:txBody>
          <a:bodyPr/>
          <a:lstStyle/>
          <a:p>
            <a:pPr eaLnBrk="1" hangingPunct="1"/>
            <a:r>
              <a:rPr lang="fr-FR" altLang="fr-FR" b="1" smtClean="0"/>
              <a:t>Essentiellement l’âge</a:t>
            </a:r>
          </a:p>
        </p:txBody>
      </p:sp>
      <p:pic>
        <p:nvPicPr>
          <p:cNvPr id="1536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27088" y="1916113"/>
            <a:ext cx="7129462" cy="429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0814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re 1"/>
          <p:cNvSpPr>
            <a:spLocks noGrp="1"/>
          </p:cNvSpPr>
          <p:nvPr>
            <p:ph type="title"/>
          </p:nvPr>
        </p:nvSpPr>
        <p:spPr>
          <a:xfrm>
            <a:off x="436563" y="22225"/>
            <a:ext cx="8229600" cy="1143000"/>
          </a:xfrm>
        </p:spPr>
        <p:txBody>
          <a:bodyPr rtlCol="0">
            <a:normAutofit/>
          </a:bodyPr>
          <a:lstStyle/>
          <a:p>
            <a:pPr eaLnBrk="1" fontAlgn="auto" hangingPunct="1">
              <a:spcAft>
                <a:spcPts val="0"/>
              </a:spcAft>
              <a:defRPr/>
            </a:pPr>
            <a:r>
              <a:rPr lang="fr-FR" altLang="fr-FR" sz="4000" b="1" u="sng" dirty="0">
                <a:solidFill>
                  <a:schemeClr val="accent5">
                    <a:lumMod val="75000"/>
                  </a:schemeClr>
                </a:solidFill>
                <a:ea typeface="+mn-ea"/>
                <a:cs typeface="+mn-cs"/>
              </a:rPr>
              <a:t>Incidence</a:t>
            </a:r>
            <a:r>
              <a:rPr lang="fr-FR" altLang="fr-FR" sz="4000" b="1" dirty="0">
                <a:solidFill>
                  <a:schemeClr val="accent5">
                    <a:lumMod val="75000"/>
                  </a:schemeClr>
                </a:solidFill>
                <a:ea typeface="+mn-ea"/>
                <a:cs typeface="+mn-cs"/>
              </a:rPr>
              <a:t> selon l’âge</a:t>
            </a:r>
          </a:p>
        </p:txBody>
      </p:sp>
      <p:sp>
        <p:nvSpPr>
          <p:cNvPr id="16387" name="Espace réservé du contenu 2"/>
          <p:cNvSpPr>
            <a:spLocks noGrp="1"/>
          </p:cNvSpPr>
          <p:nvPr>
            <p:ph idx="1"/>
          </p:nvPr>
        </p:nvSpPr>
        <p:spPr/>
        <p:txBody>
          <a:bodyPr/>
          <a:lstStyle/>
          <a:p>
            <a:pPr eaLnBrk="1" hangingPunct="1"/>
            <a:endParaRPr lang="fr-FR" altLang="fr-FR" smtClean="0"/>
          </a:p>
        </p:txBody>
      </p:sp>
      <p:sp>
        <p:nvSpPr>
          <p:cNvPr id="16388" name="ZoneTexte 1"/>
          <p:cNvSpPr txBox="1">
            <a:spLocks noChangeArrowheads="1"/>
          </p:cNvSpPr>
          <p:nvPr/>
        </p:nvSpPr>
        <p:spPr bwMode="auto">
          <a:xfrm>
            <a:off x="7291388" y="6010275"/>
            <a:ext cx="1584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fr-FR" altLang="fr-FR" sz="1800" i="1"/>
              <a:t>Pinchinat 2013</a:t>
            </a:r>
          </a:p>
        </p:txBody>
      </p:sp>
      <p:pic>
        <p:nvPicPr>
          <p:cNvPr id="16389" name="Picture 6"/>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8100" y="981075"/>
            <a:ext cx="9028113" cy="4960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390" name="ZoneTexte 1"/>
          <p:cNvSpPr txBox="1">
            <a:spLocks noChangeArrowheads="1"/>
          </p:cNvSpPr>
          <p:nvPr/>
        </p:nvSpPr>
        <p:spPr bwMode="auto">
          <a:xfrm>
            <a:off x="1258888" y="1628775"/>
            <a:ext cx="3673475" cy="830263"/>
          </a:xfrm>
          <a:prstGeom prst="rect">
            <a:avLst/>
          </a:prstGeom>
          <a:solidFill>
            <a:schemeClr val="bg1"/>
          </a:solidFill>
          <a:ln w="57150">
            <a:solidFill>
              <a:srgbClr val="FFFF00"/>
            </a:solidFill>
            <a:miter lim="800000"/>
            <a:headEnd/>
            <a:tailEnd/>
          </a:ln>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fr-FR" altLang="fr-FR" sz="2400" i="1"/>
              <a:t>Risque augmenté de 20% tous les 5 ans après 65 ans</a:t>
            </a:r>
          </a:p>
        </p:txBody>
      </p:sp>
      <p:sp>
        <p:nvSpPr>
          <p:cNvPr id="2" name="Rectangle 1"/>
          <p:cNvSpPr/>
          <p:nvPr/>
        </p:nvSpPr>
        <p:spPr>
          <a:xfrm>
            <a:off x="1187450" y="5157788"/>
            <a:ext cx="1223963" cy="50323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Tree>
    <p:extLst>
      <p:ext uri="{BB962C8B-B14F-4D97-AF65-F5344CB8AC3E}">
        <p14:creationId xmlns:p14="http://schemas.microsoft.com/office/powerpoint/2010/main" val="21200172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re 1"/>
          <p:cNvSpPr>
            <a:spLocks noGrp="1"/>
          </p:cNvSpPr>
          <p:nvPr>
            <p:ph type="title"/>
          </p:nvPr>
        </p:nvSpPr>
        <p:spPr>
          <a:xfrm>
            <a:off x="457200" y="131763"/>
            <a:ext cx="8229600" cy="1143000"/>
          </a:xfrm>
        </p:spPr>
        <p:txBody>
          <a:bodyPr rtlCol="0">
            <a:normAutofit fontScale="90000"/>
          </a:bodyPr>
          <a:lstStyle/>
          <a:p>
            <a:pPr eaLnBrk="1" fontAlgn="auto" hangingPunct="1">
              <a:spcAft>
                <a:spcPts val="0"/>
              </a:spcAft>
              <a:defRPr/>
            </a:pPr>
            <a:r>
              <a:rPr lang="fr-FR" altLang="fr-FR" sz="4000" b="1" dirty="0">
                <a:solidFill>
                  <a:schemeClr val="accent5">
                    <a:lumMod val="75000"/>
                  </a:schemeClr>
                </a:solidFill>
                <a:ea typeface="+mn-ea"/>
                <a:cs typeface="+mn-cs"/>
              </a:rPr>
              <a:t>Zona </a:t>
            </a:r>
            <a:r>
              <a:rPr lang="fr-FR" altLang="fr-FR" sz="4000" b="1" dirty="0" smtClean="0">
                <a:solidFill>
                  <a:schemeClr val="accent5">
                    <a:lumMod val="75000"/>
                  </a:schemeClr>
                </a:solidFill>
                <a:ea typeface="+mn-ea"/>
                <a:cs typeface="+mn-cs"/>
              </a:rPr>
              <a:t>: </a:t>
            </a:r>
            <a:r>
              <a:rPr lang="fr-FR" altLang="fr-FR" sz="4000" b="1" u="sng" dirty="0" smtClean="0">
                <a:solidFill>
                  <a:schemeClr val="accent5">
                    <a:lumMod val="75000"/>
                  </a:schemeClr>
                </a:solidFill>
                <a:ea typeface="+mn-ea"/>
                <a:cs typeface="+mn-cs"/>
              </a:rPr>
              <a:t>taux d’hospitalisation</a:t>
            </a:r>
            <a:r>
              <a:rPr lang="fr-FR" altLang="fr-FR" sz="4000" b="1" dirty="0" smtClean="0">
                <a:solidFill>
                  <a:schemeClr val="accent5">
                    <a:lumMod val="75000"/>
                  </a:schemeClr>
                </a:solidFill>
                <a:ea typeface="+mn-ea"/>
                <a:cs typeface="+mn-cs"/>
              </a:rPr>
              <a:t> selon l’âge</a:t>
            </a:r>
            <a:endParaRPr lang="fr-FR" altLang="fr-FR" sz="4000" b="1" dirty="0">
              <a:solidFill>
                <a:schemeClr val="accent5">
                  <a:lumMod val="75000"/>
                </a:schemeClr>
              </a:solidFill>
              <a:ea typeface="+mn-ea"/>
              <a:cs typeface="+mn-cs"/>
            </a:endParaRPr>
          </a:p>
        </p:txBody>
      </p:sp>
      <p:sp>
        <p:nvSpPr>
          <p:cNvPr id="17411" name="Espace réservé du contenu 2"/>
          <p:cNvSpPr>
            <a:spLocks noGrp="1"/>
          </p:cNvSpPr>
          <p:nvPr>
            <p:ph idx="1"/>
          </p:nvPr>
        </p:nvSpPr>
        <p:spPr/>
        <p:txBody>
          <a:bodyPr/>
          <a:lstStyle/>
          <a:p>
            <a:pPr eaLnBrk="1" hangingPunct="1"/>
            <a:endParaRPr lang="fr-FR" altLang="fr-FR" smtClean="0"/>
          </a:p>
        </p:txBody>
      </p:sp>
      <p:pic>
        <p:nvPicPr>
          <p:cNvPr id="1741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268413"/>
            <a:ext cx="91440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ZoneTexte 3"/>
          <p:cNvSpPr txBox="1">
            <a:spLocks noChangeArrowheads="1"/>
          </p:cNvSpPr>
          <p:nvPr/>
        </p:nvSpPr>
        <p:spPr bwMode="auto">
          <a:xfrm>
            <a:off x="7497763" y="5902325"/>
            <a:ext cx="14176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fr-FR" altLang="fr-FR" sz="1800" i="1"/>
              <a:t>Lin 2010</a:t>
            </a:r>
          </a:p>
        </p:txBody>
      </p:sp>
    </p:spTree>
    <p:extLst>
      <p:ext uri="{BB962C8B-B14F-4D97-AF65-F5344CB8AC3E}">
        <p14:creationId xmlns:p14="http://schemas.microsoft.com/office/powerpoint/2010/main" val="19416404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re 1"/>
          <p:cNvSpPr>
            <a:spLocks noGrp="1"/>
          </p:cNvSpPr>
          <p:nvPr>
            <p:ph type="title"/>
          </p:nvPr>
        </p:nvSpPr>
        <p:spPr/>
        <p:txBody>
          <a:bodyPr/>
          <a:lstStyle/>
          <a:p>
            <a:pPr eaLnBrk="1" hangingPunct="1">
              <a:defRPr/>
            </a:pPr>
            <a:r>
              <a:rPr lang="fr-FR" altLang="fr-FR" sz="4000" b="1" dirty="0" smtClean="0">
                <a:solidFill>
                  <a:schemeClr val="accent5">
                    <a:lumMod val="75000"/>
                  </a:schemeClr>
                </a:solidFill>
              </a:rPr>
              <a:t>Zona : </a:t>
            </a:r>
            <a:r>
              <a:rPr lang="fr-FR" altLang="fr-FR" sz="4000" b="1" u="sng" dirty="0" smtClean="0">
                <a:solidFill>
                  <a:schemeClr val="accent5">
                    <a:lumMod val="75000"/>
                  </a:schemeClr>
                </a:solidFill>
              </a:rPr>
              <a:t>hospitalisation</a:t>
            </a:r>
            <a:r>
              <a:rPr lang="fr-FR" altLang="fr-FR" sz="4000" b="1" dirty="0" smtClean="0">
                <a:solidFill>
                  <a:schemeClr val="accent5">
                    <a:lumMod val="75000"/>
                  </a:schemeClr>
                </a:solidFill>
              </a:rPr>
              <a:t> et </a:t>
            </a:r>
            <a:r>
              <a:rPr lang="fr-FR" altLang="fr-FR" sz="4000" b="1" u="sng" dirty="0" smtClean="0">
                <a:solidFill>
                  <a:schemeClr val="accent5">
                    <a:lumMod val="75000"/>
                  </a:schemeClr>
                </a:solidFill>
              </a:rPr>
              <a:t>mortalité</a:t>
            </a:r>
            <a:r>
              <a:rPr lang="fr-FR" altLang="fr-FR" sz="4000" b="1" dirty="0" smtClean="0">
                <a:solidFill>
                  <a:schemeClr val="accent5">
                    <a:lumMod val="75000"/>
                  </a:schemeClr>
                </a:solidFill>
              </a:rPr>
              <a:t> …</a:t>
            </a:r>
            <a:br>
              <a:rPr lang="fr-FR" altLang="fr-FR" sz="4000" b="1" dirty="0" smtClean="0">
                <a:solidFill>
                  <a:schemeClr val="accent5">
                    <a:lumMod val="75000"/>
                  </a:schemeClr>
                </a:solidFill>
              </a:rPr>
            </a:br>
            <a:endParaRPr lang="fr-FR" altLang="fr-FR" sz="4000" dirty="0" smtClean="0"/>
          </a:p>
        </p:txBody>
      </p:sp>
      <p:sp>
        <p:nvSpPr>
          <p:cNvPr id="18435" name="Espace réservé du contenu 2"/>
          <p:cNvSpPr>
            <a:spLocks noGrp="1"/>
          </p:cNvSpPr>
          <p:nvPr>
            <p:ph idx="1"/>
          </p:nvPr>
        </p:nvSpPr>
        <p:spPr/>
        <p:txBody>
          <a:bodyPr/>
          <a:lstStyle/>
          <a:p>
            <a:pPr eaLnBrk="1" hangingPunct="1"/>
            <a:endParaRPr lang="fr-FR" altLang="fr-FR" smtClean="0"/>
          </a:p>
        </p:txBody>
      </p:sp>
      <p:sp>
        <p:nvSpPr>
          <p:cNvPr id="18436" name="ZoneTexte 1"/>
          <p:cNvSpPr txBox="1">
            <a:spLocks noChangeArrowheads="1"/>
          </p:cNvSpPr>
          <p:nvPr/>
        </p:nvSpPr>
        <p:spPr bwMode="auto">
          <a:xfrm>
            <a:off x="2881313" y="5856288"/>
            <a:ext cx="59769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r" eaLnBrk="1" hangingPunct="1"/>
            <a:r>
              <a:rPr lang="fr-FR" altLang="fr-FR" sz="1800" i="1"/>
              <a:t>Van Hoeck 2009 - Populations anglaise et galloise</a:t>
            </a:r>
          </a:p>
        </p:txBody>
      </p:sp>
      <p:grpSp>
        <p:nvGrpSpPr>
          <p:cNvPr id="18437" name="Groupe 1"/>
          <p:cNvGrpSpPr>
            <a:grpSpLocks/>
          </p:cNvGrpSpPr>
          <p:nvPr/>
        </p:nvGrpSpPr>
        <p:grpSpPr bwMode="auto">
          <a:xfrm>
            <a:off x="1258888" y="1412875"/>
            <a:ext cx="5343525" cy="4511675"/>
            <a:chOff x="405072" y="1497600"/>
            <a:chExt cx="5343063" cy="4511473"/>
          </a:xfrm>
        </p:grpSpPr>
        <p:pic>
          <p:nvPicPr>
            <p:cNvPr id="18438"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131840" y="1497600"/>
              <a:ext cx="2443337" cy="450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05072" y="1503748"/>
              <a:ext cx="2764256" cy="450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508104" y="1497600"/>
              <a:ext cx="240031" cy="450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5344661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re 1"/>
          <p:cNvSpPr>
            <a:spLocks noGrp="1"/>
          </p:cNvSpPr>
          <p:nvPr>
            <p:ph type="title"/>
          </p:nvPr>
        </p:nvSpPr>
        <p:spPr/>
        <p:txBody>
          <a:bodyPr/>
          <a:lstStyle/>
          <a:p>
            <a:pPr eaLnBrk="1" hangingPunct="1">
              <a:defRPr/>
            </a:pPr>
            <a:r>
              <a:rPr lang="fr-FR" altLang="fr-FR" sz="4000" b="1" dirty="0" smtClean="0">
                <a:solidFill>
                  <a:schemeClr val="accent5">
                    <a:lumMod val="75000"/>
                  </a:schemeClr>
                </a:solidFill>
              </a:rPr>
              <a:t>Zona : hospitalisation et mortalité … et </a:t>
            </a:r>
            <a:r>
              <a:rPr lang="fr-FR" altLang="fr-FR" sz="4000" b="1" u="sng" dirty="0" smtClean="0">
                <a:solidFill>
                  <a:schemeClr val="accent5">
                    <a:lumMod val="75000"/>
                  </a:schemeClr>
                </a:solidFill>
              </a:rPr>
              <a:t>coûts</a:t>
            </a:r>
            <a:endParaRPr lang="fr-FR" altLang="fr-FR" sz="4000" u="sng" dirty="0" smtClean="0"/>
          </a:p>
        </p:txBody>
      </p:sp>
      <p:sp>
        <p:nvSpPr>
          <p:cNvPr id="19459" name="Espace réservé du contenu 2"/>
          <p:cNvSpPr>
            <a:spLocks noGrp="1"/>
          </p:cNvSpPr>
          <p:nvPr>
            <p:ph idx="1"/>
          </p:nvPr>
        </p:nvSpPr>
        <p:spPr/>
        <p:txBody>
          <a:bodyPr/>
          <a:lstStyle/>
          <a:p>
            <a:pPr eaLnBrk="1" hangingPunct="1"/>
            <a:endParaRPr lang="fr-FR" altLang="fr-FR" smtClean="0"/>
          </a:p>
        </p:txBody>
      </p:sp>
      <p:sp>
        <p:nvSpPr>
          <p:cNvPr id="19460" name="ZoneTexte 1"/>
          <p:cNvSpPr txBox="1">
            <a:spLocks noChangeArrowheads="1"/>
          </p:cNvSpPr>
          <p:nvPr/>
        </p:nvSpPr>
        <p:spPr bwMode="auto">
          <a:xfrm>
            <a:off x="2881313" y="5856288"/>
            <a:ext cx="59769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r" eaLnBrk="1" hangingPunct="1"/>
            <a:r>
              <a:rPr lang="fr-FR" altLang="fr-FR" sz="1800" i="1"/>
              <a:t>Van Hoeck 2009 - Populations anglaise et galloise</a:t>
            </a:r>
          </a:p>
        </p:txBody>
      </p:sp>
      <p:pic>
        <p:nvPicPr>
          <p:cNvPr id="19461"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986213" y="1412875"/>
            <a:ext cx="2538412" cy="450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58888" y="1419225"/>
            <a:ext cx="2765425" cy="450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r="-13"/>
          <a:stretch>
            <a:fillRect/>
          </a:stretch>
        </p:blipFill>
        <p:spPr bwMode="auto">
          <a:xfrm>
            <a:off x="6516688" y="1412875"/>
            <a:ext cx="1968500" cy="450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08258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re 1"/>
          <p:cNvSpPr>
            <a:spLocks noGrp="1"/>
          </p:cNvSpPr>
          <p:nvPr>
            <p:ph type="title"/>
          </p:nvPr>
        </p:nvSpPr>
        <p:spPr>
          <a:xfrm>
            <a:off x="457200" y="274638"/>
            <a:ext cx="8362950" cy="1143000"/>
          </a:xfrm>
        </p:spPr>
        <p:txBody>
          <a:bodyPr rtlCol="0">
            <a:noAutofit/>
          </a:bodyPr>
          <a:lstStyle/>
          <a:p>
            <a:pPr eaLnBrk="1" fontAlgn="auto" hangingPunct="1">
              <a:spcAft>
                <a:spcPts val="0"/>
              </a:spcAft>
              <a:defRPr/>
            </a:pPr>
            <a:r>
              <a:rPr lang="fr-FR" altLang="fr-FR" sz="4000" b="1" dirty="0">
                <a:solidFill>
                  <a:schemeClr val="accent5">
                    <a:lumMod val="75000"/>
                  </a:schemeClr>
                </a:solidFill>
                <a:ea typeface="+mn-ea"/>
                <a:cs typeface="+mn-cs"/>
              </a:rPr>
              <a:t>Proportion d’</a:t>
            </a:r>
            <a:r>
              <a:rPr lang="fr-FR" altLang="fr-FR" sz="4000" b="1" u="sng" dirty="0">
                <a:solidFill>
                  <a:schemeClr val="accent5">
                    <a:lumMod val="75000"/>
                  </a:schemeClr>
                </a:solidFill>
                <a:ea typeface="+mn-ea"/>
                <a:cs typeface="+mn-cs"/>
              </a:rPr>
              <a:t>algies post-zostériennes</a:t>
            </a:r>
            <a:r>
              <a:rPr lang="fr-FR" altLang="fr-FR" sz="4000" b="1" dirty="0">
                <a:solidFill>
                  <a:schemeClr val="accent5">
                    <a:lumMod val="75000"/>
                  </a:schemeClr>
                </a:solidFill>
                <a:ea typeface="+mn-ea"/>
                <a:cs typeface="+mn-cs"/>
              </a:rPr>
              <a:t> :</a:t>
            </a:r>
            <a:br>
              <a:rPr lang="fr-FR" altLang="fr-FR" sz="4000" b="1" dirty="0">
                <a:solidFill>
                  <a:schemeClr val="accent5">
                    <a:lumMod val="75000"/>
                  </a:schemeClr>
                </a:solidFill>
                <a:ea typeface="+mn-ea"/>
                <a:cs typeface="+mn-cs"/>
              </a:rPr>
            </a:br>
            <a:r>
              <a:rPr lang="fr-FR" altLang="fr-FR" sz="4000" b="1" dirty="0">
                <a:solidFill>
                  <a:schemeClr val="accent5">
                    <a:lumMod val="75000"/>
                  </a:schemeClr>
                </a:solidFill>
                <a:ea typeface="+mn-ea"/>
                <a:cs typeface="+mn-cs"/>
              </a:rPr>
              <a:t>étude française </a:t>
            </a:r>
            <a:r>
              <a:rPr lang="fr-FR" altLang="fr-FR" sz="4000" b="1" dirty="0" err="1">
                <a:solidFill>
                  <a:schemeClr val="accent5">
                    <a:lumMod val="75000"/>
                  </a:schemeClr>
                </a:solidFill>
                <a:ea typeface="+mn-ea"/>
                <a:cs typeface="+mn-cs"/>
              </a:rPr>
              <a:t>AriZona</a:t>
            </a:r>
            <a:endParaRPr lang="fr-FR" altLang="fr-FR" sz="4000" b="1" dirty="0">
              <a:solidFill>
                <a:schemeClr val="accent5">
                  <a:lumMod val="75000"/>
                </a:schemeClr>
              </a:solidFill>
              <a:ea typeface="+mn-ea"/>
              <a:cs typeface="+mn-cs"/>
            </a:endParaRPr>
          </a:p>
        </p:txBody>
      </p:sp>
      <p:pic>
        <p:nvPicPr>
          <p:cNvPr id="20483"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95288" y="2420938"/>
            <a:ext cx="8551862" cy="3384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484" name="ZoneTexte 3"/>
          <p:cNvSpPr txBox="1">
            <a:spLocks noChangeArrowheads="1"/>
          </p:cNvSpPr>
          <p:nvPr/>
        </p:nvSpPr>
        <p:spPr bwMode="auto">
          <a:xfrm>
            <a:off x="2484438" y="5589588"/>
            <a:ext cx="48958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eaLnBrk="1" hangingPunct="1"/>
            <a:r>
              <a:rPr lang="fr-FR" altLang="fr-FR" sz="1800"/>
              <a:t>Temps écoulé depuis l’éruption</a:t>
            </a:r>
          </a:p>
        </p:txBody>
      </p:sp>
    </p:spTree>
    <p:extLst>
      <p:ext uri="{BB962C8B-B14F-4D97-AF65-F5344CB8AC3E}">
        <p14:creationId xmlns:p14="http://schemas.microsoft.com/office/powerpoint/2010/main" val="38378457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ext Box 2"/>
          <p:cNvSpPr txBox="1">
            <a:spLocks noChangeArrowheads="1"/>
          </p:cNvSpPr>
          <p:nvPr/>
        </p:nvSpPr>
        <p:spPr bwMode="auto">
          <a:xfrm>
            <a:off x="304800" y="304800"/>
            <a:ext cx="8686800" cy="707886"/>
          </a:xfrm>
          <a:prstGeom prst="rect">
            <a:avLst/>
          </a:prstGeom>
          <a:noFill/>
          <a:ln w="9525">
            <a:noFill/>
            <a:miter lim="800000"/>
            <a:headEnd/>
            <a:tailEnd/>
          </a:ln>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auto" hangingPunct="1">
              <a:spcBef>
                <a:spcPts val="0"/>
              </a:spcBef>
              <a:spcAft>
                <a:spcPts val="0"/>
              </a:spcAft>
              <a:defRPr/>
            </a:pPr>
            <a:r>
              <a:rPr lang="en-GB" sz="4000" b="1" dirty="0">
                <a:solidFill>
                  <a:schemeClr val="accent5">
                    <a:lumMod val="75000"/>
                  </a:schemeClr>
                </a:solidFill>
                <a:latin typeface="+mj-lt"/>
                <a:ea typeface="+mn-ea"/>
                <a:cs typeface="+mn-cs"/>
              </a:rPr>
              <a:t>Les </a:t>
            </a:r>
            <a:r>
              <a:rPr lang="en-GB" sz="4000" b="1" dirty="0" err="1">
                <a:solidFill>
                  <a:schemeClr val="accent5">
                    <a:lumMod val="75000"/>
                  </a:schemeClr>
                </a:solidFill>
                <a:latin typeface="+mj-lt"/>
                <a:ea typeface="+mn-ea"/>
                <a:cs typeface="+mn-cs"/>
              </a:rPr>
              <a:t>Risques</a:t>
            </a:r>
            <a:r>
              <a:rPr lang="en-GB" sz="4000" b="1" dirty="0">
                <a:solidFill>
                  <a:schemeClr val="accent5">
                    <a:lumMod val="75000"/>
                  </a:schemeClr>
                </a:solidFill>
                <a:latin typeface="+mj-lt"/>
                <a:ea typeface="+mn-ea"/>
                <a:cs typeface="+mn-cs"/>
              </a:rPr>
              <a:t> </a:t>
            </a:r>
            <a:r>
              <a:rPr lang="fr-FR" sz="4000" b="1" dirty="0" err="1">
                <a:solidFill>
                  <a:schemeClr val="accent5">
                    <a:lumMod val="75000"/>
                  </a:schemeClr>
                </a:solidFill>
                <a:latin typeface="+mj-lt"/>
                <a:ea typeface="+mn-ea"/>
                <a:cs typeface="+mn-cs"/>
              </a:rPr>
              <a:t>bio-médicaux</a:t>
            </a:r>
            <a:r>
              <a:rPr lang="fr-FR" sz="4000" b="1" dirty="0">
                <a:solidFill>
                  <a:schemeClr val="accent5">
                    <a:lumMod val="75000"/>
                  </a:schemeClr>
                </a:solidFill>
                <a:latin typeface="+mj-lt"/>
                <a:ea typeface="+mn-ea"/>
                <a:cs typeface="+mn-cs"/>
              </a:rPr>
              <a:t> et SA</a:t>
            </a:r>
            <a:endParaRPr lang="fr-CH" sz="4000" b="1" dirty="0">
              <a:solidFill>
                <a:schemeClr val="accent5">
                  <a:lumMod val="75000"/>
                </a:schemeClr>
              </a:solidFill>
              <a:latin typeface="+mj-lt"/>
              <a:ea typeface="+mn-ea"/>
              <a:cs typeface="+mn-cs"/>
            </a:endParaRPr>
          </a:p>
        </p:txBody>
      </p:sp>
      <p:sp>
        <p:nvSpPr>
          <p:cNvPr id="51202" name="Text Box 3"/>
          <p:cNvSpPr txBox="1">
            <a:spLocks noChangeArrowheads="1"/>
          </p:cNvSpPr>
          <p:nvPr/>
        </p:nvSpPr>
        <p:spPr bwMode="auto">
          <a:xfrm>
            <a:off x="323850" y="1557338"/>
            <a:ext cx="4103688" cy="4524315"/>
          </a:xfrm>
          <a:prstGeom prst="rect">
            <a:avLst/>
          </a:prstGeom>
          <a:noFill/>
          <a:ln w="9525">
            <a:noFill/>
            <a:miter lim="800000"/>
            <a:headEnd/>
            <a:tailEnd/>
          </a:ln>
        </p:spPr>
        <p:txBody>
          <a:bodyPr>
            <a:spAutoFit/>
          </a:bodyPr>
          <a:lstStyle/>
          <a:p>
            <a:pPr algn="ctr"/>
            <a:r>
              <a:rPr lang="fr-CH" sz="2400" b="1" dirty="0">
                <a:ea typeface="ＭＳ Ｐゴシック" charset="-128"/>
                <a:sym typeface="Wingdings" pitchFamily="2" charset="2"/>
              </a:rPr>
              <a:t>Généraux</a:t>
            </a:r>
          </a:p>
          <a:p>
            <a:pPr algn="ctr"/>
            <a:endParaRPr lang="fr-CH" sz="2400" dirty="0">
              <a:ea typeface="ＭＳ Ｐゴシック" charset="-128"/>
              <a:sym typeface="Wingdings" pitchFamily="2" charset="2"/>
            </a:endParaRPr>
          </a:p>
          <a:p>
            <a:pPr algn="ctr"/>
            <a:r>
              <a:rPr lang="fr-CH" sz="2400" dirty="0">
                <a:ea typeface="ＭＳ Ｐゴシック" charset="-128"/>
                <a:sym typeface="Wingdings" pitchFamily="2" charset="2"/>
              </a:rPr>
              <a:t>Immunosénescence</a:t>
            </a:r>
          </a:p>
          <a:p>
            <a:pPr algn="ctr"/>
            <a:endParaRPr lang="fr-CH" sz="2400" dirty="0">
              <a:ea typeface="ＭＳ Ｐゴシック" charset="-128"/>
              <a:sym typeface="Wingdings" pitchFamily="2" charset="2"/>
            </a:endParaRPr>
          </a:p>
          <a:p>
            <a:pPr algn="ctr"/>
            <a:r>
              <a:rPr lang="fr-CH" sz="2400" dirty="0">
                <a:ea typeface="ＭＳ Ｐゴシック" charset="-128"/>
                <a:sym typeface="Wingdings" pitchFamily="2" charset="2"/>
              </a:rPr>
              <a:t> Nutrition*</a:t>
            </a:r>
          </a:p>
          <a:p>
            <a:pPr algn="ctr"/>
            <a:endParaRPr lang="fr-CH" sz="2400" dirty="0">
              <a:ea typeface="ＭＳ Ｐゴシック" charset="-128"/>
              <a:sym typeface="Wingdings" pitchFamily="2" charset="2"/>
            </a:endParaRPr>
          </a:p>
          <a:p>
            <a:pPr algn="ctr"/>
            <a:r>
              <a:rPr lang="fr-CH" sz="2400" dirty="0">
                <a:ea typeface="ＭＳ Ｐゴシック" charset="-128"/>
                <a:sym typeface="Wingdings" pitchFamily="2" charset="2"/>
              </a:rPr>
              <a:t>Modifications Anatomiques</a:t>
            </a:r>
          </a:p>
          <a:p>
            <a:pPr algn="ctr"/>
            <a:endParaRPr lang="fr-CH" sz="2400" dirty="0">
              <a:ea typeface="ＭＳ Ｐゴシック" charset="-128"/>
              <a:sym typeface="Wingdings" pitchFamily="2" charset="2"/>
            </a:endParaRPr>
          </a:p>
          <a:p>
            <a:pPr algn="ctr"/>
            <a:r>
              <a:rPr lang="fr-CH" sz="2400" dirty="0">
                <a:ea typeface="ＭＳ Ｐゴシック" charset="-128"/>
                <a:sym typeface="Wingdings" pitchFamily="2" charset="2"/>
              </a:rPr>
              <a:t>Hygiène bucco dentaire*</a:t>
            </a:r>
          </a:p>
          <a:p>
            <a:pPr algn="ctr"/>
            <a:endParaRPr lang="fr-CH" sz="2400" dirty="0">
              <a:ea typeface="ＭＳ Ｐゴシック" charset="-128"/>
              <a:sym typeface="Wingdings" pitchFamily="2" charset="2"/>
            </a:endParaRPr>
          </a:p>
          <a:p>
            <a:pPr algn="ctr"/>
            <a:r>
              <a:rPr lang="fr-CH" sz="2400" dirty="0" smtClean="0">
                <a:ea typeface="ＭＳ Ｐゴシック" charset="-128"/>
              </a:rPr>
              <a:t>Comorbidités et Traitement*</a:t>
            </a:r>
            <a:endParaRPr lang="fr-CH" sz="2400" dirty="0">
              <a:ea typeface="ＭＳ Ｐゴシック" charset="-128"/>
            </a:endParaRPr>
          </a:p>
          <a:p>
            <a:pPr algn="ctr"/>
            <a:endParaRPr lang="fr-CH" sz="2400" dirty="0">
              <a:ea typeface="ＭＳ Ｐゴシック" charset="-128"/>
            </a:endParaRPr>
          </a:p>
        </p:txBody>
      </p:sp>
      <p:sp>
        <p:nvSpPr>
          <p:cNvPr id="51203" name="Rectangle 4"/>
          <p:cNvSpPr>
            <a:spLocks noChangeArrowheads="1"/>
          </p:cNvSpPr>
          <p:nvPr/>
        </p:nvSpPr>
        <p:spPr bwMode="auto">
          <a:xfrm>
            <a:off x="1187624" y="5949280"/>
            <a:ext cx="7956376" cy="461665"/>
          </a:xfrm>
          <a:prstGeom prst="rect">
            <a:avLst/>
          </a:prstGeom>
          <a:noFill/>
          <a:ln w="9525">
            <a:noFill/>
            <a:miter lim="800000"/>
            <a:headEnd/>
            <a:tailEnd/>
          </a:ln>
        </p:spPr>
        <p:txBody>
          <a:bodyPr wrap="square">
            <a:spAutoFit/>
          </a:bodyPr>
          <a:lstStyle/>
          <a:p>
            <a:r>
              <a:rPr lang="fr-CH" sz="1200" b="1" dirty="0"/>
              <a:t>Loeb M</a:t>
            </a:r>
            <a:r>
              <a:rPr lang="fr-CH" sz="1200" dirty="0"/>
              <a:t> Arch Intern Med 1999, </a:t>
            </a:r>
            <a:r>
              <a:rPr lang="fr-CH" sz="1200" b="1" dirty="0"/>
              <a:t>Gavazzi G</a:t>
            </a:r>
            <a:r>
              <a:rPr lang="fr-CH" sz="1200" dirty="0"/>
              <a:t> Lancet Infect Dis 2002,</a:t>
            </a:r>
            <a:r>
              <a:rPr lang="fr-CH" sz="1200" b="1" dirty="0"/>
              <a:t>Chandra RK</a:t>
            </a:r>
            <a:r>
              <a:rPr lang="fr-CH" sz="1200" dirty="0"/>
              <a:t>  2004</a:t>
            </a:r>
            <a:r>
              <a:rPr lang="fr-CH" sz="1200" dirty="0" smtClean="0"/>
              <a:t>, </a:t>
            </a:r>
            <a:r>
              <a:rPr lang="fr-FR" sz="1200" b="1" dirty="0" smtClean="0"/>
              <a:t>El</a:t>
            </a:r>
            <a:r>
              <a:rPr lang="fr-FR" sz="1200" b="1" dirty="0"/>
              <a:t>-</a:t>
            </a:r>
            <a:r>
              <a:rPr lang="fr-FR" sz="1200" b="1" dirty="0" err="1"/>
              <a:t>Kadiki</a:t>
            </a:r>
            <a:r>
              <a:rPr lang="fr-CH" sz="1200" b="1" dirty="0"/>
              <a:t> BMJ</a:t>
            </a:r>
            <a:r>
              <a:rPr lang="fr-CH" sz="1200" dirty="0"/>
              <a:t> 2005, </a:t>
            </a:r>
            <a:r>
              <a:rPr lang="fr-CH" sz="1200" b="1" dirty="0"/>
              <a:t>Paillaud E</a:t>
            </a:r>
            <a:r>
              <a:rPr lang="fr-CH" sz="1200" dirty="0"/>
              <a:t> Age and Ageing 2005</a:t>
            </a:r>
            <a:r>
              <a:rPr lang="fr-CH" sz="1200" dirty="0" smtClean="0"/>
              <a:t>, </a:t>
            </a:r>
            <a:r>
              <a:rPr lang="fr-CH" sz="1200" b="1" dirty="0" smtClean="0"/>
              <a:t>Cretel </a:t>
            </a:r>
            <a:r>
              <a:rPr lang="fr-CH" sz="1200" b="1" dirty="0"/>
              <a:t>E</a:t>
            </a:r>
            <a:r>
              <a:rPr lang="fr-CH" sz="1200" dirty="0"/>
              <a:t> Med Mal Inf  2010</a:t>
            </a:r>
            <a:endParaRPr lang="fr-FR" sz="1200" dirty="0"/>
          </a:p>
        </p:txBody>
      </p:sp>
      <p:sp>
        <p:nvSpPr>
          <p:cNvPr id="51204" name="Rectangle 5"/>
          <p:cNvSpPr>
            <a:spLocks noChangeArrowheads="1"/>
          </p:cNvSpPr>
          <p:nvPr/>
        </p:nvSpPr>
        <p:spPr bwMode="auto">
          <a:xfrm>
            <a:off x="4356100" y="1557338"/>
            <a:ext cx="4572000" cy="3743325"/>
          </a:xfrm>
          <a:prstGeom prst="rect">
            <a:avLst/>
          </a:prstGeom>
          <a:noFill/>
          <a:ln w="9525">
            <a:noFill/>
            <a:miter lim="800000"/>
            <a:headEnd/>
            <a:tailEnd/>
          </a:ln>
        </p:spPr>
        <p:txBody>
          <a:bodyPr>
            <a:spAutoFit/>
          </a:bodyPr>
          <a:lstStyle/>
          <a:p>
            <a:pPr algn="ctr"/>
            <a:r>
              <a:rPr lang="fr-CH" b="1" dirty="0"/>
              <a:t>Spécifiques</a:t>
            </a:r>
          </a:p>
          <a:p>
            <a:pPr algn="ctr"/>
            <a:endParaRPr lang="fr-CH" dirty="0"/>
          </a:p>
          <a:p>
            <a:pPr algn="ctr"/>
            <a:r>
              <a:rPr lang="fr-CH" dirty="0"/>
              <a:t>Pulmonaire</a:t>
            </a:r>
          </a:p>
          <a:p>
            <a:pPr algn="ctr"/>
            <a:endParaRPr lang="fr-CH" dirty="0"/>
          </a:p>
          <a:p>
            <a:pPr algn="ctr"/>
            <a:r>
              <a:rPr lang="fr-CH" dirty="0"/>
              <a:t>Urinaire</a:t>
            </a:r>
          </a:p>
          <a:p>
            <a:pPr algn="ctr"/>
            <a:endParaRPr lang="fr-CH" dirty="0"/>
          </a:p>
          <a:p>
            <a:pPr algn="ctr"/>
            <a:r>
              <a:rPr lang="fr-CH" dirty="0"/>
              <a:t>Digestif</a:t>
            </a:r>
          </a:p>
          <a:p>
            <a:pPr algn="ctr"/>
            <a:endParaRPr lang="fr-CH" dirty="0"/>
          </a:p>
          <a:p>
            <a:pPr algn="ctr"/>
            <a:r>
              <a:rPr lang="fr-CH" dirty="0"/>
              <a:t>Cutanée</a:t>
            </a:r>
          </a:p>
          <a:p>
            <a:pPr algn="ctr"/>
            <a:endParaRPr lang="fr-FR" dirty="0"/>
          </a:p>
        </p:txBody>
      </p:sp>
    </p:spTree>
    <p:extLst>
      <p:ext uri="{BB962C8B-B14F-4D97-AF65-F5344CB8AC3E}">
        <p14:creationId xmlns:p14="http://schemas.microsoft.com/office/powerpoint/2010/main" val="19063270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re 1"/>
          <p:cNvSpPr>
            <a:spLocks noGrp="1"/>
          </p:cNvSpPr>
          <p:nvPr>
            <p:ph type="title"/>
          </p:nvPr>
        </p:nvSpPr>
        <p:spPr>
          <a:xfrm>
            <a:off x="457200" y="44450"/>
            <a:ext cx="8229600" cy="993775"/>
          </a:xfrm>
        </p:spPr>
        <p:txBody>
          <a:bodyPr rtlCol="0">
            <a:normAutofit fontScale="90000"/>
          </a:bodyPr>
          <a:lstStyle/>
          <a:p>
            <a:pPr eaLnBrk="1" fontAlgn="auto" hangingPunct="1">
              <a:spcAft>
                <a:spcPts val="0"/>
              </a:spcAft>
              <a:defRPr/>
            </a:pPr>
            <a:r>
              <a:rPr lang="fr-FR" altLang="fr-FR" sz="4000" b="1" dirty="0" smtClean="0">
                <a:solidFill>
                  <a:schemeClr val="accent5">
                    <a:lumMod val="75000"/>
                  </a:schemeClr>
                </a:solidFill>
                <a:ea typeface="+mn-ea"/>
                <a:cs typeface="+mn-cs"/>
              </a:rPr>
              <a:t>Âge et </a:t>
            </a:r>
            <a:r>
              <a:rPr lang="fr-FR" altLang="fr-FR" sz="4000" b="1" u="sng" dirty="0" smtClean="0">
                <a:solidFill>
                  <a:schemeClr val="accent5">
                    <a:lumMod val="75000"/>
                  </a:schemeClr>
                </a:solidFill>
                <a:ea typeface="+mn-ea"/>
                <a:cs typeface="+mn-cs"/>
              </a:rPr>
              <a:t>durée </a:t>
            </a:r>
            <a:r>
              <a:rPr lang="fr-FR" altLang="fr-FR" sz="4000" b="1" u="sng" dirty="0">
                <a:solidFill>
                  <a:schemeClr val="accent5">
                    <a:lumMod val="75000"/>
                  </a:schemeClr>
                </a:solidFill>
                <a:ea typeface="+mn-ea"/>
                <a:cs typeface="+mn-cs"/>
              </a:rPr>
              <a:t>des algies post-zostériennes</a:t>
            </a:r>
          </a:p>
        </p:txBody>
      </p:sp>
      <p:sp>
        <p:nvSpPr>
          <p:cNvPr id="21507" name="Espace réservé du contenu 2"/>
          <p:cNvSpPr>
            <a:spLocks noGrp="1"/>
          </p:cNvSpPr>
          <p:nvPr>
            <p:ph idx="1"/>
          </p:nvPr>
        </p:nvSpPr>
        <p:spPr/>
        <p:txBody>
          <a:bodyPr/>
          <a:lstStyle/>
          <a:p>
            <a:pPr eaLnBrk="1" hangingPunct="1"/>
            <a:endParaRPr lang="fr-FR" altLang="fr-FR" smtClean="0"/>
          </a:p>
        </p:txBody>
      </p:sp>
      <p:pic>
        <p:nvPicPr>
          <p:cNvPr id="21508"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73063" y="1268413"/>
            <a:ext cx="8397875" cy="459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ZoneTexte 1"/>
          <p:cNvSpPr txBox="1">
            <a:spLocks noChangeArrowheads="1"/>
          </p:cNvSpPr>
          <p:nvPr/>
        </p:nvSpPr>
        <p:spPr bwMode="auto">
          <a:xfrm>
            <a:off x="7073900" y="5865813"/>
            <a:ext cx="17287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fr-FR" altLang="fr-FR" sz="1800" i="1"/>
              <a:t>Meister 1998</a:t>
            </a:r>
          </a:p>
        </p:txBody>
      </p:sp>
    </p:spTree>
    <p:extLst>
      <p:ext uri="{BB962C8B-B14F-4D97-AF65-F5344CB8AC3E}">
        <p14:creationId xmlns:p14="http://schemas.microsoft.com/office/powerpoint/2010/main" val="37102850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re 1"/>
          <p:cNvSpPr>
            <a:spLocks noGrp="1"/>
          </p:cNvSpPr>
          <p:nvPr>
            <p:ph type="title"/>
          </p:nvPr>
        </p:nvSpPr>
        <p:spPr/>
        <p:txBody>
          <a:bodyPr rtlCol="0">
            <a:normAutofit/>
          </a:bodyPr>
          <a:lstStyle/>
          <a:p>
            <a:pPr eaLnBrk="1" fontAlgn="auto" hangingPunct="1">
              <a:spcAft>
                <a:spcPts val="0"/>
              </a:spcAft>
              <a:defRPr/>
            </a:pPr>
            <a:r>
              <a:rPr lang="fr-FR" altLang="fr-FR" sz="4000" b="1" dirty="0" smtClean="0">
                <a:solidFill>
                  <a:schemeClr val="accent5">
                    <a:lumMod val="75000"/>
                  </a:schemeClr>
                </a:solidFill>
                <a:ea typeface="+mn-ea"/>
                <a:cs typeface="+mn-cs"/>
              </a:rPr>
              <a:t>Algies post-zostériennes</a:t>
            </a:r>
            <a:endParaRPr lang="fr-FR" altLang="fr-FR" sz="4000" b="1" dirty="0">
              <a:solidFill>
                <a:schemeClr val="accent5">
                  <a:lumMod val="75000"/>
                </a:schemeClr>
              </a:solidFill>
              <a:ea typeface="+mn-ea"/>
              <a:cs typeface="+mn-cs"/>
            </a:endParaRPr>
          </a:p>
        </p:txBody>
      </p:sp>
      <p:sp>
        <p:nvSpPr>
          <p:cNvPr id="16387" name="Espace réservé du contenu 2"/>
          <p:cNvSpPr>
            <a:spLocks noGrp="1"/>
          </p:cNvSpPr>
          <p:nvPr>
            <p:ph idx="1"/>
          </p:nvPr>
        </p:nvSpPr>
        <p:spPr>
          <a:xfrm>
            <a:off x="457200" y="1600200"/>
            <a:ext cx="8578850" cy="4525963"/>
          </a:xfrm>
        </p:spPr>
        <p:txBody>
          <a:bodyPr/>
          <a:lstStyle/>
          <a:p>
            <a:pPr eaLnBrk="1" hangingPunct="1">
              <a:buFont typeface="Arial" charset="0"/>
              <a:buChar char="•"/>
              <a:defRPr/>
            </a:pPr>
            <a:r>
              <a:rPr lang="fr-FR" altLang="fr-FR" b="1" dirty="0" smtClean="0"/>
              <a:t>Incomplètement prévenues par un traitement précoce</a:t>
            </a:r>
          </a:p>
          <a:p>
            <a:pPr eaLnBrk="1" hangingPunct="1">
              <a:buFont typeface="Arial" charset="0"/>
              <a:buChar char="•"/>
              <a:defRPr/>
            </a:pPr>
            <a:r>
              <a:rPr lang="fr-FR" altLang="fr-FR" b="1" dirty="0" smtClean="0"/>
              <a:t>Risques liés aux traitements curatifs </a:t>
            </a:r>
          </a:p>
          <a:p>
            <a:pPr lvl="1" eaLnBrk="1" hangingPunct="1">
              <a:buFont typeface="Arial" charset="0"/>
              <a:buChar char="–"/>
              <a:defRPr/>
            </a:pPr>
            <a:r>
              <a:rPr lang="fr-FR" altLang="fr-FR" dirty="0" smtClean="0"/>
              <a:t>Dérivés morphiniques</a:t>
            </a:r>
          </a:p>
          <a:p>
            <a:pPr lvl="1" eaLnBrk="1" hangingPunct="1">
              <a:buFont typeface="Arial" charset="0"/>
              <a:buChar char="–"/>
              <a:defRPr/>
            </a:pPr>
            <a:r>
              <a:rPr lang="fr-FR" altLang="fr-FR" dirty="0" err="1" smtClean="0"/>
              <a:t>Anti-épileptiques</a:t>
            </a:r>
            <a:endParaRPr lang="fr-FR" altLang="fr-FR" dirty="0" smtClean="0"/>
          </a:p>
          <a:p>
            <a:pPr lvl="1" eaLnBrk="1" hangingPunct="1">
              <a:buFont typeface="Arial" charset="0"/>
              <a:buChar char="–"/>
              <a:defRPr/>
            </a:pPr>
            <a:r>
              <a:rPr lang="fr-FR" altLang="fr-FR" dirty="0" err="1" smtClean="0"/>
              <a:t>Anti-dépresseurs</a:t>
            </a:r>
            <a:endParaRPr lang="fr-FR" altLang="fr-FR" dirty="0" smtClean="0"/>
          </a:p>
          <a:p>
            <a:pPr lvl="1" eaLnBrk="1" hangingPunct="1">
              <a:buFont typeface="Arial" charset="0"/>
              <a:buChar char="–"/>
              <a:defRPr/>
            </a:pPr>
            <a:endParaRPr lang="fr-FR" altLang="fr-FR" dirty="0" smtClean="0"/>
          </a:p>
          <a:p>
            <a:pPr marL="457200" lvl="1" indent="0" eaLnBrk="1" hangingPunct="1">
              <a:buFont typeface="Arial" charset="0"/>
              <a:buNone/>
              <a:defRPr/>
            </a:pPr>
            <a:r>
              <a:rPr lang="fr-FR" altLang="fr-FR" b="1" dirty="0" smtClean="0">
                <a:solidFill>
                  <a:srgbClr val="FF0000"/>
                </a:solidFill>
              </a:rPr>
              <a:t>Confusion, pseudo-démence, chute …</a:t>
            </a:r>
          </a:p>
        </p:txBody>
      </p:sp>
    </p:spTree>
    <p:extLst>
      <p:ext uri="{BB962C8B-B14F-4D97-AF65-F5344CB8AC3E}">
        <p14:creationId xmlns:p14="http://schemas.microsoft.com/office/powerpoint/2010/main" val="4121117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re 1"/>
          <p:cNvSpPr>
            <a:spLocks noGrp="1"/>
          </p:cNvSpPr>
          <p:nvPr>
            <p:ph type="title"/>
          </p:nvPr>
        </p:nvSpPr>
        <p:spPr/>
        <p:txBody>
          <a:bodyPr rtlCol="0">
            <a:noAutofit/>
          </a:bodyPr>
          <a:lstStyle/>
          <a:p>
            <a:pPr eaLnBrk="1" fontAlgn="auto" hangingPunct="1">
              <a:spcAft>
                <a:spcPts val="0"/>
              </a:spcAft>
              <a:defRPr/>
            </a:pPr>
            <a:r>
              <a:rPr lang="fr-FR" altLang="fr-FR" sz="4000" b="1" dirty="0">
                <a:solidFill>
                  <a:schemeClr val="accent5">
                    <a:lumMod val="75000"/>
                  </a:schemeClr>
                </a:solidFill>
                <a:ea typeface="+mn-ea"/>
                <a:cs typeface="+mn-cs"/>
              </a:rPr>
              <a:t>Retentissement des APZ </a:t>
            </a:r>
            <a:br>
              <a:rPr lang="fr-FR" altLang="fr-FR" sz="4000" b="1" dirty="0">
                <a:solidFill>
                  <a:schemeClr val="accent5">
                    <a:lumMod val="75000"/>
                  </a:schemeClr>
                </a:solidFill>
                <a:ea typeface="+mn-ea"/>
                <a:cs typeface="+mn-cs"/>
              </a:rPr>
            </a:br>
            <a:r>
              <a:rPr lang="fr-FR" altLang="fr-FR" sz="4000" b="1" dirty="0">
                <a:solidFill>
                  <a:schemeClr val="accent5">
                    <a:lumMod val="75000"/>
                  </a:schemeClr>
                </a:solidFill>
                <a:ea typeface="+mn-ea"/>
                <a:cs typeface="+mn-cs"/>
              </a:rPr>
              <a:t>sur la qualité de vie</a:t>
            </a:r>
          </a:p>
        </p:txBody>
      </p:sp>
      <p:sp>
        <p:nvSpPr>
          <p:cNvPr id="23555" name="Espace réservé du contenu 2"/>
          <p:cNvSpPr>
            <a:spLocks noGrp="1"/>
          </p:cNvSpPr>
          <p:nvPr>
            <p:ph idx="1"/>
          </p:nvPr>
        </p:nvSpPr>
        <p:spPr/>
        <p:txBody>
          <a:bodyPr/>
          <a:lstStyle/>
          <a:p>
            <a:pPr eaLnBrk="1" hangingPunct="1"/>
            <a:endParaRPr lang="fr-FR" altLang="fr-FR" smtClean="0"/>
          </a:p>
        </p:txBody>
      </p:sp>
      <p:sp>
        <p:nvSpPr>
          <p:cNvPr id="23556" name="ZoneTexte 3"/>
          <p:cNvSpPr txBox="1">
            <a:spLocks noChangeArrowheads="1"/>
          </p:cNvSpPr>
          <p:nvPr/>
        </p:nvSpPr>
        <p:spPr bwMode="auto">
          <a:xfrm>
            <a:off x="250825" y="6475413"/>
            <a:ext cx="1800225" cy="38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fr-FR" altLang="fr-FR" sz="1800"/>
              <a:t>Drolet 2010</a:t>
            </a:r>
          </a:p>
        </p:txBody>
      </p:sp>
      <p:pic>
        <p:nvPicPr>
          <p:cNvPr id="23557"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24050" y="1584325"/>
            <a:ext cx="5295900" cy="4846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16448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re 1"/>
          <p:cNvSpPr>
            <a:spLocks noGrp="1"/>
          </p:cNvSpPr>
          <p:nvPr>
            <p:ph type="title"/>
          </p:nvPr>
        </p:nvSpPr>
        <p:spPr>
          <a:xfrm>
            <a:off x="457200" y="101600"/>
            <a:ext cx="8229600" cy="993775"/>
          </a:xfrm>
        </p:spPr>
        <p:txBody>
          <a:bodyPr rtlCol="0">
            <a:noAutofit/>
          </a:bodyPr>
          <a:lstStyle/>
          <a:p>
            <a:pPr eaLnBrk="1" fontAlgn="auto" hangingPunct="1">
              <a:spcAft>
                <a:spcPts val="0"/>
              </a:spcAft>
              <a:defRPr/>
            </a:pPr>
            <a:r>
              <a:rPr lang="fr-FR" altLang="fr-FR" sz="4000" b="1" dirty="0" err="1">
                <a:solidFill>
                  <a:schemeClr val="accent5">
                    <a:lumMod val="75000"/>
                  </a:schemeClr>
                </a:solidFill>
                <a:ea typeface="+mn-ea"/>
                <a:cs typeface="+mn-cs"/>
              </a:rPr>
              <a:t>Valaciclovir</a:t>
            </a:r>
            <a:r>
              <a:rPr lang="fr-FR" altLang="fr-FR" sz="4000" b="1" dirty="0">
                <a:solidFill>
                  <a:schemeClr val="accent5">
                    <a:lumMod val="75000"/>
                  </a:schemeClr>
                </a:solidFill>
                <a:ea typeface="+mn-ea"/>
                <a:cs typeface="+mn-cs"/>
              </a:rPr>
              <a:t>, </a:t>
            </a:r>
            <a:r>
              <a:rPr lang="fr-FR" altLang="fr-FR" sz="4000" b="1" dirty="0" err="1">
                <a:solidFill>
                  <a:schemeClr val="accent5">
                    <a:lumMod val="75000"/>
                  </a:schemeClr>
                </a:solidFill>
                <a:ea typeface="+mn-ea"/>
                <a:cs typeface="+mn-cs"/>
              </a:rPr>
              <a:t>aciclovir</a:t>
            </a:r>
            <a:r>
              <a:rPr lang="fr-FR" altLang="fr-FR" sz="4000" b="1" dirty="0">
                <a:solidFill>
                  <a:schemeClr val="accent5">
                    <a:lumMod val="75000"/>
                  </a:schemeClr>
                </a:solidFill>
                <a:ea typeface="+mn-ea"/>
                <a:cs typeface="+mn-cs"/>
              </a:rPr>
              <a:t> </a:t>
            </a:r>
            <a:br>
              <a:rPr lang="fr-FR" altLang="fr-FR" sz="4000" b="1" dirty="0">
                <a:solidFill>
                  <a:schemeClr val="accent5">
                    <a:lumMod val="75000"/>
                  </a:schemeClr>
                </a:solidFill>
                <a:ea typeface="+mn-ea"/>
                <a:cs typeface="+mn-cs"/>
              </a:rPr>
            </a:br>
            <a:r>
              <a:rPr lang="fr-FR" altLang="fr-FR" sz="4000" b="1" dirty="0">
                <a:solidFill>
                  <a:schemeClr val="accent5">
                    <a:lumMod val="75000"/>
                  </a:schemeClr>
                </a:solidFill>
                <a:ea typeface="+mn-ea"/>
                <a:cs typeface="+mn-cs"/>
              </a:rPr>
              <a:t>et algies post-zostériennes …</a:t>
            </a:r>
          </a:p>
        </p:txBody>
      </p:sp>
      <p:sp>
        <p:nvSpPr>
          <p:cNvPr id="24579" name="Espace réservé du contenu 2"/>
          <p:cNvSpPr>
            <a:spLocks noGrp="1"/>
          </p:cNvSpPr>
          <p:nvPr>
            <p:ph idx="1"/>
          </p:nvPr>
        </p:nvSpPr>
        <p:spPr/>
        <p:txBody>
          <a:bodyPr/>
          <a:lstStyle/>
          <a:p>
            <a:pPr eaLnBrk="1" hangingPunct="1"/>
            <a:endParaRPr lang="fr-FR" altLang="fr-FR" smtClean="0"/>
          </a:p>
        </p:txBody>
      </p:sp>
      <p:pic>
        <p:nvPicPr>
          <p:cNvPr id="2458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347788"/>
            <a:ext cx="9036050" cy="469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ZoneTexte 3"/>
          <p:cNvSpPr txBox="1">
            <a:spLocks noChangeArrowheads="1"/>
          </p:cNvSpPr>
          <p:nvPr/>
        </p:nvSpPr>
        <p:spPr bwMode="auto">
          <a:xfrm>
            <a:off x="7092950" y="5916613"/>
            <a:ext cx="20510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r" eaLnBrk="1" hangingPunct="1"/>
            <a:r>
              <a:rPr lang="fr-FR" altLang="fr-FR" sz="1800" i="1">
                <a:latin typeface="Arial" pitchFamily="34" charset="0"/>
              </a:rPr>
              <a:t>Beutner 1995</a:t>
            </a:r>
          </a:p>
        </p:txBody>
      </p:sp>
    </p:spTree>
    <p:extLst>
      <p:ext uri="{BB962C8B-B14F-4D97-AF65-F5344CB8AC3E}">
        <p14:creationId xmlns:p14="http://schemas.microsoft.com/office/powerpoint/2010/main" val="241794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re 1"/>
          <p:cNvSpPr>
            <a:spLocks noGrp="1"/>
          </p:cNvSpPr>
          <p:nvPr>
            <p:ph type="title"/>
          </p:nvPr>
        </p:nvSpPr>
        <p:spPr>
          <a:xfrm>
            <a:off x="457200" y="101600"/>
            <a:ext cx="8229600" cy="993775"/>
          </a:xfrm>
        </p:spPr>
        <p:txBody>
          <a:bodyPr rtlCol="0">
            <a:noAutofit/>
          </a:bodyPr>
          <a:lstStyle/>
          <a:p>
            <a:pPr eaLnBrk="1" fontAlgn="auto" hangingPunct="1">
              <a:spcAft>
                <a:spcPts val="0"/>
              </a:spcAft>
              <a:defRPr/>
            </a:pPr>
            <a:r>
              <a:rPr lang="fr-FR" altLang="fr-FR" sz="4000" b="1" dirty="0" err="1">
                <a:solidFill>
                  <a:schemeClr val="accent5">
                    <a:lumMod val="75000"/>
                  </a:schemeClr>
                </a:solidFill>
                <a:ea typeface="+mn-ea"/>
                <a:cs typeface="+mn-cs"/>
              </a:rPr>
              <a:t>Valaciclovir</a:t>
            </a:r>
            <a:r>
              <a:rPr lang="fr-FR" altLang="fr-FR" sz="4000" b="1" dirty="0">
                <a:solidFill>
                  <a:schemeClr val="accent5">
                    <a:lumMod val="75000"/>
                  </a:schemeClr>
                </a:solidFill>
                <a:ea typeface="+mn-ea"/>
                <a:cs typeface="+mn-cs"/>
              </a:rPr>
              <a:t>, </a:t>
            </a:r>
            <a:r>
              <a:rPr lang="fr-FR" altLang="fr-FR" sz="4000" b="1" dirty="0" err="1">
                <a:solidFill>
                  <a:schemeClr val="accent5">
                    <a:lumMod val="75000"/>
                  </a:schemeClr>
                </a:solidFill>
                <a:ea typeface="+mn-ea"/>
                <a:cs typeface="+mn-cs"/>
              </a:rPr>
              <a:t>aciclovir</a:t>
            </a:r>
            <a:r>
              <a:rPr lang="fr-FR" altLang="fr-FR" sz="4000" b="1" dirty="0">
                <a:solidFill>
                  <a:schemeClr val="accent5">
                    <a:lumMod val="75000"/>
                  </a:schemeClr>
                </a:solidFill>
                <a:ea typeface="+mn-ea"/>
                <a:cs typeface="+mn-cs"/>
              </a:rPr>
              <a:t> </a:t>
            </a:r>
            <a:br>
              <a:rPr lang="fr-FR" altLang="fr-FR" sz="4000" b="1" dirty="0">
                <a:solidFill>
                  <a:schemeClr val="accent5">
                    <a:lumMod val="75000"/>
                  </a:schemeClr>
                </a:solidFill>
                <a:ea typeface="+mn-ea"/>
                <a:cs typeface="+mn-cs"/>
              </a:rPr>
            </a:br>
            <a:r>
              <a:rPr lang="fr-FR" altLang="fr-FR" sz="4000" b="1" dirty="0">
                <a:solidFill>
                  <a:schemeClr val="accent5">
                    <a:lumMod val="75000"/>
                  </a:schemeClr>
                </a:solidFill>
                <a:ea typeface="+mn-ea"/>
                <a:cs typeface="+mn-cs"/>
              </a:rPr>
              <a:t>et algies post-zostériennes …</a:t>
            </a:r>
          </a:p>
        </p:txBody>
      </p:sp>
      <p:pic>
        <p:nvPicPr>
          <p:cNvPr id="25603"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979613" y="1144588"/>
            <a:ext cx="7129462" cy="477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ZoneTexte 3"/>
          <p:cNvSpPr txBox="1">
            <a:spLocks noChangeArrowheads="1"/>
          </p:cNvSpPr>
          <p:nvPr/>
        </p:nvSpPr>
        <p:spPr bwMode="auto">
          <a:xfrm>
            <a:off x="7092950" y="5916613"/>
            <a:ext cx="20510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r" eaLnBrk="1" hangingPunct="1"/>
            <a:r>
              <a:rPr lang="fr-FR" altLang="fr-FR" sz="1800" i="1">
                <a:latin typeface="Arial" pitchFamily="34" charset="0"/>
              </a:rPr>
              <a:t>Beutner 1995</a:t>
            </a:r>
          </a:p>
        </p:txBody>
      </p:sp>
      <p:pic>
        <p:nvPicPr>
          <p:cNvPr id="25605"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95288" y="3141663"/>
            <a:ext cx="1282700"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25171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re 1"/>
          <p:cNvSpPr>
            <a:spLocks noGrp="1"/>
          </p:cNvSpPr>
          <p:nvPr>
            <p:ph type="title"/>
          </p:nvPr>
        </p:nvSpPr>
        <p:spPr>
          <a:xfrm>
            <a:off x="436563" y="69850"/>
            <a:ext cx="8229600" cy="1143000"/>
          </a:xfrm>
        </p:spPr>
        <p:txBody>
          <a:bodyPr rtlCol="0">
            <a:normAutofit/>
          </a:bodyPr>
          <a:lstStyle/>
          <a:p>
            <a:pPr eaLnBrk="1" fontAlgn="auto" hangingPunct="1">
              <a:spcAft>
                <a:spcPts val="0"/>
              </a:spcAft>
              <a:defRPr/>
            </a:pPr>
            <a:r>
              <a:rPr lang="fr-FR" altLang="fr-FR" sz="4000" b="1" dirty="0">
                <a:solidFill>
                  <a:schemeClr val="accent5">
                    <a:lumMod val="75000"/>
                  </a:schemeClr>
                </a:solidFill>
                <a:ea typeface="+mn-ea"/>
                <a:cs typeface="+mn-cs"/>
              </a:rPr>
              <a:t>Coûts du zona selon l’âge</a:t>
            </a:r>
          </a:p>
        </p:txBody>
      </p:sp>
      <p:sp>
        <p:nvSpPr>
          <p:cNvPr id="26627" name="Espace réservé du contenu 2"/>
          <p:cNvSpPr>
            <a:spLocks noGrp="1"/>
          </p:cNvSpPr>
          <p:nvPr>
            <p:ph idx="1"/>
          </p:nvPr>
        </p:nvSpPr>
        <p:spPr/>
        <p:txBody>
          <a:bodyPr/>
          <a:lstStyle/>
          <a:p>
            <a:pPr eaLnBrk="1" hangingPunct="1"/>
            <a:endParaRPr lang="fr-FR" altLang="fr-FR" smtClean="0"/>
          </a:p>
        </p:txBody>
      </p:sp>
      <p:pic>
        <p:nvPicPr>
          <p:cNvPr id="26628"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54013" y="1058863"/>
            <a:ext cx="8312150" cy="500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ZoneTexte 5"/>
          <p:cNvSpPr txBox="1">
            <a:spLocks noChangeArrowheads="1"/>
          </p:cNvSpPr>
          <p:nvPr/>
        </p:nvSpPr>
        <p:spPr bwMode="auto">
          <a:xfrm>
            <a:off x="7515225" y="5910263"/>
            <a:ext cx="11509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fr-FR" altLang="fr-FR" sz="1800" i="1"/>
              <a:t>Lin 2010</a:t>
            </a:r>
          </a:p>
        </p:txBody>
      </p:sp>
    </p:spTree>
    <p:extLst>
      <p:ext uri="{BB962C8B-B14F-4D97-AF65-F5344CB8AC3E}">
        <p14:creationId xmlns:p14="http://schemas.microsoft.com/office/powerpoint/2010/main" val="37836565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re 1"/>
          <p:cNvSpPr>
            <a:spLocks noGrp="1"/>
          </p:cNvSpPr>
          <p:nvPr>
            <p:ph type="title"/>
          </p:nvPr>
        </p:nvSpPr>
        <p:spPr>
          <a:xfrm>
            <a:off x="457200" y="188913"/>
            <a:ext cx="8229600" cy="1143000"/>
          </a:xfrm>
        </p:spPr>
        <p:txBody>
          <a:bodyPr rtlCol="0">
            <a:normAutofit/>
          </a:bodyPr>
          <a:lstStyle/>
          <a:p>
            <a:pPr eaLnBrk="1" fontAlgn="auto" hangingPunct="1">
              <a:spcAft>
                <a:spcPts val="0"/>
              </a:spcAft>
              <a:defRPr/>
            </a:pPr>
            <a:r>
              <a:rPr lang="fr-FR" altLang="fr-FR" sz="4000" b="1" dirty="0">
                <a:solidFill>
                  <a:schemeClr val="accent5">
                    <a:lumMod val="75000"/>
                  </a:schemeClr>
                </a:solidFill>
                <a:ea typeface="+mn-ea"/>
                <a:cs typeface="+mn-cs"/>
              </a:rPr>
              <a:t>Vaccin anti-zona </a:t>
            </a:r>
            <a:r>
              <a:rPr lang="fr-FR" altLang="fr-FR" sz="4000" b="1" dirty="0" smtClean="0">
                <a:solidFill>
                  <a:schemeClr val="accent5">
                    <a:lumMod val="75000"/>
                  </a:schemeClr>
                </a:solidFill>
                <a:ea typeface="+mn-ea"/>
                <a:cs typeface="+mn-cs"/>
              </a:rPr>
              <a:t>: </a:t>
            </a:r>
            <a:r>
              <a:rPr lang="fr-FR" altLang="fr-FR" sz="4000" b="1" dirty="0" err="1" smtClean="0">
                <a:solidFill>
                  <a:schemeClr val="accent5">
                    <a:lumMod val="75000"/>
                  </a:schemeClr>
                </a:solidFill>
                <a:ea typeface="+mn-ea"/>
                <a:cs typeface="+mn-cs"/>
              </a:rPr>
              <a:t>Zostavax</a:t>
            </a:r>
            <a:r>
              <a:rPr lang="fr-FR" altLang="fr-FR" sz="4000" b="1" dirty="0">
                <a:solidFill>
                  <a:schemeClr val="accent5">
                    <a:lumMod val="75000"/>
                  </a:schemeClr>
                </a:solidFill>
                <a:ea typeface="+mn-ea"/>
                <a:cs typeface="+mn-cs"/>
              </a:rPr>
              <a:t>®</a:t>
            </a:r>
          </a:p>
        </p:txBody>
      </p:sp>
      <p:sp>
        <p:nvSpPr>
          <p:cNvPr id="27651" name="Espace réservé du contenu 2"/>
          <p:cNvSpPr>
            <a:spLocks noGrp="1"/>
          </p:cNvSpPr>
          <p:nvPr>
            <p:ph idx="1"/>
          </p:nvPr>
        </p:nvSpPr>
        <p:spPr>
          <a:xfrm>
            <a:off x="457200" y="1782763"/>
            <a:ext cx="8229600" cy="4525962"/>
          </a:xfrm>
        </p:spPr>
        <p:txBody>
          <a:bodyPr/>
          <a:lstStyle/>
          <a:p>
            <a:pPr eaLnBrk="1" hangingPunct="1"/>
            <a:r>
              <a:rPr lang="fr-FR" altLang="fr-FR" sz="2800" b="1" smtClean="0"/>
              <a:t>Vaccin vivant atténué</a:t>
            </a:r>
          </a:p>
          <a:p>
            <a:pPr lvl="4" eaLnBrk="1" hangingPunct="1"/>
            <a:endParaRPr lang="fr-FR" altLang="fr-FR" sz="2800" smtClean="0"/>
          </a:p>
          <a:p>
            <a:pPr lvl="4" eaLnBrk="1" hangingPunct="1"/>
            <a:endParaRPr lang="fr-FR" altLang="fr-FR" sz="2800" smtClean="0"/>
          </a:p>
          <a:p>
            <a:pPr eaLnBrk="1" hangingPunct="1"/>
            <a:r>
              <a:rPr lang="fr-FR" altLang="fr-FR" sz="2800" b="1" smtClean="0"/>
              <a:t>Même souche que le vaccin anti-varicelle</a:t>
            </a:r>
          </a:p>
          <a:p>
            <a:pPr lvl="1" eaLnBrk="1" hangingPunct="1"/>
            <a:r>
              <a:rPr lang="fr-FR" altLang="fr-FR" smtClean="0"/>
              <a:t>Mais dosé 10 fois plus</a:t>
            </a:r>
          </a:p>
          <a:p>
            <a:pPr lvl="4" eaLnBrk="1" hangingPunct="1"/>
            <a:endParaRPr lang="fr-FR" altLang="fr-FR" sz="2800" smtClean="0"/>
          </a:p>
        </p:txBody>
      </p:sp>
    </p:spTree>
    <p:extLst>
      <p:ext uri="{BB962C8B-B14F-4D97-AF65-F5344CB8AC3E}">
        <p14:creationId xmlns:p14="http://schemas.microsoft.com/office/powerpoint/2010/main" val="54118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re 1"/>
          <p:cNvSpPr>
            <a:spLocks noGrp="1"/>
          </p:cNvSpPr>
          <p:nvPr>
            <p:ph type="title"/>
          </p:nvPr>
        </p:nvSpPr>
        <p:spPr>
          <a:xfrm>
            <a:off x="457200" y="188913"/>
            <a:ext cx="8229600" cy="993775"/>
          </a:xfrm>
        </p:spPr>
        <p:txBody>
          <a:bodyPr rtlCol="0">
            <a:normAutofit/>
          </a:bodyPr>
          <a:lstStyle/>
          <a:p>
            <a:pPr eaLnBrk="1" fontAlgn="auto" hangingPunct="1">
              <a:spcAft>
                <a:spcPts val="0"/>
              </a:spcAft>
              <a:defRPr/>
            </a:pPr>
            <a:r>
              <a:rPr lang="fr-FR" altLang="fr-FR" sz="4000" b="1" dirty="0" err="1">
                <a:solidFill>
                  <a:schemeClr val="accent5">
                    <a:lumMod val="75000"/>
                  </a:schemeClr>
                </a:solidFill>
                <a:ea typeface="+mn-ea"/>
                <a:cs typeface="+mn-cs"/>
              </a:rPr>
              <a:t>Zostavax</a:t>
            </a:r>
            <a:r>
              <a:rPr lang="fr-FR" altLang="fr-FR" sz="4000" b="1" dirty="0">
                <a:solidFill>
                  <a:schemeClr val="accent5">
                    <a:lumMod val="75000"/>
                  </a:schemeClr>
                </a:solidFill>
                <a:ea typeface="+mn-ea"/>
                <a:cs typeface="+mn-cs"/>
              </a:rPr>
              <a:t>®</a:t>
            </a:r>
          </a:p>
        </p:txBody>
      </p:sp>
      <p:sp>
        <p:nvSpPr>
          <p:cNvPr id="28675" name="Espace réservé du contenu 2"/>
          <p:cNvSpPr>
            <a:spLocks noGrp="1"/>
          </p:cNvSpPr>
          <p:nvPr>
            <p:ph idx="1"/>
          </p:nvPr>
        </p:nvSpPr>
        <p:spPr>
          <a:xfrm>
            <a:off x="519113" y="1196975"/>
            <a:ext cx="8229600" cy="5256213"/>
          </a:xfrm>
        </p:spPr>
        <p:txBody>
          <a:bodyPr/>
          <a:lstStyle/>
          <a:p>
            <a:pPr eaLnBrk="1" hangingPunct="1"/>
            <a:r>
              <a:rPr lang="fr-FR" altLang="fr-FR" sz="2800" b="1" smtClean="0"/>
              <a:t>Efficacité sur la prévention du zona :</a:t>
            </a:r>
          </a:p>
          <a:p>
            <a:pPr lvl="1" eaLnBrk="1" hangingPunct="1"/>
            <a:r>
              <a:rPr lang="fr-FR" altLang="fr-FR" smtClean="0"/>
              <a:t>50% en moyenne à 3 ans (21% à 7-10 ans)</a:t>
            </a:r>
          </a:p>
          <a:p>
            <a:pPr lvl="1" eaLnBrk="1" hangingPunct="1"/>
            <a:r>
              <a:rPr lang="fr-FR" altLang="fr-FR" smtClean="0"/>
              <a:t>Incidence de 5,4/1000 PA (vaccin)				        </a:t>
            </a:r>
            <a:r>
              <a:rPr lang="fr-FR" altLang="fr-FR" i="1" smtClean="0"/>
              <a:t>vs</a:t>
            </a:r>
            <a:r>
              <a:rPr lang="fr-FR" altLang="fr-FR" smtClean="0"/>
              <a:t> 11/1000 (placebo)</a:t>
            </a:r>
          </a:p>
          <a:p>
            <a:pPr lvl="4" eaLnBrk="1" hangingPunct="1"/>
            <a:endParaRPr lang="fr-FR" altLang="fr-FR" sz="1400" b="1" smtClean="0"/>
          </a:p>
          <a:p>
            <a:pPr eaLnBrk="1" hangingPunct="1"/>
            <a:r>
              <a:rPr lang="fr-FR" altLang="fr-FR" b="1" smtClean="0"/>
              <a:t>Selon l’âge :</a:t>
            </a:r>
          </a:p>
          <a:p>
            <a:pPr lvl="1" eaLnBrk="1" hangingPunct="1"/>
            <a:r>
              <a:rPr lang="fr-FR" altLang="fr-FR" smtClean="0"/>
              <a:t>63% entre 60 et 69 ans</a:t>
            </a:r>
          </a:p>
          <a:p>
            <a:pPr lvl="1" eaLnBrk="1" hangingPunct="1"/>
            <a:r>
              <a:rPr lang="fr-FR" altLang="fr-FR" smtClean="0"/>
              <a:t>37% à partir de 70 ans</a:t>
            </a:r>
          </a:p>
          <a:p>
            <a:pPr lvl="4" eaLnBrk="1" hangingPunct="1"/>
            <a:endParaRPr lang="fr-FR" altLang="fr-FR" sz="1400" smtClean="0"/>
          </a:p>
          <a:p>
            <a:pPr eaLnBrk="1" hangingPunct="1"/>
            <a:r>
              <a:rPr lang="fr-FR" altLang="fr-FR" sz="2800" i="1" smtClean="0">
                <a:solidFill>
                  <a:srgbClr val="C00000"/>
                </a:solidFill>
              </a:rPr>
              <a:t>La vaccination de 60 personnes évite à court terme 1 zona</a:t>
            </a:r>
          </a:p>
        </p:txBody>
      </p:sp>
    </p:spTree>
    <p:extLst>
      <p:ext uri="{BB962C8B-B14F-4D97-AF65-F5344CB8AC3E}">
        <p14:creationId xmlns:p14="http://schemas.microsoft.com/office/powerpoint/2010/main" val="16279820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763713" y="115888"/>
            <a:ext cx="5581650" cy="5964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re 1"/>
          <p:cNvSpPr>
            <a:spLocks noGrp="1"/>
          </p:cNvSpPr>
          <p:nvPr>
            <p:ph type="title"/>
          </p:nvPr>
        </p:nvSpPr>
        <p:spPr/>
        <p:txBody>
          <a:bodyPr/>
          <a:lstStyle/>
          <a:p>
            <a:pPr>
              <a:defRPr/>
            </a:pPr>
            <a:r>
              <a:rPr lang="fr-FR" b="1" dirty="0" smtClean="0">
                <a:solidFill>
                  <a:schemeClr val="accent5">
                    <a:lumMod val="75000"/>
                  </a:schemeClr>
                </a:solidFill>
              </a:rPr>
              <a:t>Zona</a:t>
            </a:r>
            <a:endParaRPr lang="fr-FR" dirty="0"/>
          </a:p>
        </p:txBody>
      </p:sp>
      <p:sp>
        <p:nvSpPr>
          <p:cNvPr id="29700" name="Rectangle 4"/>
          <p:cNvSpPr>
            <a:spLocks noChangeArrowheads="1"/>
          </p:cNvSpPr>
          <p:nvPr/>
        </p:nvSpPr>
        <p:spPr bwMode="auto">
          <a:xfrm>
            <a:off x="17463" y="5516563"/>
            <a:ext cx="14255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FR"/>
              <a:t>Oxman  2005</a:t>
            </a:r>
          </a:p>
        </p:txBody>
      </p:sp>
    </p:spTree>
    <p:extLst>
      <p:ext uri="{BB962C8B-B14F-4D97-AF65-F5344CB8AC3E}">
        <p14:creationId xmlns:p14="http://schemas.microsoft.com/office/powerpoint/2010/main" val="22005883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re 1"/>
          <p:cNvSpPr>
            <a:spLocks noGrp="1"/>
          </p:cNvSpPr>
          <p:nvPr>
            <p:ph type="title"/>
          </p:nvPr>
        </p:nvSpPr>
        <p:spPr/>
        <p:txBody>
          <a:bodyPr rtlCol="0">
            <a:normAutofit/>
          </a:bodyPr>
          <a:lstStyle/>
          <a:p>
            <a:pPr eaLnBrk="1" fontAlgn="auto" hangingPunct="1">
              <a:spcAft>
                <a:spcPts val="0"/>
              </a:spcAft>
              <a:defRPr/>
            </a:pPr>
            <a:r>
              <a:rPr lang="fr-FR" altLang="fr-FR" sz="4000" b="1" dirty="0">
                <a:solidFill>
                  <a:schemeClr val="accent5">
                    <a:lumMod val="75000"/>
                  </a:schemeClr>
                </a:solidFill>
                <a:ea typeface="+mn-ea"/>
                <a:cs typeface="+mn-cs"/>
              </a:rPr>
              <a:t>Efficacité sur </a:t>
            </a:r>
            <a:r>
              <a:rPr lang="fr-FR" altLang="fr-FR" sz="4000" b="1" dirty="0" smtClean="0">
                <a:solidFill>
                  <a:schemeClr val="accent5">
                    <a:lumMod val="75000"/>
                  </a:schemeClr>
                </a:solidFill>
                <a:ea typeface="+mn-ea"/>
                <a:cs typeface="+mn-cs"/>
              </a:rPr>
              <a:t>l’incidence du zona</a:t>
            </a:r>
            <a:endParaRPr lang="fr-FR" altLang="fr-FR" sz="4000" b="1" dirty="0">
              <a:solidFill>
                <a:schemeClr val="accent5">
                  <a:lumMod val="75000"/>
                </a:schemeClr>
              </a:solidFill>
              <a:ea typeface="+mn-ea"/>
              <a:cs typeface="+mn-cs"/>
            </a:endParaRPr>
          </a:p>
        </p:txBody>
      </p:sp>
      <p:sp>
        <p:nvSpPr>
          <p:cNvPr id="30723" name="Espace réservé du contenu 2"/>
          <p:cNvSpPr>
            <a:spLocks noGrp="1"/>
          </p:cNvSpPr>
          <p:nvPr>
            <p:ph idx="1"/>
          </p:nvPr>
        </p:nvSpPr>
        <p:spPr/>
        <p:txBody>
          <a:bodyPr/>
          <a:lstStyle/>
          <a:p>
            <a:pPr eaLnBrk="1" hangingPunct="1"/>
            <a:endParaRPr lang="fr-FR" altLang="fr-FR" smtClean="0"/>
          </a:p>
        </p:txBody>
      </p:sp>
      <p:pic>
        <p:nvPicPr>
          <p:cNvPr id="30724"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3513" y="1412875"/>
            <a:ext cx="8912225" cy="435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87085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Image 4"/>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4925" y="992188"/>
            <a:ext cx="9144000" cy="480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6"/>
          <p:cNvSpPr txBox="1">
            <a:spLocks noChangeArrowheads="1"/>
          </p:cNvSpPr>
          <p:nvPr/>
        </p:nvSpPr>
        <p:spPr bwMode="auto">
          <a:xfrm>
            <a:off x="347663" y="5060950"/>
            <a:ext cx="4176712" cy="646331"/>
          </a:xfrm>
          <a:prstGeom prst="rect">
            <a:avLst/>
          </a:prstGeom>
          <a:solidFill>
            <a:schemeClr val="bg1"/>
          </a:solidFill>
          <a:ln w="12700">
            <a:solidFill>
              <a:srgbClr val="002060"/>
            </a:solidFill>
            <a:miter lim="800000"/>
            <a:headEnd/>
            <a:tailEnd/>
          </a:ln>
        </p:spPr>
        <p:txBody>
          <a:bodyPr>
            <a:spAutoFit/>
          </a:bodyPr>
          <a:lstStyle/>
          <a:p>
            <a:pPr algn="ctr" fontAlgn="auto">
              <a:spcBef>
                <a:spcPts val="0"/>
              </a:spcBef>
              <a:spcAft>
                <a:spcPts val="0"/>
              </a:spcAft>
              <a:defRPr/>
            </a:pPr>
            <a:r>
              <a:rPr lang="en-GB" b="1" dirty="0">
                <a:solidFill>
                  <a:srgbClr val="C00000"/>
                </a:solidFill>
                <a:latin typeface="+mn-lt"/>
                <a:sym typeface="Symbol"/>
              </a:rPr>
              <a:t> </a:t>
            </a:r>
            <a:r>
              <a:rPr lang="en-GB" b="1" dirty="0" err="1" smtClean="0">
                <a:solidFill>
                  <a:srgbClr val="C00000"/>
                </a:solidFill>
                <a:latin typeface="+mn-lt"/>
                <a:sym typeface="Symbol"/>
              </a:rPr>
              <a:t>Diminition</a:t>
            </a:r>
            <a:r>
              <a:rPr lang="en-GB" b="1" dirty="0" smtClean="0">
                <a:solidFill>
                  <a:srgbClr val="C00000"/>
                </a:solidFill>
                <a:latin typeface="+mn-lt"/>
                <a:sym typeface="Symbol"/>
              </a:rPr>
              <a:t> </a:t>
            </a:r>
            <a:r>
              <a:rPr lang="en-GB" dirty="0" smtClean="0">
                <a:solidFill>
                  <a:srgbClr val="002060"/>
                </a:solidFill>
                <a:latin typeface="+mn-lt"/>
                <a:sym typeface="Symbol"/>
              </a:rPr>
              <a:t>de la </a:t>
            </a:r>
            <a:r>
              <a:rPr lang="en-GB" dirty="0" err="1" smtClean="0">
                <a:solidFill>
                  <a:srgbClr val="002060"/>
                </a:solidFill>
                <a:latin typeface="+mn-lt"/>
                <a:sym typeface="Symbol"/>
              </a:rPr>
              <a:t>réponse</a:t>
            </a:r>
            <a:r>
              <a:rPr lang="en-GB" dirty="0" smtClean="0">
                <a:solidFill>
                  <a:srgbClr val="002060"/>
                </a:solidFill>
                <a:latin typeface="+mn-lt"/>
                <a:sym typeface="Symbol"/>
              </a:rPr>
              <a:t> </a:t>
            </a:r>
            <a:r>
              <a:rPr lang="en-GB" dirty="0" err="1" smtClean="0">
                <a:solidFill>
                  <a:srgbClr val="002060"/>
                </a:solidFill>
                <a:latin typeface="+mn-lt"/>
                <a:sym typeface="Symbol"/>
              </a:rPr>
              <a:t>humorale</a:t>
            </a:r>
            <a:r>
              <a:rPr lang="en-GB" dirty="0" smtClean="0">
                <a:solidFill>
                  <a:srgbClr val="002060"/>
                </a:solidFill>
                <a:latin typeface="+mn-lt"/>
                <a:sym typeface="Symbol"/>
              </a:rPr>
              <a:t> </a:t>
            </a:r>
            <a:r>
              <a:rPr lang="en-GB" b="1" dirty="0" smtClean="0">
                <a:solidFill>
                  <a:srgbClr val="002060"/>
                </a:solidFill>
                <a:latin typeface="+mn-lt"/>
              </a:rPr>
              <a:t>qualitative </a:t>
            </a:r>
            <a:r>
              <a:rPr lang="en-GB" dirty="0">
                <a:solidFill>
                  <a:srgbClr val="002060"/>
                </a:solidFill>
                <a:latin typeface="+mn-lt"/>
              </a:rPr>
              <a:t>and</a:t>
            </a:r>
            <a:r>
              <a:rPr lang="en-GB" b="1" dirty="0">
                <a:solidFill>
                  <a:srgbClr val="002060"/>
                </a:solidFill>
                <a:latin typeface="+mn-lt"/>
              </a:rPr>
              <a:t> </a:t>
            </a:r>
            <a:r>
              <a:rPr lang="en-GB" b="1" dirty="0" smtClean="0">
                <a:solidFill>
                  <a:srgbClr val="002060"/>
                </a:solidFill>
                <a:latin typeface="+mn-lt"/>
              </a:rPr>
              <a:t>quantitative</a:t>
            </a:r>
            <a:endParaRPr lang="en-GB" b="1" u="sng" dirty="0">
              <a:solidFill>
                <a:srgbClr val="002060"/>
              </a:solidFill>
              <a:effectLst>
                <a:outerShdw blurRad="38100" dist="38100" dir="2700000" algn="tl">
                  <a:srgbClr val="000000">
                    <a:alpha val="43137"/>
                  </a:srgbClr>
                </a:outerShdw>
              </a:effectLst>
              <a:latin typeface="+mn-lt"/>
            </a:endParaRPr>
          </a:p>
        </p:txBody>
      </p:sp>
      <p:sp>
        <p:nvSpPr>
          <p:cNvPr id="7" name="Text Box 6"/>
          <p:cNvSpPr txBox="1">
            <a:spLocks noChangeArrowheads="1"/>
          </p:cNvSpPr>
          <p:nvPr/>
        </p:nvSpPr>
        <p:spPr bwMode="auto">
          <a:xfrm>
            <a:off x="323529" y="3717032"/>
            <a:ext cx="2952328" cy="923330"/>
          </a:xfrm>
          <a:prstGeom prst="rect">
            <a:avLst/>
          </a:prstGeom>
          <a:solidFill>
            <a:srgbClr val="FFFFFF"/>
          </a:solidFill>
          <a:ln w="12700">
            <a:noFill/>
            <a:miter lim="800000"/>
            <a:headEnd/>
            <a:tailEnd/>
          </a:ln>
        </p:spPr>
        <p:txBody>
          <a:bodyPr wrap="square">
            <a:spAutoFit/>
          </a:bodyPr>
          <a:lstStyle/>
          <a:p>
            <a:pPr algn="ctr" fontAlgn="auto">
              <a:spcBef>
                <a:spcPts val="0"/>
              </a:spcBef>
              <a:spcAft>
                <a:spcPts val="0"/>
              </a:spcAft>
              <a:defRPr/>
            </a:pPr>
            <a:r>
              <a:rPr lang="en-GB" b="1" dirty="0">
                <a:solidFill>
                  <a:srgbClr val="C00000"/>
                </a:solidFill>
                <a:latin typeface="+mn-lt"/>
                <a:sym typeface="Symbol"/>
              </a:rPr>
              <a:t> </a:t>
            </a:r>
            <a:r>
              <a:rPr lang="en-GB" b="1" dirty="0" err="1" smtClean="0">
                <a:solidFill>
                  <a:srgbClr val="C00000"/>
                </a:solidFill>
                <a:sym typeface="Symbol"/>
              </a:rPr>
              <a:t>Diminition</a:t>
            </a:r>
            <a:r>
              <a:rPr lang="en-GB" b="1" dirty="0" smtClean="0">
                <a:solidFill>
                  <a:srgbClr val="C00000"/>
                </a:solidFill>
                <a:sym typeface="Symbol"/>
              </a:rPr>
              <a:t> </a:t>
            </a:r>
            <a:r>
              <a:rPr lang="en-GB" dirty="0">
                <a:solidFill>
                  <a:srgbClr val="002060"/>
                </a:solidFill>
                <a:sym typeface="Symbol"/>
              </a:rPr>
              <a:t>de la </a:t>
            </a:r>
            <a:r>
              <a:rPr lang="en-GB" dirty="0" err="1">
                <a:solidFill>
                  <a:srgbClr val="002060"/>
                </a:solidFill>
                <a:sym typeface="Symbol"/>
              </a:rPr>
              <a:t>réponse</a:t>
            </a:r>
            <a:r>
              <a:rPr lang="en-GB" dirty="0">
                <a:solidFill>
                  <a:srgbClr val="002060"/>
                </a:solidFill>
                <a:sym typeface="Symbol"/>
              </a:rPr>
              <a:t> </a:t>
            </a:r>
            <a:r>
              <a:rPr lang="en-GB" dirty="0" err="1" smtClean="0">
                <a:solidFill>
                  <a:srgbClr val="002060"/>
                </a:solidFill>
                <a:sym typeface="Symbol"/>
              </a:rPr>
              <a:t>cellulaire</a:t>
            </a:r>
            <a:r>
              <a:rPr lang="en-GB" dirty="0" smtClean="0">
                <a:solidFill>
                  <a:srgbClr val="002060"/>
                </a:solidFill>
                <a:sym typeface="Symbol"/>
              </a:rPr>
              <a:t> T </a:t>
            </a:r>
            <a:r>
              <a:rPr lang="en-GB" b="1" dirty="0" smtClean="0">
                <a:solidFill>
                  <a:srgbClr val="002060"/>
                </a:solidFill>
              </a:rPr>
              <a:t>qualitative </a:t>
            </a:r>
            <a:r>
              <a:rPr lang="en-GB" dirty="0">
                <a:solidFill>
                  <a:srgbClr val="002060"/>
                </a:solidFill>
              </a:rPr>
              <a:t>and</a:t>
            </a:r>
            <a:r>
              <a:rPr lang="en-GB" b="1" dirty="0">
                <a:solidFill>
                  <a:srgbClr val="002060"/>
                </a:solidFill>
              </a:rPr>
              <a:t> quantitative</a:t>
            </a:r>
            <a:endParaRPr lang="en-GB" b="1" u="sng" dirty="0">
              <a:solidFill>
                <a:srgbClr val="002060"/>
              </a:solidFill>
              <a:effectLst>
                <a:outerShdw blurRad="38100" dist="38100" dir="2700000" algn="tl">
                  <a:srgbClr val="000000">
                    <a:alpha val="43137"/>
                  </a:srgbClr>
                </a:outerShdw>
              </a:effectLst>
            </a:endParaRPr>
          </a:p>
        </p:txBody>
      </p:sp>
      <p:sp>
        <p:nvSpPr>
          <p:cNvPr id="8" name="Text Box 6"/>
          <p:cNvSpPr txBox="1">
            <a:spLocks noChangeArrowheads="1"/>
          </p:cNvSpPr>
          <p:nvPr/>
        </p:nvSpPr>
        <p:spPr bwMode="auto">
          <a:xfrm>
            <a:off x="1552575" y="1258888"/>
            <a:ext cx="4029075" cy="646331"/>
          </a:xfrm>
          <a:prstGeom prst="rect">
            <a:avLst/>
          </a:prstGeom>
          <a:solidFill>
            <a:schemeClr val="bg1"/>
          </a:solidFill>
          <a:ln w="12700">
            <a:solidFill>
              <a:srgbClr val="002060"/>
            </a:solidFill>
            <a:miter lim="800000"/>
            <a:headEnd/>
            <a:tailEnd/>
          </a:ln>
        </p:spPr>
        <p:txBody>
          <a:bodyPr>
            <a:spAutoFit/>
          </a:bodyPr>
          <a:lstStyle/>
          <a:p>
            <a:pPr algn="ctr" fontAlgn="auto">
              <a:spcBef>
                <a:spcPts val="0"/>
              </a:spcBef>
              <a:spcAft>
                <a:spcPts val="0"/>
              </a:spcAft>
              <a:defRPr/>
            </a:pPr>
            <a:r>
              <a:rPr lang="en-GB" b="1" dirty="0">
                <a:solidFill>
                  <a:srgbClr val="C00000"/>
                </a:solidFill>
                <a:latin typeface="+mn-lt"/>
                <a:sym typeface="Symbol"/>
              </a:rPr>
              <a:t> </a:t>
            </a:r>
            <a:r>
              <a:rPr lang="en-GB" b="1" dirty="0" err="1">
                <a:solidFill>
                  <a:srgbClr val="C00000"/>
                </a:solidFill>
                <a:sym typeface="Symbol"/>
              </a:rPr>
              <a:t>Diminition</a:t>
            </a:r>
            <a:r>
              <a:rPr lang="en-GB" b="1" dirty="0">
                <a:solidFill>
                  <a:srgbClr val="C00000"/>
                </a:solidFill>
                <a:sym typeface="Symbol"/>
              </a:rPr>
              <a:t> </a:t>
            </a:r>
            <a:r>
              <a:rPr lang="en-GB" dirty="0">
                <a:solidFill>
                  <a:srgbClr val="002060"/>
                </a:solidFill>
                <a:sym typeface="Symbol"/>
              </a:rPr>
              <a:t>de la </a:t>
            </a:r>
            <a:r>
              <a:rPr lang="en-GB" dirty="0" err="1">
                <a:solidFill>
                  <a:srgbClr val="002060"/>
                </a:solidFill>
                <a:sym typeface="Symbol"/>
              </a:rPr>
              <a:t>réponse</a:t>
            </a:r>
            <a:r>
              <a:rPr lang="en-GB" dirty="0">
                <a:solidFill>
                  <a:srgbClr val="002060"/>
                </a:solidFill>
                <a:sym typeface="Symbol"/>
              </a:rPr>
              <a:t> </a:t>
            </a:r>
            <a:r>
              <a:rPr lang="en-GB" dirty="0" err="1" smtClean="0">
                <a:solidFill>
                  <a:srgbClr val="002060"/>
                </a:solidFill>
                <a:sym typeface="Symbol"/>
              </a:rPr>
              <a:t>innée</a:t>
            </a:r>
            <a:r>
              <a:rPr lang="en-GB" dirty="0" smtClean="0">
                <a:solidFill>
                  <a:srgbClr val="002060"/>
                </a:solidFill>
                <a:sym typeface="Symbol"/>
              </a:rPr>
              <a:t> </a:t>
            </a:r>
            <a:r>
              <a:rPr lang="en-GB" b="1" dirty="0" smtClean="0">
                <a:solidFill>
                  <a:srgbClr val="002060"/>
                </a:solidFill>
              </a:rPr>
              <a:t>qualitative</a:t>
            </a:r>
            <a:endParaRPr lang="en-GB" b="1" u="sng" dirty="0">
              <a:solidFill>
                <a:srgbClr val="002060"/>
              </a:solidFill>
              <a:effectLst>
                <a:outerShdw blurRad="38100" dist="38100" dir="2700000" algn="tl">
                  <a:srgbClr val="000000">
                    <a:alpha val="43137"/>
                  </a:srgbClr>
                </a:outerShdw>
              </a:effectLst>
              <a:latin typeface="+mn-lt"/>
            </a:endParaRPr>
          </a:p>
        </p:txBody>
      </p:sp>
      <p:sp>
        <p:nvSpPr>
          <p:cNvPr id="20485" name="Rectangle 6"/>
          <p:cNvSpPr>
            <a:spLocks noChangeArrowheads="1"/>
          </p:cNvSpPr>
          <p:nvPr/>
        </p:nvSpPr>
        <p:spPr bwMode="auto">
          <a:xfrm>
            <a:off x="1036638" y="6165304"/>
            <a:ext cx="805338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48" tIns="7935" rIns="79350" bIns="7935" anchor="ctr">
            <a:spAutoFit/>
          </a:bodyPr>
          <a:lstStyle/>
          <a:p>
            <a:pPr algn="r" eaLnBrk="0" hangingPunct="0"/>
            <a:r>
              <a:rPr lang="fr-FR" sz="1400" b="1" dirty="0" err="1">
                <a:latin typeface="Calibri" charset="0"/>
              </a:rPr>
              <a:t>Fulop</a:t>
            </a:r>
            <a:r>
              <a:rPr lang="fr-FR" sz="1400" b="1" dirty="0">
                <a:latin typeface="Calibri" charset="0"/>
              </a:rPr>
              <a:t> </a:t>
            </a:r>
            <a:r>
              <a:rPr lang="fr-FR" sz="1400" b="1" dirty="0" err="1">
                <a:latin typeface="Calibri" charset="0"/>
              </a:rPr>
              <a:t>T</a:t>
            </a:r>
            <a:r>
              <a:rPr lang="fr-FR" sz="1400" dirty="0">
                <a:latin typeface="Calibri" charset="0"/>
              </a:rPr>
              <a:t> </a:t>
            </a:r>
            <a:r>
              <a:rPr lang="fr-FR" sz="1400" i="1" dirty="0" err="1">
                <a:latin typeface="Calibri" charset="0"/>
              </a:rPr>
              <a:t>Biogerontology</a:t>
            </a:r>
            <a:r>
              <a:rPr lang="fr-FR" sz="1400" dirty="0">
                <a:latin typeface="Calibri" charset="0"/>
              </a:rPr>
              <a:t>. 2010, </a:t>
            </a:r>
            <a:r>
              <a:rPr lang="fr-FR" sz="1400" b="1" dirty="0">
                <a:latin typeface="Calibri" charset="0"/>
              </a:rPr>
              <a:t>Lang PO </a:t>
            </a:r>
            <a:r>
              <a:rPr lang="fr-FR" sz="1400" dirty="0">
                <a:latin typeface="Calibri" charset="0"/>
              </a:rPr>
              <a:t>, </a:t>
            </a:r>
            <a:r>
              <a:rPr lang="fr-FR" sz="1400" i="1" dirty="0" err="1">
                <a:latin typeface="Calibri" charset="0"/>
              </a:rPr>
              <a:t>Eur</a:t>
            </a:r>
            <a:r>
              <a:rPr lang="fr-FR" sz="1400" i="1" dirty="0">
                <a:latin typeface="Calibri" charset="0"/>
              </a:rPr>
              <a:t> </a:t>
            </a:r>
            <a:r>
              <a:rPr lang="fr-FR" sz="1400" i="1" dirty="0" err="1">
                <a:latin typeface="Calibri" charset="0"/>
              </a:rPr>
              <a:t>Ger</a:t>
            </a:r>
            <a:r>
              <a:rPr lang="fr-FR" sz="1400" i="1" dirty="0">
                <a:latin typeface="Calibri" charset="0"/>
              </a:rPr>
              <a:t> Med </a:t>
            </a:r>
            <a:r>
              <a:rPr lang="fr-FR" sz="1400" dirty="0">
                <a:latin typeface="Calibri" charset="0"/>
              </a:rPr>
              <a:t>2010 </a:t>
            </a:r>
          </a:p>
        </p:txBody>
      </p:sp>
      <p:sp>
        <p:nvSpPr>
          <p:cNvPr id="20486" name="Rectangle 2"/>
          <p:cNvSpPr>
            <a:spLocks noChangeArrowheads="1"/>
          </p:cNvSpPr>
          <p:nvPr/>
        </p:nvSpPr>
        <p:spPr bwMode="auto">
          <a:xfrm>
            <a:off x="457200" y="0"/>
            <a:ext cx="8229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fr-FR" sz="4400" dirty="0">
                <a:solidFill>
                  <a:srgbClr val="0000FF"/>
                </a:solidFill>
                <a:latin typeface="Calibri" charset="0"/>
              </a:rPr>
              <a:t> </a:t>
            </a:r>
            <a:r>
              <a:rPr lang="fr-FR" sz="4000" b="1" dirty="0" err="1" smtClean="0">
                <a:solidFill>
                  <a:schemeClr val="accent5">
                    <a:lumMod val="75000"/>
                  </a:schemeClr>
                </a:solidFill>
                <a:latin typeface="+mj-lt"/>
              </a:rPr>
              <a:t>Immunosénescence</a:t>
            </a:r>
            <a:r>
              <a:rPr lang="fr-FR" sz="4000" b="1" dirty="0" smtClean="0">
                <a:solidFill>
                  <a:schemeClr val="accent5">
                    <a:lumMod val="75000"/>
                  </a:schemeClr>
                </a:solidFill>
                <a:latin typeface="+mj-lt"/>
              </a:rPr>
              <a:t> </a:t>
            </a:r>
            <a:endParaRPr lang="fr-FR" sz="4000" b="1" dirty="0">
              <a:solidFill>
                <a:schemeClr val="accent5">
                  <a:lumMod val="75000"/>
                </a:schemeClr>
              </a:solidFill>
              <a:latin typeface="+mj-lt"/>
            </a:endParaRPr>
          </a:p>
        </p:txBody>
      </p:sp>
      <p:sp>
        <p:nvSpPr>
          <p:cNvPr id="20487" name="Rectangle 1"/>
          <p:cNvSpPr>
            <a:spLocks noChangeArrowheads="1"/>
          </p:cNvSpPr>
          <p:nvPr/>
        </p:nvSpPr>
        <p:spPr bwMode="auto">
          <a:xfrm>
            <a:off x="1187450" y="5733256"/>
            <a:ext cx="69160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dirty="0" err="1" smtClean="0">
                <a:solidFill>
                  <a:srgbClr val="FF0000"/>
                </a:solidFill>
                <a:latin typeface="Calibri" charset="0"/>
              </a:rPr>
              <a:t>Quel</a:t>
            </a:r>
            <a:r>
              <a:rPr lang="en-US" sz="2800" dirty="0" smtClean="0">
                <a:solidFill>
                  <a:srgbClr val="FF0000"/>
                </a:solidFill>
                <a:latin typeface="Calibri" charset="0"/>
              </a:rPr>
              <a:t> </a:t>
            </a:r>
            <a:r>
              <a:rPr lang="en-US" sz="2800" dirty="0" err="1" smtClean="0">
                <a:solidFill>
                  <a:srgbClr val="FF0000"/>
                </a:solidFill>
                <a:latin typeface="Calibri" charset="0"/>
              </a:rPr>
              <a:t>niveau</a:t>
            </a:r>
            <a:r>
              <a:rPr lang="en-US" sz="2800" dirty="0" smtClean="0">
                <a:solidFill>
                  <a:srgbClr val="FF0000"/>
                </a:solidFill>
                <a:latin typeface="Calibri" charset="0"/>
              </a:rPr>
              <a:t> </a:t>
            </a:r>
            <a:r>
              <a:rPr lang="en-US" sz="2800" dirty="0" err="1" smtClean="0">
                <a:solidFill>
                  <a:srgbClr val="FF0000"/>
                </a:solidFill>
                <a:latin typeface="Calibri" charset="0"/>
              </a:rPr>
              <a:t>d’IS</a:t>
            </a:r>
            <a:r>
              <a:rPr lang="en-US" sz="2800" dirty="0" smtClean="0">
                <a:solidFill>
                  <a:srgbClr val="FF0000"/>
                </a:solidFill>
                <a:latin typeface="Calibri" charset="0"/>
              </a:rPr>
              <a:t> </a:t>
            </a:r>
            <a:r>
              <a:rPr lang="en-US" sz="2800" dirty="0">
                <a:solidFill>
                  <a:srgbClr val="FF0000"/>
                </a:solidFill>
                <a:latin typeface="Calibri" charset="0"/>
              </a:rPr>
              <a:t>?  </a:t>
            </a:r>
            <a:r>
              <a:rPr lang="en-US" sz="2800" dirty="0" err="1" smtClean="0">
                <a:solidFill>
                  <a:srgbClr val="FF0000"/>
                </a:solidFill>
                <a:latin typeface="Calibri" charset="0"/>
              </a:rPr>
              <a:t>Aucun</a:t>
            </a:r>
            <a:r>
              <a:rPr lang="en-US" sz="2800" dirty="0" smtClean="0">
                <a:solidFill>
                  <a:srgbClr val="FF0000"/>
                </a:solidFill>
                <a:latin typeface="Calibri" charset="0"/>
              </a:rPr>
              <a:t> </a:t>
            </a:r>
            <a:r>
              <a:rPr lang="en-US" sz="2800" dirty="0" err="1" smtClean="0">
                <a:solidFill>
                  <a:srgbClr val="FF0000"/>
                </a:solidFill>
                <a:latin typeface="Calibri" charset="0"/>
              </a:rPr>
              <a:t>biomarqueur</a:t>
            </a:r>
            <a:r>
              <a:rPr lang="en-US" sz="2800" dirty="0" smtClean="0">
                <a:solidFill>
                  <a:srgbClr val="FF0000"/>
                </a:solidFill>
                <a:latin typeface="Calibri" charset="0"/>
              </a:rPr>
              <a:t> simple</a:t>
            </a:r>
            <a:endParaRPr lang="en-GB" sz="2800" dirty="0">
              <a:solidFill>
                <a:srgbClr val="FF0000"/>
              </a:solidFill>
            </a:endParaRPr>
          </a:p>
        </p:txBody>
      </p:sp>
    </p:spTree>
    <p:extLst>
      <p:ext uri="{BB962C8B-B14F-4D97-AF65-F5344CB8AC3E}">
        <p14:creationId xmlns:p14="http://schemas.microsoft.com/office/powerpoint/2010/main" val="41495820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re 1"/>
          <p:cNvSpPr>
            <a:spLocks noGrp="1"/>
          </p:cNvSpPr>
          <p:nvPr>
            <p:ph type="title"/>
          </p:nvPr>
        </p:nvSpPr>
        <p:spPr/>
        <p:txBody>
          <a:bodyPr rtlCol="0">
            <a:normAutofit/>
          </a:bodyPr>
          <a:lstStyle/>
          <a:p>
            <a:pPr eaLnBrk="1" fontAlgn="auto" hangingPunct="1">
              <a:spcAft>
                <a:spcPts val="0"/>
              </a:spcAft>
              <a:defRPr/>
            </a:pPr>
            <a:r>
              <a:rPr lang="fr-FR" altLang="fr-FR" sz="4000" b="1" dirty="0" err="1">
                <a:solidFill>
                  <a:schemeClr val="accent5">
                    <a:lumMod val="75000"/>
                  </a:schemeClr>
                </a:solidFill>
                <a:ea typeface="+mn-ea"/>
                <a:cs typeface="+mn-cs"/>
              </a:rPr>
              <a:t>Zostavax</a:t>
            </a:r>
            <a:r>
              <a:rPr lang="fr-FR" altLang="fr-FR" sz="4000" b="1" dirty="0">
                <a:solidFill>
                  <a:schemeClr val="accent5">
                    <a:lumMod val="75000"/>
                  </a:schemeClr>
                </a:solidFill>
                <a:ea typeface="+mn-ea"/>
                <a:cs typeface="+mn-cs"/>
              </a:rPr>
              <a:t>®</a:t>
            </a:r>
          </a:p>
        </p:txBody>
      </p:sp>
      <p:sp>
        <p:nvSpPr>
          <p:cNvPr id="31747" name="Espace réservé du contenu 2"/>
          <p:cNvSpPr>
            <a:spLocks noGrp="1"/>
          </p:cNvSpPr>
          <p:nvPr>
            <p:ph idx="1"/>
          </p:nvPr>
        </p:nvSpPr>
        <p:spPr>
          <a:xfrm>
            <a:off x="457200" y="1557338"/>
            <a:ext cx="8147050" cy="4525962"/>
          </a:xfrm>
        </p:spPr>
        <p:txBody>
          <a:bodyPr/>
          <a:lstStyle/>
          <a:p>
            <a:pPr eaLnBrk="1" hangingPunct="1"/>
            <a:r>
              <a:rPr lang="fr-FR" altLang="fr-FR" b="1" smtClean="0"/>
              <a:t>Efficacité sur les algies post-zostériennes</a:t>
            </a:r>
          </a:p>
          <a:p>
            <a:pPr lvl="1" eaLnBrk="1" hangingPunct="1"/>
            <a:r>
              <a:rPr lang="fr-FR" altLang="fr-FR" sz="3200" smtClean="0"/>
              <a:t>66% en moyenne à 3 ans</a:t>
            </a:r>
          </a:p>
          <a:p>
            <a:pPr lvl="1" eaLnBrk="1" hangingPunct="1"/>
            <a:r>
              <a:rPr lang="fr-FR" altLang="fr-FR" sz="3200" smtClean="0"/>
              <a:t>À 10 ans : </a:t>
            </a:r>
          </a:p>
          <a:p>
            <a:pPr lvl="2" eaLnBrk="1" hangingPunct="1"/>
            <a:r>
              <a:rPr lang="fr-FR" altLang="fr-FR" sz="3200" smtClean="0"/>
              <a:t>17% 60-69 ans</a:t>
            </a:r>
          </a:p>
          <a:p>
            <a:pPr lvl="2" eaLnBrk="1" hangingPunct="1"/>
            <a:r>
              <a:rPr lang="fr-FR" altLang="fr-FR" sz="3200" smtClean="0"/>
              <a:t>42% après 70 ans</a:t>
            </a:r>
          </a:p>
          <a:p>
            <a:pPr eaLnBrk="1" hangingPunct="1"/>
            <a:endParaRPr lang="fr-FR" altLang="fr-FR" smtClean="0"/>
          </a:p>
        </p:txBody>
      </p:sp>
    </p:spTree>
    <p:extLst>
      <p:ext uri="{BB962C8B-B14F-4D97-AF65-F5344CB8AC3E}">
        <p14:creationId xmlns:p14="http://schemas.microsoft.com/office/powerpoint/2010/main" val="42376125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89138" y="620713"/>
            <a:ext cx="5030787" cy="5653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re 1"/>
          <p:cNvSpPr>
            <a:spLocks noGrp="1"/>
          </p:cNvSpPr>
          <p:nvPr>
            <p:ph type="title"/>
          </p:nvPr>
        </p:nvSpPr>
        <p:spPr>
          <a:xfrm>
            <a:off x="457200" y="-26988"/>
            <a:ext cx="8229600" cy="1143001"/>
          </a:xfrm>
        </p:spPr>
        <p:txBody>
          <a:bodyPr/>
          <a:lstStyle/>
          <a:p>
            <a:pPr algn="r">
              <a:defRPr/>
            </a:pPr>
            <a:r>
              <a:rPr lang="fr-FR" altLang="fr-FR" b="1" dirty="0" smtClean="0">
                <a:solidFill>
                  <a:schemeClr val="accent5">
                    <a:lumMod val="75000"/>
                  </a:schemeClr>
                </a:solidFill>
              </a:rPr>
              <a:t>Algies post-zostériennes</a:t>
            </a:r>
            <a:endParaRPr lang="fr-FR" dirty="0"/>
          </a:p>
        </p:txBody>
      </p:sp>
      <p:sp>
        <p:nvSpPr>
          <p:cNvPr id="32772" name="Rectangle 3"/>
          <p:cNvSpPr>
            <a:spLocks noChangeArrowheads="1"/>
          </p:cNvSpPr>
          <p:nvPr/>
        </p:nvSpPr>
        <p:spPr bwMode="auto">
          <a:xfrm>
            <a:off x="17463" y="5516563"/>
            <a:ext cx="14255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FR"/>
              <a:t>Oxman  2005</a:t>
            </a:r>
          </a:p>
        </p:txBody>
      </p:sp>
    </p:spTree>
    <p:extLst>
      <p:ext uri="{BB962C8B-B14F-4D97-AF65-F5344CB8AC3E}">
        <p14:creationId xmlns:p14="http://schemas.microsoft.com/office/powerpoint/2010/main" val="17419114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re 1"/>
          <p:cNvSpPr>
            <a:spLocks noGrp="1"/>
          </p:cNvSpPr>
          <p:nvPr>
            <p:ph type="title"/>
          </p:nvPr>
        </p:nvSpPr>
        <p:spPr>
          <a:xfrm>
            <a:off x="288925" y="80963"/>
            <a:ext cx="8566150" cy="1143000"/>
          </a:xfrm>
        </p:spPr>
        <p:txBody>
          <a:bodyPr rtlCol="0">
            <a:noAutofit/>
          </a:bodyPr>
          <a:lstStyle/>
          <a:p>
            <a:pPr eaLnBrk="1" fontAlgn="auto" hangingPunct="1">
              <a:spcAft>
                <a:spcPts val="0"/>
              </a:spcAft>
              <a:defRPr/>
            </a:pPr>
            <a:r>
              <a:rPr lang="fr-FR" altLang="fr-FR" sz="4000" b="1" dirty="0">
                <a:solidFill>
                  <a:schemeClr val="accent5">
                    <a:lumMod val="75000"/>
                  </a:schemeClr>
                </a:solidFill>
                <a:ea typeface="+mn-ea"/>
                <a:cs typeface="+mn-cs"/>
              </a:rPr>
              <a:t>Efficacité sur la réduction des douleurs</a:t>
            </a:r>
          </a:p>
        </p:txBody>
      </p:sp>
      <p:sp>
        <p:nvSpPr>
          <p:cNvPr id="33795" name="Espace réservé du contenu 2"/>
          <p:cNvSpPr>
            <a:spLocks noGrp="1"/>
          </p:cNvSpPr>
          <p:nvPr>
            <p:ph idx="1"/>
          </p:nvPr>
        </p:nvSpPr>
        <p:spPr/>
        <p:txBody>
          <a:bodyPr/>
          <a:lstStyle/>
          <a:p>
            <a:pPr eaLnBrk="1" hangingPunct="1"/>
            <a:endParaRPr lang="fr-FR" altLang="fr-FR" smtClean="0"/>
          </a:p>
        </p:txBody>
      </p:sp>
      <p:pic>
        <p:nvPicPr>
          <p:cNvPr id="3379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0638" y="1268413"/>
            <a:ext cx="9201151"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74306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ce réservé du contenu 2"/>
          <p:cNvSpPr>
            <a:spLocks noGrp="1"/>
          </p:cNvSpPr>
          <p:nvPr>
            <p:ph idx="1"/>
          </p:nvPr>
        </p:nvSpPr>
        <p:spPr/>
        <p:txBody>
          <a:bodyPr/>
          <a:lstStyle/>
          <a:p>
            <a:pPr eaLnBrk="1" hangingPunct="1"/>
            <a:r>
              <a:rPr lang="fr-FR" altLang="fr-FR" smtClean="0"/>
              <a:t>Galéniques :</a:t>
            </a:r>
          </a:p>
          <a:p>
            <a:pPr lvl="1" eaLnBrk="1" hangingPunct="1"/>
            <a:r>
              <a:rPr lang="fr-FR" altLang="fr-FR" smtClean="0"/>
              <a:t>Vaccin à garder au frais (et non plus congelé)</a:t>
            </a:r>
          </a:p>
          <a:p>
            <a:pPr lvl="1" eaLnBrk="1" hangingPunct="1"/>
            <a:r>
              <a:rPr lang="fr-FR" altLang="fr-FR" smtClean="0"/>
              <a:t>monodose</a:t>
            </a:r>
          </a:p>
          <a:p>
            <a:pPr eaLnBrk="1" hangingPunct="1"/>
            <a:endParaRPr lang="fr-FR" altLang="fr-FR" smtClean="0"/>
          </a:p>
          <a:p>
            <a:pPr eaLnBrk="1" hangingPunct="1"/>
            <a:r>
              <a:rPr lang="fr-FR" altLang="fr-FR" smtClean="0"/>
              <a:t>Épidémiologiques et immunologiques :</a:t>
            </a:r>
          </a:p>
          <a:p>
            <a:pPr lvl="1" eaLnBrk="1" hangingPunct="1"/>
            <a:r>
              <a:rPr lang="fr-FR" altLang="fr-FR" smtClean="0"/>
              <a:t>Durée de protection mieux connue</a:t>
            </a:r>
          </a:p>
          <a:p>
            <a:pPr lvl="1" eaLnBrk="1" hangingPunct="1"/>
            <a:r>
              <a:rPr lang="fr-FR" altLang="fr-FR" smtClean="0"/>
              <a:t>Pas de décalage de l’apparition du zona chez les vaccinés</a:t>
            </a:r>
          </a:p>
        </p:txBody>
      </p:sp>
      <p:sp>
        <p:nvSpPr>
          <p:cNvPr id="5" name="Titre 1"/>
          <p:cNvSpPr>
            <a:spLocks noGrp="1"/>
          </p:cNvSpPr>
          <p:nvPr>
            <p:ph type="title"/>
          </p:nvPr>
        </p:nvSpPr>
        <p:spPr>
          <a:xfrm>
            <a:off x="288925" y="80963"/>
            <a:ext cx="8566150" cy="1143000"/>
          </a:xfrm>
        </p:spPr>
        <p:txBody>
          <a:bodyPr rtlCol="0">
            <a:noAutofit/>
          </a:bodyPr>
          <a:lstStyle/>
          <a:p>
            <a:pPr eaLnBrk="1" fontAlgn="auto" hangingPunct="1">
              <a:spcAft>
                <a:spcPts val="0"/>
              </a:spcAft>
              <a:defRPr/>
            </a:pPr>
            <a:r>
              <a:rPr lang="fr-FR" altLang="fr-FR" sz="4000" b="1" dirty="0" smtClean="0">
                <a:solidFill>
                  <a:schemeClr val="accent5">
                    <a:lumMod val="75000"/>
                  </a:schemeClr>
                </a:solidFill>
                <a:ea typeface="+mn-ea"/>
                <a:cs typeface="+mn-cs"/>
              </a:rPr>
              <a:t>Avancées récentes depuis 2006</a:t>
            </a:r>
            <a:endParaRPr lang="fr-FR" altLang="fr-FR" sz="4000" b="1" dirty="0">
              <a:solidFill>
                <a:schemeClr val="accent5">
                  <a:lumMod val="75000"/>
                </a:schemeClr>
              </a:solidFill>
              <a:ea typeface="+mn-ea"/>
              <a:cs typeface="+mn-cs"/>
            </a:endParaRPr>
          </a:p>
        </p:txBody>
      </p:sp>
    </p:spTree>
    <p:extLst>
      <p:ext uri="{BB962C8B-B14F-4D97-AF65-F5344CB8AC3E}">
        <p14:creationId xmlns:p14="http://schemas.microsoft.com/office/powerpoint/2010/main" val="39951432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re 1"/>
          <p:cNvSpPr>
            <a:spLocks noGrp="1"/>
          </p:cNvSpPr>
          <p:nvPr>
            <p:ph type="title"/>
          </p:nvPr>
        </p:nvSpPr>
        <p:spPr/>
        <p:txBody>
          <a:bodyPr rtlCol="0">
            <a:normAutofit/>
          </a:bodyPr>
          <a:lstStyle/>
          <a:p>
            <a:pPr eaLnBrk="1" fontAlgn="auto" hangingPunct="1">
              <a:spcAft>
                <a:spcPts val="0"/>
              </a:spcAft>
              <a:defRPr/>
            </a:pPr>
            <a:r>
              <a:rPr lang="fr-FR" altLang="fr-FR" sz="4000" b="1" dirty="0">
                <a:solidFill>
                  <a:schemeClr val="accent5">
                    <a:lumMod val="75000"/>
                  </a:schemeClr>
                </a:solidFill>
                <a:ea typeface="+mn-ea"/>
                <a:cs typeface="+mn-cs"/>
              </a:rPr>
              <a:t>Zona : recommandations actuelles </a:t>
            </a:r>
          </a:p>
        </p:txBody>
      </p:sp>
      <p:sp>
        <p:nvSpPr>
          <p:cNvPr id="35843" name="Espace réservé du contenu 2"/>
          <p:cNvSpPr>
            <a:spLocks noGrp="1"/>
          </p:cNvSpPr>
          <p:nvPr>
            <p:ph idx="1"/>
          </p:nvPr>
        </p:nvSpPr>
        <p:spPr>
          <a:xfrm>
            <a:off x="457200" y="1700213"/>
            <a:ext cx="8229600" cy="4525962"/>
          </a:xfrm>
        </p:spPr>
        <p:txBody>
          <a:bodyPr/>
          <a:lstStyle/>
          <a:p>
            <a:pPr eaLnBrk="1" hangingPunct="1"/>
            <a:r>
              <a:rPr lang="fr-FR" altLang="fr-FR" sz="2800" b="1" smtClean="0"/>
              <a:t>Avis du HCSP du 11 décembre 2013</a:t>
            </a:r>
          </a:p>
          <a:p>
            <a:pPr eaLnBrk="1" hangingPunct="1"/>
            <a:endParaRPr lang="fr-FR" altLang="fr-FR" sz="2800" smtClean="0"/>
          </a:p>
          <a:p>
            <a:pPr eaLnBrk="1" hangingPunct="1"/>
            <a:r>
              <a:rPr lang="fr-FR" altLang="fr-FR" sz="2800" b="1" smtClean="0"/>
              <a:t>Vaccination de tous les sujets entre 60 et 74 ans</a:t>
            </a:r>
          </a:p>
          <a:p>
            <a:pPr lvl="1" eaLnBrk="1" hangingPunct="1"/>
            <a:r>
              <a:rPr lang="fr-FR" altLang="fr-FR" smtClean="0"/>
              <a:t>Et au début des 75-79 ans aussi </a:t>
            </a:r>
          </a:p>
          <a:p>
            <a:pPr lvl="1" eaLnBrk="1" hangingPunct="1"/>
            <a:endParaRPr lang="fr-FR" altLang="fr-FR" smtClean="0"/>
          </a:p>
          <a:p>
            <a:pPr eaLnBrk="1" hangingPunct="1"/>
            <a:r>
              <a:rPr lang="fr-FR" altLang="fr-FR" sz="2800" b="1" smtClean="0"/>
              <a:t>Dose de rappel à prévoir ? </a:t>
            </a:r>
            <a:r>
              <a:rPr lang="fr-FR" altLang="fr-FR" sz="2800" smtClean="0"/>
              <a:t>	</a:t>
            </a:r>
          </a:p>
          <a:p>
            <a:pPr lvl="1" eaLnBrk="1" hangingPunct="1"/>
            <a:r>
              <a:rPr lang="fr-FR" altLang="fr-FR" smtClean="0"/>
              <a:t>Encore à déterminer</a:t>
            </a:r>
          </a:p>
        </p:txBody>
      </p:sp>
    </p:spTree>
    <p:extLst>
      <p:ext uri="{BB962C8B-B14F-4D97-AF65-F5344CB8AC3E}">
        <p14:creationId xmlns:p14="http://schemas.microsoft.com/office/powerpoint/2010/main" val="34772733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re 1"/>
          <p:cNvSpPr>
            <a:spLocks noGrp="1"/>
          </p:cNvSpPr>
          <p:nvPr>
            <p:ph type="title"/>
          </p:nvPr>
        </p:nvSpPr>
        <p:spPr/>
        <p:txBody>
          <a:bodyPr rtlCol="0">
            <a:normAutofit/>
          </a:bodyPr>
          <a:lstStyle/>
          <a:p>
            <a:pPr eaLnBrk="1" fontAlgn="auto" hangingPunct="1">
              <a:spcAft>
                <a:spcPts val="0"/>
              </a:spcAft>
              <a:defRPr/>
            </a:pPr>
            <a:r>
              <a:rPr lang="fr-FR" altLang="fr-FR" sz="4000" b="1" dirty="0">
                <a:solidFill>
                  <a:schemeClr val="accent5">
                    <a:lumMod val="75000"/>
                  </a:schemeClr>
                </a:solidFill>
                <a:ea typeface="+mn-ea"/>
                <a:cs typeface="+mn-cs"/>
              </a:rPr>
              <a:t>Effets indésirables du vaccin</a:t>
            </a:r>
          </a:p>
        </p:txBody>
      </p:sp>
      <p:sp>
        <p:nvSpPr>
          <p:cNvPr id="36867" name="Espace réservé du contenu 2"/>
          <p:cNvSpPr>
            <a:spLocks noGrp="1"/>
          </p:cNvSpPr>
          <p:nvPr>
            <p:ph idx="1"/>
          </p:nvPr>
        </p:nvSpPr>
        <p:spPr>
          <a:xfrm>
            <a:off x="457200" y="1855788"/>
            <a:ext cx="8229600" cy="4525962"/>
          </a:xfrm>
        </p:spPr>
        <p:txBody>
          <a:bodyPr/>
          <a:lstStyle/>
          <a:p>
            <a:pPr eaLnBrk="1" hangingPunct="1"/>
            <a:r>
              <a:rPr lang="fr-FR" altLang="fr-FR" sz="2800" b="1" smtClean="0"/>
              <a:t>Douleurs locales temporaires</a:t>
            </a:r>
          </a:p>
          <a:p>
            <a:pPr eaLnBrk="1" hangingPunct="1"/>
            <a:endParaRPr lang="fr-FR" altLang="fr-FR" sz="2800" b="1" smtClean="0"/>
          </a:p>
          <a:p>
            <a:pPr eaLnBrk="1" hangingPunct="1"/>
            <a:endParaRPr lang="fr-FR" altLang="fr-FR" sz="2800" b="1" smtClean="0"/>
          </a:p>
          <a:p>
            <a:pPr eaLnBrk="1" hangingPunct="1"/>
            <a:r>
              <a:rPr lang="fr-FR" altLang="fr-FR" sz="2800" b="1" smtClean="0"/>
              <a:t>Douleurs temporaires des extrémités</a:t>
            </a:r>
          </a:p>
          <a:p>
            <a:pPr eaLnBrk="1" hangingPunct="1"/>
            <a:endParaRPr lang="fr-FR" altLang="fr-FR" sz="2800" b="1" smtClean="0"/>
          </a:p>
          <a:p>
            <a:pPr eaLnBrk="1" hangingPunct="1"/>
            <a:endParaRPr lang="fr-FR" altLang="fr-FR" sz="2800" b="1" smtClean="0"/>
          </a:p>
          <a:p>
            <a:pPr eaLnBrk="1" hangingPunct="1"/>
            <a:r>
              <a:rPr lang="fr-FR" altLang="fr-FR" sz="2800" b="1" smtClean="0"/>
              <a:t>Varicelle : &lt; 1 / 10 000</a:t>
            </a:r>
          </a:p>
        </p:txBody>
      </p:sp>
    </p:spTree>
    <p:extLst>
      <p:ext uri="{BB962C8B-B14F-4D97-AF65-F5344CB8AC3E}">
        <p14:creationId xmlns:p14="http://schemas.microsoft.com/office/powerpoint/2010/main" val="1748623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15888"/>
            <a:ext cx="8229600" cy="792162"/>
          </a:xfrm>
        </p:spPr>
        <p:txBody>
          <a:bodyPr/>
          <a:lstStyle/>
          <a:p>
            <a:pPr>
              <a:defRPr/>
            </a:pPr>
            <a:r>
              <a:rPr lang="fr-FR" altLang="fr-FR" sz="4000" b="1" dirty="0" smtClean="0">
                <a:solidFill>
                  <a:schemeClr val="accent5">
                    <a:lumMod val="75000"/>
                  </a:schemeClr>
                </a:solidFill>
              </a:rPr>
              <a:t>Et en pratique</a:t>
            </a:r>
            <a:endParaRPr lang="fr-FR" sz="4000" dirty="0"/>
          </a:p>
        </p:txBody>
      </p:sp>
      <p:sp>
        <p:nvSpPr>
          <p:cNvPr id="3" name="Espace réservé du contenu 2"/>
          <p:cNvSpPr>
            <a:spLocks noGrp="1"/>
          </p:cNvSpPr>
          <p:nvPr>
            <p:ph idx="1"/>
          </p:nvPr>
        </p:nvSpPr>
        <p:spPr>
          <a:xfrm>
            <a:off x="323850" y="836613"/>
            <a:ext cx="8424863" cy="4525962"/>
          </a:xfrm>
        </p:spPr>
        <p:txBody>
          <a:bodyPr/>
          <a:lstStyle/>
          <a:p>
            <a:pPr eaLnBrk="1" hangingPunct="1">
              <a:buFont typeface="Arial" charset="0"/>
              <a:buChar char="•"/>
              <a:defRPr/>
            </a:pPr>
            <a:r>
              <a:rPr lang="fr-FR" altLang="fr-FR" sz="2400" b="1" dirty="0" smtClean="0"/>
              <a:t>1 injection</a:t>
            </a:r>
          </a:p>
          <a:p>
            <a:pPr lvl="1" eaLnBrk="1" hangingPunct="1">
              <a:buFont typeface="Arial" charset="0"/>
              <a:buChar char="–"/>
              <a:defRPr/>
            </a:pPr>
            <a:r>
              <a:rPr lang="fr-FR" altLang="fr-FR" sz="2000" dirty="0" smtClean="0"/>
              <a:t>Rappel à long terme encore à déterminer</a:t>
            </a:r>
          </a:p>
          <a:p>
            <a:pPr lvl="4" eaLnBrk="1" hangingPunct="1">
              <a:buFont typeface="Arial" charset="0"/>
              <a:buChar char="»"/>
              <a:defRPr/>
            </a:pPr>
            <a:endParaRPr lang="fr-FR" altLang="fr-FR" sz="1800" b="1" dirty="0"/>
          </a:p>
          <a:p>
            <a:pPr eaLnBrk="1" hangingPunct="1">
              <a:buFont typeface="Arial" charset="0"/>
              <a:buChar char="•"/>
              <a:defRPr/>
            </a:pPr>
            <a:r>
              <a:rPr lang="fr-FR" altLang="fr-FR" sz="2400" b="1" dirty="0" smtClean="0"/>
              <a:t>Contre-indiqué en cas de déficit immunitaire</a:t>
            </a:r>
          </a:p>
          <a:p>
            <a:pPr lvl="1" eaLnBrk="1" hangingPunct="1">
              <a:buFont typeface="Arial" charset="0"/>
              <a:buChar char="–"/>
              <a:defRPr/>
            </a:pPr>
            <a:r>
              <a:rPr lang="fr-FR" altLang="fr-FR" sz="2400" dirty="0" smtClean="0"/>
              <a:t>Comme le vaccin anti-varicelle</a:t>
            </a:r>
          </a:p>
          <a:p>
            <a:pPr lvl="4" eaLnBrk="1" hangingPunct="1">
              <a:buFont typeface="Arial" charset="0"/>
              <a:buChar char="»"/>
              <a:defRPr/>
            </a:pPr>
            <a:endParaRPr lang="fr-FR" altLang="fr-FR" sz="1800" dirty="0" smtClean="0"/>
          </a:p>
          <a:p>
            <a:pPr eaLnBrk="1" hangingPunct="1">
              <a:buFont typeface="Arial" charset="0"/>
              <a:buChar char="•"/>
              <a:defRPr/>
            </a:pPr>
            <a:r>
              <a:rPr lang="fr-FR" altLang="fr-FR" sz="2400" b="1" dirty="0" smtClean="0"/>
              <a:t>Pas de sérologie préalable</a:t>
            </a:r>
          </a:p>
          <a:p>
            <a:pPr lvl="4" eaLnBrk="1" hangingPunct="1">
              <a:buFont typeface="Arial" charset="0"/>
              <a:buChar char="»"/>
              <a:defRPr/>
            </a:pPr>
            <a:endParaRPr lang="fr-FR" altLang="fr-FR" sz="1800" b="1" dirty="0"/>
          </a:p>
          <a:p>
            <a:pPr eaLnBrk="1" hangingPunct="1">
              <a:buFont typeface="Arial" charset="0"/>
              <a:buChar char="•"/>
              <a:defRPr/>
            </a:pPr>
            <a:r>
              <a:rPr lang="fr-FR" altLang="fr-FR" sz="2400" b="1" dirty="0" smtClean="0"/>
              <a:t>AMM européenne 2013 ; recommandations du HCSP 2013</a:t>
            </a:r>
          </a:p>
          <a:p>
            <a:pPr marL="457200" lvl="1" indent="0" eaLnBrk="1" hangingPunct="1">
              <a:buFont typeface="Arial" charset="0"/>
              <a:buNone/>
              <a:defRPr/>
            </a:pPr>
            <a:r>
              <a:rPr lang="fr-FR" altLang="fr-FR" sz="2000" b="1" dirty="0" smtClean="0"/>
              <a:t>À venir :</a:t>
            </a:r>
          </a:p>
          <a:p>
            <a:pPr lvl="1" eaLnBrk="1" hangingPunct="1">
              <a:buFont typeface="Arial" charset="0"/>
              <a:buChar char="–"/>
              <a:defRPr/>
            </a:pPr>
            <a:r>
              <a:rPr lang="fr-FR" sz="2000" dirty="0" smtClean="0"/>
              <a:t>Commission de transparence </a:t>
            </a:r>
          </a:p>
          <a:p>
            <a:pPr lvl="1" eaLnBrk="1" hangingPunct="1">
              <a:buFont typeface="Arial" charset="0"/>
              <a:buChar char="–"/>
              <a:defRPr/>
            </a:pPr>
            <a:r>
              <a:rPr lang="fr-FR" sz="2000" dirty="0" smtClean="0"/>
              <a:t>Commission Évaluation économique et de santé publique </a:t>
            </a:r>
          </a:p>
          <a:p>
            <a:pPr lvl="1" eaLnBrk="1" hangingPunct="1">
              <a:buFont typeface="Arial" charset="0"/>
              <a:buChar char="–"/>
              <a:defRPr/>
            </a:pPr>
            <a:r>
              <a:rPr lang="fr-FR" sz="2000" dirty="0" smtClean="0"/>
              <a:t>Comité économique des produits de santé</a:t>
            </a:r>
            <a:endParaRPr lang="fr-FR" altLang="fr-FR" sz="2000" dirty="0" smtClean="0"/>
          </a:p>
          <a:p>
            <a:pPr>
              <a:buFont typeface="Arial" charset="0"/>
              <a:buChar char="•"/>
              <a:defRPr/>
            </a:pPr>
            <a:endParaRPr lang="fr-FR" sz="2800" dirty="0"/>
          </a:p>
        </p:txBody>
      </p:sp>
    </p:spTree>
    <p:extLst>
      <p:ext uri="{BB962C8B-B14F-4D97-AF65-F5344CB8AC3E}">
        <p14:creationId xmlns:p14="http://schemas.microsoft.com/office/powerpoint/2010/main" val="14930054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ln>
            <a:solidFill>
              <a:srgbClr val="7030A0"/>
            </a:solidFill>
          </a:ln>
        </p:spPr>
        <p:txBody>
          <a:bodyPr/>
          <a:lstStyle/>
          <a:p>
            <a:r>
              <a:rPr lang="fr-FR" b="1" dirty="0" smtClean="0">
                <a:solidFill>
                  <a:srgbClr val="0070C0"/>
                </a:solidFill>
              </a:rPr>
              <a:t>Les mesures d’hygiène</a:t>
            </a:r>
            <a:endParaRPr lang="fr-FR" b="1" dirty="0">
              <a:solidFill>
                <a:srgbClr val="0070C0"/>
              </a:solidFill>
            </a:endParaRPr>
          </a:p>
        </p:txBody>
      </p:sp>
      <p:sp>
        <p:nvSpPr>
          <p:cNvPr id="3" name="Sous-titre 2"/>
          <p:cNvSpPr>
            <a:spLocks noGrp="1"/>
          </p:cNvSpPr>
          <p:nvPr>
            <p:ph type="subTitle" idx="1"/>
          </p:nvPr>
        </p:nvSpPr>
        <p:spPr/>
        <p:txBody>
          <a:bodyPr>
            <a:normAutofit/>
          </a:bodyPr>
          <a:lstStyle/>
          <a:p>
            <a:endParaRPr lang="fr-FR" sz="2400" dirty="0"/>
          </a:p>
        </p:txBody>
      </p:sp>
    </p:spTree>
    <p:extLst>
      <p:ext uri="{BB962C8B-B14F-4D97-AF65-F5344CB8AC3E}">
        <p14:creationId xmlns:p14="http://schemas.microsoft.com/office/powerpoint/2010/main" val="8895603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L’hygiène au quotidien</a:t>
            </a:r>
            <a:endParaRPr lang="fr-FR" dirty="0"/>
          </a:p>
        </p:txBody>
      </p:sp>
      <p:sp>
        <p:nvSpPr>
          <p:cNvPr id="3" name="Sous-titre 2"/>
          <p:cNvSpPr>
            <a:spLocks noGrp="1"/>
          </p:cNvSpPr>
          <p:nvPr>
            <p:ph type="subTitle" idx="1"/>
          </p:nvPr>
        </p:nvSpPr>
        <p:spPr/>
        <p:txBody>
          <a:bodyPr/>
          <a:lstStyle/>
          <a:p>
            <a:endParaRPr lang="fr-FR"/>
          </a:p>
        </p:txBody>
      </p:sp>
    </p:spTree>
    <p:extLst>
      <p:ext uri="{BB962C8B-B14F-4D97-AF65-F5344CB8AC3E}">
        <p14:creationId xmlns:p14="http://schemas.microsoft.com/office/powerpoint/2010/main" val="446890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Question 1</a:t>
            </a:r>
            <a:endParaRPr lang="fr-FR" dirty="0"/>
          </a:p>
        </p:txBody>
      </p:sp>
      <p:sp>
        <p:nvSpPr>
          <p:cNvPr id="3" name="Espace réservé du contenu 2"/>
          <p:cNvSpPr>
            <a:spLocks noGrp="1"/>
          </p:cNvSpPr>
          <p:nvPr>
            <p:ph idx="1"/>
          </p:nvPr>
        </p:nvSpPr>
        <p:spPr/>
        <p:txBody>
          <a:bodyPr/>
          <a:lstStyle/>
          <a:p>
            <a:r>
              <a:rPr lang="fr-FR" dirty="0" smtClean="0"/>
              <a:t>La transmission de la grippe est de type</a:t>
            </a:r>
          </a:p>
          <a:p>
            <a:endParaRPr lang="fr-FR" dirty="0"/>
          </a:p>
          <a:p>
            <a:pPr lvl="1">
              <a:buFont typeface="Wingdings" pitchFamily="2" charset="2"/>
              <a:buChar char="q"/>
            </a:pPr>
            <a:r>
              <a:rPr lang="fr-FR" dirty="0" smtClean="0"/>
              <a:t> Contact</a:t>
            </a:r>
          </a:p>
          <a:p>
            <a:pPr lvl="1">
              <a:buFont typeface="Wingdings" pitchFamily="2" charset="2"/>
              <a:buChar char="q"/>
            </a:pPr>
            <a:r>
              <a:rPr lang="fr-FR" dirty="0" smtClean="0"/>
              <a:t> Aérienne</a:t>
            </a:r>
          </a:p>
          <a:p>
            <a:pPr lvl="1">
              <a:buFont typeface="Wingdings" pitchFamily="2" charset="2"/>
              <a:buChar char="q"/>
            </a:pPr>
            <a:r>
              <a:rPr lang="fr-FR" dirty="0" smtClean="0"/>
              <a:t> Gouttelettes</a:t>
            </a:r>
          </a:p>
          <a:p>
            <a:pPr lvl="1"/>
            <a:endParaRPr lang="fr-FR" dirty="0"/>
          </a:p>
        </p:txBody>
      </p:sp>
    </p:spTree>
    <p:extLst>
      <p:ext uri="{BB962C8B-B14F-4D97-AF65-F5344CB8AC3E}">
        <p14:creationId xmlns:p14="http://schemas.microsoft.com/office/powerpoint/2010/main" val="7585467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457200" y="762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defTabSz="457200"/>
            <a:r>
              <a:rPr lang="fr-FR" sz="4400" dirty="0">
                <a:solidFill>
                  <a:srgbClr val="0000FF"/>
                </a:solidFill>
                <a:latin typeface="Calibri" charset="0"/>
              </a:rPr>
              <a:t> </a:t>
            </a:r>
            <a:r>
              <a:rPr lang="fr-FR" sz="4000" b="1" dirty="0">
                <a:solidFill>
                  <a:schemeClr val="accent5">
                    <a:lumMod val="75000"/>
                  </a:schemeClr>
                </a:solidFill>
                <a:latin typeface="+mj-lt"/>
              </a:rPr>
              <a:t>Le </a:t>
            </a:r>
            <a:r>
              <a:rPr lang="fr-FR" sz="4000" b="1" dirty="0" smtClean="0">
                <a:solidFill>
                  <a:schemeClr val="accent5">
                    <a:lumMod val="75000"/>
                  </a:schemeClr>
                </a:solidFill>
                <a:latin typeface="+mj-lt"/>
              </a:rPr>
              <a:t>vieillissement </a:t>
            </a:r>
            <a:r>
              <a:rPr lang="fr-FR" sz="4000" b="1" dirty="0">
                <a:solidFill>
                  <a:schemeClr val="accent5">
                    <a:lumMod val="75000"/>
                  </a:schemeClr>
                </a:solidFill>
                <a:latin typeface="+mj-lt"/>
              </a:rPr>
              <a:t>immunitaire ? </a:t>
            </a:r>
          </a:p>
        </p:txBody>
      </p:sp>
      <p:pic>
        <p:nvPicPr>
          <p:cNvPr id="177156" name="Picture 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268760"/>
            <a:ext cx="9278864" cy="3482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77157"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95536" y="4797152"/>
            <a:ext cx="6264275" cy="135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 name="Rectangle 1"/>
          <p:cNvSpPr/>
          <p:nvPr/>
        </p:nvSpPr>
        <p:spPr>
          <a:xfrm>
            <a:off x="7249627" y="6104329"/>
            <a:ext cx="1858877" cy="276999"/>
          </a:xfrm>
          <a:prstGeom prst="rect">
            <a:avLst/>
          </a:prstGeom>
        </p:spPr>
        <p:txBody>
          <a:bodyPr wrap="none">
            <a:spAutoFit/>
          </a:bodyPr>
          <a:lstStyle/>
          <a:p>
            <a:r>
              <a:rPr lang="fr-CH" sz="1200" b="1" dirty="0"/>
              <a:t>Cretel E</a:t>
            </a:r>
            <a:r>
              <a:rPr lang="fr-CH" sz="1200" dirty="0"/>
              <a:t> Med Mal Inf  2010</a:t>
            </a:r>
            <a:endParaRPr lang="fr-FR" sz="1200" dirty="0"/>
          </a:p>
        </p:txBody>
      </p:sp>
      <p:sp>
        <p:nvSpPr>
          <p:cNvPr id="6" name="Rectangle 2"/>
          <p:cNvSpPr>
            <a:spLocks noChangeArrowheads="1"/>
          </p:cNvSpPr>
          <p:nvPr/>
        </p:nvSpPr>
        <p:spPr bwMode="auto">
          <a:xfrm rot="20011487">
            <a:off x="615295" y="1965328"/>
            <a:ext cx="7723971" cy="3071360"/>
          </a:xfrm>
          <a:prstGeom prst="rect">
            <a:avLst/>
          </a:prstGeom>
          <a:solidFill>
            <a:schemeClr val="bg1"/>
          </a:solidFill>
          <a:ln>
            <a:noFill/>
          </a:ln>
          <a:effectLst/>
          <a:extLst/>
        </p:spPr>
        <p:txBody>
          <a:bodyPr anchor="ctr"/>
          <a:lstStyle/>
          <a:p>
            <a:pPr algn="ctr" defTabSz="457200"/>
            <a:r>
              <a:rPr lang="fr-FR" sz="5400" dirty="0">
                <a:solidFill>
                  <a:srgbClr val="FF0000"/>
                </a:solidFill>
                <a:latin typeface="Calibri" charset="0"/>
              </a:rPr>
              <a:t> </a:t>
            </a:r>
            <a:r>
              <a:rPr lang="fr-FR" sz="5400" dirty="0" smtClean="0">
                <a:solidFill>
                  <a:srgbClr val="FF0000"/>
                </a:solidFill>
                <a:latin typeface="Calibri" charset="0"/>
              </a:rPr>
              <a:t>Pertinence clinique </a:t>
            </a:r>
          </a:p>
          <a:p>
            <a:pPr algn="ctr" defTabSz="457200"/>
            <a:r>
              <a:rPr lang="fr-FR" sz="5400" dirty="0" smtClean="0">
                <a:solidFill>
                  <a:srgbClr val="FF0000"/>
                </a:solidFill>
                <a:latin typeface="Calibri" charset="0"/>
              </a:rPr>
              <a:t>=</a:t>
            </a:r>
          </a:p>
          <a:p>
            <a:pPr algn="ctr" defTabSz="457200"/>
            <a:r>
              <a:rPr lang="fr-FR" sz="5400" dirty="0" smtClean="0">
                <a:solidFill>
                  <a:srgbClr val="FF0000"/>
                </a:solidFill>
                <a:latin typeface="Calibri" charset="0"/>
              </a:rPr>
              <a:t>Diminution de</a:t>
            </a:r>
          </a:p>
          <a:p>
            <a:pPr algn="ctr" defTabSz="457200"/>
            <a:r>
              <a:rPr lang="fr-FR" sz="5400" dirty="0" smtClean="0">
                <a:solidFill>
                  <a:srgbClr val="FF0000"/>
                </a:solidFill>
                <a:latin typeface="Calibri" charset="0"/>
              </a:rPr>
              <a:t>la réponse  vaccinale</a:t>
            </a:r>
            <a:endParaRPr lang="fr-FR" sz="5400" dirty="0">
              <a:solidFill>
                <a:srgbClr val="FF0000"/>
              </a:solidFill>
              <a:latin typeface="Calibri" charset="0"/>
            </a:endParaRPr>
          </a:p>
        </p:txBody>
      </p:sp>
    </p:spTree>
    <p:extLst>
      <p:ext uri="{BB962C8B-B14F-4D97-AF65-F5344CB8AC3E}">
        <p14:creationId xmlns:p14="http://schemas.microsoft.com/office/powerpoint/2010/main" val="18309495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Question 1</a:t>
            </a:r>
            <a:endParaRPr lang="fr-FR" dirty="0"/>
          </a:p>
        </p:txBody>
      </p:sp>
      <p:sp>
        <p:nvSpPr>
          <p:cNvPr id="3" name="Espace réservé du contenu 2"/>
          <p:cNvSpPr>
            <a:spLocks noGrp="1"/>
          </p:cNvSpPr>
          <p:nvPr>
            <p:ph idx="1"/>
          </p:nvPr>
        </p:nvSpPr>
        <p:spPr/>
        <p:txBody>
          <a:bodyPr/>
          <a:lstStyle/>
          <a:p>
            <a:r>
              <a:rPr lang="fr-FR" dirty="0" smtClean="0"/>
              <a:t>La transmission de la grippe est de type</a:t>
            </a:r>
          </a:p>
          <a:p>
            <a:endParaRPr lang="fr-FR" dirty="0"/>
          </a:p>
          <a:p>
            <a:pPr lvl="1">
              <a:buClr>
                <a:srgbClr val="FF0000"/>
              </a:buClr>
              <a:buFont typeface="Wingdings" pitchFamily="2" charset="2"/>
              <a:buChar char="q"/>
            </a:pPr>
            <a:r>
              <a:rPr lang="fr-FR" dirty="0" smtClean="0"/>
              <a:t> </a:t>
            </a:r>
            <a:r>
              <a:rPr lang="fr-FR" dirty="0" smtClean="0">
                <a:solidFill>
                  <a:srgbClr val="FF0000"/>
                </a:solidFill>
              </a:rPr>
              <a:t>Contact</a:t>
            </a:r>
          </a:p>
          <a:p>
            <a:pPr lvl="1">
              <a:buFont typeface="Wingdings" pitchFamily="2" charset="2"/>
              <a:buChar char="q"/>
            </a:pPr>
            <a:r>
              <a:rPr lang="fr-FR" dirty="0" smtClean="0"/>
              <a:t> Aérienne</a:t>
            </a:r>
          </a:p>
          <a:p>
            <a:pPr lvl="1">
              <a:buClr>
                <a:srgbClr val="FF0000"/>
              </a:buClr>
              <a:buFont typeface="Wingdings" pitchFamily="2" charset="2"/>
              <a:buChar char="q"/>
            </a:pPr>
            <a:r>
              <a:rPr lang="fr-FR" dirty="0" smtClean="0"/>
              <a:t> </a:t>
            </a:r>
            <a:r>
              <a:rPr lang="fr-FR" dirty="0" smtClean="0">
                <a:solidFill>
                  <a:srgbClr val="FF0000"/>
                </a:solidFill>
              </a:rPr>
              <a:t>Gouttelettes</a:t>
            </a:r>
          </a:p>
          <a:p>
            <a:pPr lvl="1"/>
            <a:endParaRPr lang="fr-FR" dirty="0"/>
          </a:p>
        </p:txBody>
      </p:sp>
    </p:spTree>
    <p:extLst>
      <p:ext uri="{BB962C8B-B14F-4D97-AF65-F5344CB8AC3E}">
        <p14:creationId xmlns:p14="http://schemas.microsoft.com/office/powerpoint/2010/main" val="13113808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Question 2</a:t>
            </a:r>
            <a:endParaRPr lang="fr-FR" dirty="0"/>
          </a:p>
        </p:txBody>
      </p:sp>
      <p:sp>
        <p:nvSpPr>
          <p:cNvPr id="3" name="Espace réservé du contenu 2"/>
          <p:cNvSpPr>
            <a:spLocks noGrp="1"/>
          </p:cNvSpPr>
          <p:nvPr>
            <p:ph idx="1"/>
          </p:nvPr>
        </p:nvSpPr>
        <p:spPr/>
        <p:txBody>
          <a:bodyPr/>
          <a:lstStyle/>
          <a:p>
            <a:r>
              <a:rPr lang="fr-FR" dirty="0" smtClean="0"/>
              <a:t>La transmission du zona est de type</a:t>
            </a:r>
          </a:p>
          <a:p>
            <a:endParaRPr lang="fr-FR" dirty="0"/>
          </a:p>
          <a:p>
            <a:pPr lvl="1">
              <a:buFont typeface="Wingdings" pitchFamily="2" charset="2"/>
              <a:buChar char="q"/>
            </a:pPr>
            <a:r>
              <a:rPr lang="fr-FR" dirty="0" smtClean="0"/>
              <a:t> Contact</a:t>
            </a:r>
          </a:p>
          <a:p>
            <a:pPr lvl="1">
              <a:buFont typeface="Wingdings" pitchFamily="2" charset="2"/>
              <a:buChar char="q"/>
            </a:pPr>
            <a:r>
              <a:rPr lang="fr-FR" dirty="0" smtClean="0"/>
              <a:t> Aérienne</a:t>
            </a:r>
          </a:p>
          <a:p>
            <a:pPr lvl="1">
              <a:buFont typeface="Wingdings" pitchFamily="2" charset="2"/>
              <a:buChar char="q"/>
            </a:pPr>
            <a:r>
              <a:rPr lang="fr-FR" dirty="0" smtClean="0"/>
              <a:t> Gouttelettes</a:t>
            </a:r>
          </a:p>
          <a:p>
            <a:pPr lvl="1"/>
            <a:endParaRPr lang="fr-FR" dirty="0"/>
          </a:p>
        </p:txBody>
      </p:sp>
    </p:spTree>
    <p:extLst>
      <p:ext uri="{BB962C8B-B14F-4D97-AF65-F5344CB8AC3E}">
        <p14:creationId xmlns:p14="http://schemas.microsoft.com/office/powerpoint/2010/main" val="29638284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Question 2</a:t>
            </a:r>
            <a:endParaRPr lang="fr-FR" dirty="0"/>
          </a:p>
        </p:txBody>
      </p:sp>
      <p:sp>
        <p:nvSpPr>
          <p:cNvPr id="3" name="Espace réservé du contenu 2"/>
          <p:cNvSpPr>
            <a:spLocks noGrp="1"/>
          </p:cNvSpPr>
          <p:nvPr>
            <p:ph idx="1"/>
          </p:nvPr>
        </p:nvSpPr>
        <p:spPr/>
        <p:txBody>
          <a:bodyPr/>
          <a:lstStyle/>
          <a:p>
            <a:r>
              <a:rPr lang="fr-FR" dirty="0" smtClean="0"/>
              <a:t>La transmission du zona est de type</a:t>
            </a:r>
          </a:p>
          <a:p>
            <a:endParaRPr lang="fr-FR" dirty="0"/>
          </a:p>
          <a:p>
            <a:pPr lvl="1">
              <a:buClr>
                <a:srgbClr val="FF0000"/>
              </a:buClr>
              <a:buFont typeface="Wingdings" pitchFamily="2" charset="2"/>
              <a:buChar char="q"/>
            </a:pPr>
            <a:r>
              <a:rPr lang="fr-FR" dirty="0" smtClean="0"/>
              <a:t> </a:t>
            </a:r>
            <a:r>
              <a:rPr lang="fr-FR" dirty="0" smtClean="0">
                <a:solidFill>
                  <a:srgbClr val="FF0000"/>
                </a:solidFill>
              </a:rPr>
              <a:t>Contact</a:t>
            </a:r>
          </a:p>
          <a:p>
            <a:pPr lvl="1">
              <a:buClr>
                <a:srgbClr val="FF0000"/>
              </a:buClr>
              <a:buFont typeface="Wingdings" pitchFamily="2" charset="2"/>
              <a:buChar char="q"/>
            </a:pPr>
            <a:r>
              <a:rPr lang="fr-FR" dirty="0" smtClean="0">
                <a:solidFill>
                  <a:srgbClr val="FF0000"/>
                </a:solidFill>
              </a:rPr>
              <a:t> Aérienne</a:t>
            </a:r>
          </a:p>
          <a:p>
            <a:pPr lvl="1">
              <a:buFont typeface="Wingdings" pitchFamily="2" charset="2"/>
              <a:buChar char="q"/>
            </a:pPr>
            <a:r>
              <a:rPr lang="fr-FR" dirty="0" smtClean="0"/>
              <a:t> Gouttelettes</a:t>
            </a:r>
          </a:p>
          <a:p>
            <a:pPr lvl="1"/>
            <a:endParaRPr lang="fr-FR" dirty="0"/>
          </a:p>
        </p:txBody>
      </p:sp>
    </p:spTree>
    <p:extLst>
      <p:ext uri="{BB962C8B-B14F-4D97-AF65-F5344CB8AC3E}">
        <p14:creationId xmlns:p14="http://schemas.microsoft.com/office/powerpoint/2010/main" val="620336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Modes de transmission des maladies infectieuses</a:t>
            </a:r>
            <a:endParaRPr lang="fr-F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23528" y="1556792"/>
            <a:ext cx="7158037" cy="467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15517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Précautions complémentaires</a:t>
            </a:r>
            <a:endParaRPr lang="fr-FR" dirty="0"/>
          </a:p>
        </p:txBody>
      </p:sp>
      <p:pic>
        <p:nvPicPr>
          <p:cNvPr id="2050"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27584" y="1484784"/>
            <a:ext cx="7272808" cy="4477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87024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Précautions standard</a:t>
            </a:r>
            <a:endParaRPr lang="fr-FR" dirty="0"/>
          </a:p>
        </p:txBody>
      </p:sp>
      <p:sp>
        <p:nvSpPr>
          <p:cNvPr id="3" name="Espace réservé du contenu 2"/>
          <p:cNvSpPr>
            <a:spLocks noGrp="1"/>
          </p:cNvSpPr>
          <p:nvPr>
            <p:ph idx="1"/>
          </p:nvPr>
        </p:nvSpPr>
        <p:spPr/>
        <p:txBody>
          <a:bodyPr>
            <a:normAutofit fontScale="92500" lnSpcReduction="20000"/>
          </a:bodyPr>
          <a:lstStyle/>
          <a:p>
            <a:r>
              <a:rPr lang="fr-FR" dirty="0" smtClean="0"/>
              <a:t>Hygiène des mains (SHA +++)</a:t>
            </a:r>
          </a:p>
          <a:p>
            <a:r>
              <a:rPr lang="fr-FR" dirty="0" smtClean="0"/>
              <a:t>Port de gants </a:t>
            </a:r>
            <a:r>
              <a:rPr lang="fr-FR" u="sng" dirty="0" smtClean="0"/>
              <a:t>uniquement</a:t>
            </a:r>
            <a:r>
              <a:rPr lang="fr-FR" dirty="0" smtClean="0"/>
              <a:t> en cas de risque d’exposition à un liquide biologique</a:t>
            </a:r>
          </a:p>
          <a:p>
            <a:r>
              <a:rPr lang="fr-FR" dirty="0" smtClean="0"/>
              <a:t>Port d’un tablier et de lunettes de protection en cas de risque de projection de liquide biologique et de soin mouillant</a:t>
            </a:r>
          </a:p>
          <a:p>
            <a:r>
              <a:rPr lang="fr-FR" dirty="0" smtClean="0"/>
              <a:t>Port d’un masque chirurgical dans les mêmes situations et en cas de pathologie respiratoire infectieuse chez le soignant</a:t>
            </a:r>
          </a:p>
          <a:p>
            <a:r>
              <a:rPr lang="fr-FR" dirty="0" smtClean="0"/>
              <a:t>Gestion de l’environnement, du linge et des déchets </a:t>
            </a:r>
            <a:endParaRPr lang="fr-FR" dirty="0"/>
          </a:p>
        </p:txBody>
      </p:sp>
    </p:spTree>
    <p:extLst>
      <p:ext uri="{BB962C8B-B14F-4D97-AF65-F5344CB8AC3E}">
        <p14:creationId xmlns:p14="http://schemas.microsoft.com/office/powerpoint/2010/main" val="7776070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En pratique en EHPAD</a:t>
            </a:r>
            <a:endParaRPr lang="fr-FR" dirty="0"/>
          </a:p>
        </p:txBody>
      </p:sp>
      <p:pic>
        <p:nvPicPr>
          <p:cNvPr id="3074"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543763" y="2636912"/>
            <a:ext cx="2470777" cy="18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652120" y="2641213"/>
            <a:ext cx="2196242" cy="16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694814" y="4522714"/>
            <a:ext cx="2168674" cy="16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652120" y="4522714"/>
            <a:ext cx="2193298" cy="16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79512" y="1268760"/>
            <a:ext cx="8820472" cy="1190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oneTexte 3"/>
          <p:cNvSpPr txBox="1"/>
          <p:nvPr/>
        </p:nvSpPr>
        <p:spPr>
          <a:xfrm>
            <a:off x="7452320" y="2420888"/>
            <a:ext cx="1197764" cy="369332"/>
          </a:xfrm>
          <a:prstGeom prst="rect">
            <a:avLst/>
          </a:prstGeom>
          <a:noFill/>
        </p:spPr>
        <p:txBody>
          <a:bodyPr wrap="none" rtlCol="0">
            <a:spAutoFit/>
          </a:bodyPr>
          <a:lstStyle/>
          <a:p>
            <a:r>
              <a:rPr lang="fr-FR" dirty="0" smtClean="0"/>
              <a:t>HCSP 2012</a:t>
            </a:r>
            <a:endParaRPr lang="fr-FR" dirty="0"/>
          </a:p>
        </p:txBody>
      </p:sp>
    </p:spTree>
    <p:extLst>
      <p:ext uri="{BB962C8B-B14F-4D97-AF65-F5344CB8AC3E}">
        <p14:creationId xmlns:p14="http://schemas.microsoft.com/office/powerpoint/2010/main" val="26588061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dirty="0" smtClean="0"/>
              <a:t>Mesures associées</a:t>
            </a:r>
            <a:endParaRPr lang="fr-FR" sz="4000" dirty="0"/>
          </a:p>
        </p:txBody>
      </p:sp>
      <p:sp>
        <p:nvSpPr>
          <p:cNvPr id="3" name="Espace réservé du contenu 2"/>
          <p:cNvSpPr>
            <a:spLocks noGrp="1"/>
          </p:cNvSpPr>
          <p:nvPr>
            <p:ph sz="half" idx="1"/>
          </p:nvPr>
        </p:nvSpPr>
        <p:spPr/>
        <p:txBody>
          <a:bodyPr/>
          <a:lstStyle/>
          <a:p>
            <a:pPr marL="0" indent="0" algn="ctr">
              <a:buNone/>
            </a:pPr>
            <a:r>
              <a:rPr lang="fr-FR" sz="3200" dirty="0" smtClean="0">
                <a:solidFill>
                  <a:srgbClr val="FF0000"/>
                </a:solidFill>
                <a:effectLst>
                  <a:outerShdw blurRad="38100" dist="38100" dir="2700000" algn="tl">
                    <a:srgbClr val="000000">
                      <a:alpha val="43137"/>
                    </a:srgbClr>
                  </a:outerShdw>
                </a:effectLst>
              </a:rPr>
              <a:t>Surveiller</a:t>
            </a:r>
          </a:p>
          <a:p>
            <a:endParaRPr lang="fr-FR" dirty="0" smtClean="0"/>
          </a:p>
          <a:p>
            <a:r>
              <a:rPr lang="fr-FR" dirty="0" smtClean="0"/>
              <a:t>Infections respiratoires basses</a:t>
            </a:r>
          </a:p>
          <a:p>
            <a:r>
              <a:rPr lang="fr-FR" dirty="0" smtClean="0"/>
              <a:t>Gastro-entérites</a:t>
            </a:r>
            <a:endParaRPr lang="fr-FR" dirty="0"/>
          </a:p>
        </p:txBody>
      </p:sp>
      <p:sp>
        <p:nvSpPr>
          <p:cNvPr id="4" name="Espace réservé du contenu 3"/>
          <p:cNvSpPr>
            <a:spLocks noGrp="1"/>
          </p:cNvSpPr>
          <p:nvPr>
            <p:ph sz="half" idx="2"/>
          </p:nvPr>
        </p:nvSpPr>
        <p:spPr/>
        <p:txBody>
          <a:bodyPr/>
          <a:lstStyle/>
          <a:p>
            <a:pPr marL="0" indent="0" algn="ctr">
              <a:buNone/>
            </a:pPr>
            <a:r>
              <a:rPr lang="fr-FR" sz="3200" dirty="0" smtClean="0">
                <a:solidFill>
                  <a:srgbClr val="FF0000"/>
                </a:solidFill>
                <a:effectLst>
                  <a:outerShdw blurRad="38100" dist="38100" dir="2700000" algn="tl">
                    <a:srgbClr val="000000">
                      <a:alpha val="43137"/>
                    </a:srgbClr>
                  </a:outerShdw>
                </a:effectLst>
              </a:rPr>
              <a:t>Informer</a:t>
            </a:r>
          </a:p>
          <a:p>
            <a:endParaRPr lang="fr-FR" dirty="0" smtClean="0"/>
          </a:p>
          <a:p>
            <a:r>
              <a:rPr lang="fr-FR" dirty="0" smtClean="0"/>
              <a:t>Le patient</a:t>
            </a:r>
          </a:p>
          <a:p>
            <a:r>
              <a:rPr lang="fr-FR" dirty="0" smtClean="0"/>
              <a:t>L’entourage</a:t>
            </a:r>
          </a:p>
          <a:p>
            <a:r>
              <a:rPr lang="fr-FR" dirty="0" smtClean="0"/>
              <a:t>L’hôpital</a:t>
            </a:r>
          </a:p>
          <a:p>
            <a:endParaRPr lang="fr-FR" dirty="0"/>
          </a:p>
        </p:txBody>
      </p:sp>
      <p:pic>
        <p:nvPicPr>
          <p:cNvPr id="5" name="Picture 4"/>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48934" y="4443788"/>
            <a:ext cx="2730978" cy="1505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092280" y="3828895"/>
            <a:ext cx="1368152" cy="2264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64136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L’hygiène en situation épidémique</a:t>
            </a:r>
            <a:endParaRPr lang="fr-FR" dirty="0"/>
          </a:p>
        </p:txBody>
      </p:sp>
      <p:sp>
        <p:nvSpPr>
          <p:cNvPr id="3" name="Sous-titre 2"/>
          <p:cNvSpPr>
            <a:spLocks noGrp="1"/>
          </p:cNvSpPr>
          <p:nvPr>
            <p:ph type="subTitle" idx="1"/>
          </p:nvPr>
        </p:nvSpPr>
        <p:spPr/>
        <p:txBody>
          <a:bodyPr/>
          <a:lstStyle/>
          <a:p>
            <a:endParaRPr lang="fr-FR"/>
          </a:p>
        </p:txBody>
      </p:sp>
    </p:spTree>
    <p:extLst>
      <p:ext uri="{BB962C8B-B14F-4D97-AF65-F5344CB8AC3E}">
        <p14:creationId xmlns:p14="http://schemas.microsoft.com/office/powerpoint/2010/main" val="36120745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Infection respiratoire basse</a:t>
            </a:r>
            <a:endParaRPr lang="fr-F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403648" y="1363580"/>
            <a:ext cx="3632768" cy="4873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189798" y="1716601"/>
            <a:ext cx="1838586" cy="2216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e 4"/>
          <p:cNvGrpSpPr/>
          <p:nvPr/>
        </p:nvGrpSpPr>
        <p:grpSpPr>
          <a:xfrm>
            <a:off x="5495689" y="4221163"/>
            <a:ext cx="3229545" cy="1617208"/>
            <a:chOff x="5495689" y="4221163"/>
            <a:chExt cx="3229545" cy="1617208"/>
          </a:xfrm>
        </p:grpSpPr>
        <p:pic>
          <p:nvPicPr>
            <p:cNvPr id="4100" name="Picture 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495689" y="4221163"/>
              <a:ext cx="3229545" cy="1617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oneTexte 3"/>
            <p:cNvSpPr txBox="1"/>
            <p:nvPr/>
          </p:nvSpPr>
          <p:spPr>
            <a:xfrm>
              <a:off x="7638993" y="4293096"/>
              <a:ext cx="1037463" cy="276999"/>
            </a:xfrm>
            <a:prstGeom prst="rect">
              <a:avLst/>
            </a:prstGeom>
            <a:noFill/>
          </p:spPr>
          <p:txBody>
            <a:bodyPr wrap="none" rtlCol="0">
              <a:spAutoFit/>
            </a:bodyPr>
            <a:lstStyle/>
            <a:p>
              <a:r>
                <a:rPr lang="fr-FR" sz="1200" dirty="0" smtClean="0">
                  <a:solidFill>
                    <a:schemeClr val="bg1"/>
                  </a:solidFill>
                </a:rPr>
                <a:t>Rapport 2012</a:t>
              </a:r>
              <a:endParaRPr lang="fr-FR" sz="1200" dirty="0">
                <a:solidFill>
                  <a:schemeClr val="bg1"/>
                </a:solidFill>
              </a:endParaRPr>
            </a:p>
          </p:txBody>
        </p:sp>
      </p:grpSp>
    </p:spTree>
    <p:extLst>
      <p:ext uri="{BB962C8B-B14F-4D97-AF65-F5344CB8AC3E}">
        <p14:creationId xmlns:p14="http://schemas.microsoft.com/office/powerpoint/2010/main" val="300766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5"/>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58750" y="3429000"/>
            <a:ext cx="4211638" cy="2840038"/>
          </a:xfrm>
          <a:prstGeom prst="rect">
            <a:avLst/>
          </a:prstGeom>
          <a:noFill/>
          <a:ln w="9525">
            <a:noFill/>
            <a:miter lim="800000"/>
            <a:headEnd/>
            <a:tailEnd/>
          </a:ln>
        </p:spPr>
      </p:pic>
      <p:sp>
        <p:nvSpPr>
          <p:cNvPr id="39938" name="Text Box 2"/>
          <p:cNvSpPr txBox="1">
            <a:spLocks noChangeArrowheads="1"/>
          </p:cNvSpPr>
          <p:nvPr/>
        </p:nvSpPr>
        <p:spPr bwMode="auto">
          <a:xfrm>
            <a:off x="304800" y="304800"/>
            <a:ext cx="8686800" cy="1200329"/>
          </a:xfrm>
          <a:prstGeom prst="rect">
            <a:avLst/>
          </a:prstGeom>
          <a:noFill/>
          <a:ln w="9525">
            <a:noFill/>
            <a:miter lim="800000"/>
            <a:headEnd/>
            <a:tailEnd/>
          </a:ln>
        </p:spPr>
        <p:txBody>
          <a:bodyPr>
            <a:spAutoFit/>
          </a:bodyPr>
          <a:lstStyle/>
          <a:p>
            <a:pPr algn="ctr"/>
            <a:r>
              <a:rPr lang="fr-CH" sz="4000" b="1" dirty="0">
                <a:solidFill>
                  <a:schemeClr val="accent5">
                    <a:lumMod val="75000"/>
                  </a:schemeClr>
                </a:solidFill>
                <a:latin typeface="+mj-lt"/>
              </a:rPr>
              <a:t>Statut fonctionnel et infection</a:t>
            </a:r>
          </a:p>
          <a:p>
            <a:pPr algn="ctr"/>
            <a:r>
              <a:rPr lang="fr-CH" sz="3200" b="1" dirty="0">
                <a:solidFill>
                  <a:schemeClr val="accent5">
                    <a:lumMod val="75000"/>
                  </a:schemeClr>
                </a:solidFill>
                <a:latin typeface="+mj-lt"/>
              </a:rPr>
              <a:t>Facteur de Risque</a:t>
            </a:r>
          </a:p>
        </p:txBody>
      </p:sp>
      <p:sp>
        <p:nvSpPr>
          <p:cNvPr id="39939" name="Rectangle 3"/>
          <p:cNvSpPr>
            <a:spLocks noChangeArrowheads="1"/>
          </p:cNvSpPr>
          <p:nvPr/>
        </p:nvSpPr>
        <p:spPr bwMode="auto">
          <a:xfrm>
            <a:off x="-101600" y="1570038"/>
            <a:ext cx="6248400" cy="1401762"/>
          </a:xfrm>
          <a:prstGeom prst="rect">
            <a:avLst/>
          </a:prstGeom>
          <a:noFill/>
          <a:ln w="9525">
            <a:noFill/>
            <a:miter lim="800000"/>
            <a:headEnd/>
            <a:tailEnd/>
          </a:ln>
        </p:spPr>
        <p:txBody>
          <a:bodyPr>
            <a:spAutoFit/>
          </a:bodyPr>
          <a:lstStyle/>
          <a:p>
            <a:pPr algn="ctr"/>
            <a:r>
              <a:rPr lang="fr-CH" sz="2400" dirty="0">
                <a:latin typeface="Calibri" pitchFamily="34" charset="0"/>
              </a:rPr>
              <a:t>     </a:t>
            </a:r>
            <a:r>
              <a:rPr lang="fr-CH" sz="2000" dirty="0">
                <a:latin typeface="Calibri" pitchFamily="34" charset="0"/>
              </a:rPr>
              <a:t>Loeb M  Arch </a:t>
            </a:r>
            <a:r>
              <a:rPr lang="fr-CH" sz="2000" dirty="0" err="1">
                <a:latin typeface="Calibri" pitchFamily="34" charset="0"/>
              </a:rPr>
              <a:t>Intern</a:t>
            </a:r>
            <a:r>
              <a:rPr lang="fr-CH" sz="2000" dirty="0">
                <a:latin typeface="Calibri" pitchFamily="34" charset="0"/>
              </a:rPr>
              <a:t> Med 1999</a:t>
            </a:r>
          </a:p>
          <a:p>
            <a:pPr algn="ctr"/>
            <a:r>
              <a:rPr lang="fr-CH" dirty="0">
                <a:latin typeface="Calibri" pitchFamily="34" charset="0"/>
              </a:rPr>
              <a:t>(prospective </a:t>
            </a:r>
            <a:r>
              <a:rPr lang="fr-CH" dirty="0" err="1">
                <a:latin typeface="Calibri" pitchFamily="34" charset="0"/>
              </a:rPr>
              <a:t>study</a:t>
            </a:r>
            <a:r>
              <a:rPr lang="fr-CH" dirty="0">
                <a:latin typeface="Calibri" pitchFamily="34" charset="0"/>
              </a:rPr>
              <a:t>, 85 y, 254 à 79 patients 3y )</a:t>
            </a:r>
          </a:p>
          <a:p>
            <a:pPr algn="ctr"/>
            <a:r>
              <a:rPr lang="fr-CH" sz="2400" dirty="0">
                <a:latin typeface="Calibri" pitchFamily="34" charset="0"/>
              </a:rPr>
              <a:t> </a:t>
            </a:r>
            <a:r>
              <a:rPr lang="fr-CH" sz="2000" dirty="0" err="1">
                <a:solidFill>
                  <a:schemeClr val="hlink"/>
                </a:solidFill>
                <a:latin typeface="Calibri" pitchFamily="34" charset="0"/>
              </a:rPr>
              <a:t>Respiratory</a:t>
            </a:r>
            <a:r>
              <a:rPr lang="fr-CH" sz="2000" dirty="0">
                <a:solidFill>
                  <a:schemeClr val="hlink"/>
                </a:solidFill>
                <a:latin typeface="Calibri" pitchFamily="34" charset="0"/>
              </a:rPr>
              <a:t> tract infection  in « Nursing home »</a:t>
            </a:r>
          </a:p>
          <a:p>
            <a:pPr algn="ctr"/>
            <a:r>
              <a:rPr lang="fr-CH" sz="2000" dirty="0">
                <a:latin typeface="Calibri" pitchFamily="34" charset="0"/>
                <a:sym typeface="Wingdings" pitchFamily="2" charset="2"/>
              </a:rPr>
              <a:t>-  </a:t>
            </a:r>
            <a:r>
              <a:rPr lang="fr-CH" sz="2000" dirty="0" err="1">
                <a:latin typeface="Calibri" pitchFamily="34" charset="0"/>
                <a:sym typeface="Wingdings" pitchFamily="2" charset="2"/>
              </a:rPr>
              <a:t>Functional</a:t>
            </a:r>
            <a:r>
              <a:rPr lang="fr-CH" sz="2000" dirty="0">
                <a:latin typeface="Calibri" pitchFamily="34" charset="0"/>
                <a:sym typeface="Wingdings" pitchFamily="2" charset="2"/>
              </a:rPr>
              <a:t> </a:t>
            </a:r>
            <a:r>
              <a:rPr lang="fr-CH" sz="2000" dirty="0" err="1">
                <a:latin typeface="Calibri" pitchFamily="34" charset="0"/>
                <a:sym typeface="Wingdings" pitchFamily="2" charset="2"/>
              </a:rPr>
              <a:t>status</a:t>
            </a:r>
            <a:r>
              <a:rPr lang="fr-CH" sz="2000" dirty="0">
                <a:latin typeface="Calibri" pitchFamily="34" charset="0"/>
                <a:sym typeface="Wingdings" pitchFamily="2" charset="2"/>
              </a:rPr>
              <a:t> =  incidence x 2.6(1.8-3.8)</a:t>
            </a:r>
            <a:endParaRPr lang="fr-FR" sz="2000" dirty="0">
              <a:latin typeface="Calibri" pitchFamily="34" charset="0"/>
              <a:sym typeface="Wingdings" pitchFamily="2" charset="2"/>
            </a:endParaRPr>
          </a:p>
        </p:txBody>
      </p:sp>
      <p:sp>
        <p:nvSpPr>
          <p:cNvPr id="39940" name="Text Box 4"/>
          <p:cNvSpPr txBox="1">
            <a:spLocks noChangeArrowheads="1"/>
          </p:cNvSpPr>
          <p:nvPr/>
        </p:nvSpPr>
        <p:spPr bwMode="auto">
          <a:xfrm>
            <a:off x="3638550" y="4227513"/>
            <a:ext cx="5456238" cy="1311275"/>
          </a:xfrm>
          <a:prstGeom prst="rect">
            <a:avLst/>
          </a:prstGeom>
          <a:noFill/>
          <a:ln w="9525">
            <a:noFill/>
            <a:miter lim="800000"/>
            <a:headEnd/>
            <a:tailEnd/>
          </a:ln>
        </p:spPr>
        <p:txBody>
          <a:bodyPr>
            <a:spAutoFit/>
          </a:bodyPr>
          <a:lstStyle/>
          <a:p>
            <a:pPr algn="ctr"/>
            <a:r>
              <a:rPr lang="fr-CH">
                <a:latin typeface="Calibri" pitchFamily="34" charset="0"/>
              </a:rPr>
              <a:t>prospective study</a:t>
            </a:r>
            <a:r>
              <a:rPr lang="fr-CH" sz="2000">
                <a:latin typeface="Calibri" pitchFamily="34" charset="0"/>
              </a:rPr>
              <a:t>, </a:t>
            </a:r>
            <a:r>
              <a:rPr lang="fr-CH" sz="2000">
                <a:solidFill>
                  <a:schemeClr val="hlink"/>
                </a:solidFill>
                <a:latin typeface="Calibri" pitchFamily="34" charset="0"/>
              </a:rPr>
              <a:t>Infections </a:t>
            </a:r>
            <a:r>
              <a:rPr lang="fr-CH">
                <a:solidFill>
                  <a:schemeClr val="hlink"/>
                </a:solidFill>
                <a:latin typeface="Calibri" pitchFamily="34" charset="0"/>
              </a:rPr>
              <a:t>in « Nursing home »</a:t>
            </a:r>
            <a:r>
              <a:rPr lang="fr-CH" sz="2000">
                <a:latin typeface="Calibri" pitchFamily="34" charset="0"/>
              </a:rPr>
              <a:t> </a:t>
            </a:r>
          </a:p>
          <a:p>
            <a:pPr algn="ctr"/>
            <a:r>
              <a:rPr lang="fr-CH" sz="2000">
                <a:latin typeface="Calibri" pitchFamily="34" charset="0"/>
              </a:rPr>
              <a:t>3 level of ADL, 85 y, 1070 patients </a:t>
            </a:r>
          </a:p>
          <a:p>
            <a:pPr algn="ctr"/>
            <a:r>
              <a:rPr lang="fr-CH" sz="2000">
                <a:latin typeface="Calibri" pitchFamily="34" charset="0"/>
              </a:rPr>
              <a:t>6 month follow up</a:t>
            </a:r>
          </a:p>
          <a:p>
            <a:pPr algn="ctr"/>
            <a:endParaRPr lang="fr-FR" sz="2000">
              <a:latin typeface="Calibri" pitchFamily="34" charset="0"/>
            </a:endParaRPr>
          </a:p>
        </p:txBody>
      </p:sp>
      <p:sp>
        <p:nvSpPr>
          <p:cNvPr id="39941" name="Rectangle 6"/>
          <p:cNvSpPr>
            <a:spLocks noChangeArrowheads="1"/>
          </p:cNvSpPr>
          <p:nvPr/>
        </p:nvSpPr>
        <p:spPr bwMode="auto">
          <a:xfrm>
            <a:off x="5099050" y="3800475"/>
            <a:ext cx="2700338" cy="396875"/>
          </a:xfrm>
          <a:prstGeom prst="rect">
            <a:avLst/>
          </a:prstGeom>
          <a:noFill/>
          <a:ln w="9525">
            <a:noFill/>
            <a:miter lim="800000"/>
            <a:headEnd/>
            <a:tailEnd/>
          </a:ln>
        </p:spPr>
        <p:txBody>
          <a:bodyPr>
            <a:spAutoFit/>
          </a:bodyPr>
          <a:lstStyle/>
          <a:p>
            <a:pPr algn="ctr"/>
            <a:r>
              <a:rPr lang="fr-CH" sz="2000">
                <a:latin typeface="Calibri" pitchFamily="34" charset="0"/>
              </a:rPr>
              <a:t>Bula </a:t>
            </a:r>
            <a:r>
              <a:rPr lang="fr-CH" sz="2000" i="1">
                <a:latin typeface="Calibri" pitchFamily="34" charset="0"/>
              </a:rPr>
              <a:t>JAGS</a:t>
            </a:r>
            <a:r>
              <a:rPr lang="fr-CH" sz="2000">
                <a:latin typeface="Calibri" pitchFamily="34" charset="0"/>
              </a:rPr>
              <a:t> 2005 </a:t>
            </a:r>
            <a:endParaRPr lang="fr-FR" sz="2000">
              <a:latin typeface="Calibri" pitchFamily="34" charset="0"/>
            </a:endParaRPr>
          </a:p>
        </p:txBody>
      </p:sp>
    </p:spTree>
    <p:extLst>
      <p:ext uri="{BB962C8B-B14F-4D97-AF65-F5344CB8AC3E}">
        <p14:creationId xmlns:p14="http://schemas.microsoft.com/office/powerpoint/2010/main" val="14069924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Et n’oubliez pas tout le reste!</a:t>
            </a:r>
            <a:endParaRPr lang="fr-FR" dirty="0"/>
          </a:p>
        </p:txBody>
      </p:sp>
      <p:sp>
        <p:nvSpPr>
          <p:cNvPr id="3" name="Espace réservé du contenu 2"/>
          <p:cNvSpPr>
            <a:spLocks noGrp="1"/>
          </p:cNvSpPr>
          <p:nvPr>
            <p:ph idx="1"/>
          </p:nvPr>
        </p:nvSpPr>
        <p:spPr/>
        <p:txBody>
          <a:bodyPr/>
          <a:lstStyle/>
          <a:p>
            <a:r>
              <a:rPr lang="fr-FR" sz="2800" dirty="0" smtClean="0"/>
              <a:t>Bactéries multi-résistantes </a:t>
            </a:r>
          </a:p>
          <a:p>
            <a:pPr lvl="1"/>
            <a:r>
              <a:rPr lang="fr-FR" sz="2400" dirty="0" smtClean="0"/>
              <a:t>SARM</a:t>
            </a:r>
            <a:endParaRPr lang="fr-FR" sz="2400" dirty="0"/>
          </a:p>
          <a:p>
            <a:pPr lvl="1"/>
            <a:r>
              <a:rPr lang="fr-FR" sz="2400" dirty="0" smtClean="0"/>
              <a:t>Entérobactéries </a:t>
            </a:r>
            <a:r>
              <a:rPr lang="fr-FR" sz="2400" dirty="0" err="1" smtClean="0"/>
              <a:t>secrétrice</a:t>
            </a:r>
            <a:r>
              <a:rPr lang="fr-FR" sz="2400" dirty="0" smtClean="0"/>
              <a:t> de Béta-</a:t>
            </a:r>
            <a:r>
              <a:rPr lang="fr-FR" sz="2400" dirty="0" err="1" smtClean="0"/>
              <a:t>lactamase</a:t>
            </a:r>
            <a:r>
              <a:rPr lang="fr-FR" sz="2400" dirty="0" smtClean="0"/>
              <a:t> à spectre élargie (E-BLSE)</a:t>
            </a:r>
          </a:p>
          <a:p>
            <a:r>
              <a:rPr lang="fr-FR" sz="2800" dirty="0" smtClean="0"/>
              <a:t>Bactérie Hautement Résistante émergente (</a:t>
            </a:r>
            <a:r>
              <a:rPr lang="fr-FR" sz="2800" dirty="0" err="1" smtClean="0"/>
              <a:t>BHRe</a:t>
            </a:r>
            <a:r>
              <a:rPr lang="fr-FR" sz="2800" dirty="0" smtClean="0"/>
              <a:t>)</a:t>
            </a:r>
          </a:p>
          <a:p>
            <a:pPr lvl="1"/>
            <a:r>
              <a:rPr lang="fr-FR" sz="2400" dirty="0" smtClean="0"/>
              <a:t>Entérobactéries productrices de </a:t>
            </a:r>
            <a:r>
              <a:rPr lang="fr-FR" sz="2400" dirty="0" err="1" smtClean="0"/>
              <a:t>carbapénémases</a:t>
            </a:r>
            <a:r>
              <a:rPr lang="fr-FR" sz="2400" dirty="0" smtClean="0"/>
              <a:t> (EPC)</a:t>
            </a:r>
          </a:p>
          <a:p>
            <a:pPr lvl="1"/>
            <a:r>
              <a:rPr lang="fr-FR" sz="2400" dirty="0" smtClean="0"/>
              <a:t>Entérocoque résistant aux </a:t>
            </a:r>
            <a:r>
              <a:rPr lang="fr-FR" sz="2400" dirty="0" err="1" smtClean="0"/>
              <a:t>glycopeptides</a:t>
            </a:r>
            <a:r>
              <a:rPr lang="fr-FR" sz="2400" dirty="0" smtClean="0"/>
              <a:t> (ERG)</a:t>
            </a:r>
          </a:p>
          <a:p>
            <a:r>
              <a:rPr lang="fr-FR" sz="2800" dirty="0" smtClean="0"/>
              <a:t>Gale</a:t>
            </a:r>
          </a:p>
          <a:p>
            <a:r>
              <a:rPr lang="fr-FR" sz="2800" i="1" dirty="0" smtClean="0"/>
              <a:t>Clostridium difficile</a:t>
            </a:r>
          </a:p>
          <a:p>
            <a:endParaRPr lang="fr-FR" sz="2800" dirty="0"/>
          </a:p>
        </p:txBody>
      </p:sp>
    </p:spTree>
    <p:extLst>
      <p:ext uri="{BB962C8B-B14F-4D97-AF65-F5344CB8AC3E}">
        <p14:creationId xmlns:p14="http://schemas.microsoft.com/office/powerpoint/2010/main" val="28230887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dirty="0" smtClean="0"/>
              <a:t>BMR: SARM / E-BLSE</a:t>
            </a:r>
            <a:endParaRPr lang="fr-FR" sz="4000" dirty="0"/>
          </a:p>
        </p:txBody>
      </p:sp>
      <p:pic>
        <p:nvPicPr>
          <p:cNvPr id="3" name="Picture 5"/>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87450" y="1628800"/>
            <a:ext cx="6748463" cy="401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oneTexte 3"/>
          <p:cNvSpPr txBox="1"/>
          <p:nvPr/>
        </p:nvSpPr>
        <p:spPr>
          <a:xfrm>
            <a:off x="6876256" y="5805264"/>
            <a:ext cx="1087157" cy="369332"/>
          </a:xfrm>
          <a:prstGeom prst="rect">
            <a:avLst/>
          </a:prstGeom>
          <a:noFill/>
        </p:spPr>
        <p:txBody>
          <a:bodyPr wrap="none" rtlCol="0">
            <a:spAutoFit/>
          </a:bodyPr>
          <a:lstStyle/>
          <a:p>
            <a:r>
              <a:rPr lang="fr-FR" dirty="0" smtClean="0"/>
              <a:t>BEH 2012</a:t>
            </a:r>
            <a:endParaRPr lang="fr-FR" dirty="0"/>
          </a:p>
        </p:txBody>
      </p:sp>
    </p:spTree>
    <p:extLst>
      <p:ext uri="{BB962C8B-B14F-4D97-AF65-F5344CB8AC3E}">
        <p14:creationId xmlns:p14="http://schemas.microsoft.com/office/powerpoint/2010/main" val="21522613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4000" dirty="0" err="1" smtClean="0"/>
              <a:t>BHRe</a:t>
            </a:r>
            <a:r>
              <a:rPr lang="fr-FR" sz="4000" dirty="0" smtClean="0"/>
              <a:t/>
            </a:r>
            <a:br>
              <a:rPr lang="fr-FR" sz="4000" dirty="0" smtClean="0"/>
            </a:br>
            <a:r>
              <a:rPr lang="fr-FR" sz="4000" i="1" dirty="0" smtClean="0"/>
              <a:t>Ex: EPC</a:t>
            </a:r>
            <a:endParaRPr lang="fr-FR" sz="4000" i="1" dirty="0"/>
          </a:p>
        </p:txBody>
      </p:sp>
      <p:pic>
        <p:nvPicPr>
          <p:cNvPr id="3" name="Picture 5"/>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28392" y="1772816"/>
            <a:ext cx="7687216"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9189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08920"/>
            <a:ext cx="8229600" cy="1143000"/>
          </a:xfrm>
        </p:spPr>
        <p:txBody>
          <a:bodyPr>
            <a:normAutofit fontScale="90000"/>
          </a:bodyPr>
          <a:lstStyle/>
          <a:p>
            <a:r>
              <a:rPr lang="fr-FR" dirty="0"/>
              <a:t>L</a:t>
            </a:r>
            <a:r>
              <a:rPr lang="fr-FR" dirty="0" smtClean="0"/>
              <a:t>’application des </a:t>
            </a:r>
            <a:r>
              <a:rPr lang="fr-FR" dirty="0" smtClean="0">
                <a:solidFill>
                  <a:srgbClr val="FF0000"/>
                </a:solidFill>
              </a:rPr>
              <a:t>précautions standard </a:t>
            </a:r>
            <a:r>
              <a:rPr lang="fr-FR" dirty="0" smtClean="0"/>
              <a:t>d’hygiène est le meilleur moyen de prévenir les infections chez le sujet âgé </a:t>
            </a:r>
            <a:r>
              <a:rPr lang="fr-FR" i="1" dirty="0" smtClean="0"/>
              <a:t>(avec </a:t>
            </a:r>
            <a:r>
              <a:rPr lang="fr-FR" i="1" dirty="0"/>
              <a:t>la vaccination</a:t>
            </a:r>
            <a:r>
              <a:rPr lang="fr-FR" i="1" dirty="0" smtClean="0"/>
              <a:t>, évidemment!) </a:t>
            </a:r>
            <a:endParaRPr lang="fr-FR" i="1" dirty="0"/>
          </a:p>
        </p:txBody>
      </p:sp>
    </p:spTree>
    <p:extLst>
      <p:ext uri="{BB962C8B-B14F-4D97-AF65-F5344CB8AC3E}">
        <p14:creationId xmlns:p14="http://schemas.microsoft.com/office/powerpoint/2010/main" val="12317335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Sites et documents de références</a:t>
            </a:r>
            <a:endParaRPr lang="fr-FR" dirty="0"/>
          </a:p>
        </p:txBody>
      </p:sp>
      <p:sp>
        <p:nvSpPr>
          <p:cNvPr id="3" name="Espace réservé du contenu 2"/>
          <p:cNvSpPr>
            <a:spLocks noGrp="1"/>
          </p:cNvSpPr>
          <p:nvPr>
            <p:ph idx="1"/>
          </p:nvPr>
        </p:nvSpPr>
        <p:spPr>
          <a:xfrm>
            <a:off x="457200" y="1600200"/>
            <a:ext cx="8435280" cy="4525963"/>
          </a:xfrm>
        </p:spPr>
        <p:txBody>
          <a:bodyPr/>
          <a:lstStyle/>
          <a:p>
            <a:r>
              <a:rPr lang="fr-FR" dirty="0" smtClean="0"/>
              <a:t>Maîtrise </a:t>
            </a:r>
            <a:r>
              <a:rPr lang="fr-FR" dirty="0"/>
              <a:t>du risque infectieux en établissement </a:t>
            </a:r>
            <a:r>
              <a:rPr lang="fr-FR" dirty="0" smtClean="0"/>
              <a:t>médicosocial: </a:t>
            </a:r>
            <a:r>
              <a:rPr lang="fr-FR" i="1" u="sng" dirty="0" smtClean="0">
                <a:solidFill>
                  <a:srgbClr val="0070C0"/>
                </a:solidFill>
              </a:rPr>
              <a:t>http</a:t>
            </a:r>
            <a:r>
              <a:rPr lang="fr-FR" i="1" u="sng" dirty="0">
                <a:solidFill>
                  <a:srgbClr val="0070C0"/>
                </a:solidFill>
              </a:rPr>
              <a:t>://nosobase.chu-lyon.fr/recommandations/EMS_CClinArlin.html</a:t>
            </a:r>
          </a:p>
          <a:p>
            <a:r>
              <a:rPr lang="fr-FR" dirty="0" smtClean="0"/>
              <a:t>Les bonnes pratiques de soins en </a:t>
            </a:r>
            <a:r>
              <a:rPr lang="fr-FR" dirty="0" err="1" smtClean="0"/>
              <a:t>Ehpad</a:t>
            </a:r>
            <a:r>
              <a:rPr lang="fr-FR" dirty="0" smtClean="0"/>
              <a:t> – Guide 2007 </a:t>
            </a:r>
            <a:r>
              <a:rPr lang="fr-FR" i="1" u="sng" dirty="0" smtClean="0">
                <a:solidFill>
                  <a:srgbClr val="0070C0"/>
                </a:solidFill>
              </a:rPr>
              <a:t>www.sfgg.fr</a:t>
            </a:r>
          </a:p>
          <a:p>
            <a:r>
              <a:rPr lang="fr-FR" dirty="0" smtClean="0"/>
              <a:t>Conduite </a:t>
            </a:r>
            <a:r>
              <a:rPr lang="fr-FR" dirty="0"/>
              <a:t>à tenir devant une ou plusieurs infections respiratoires aiguës en </a:t>
            </a:r>
            <a:r>
              <a:rPr lang="fr-FR" dirty="0" err="1" smtClean="0"/>
              <a:t>Ehpad</a:t>
            </a:r>
            <a:r>
              <a:rPr lang="fr-FR" dirty="0" smtClean="0"/>
              <a:t> – Rapport HCSP 2012 </a:t>
            </a:r>
            <a:r>
              <a:rPr lang="fr-FR" i="1" u="sng" dirty="0" smtClean="0">
                <a:solidFill>
                  <a:srgbClr val="0070C0"/>
                </a:solidFill>
              </a:rPr>
              <a:t>www.hcsp.fr</a:t>
            </a:r>
          </a:p>
        </p:txBody>
      </p:sp>
    </p:spTree>
    <p:extLst>
      <p:ext uri="{BB962C8B-B14F-4D97-AF65-F5344CB8AC3E}">
        <p14:creationId xmlns:p14="http://schemas.microsoft.com/office/powerpoint/2010/main" val="34203293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304800" y="87313"/>
            <a:ext cx="8686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Arial" charset="0"/>
                <a:ea typeface="ＭＳ Ｐゴシック" charset="0"/>
              </a:defRPr>
            </a:lvl1pPr>
            <a:lvl2pPr marL="742950" indent="-285750" defTabSz="457200">
              <a:defRPr>
                <a:solidFill>
                  <a:schemeClr val="tx1"/>
                </a:solidFill>
                <a:latin typeface="Arial" charset="0"/>
                <a:ea typeface="ＭＳ Ｐゴシック" charset="0"/>
              </a:defRPr>
            </a:lvl2pPr>
            <a:lvl3pPr marL="1143000" indent="-228600" defTabSz="457200">
              <a:defRPr>
                <a:solidFill>
                  <a:schemeClr val="tx1"/>
                </a:solidFill>
                <a:latin typeface="Arial" charset="0"/>
                <a:ea typeface="ＭＳ Ｐゴシック" charset="0"/>
              </a:defRPr>
            </a:lvl3pPr>
            <a:lvl4pPr marL="1600200" indent="-228600" defTabSz="457200">
              <a:defRPr>
                <a:solidFill>
                  <a:schemeClr val="tx1"/>
                </a:solidFill>
                <a:latin typeface="Arial" charset="0"/>
                <a:ea typeface="ＭＳ Ｐゴシック" charset="0"/>
              </a:defRPr>
            </a:lvl4pPr>
            <a:lvl5pPr marL="2057400" indent="-228600" defTabSz="4572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ctr"/>
            <a:r>
              <a:rPr lang="fr-CH" sz="4000" b="1" dirty="0">
                <a:solidFill>
                  <a:schemeClr val="accent5">
                    <a:lumMod val="75000"/>
                  </a:schemeClr>
                </a:solidFill>
                <a:latin typeface="+mj-lt"/>
                <a:ea typeface="+mn-ea"/>
              </a:rPr>
              <a:t>Statut fonctionnel et infection</a:t>
            </a:r>
          </a:p>
          <a:p>
            <a:pPr algn="ctr"/>
            <a:r>
              <a:rPr lang="fr-CH" sz="3200" b="1" dirty="0">
                <a:solidFill>
                  <a:schemeClr val="accent5">
                    <a:lumMod val="75000"/>
                  </a:schemeClr>
                </a:solidFill>
                <a:latin typeface="+mj-lt"/>
                <a:ea typeface="+mn-ea"/>
              </a:rPr>
              <a:t>Facteur de Risque</a:t>
            </a:r>
          </a:p>
        </p:txBody>
      </p:sp>
      <p:sp>
        <p:nvSpPr>
          <p:cNvPr id="24579" name="Rectangle 7"/>
          <p:cNvSpPr>
            <a:spLocks noChangeArrowheads="1"/>
          </p:cNvSpPr>
          <p:nvPr/>
        </p:nvSpPr>
        <p:spPr bwMode="auto">
          <a:xfrm>
            <a:off x="6011863" y="6583363"/>
            <a:ext cx="29797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FR" sz="1200">
                <a:latin typeface="Calibri" charset="0"/>
                <a:cs typeface="ＭＳ Ｐゴシック" charset="0"/>
              </a:rPr>
              <a:t>Maziere S, Gavazzi G,   and unpublished data</a:t>
            </a:r>
          </a:p>
        </p:txBody>
      </p:sp>
      <p:pic>
        <p:nvPicPr>
          <p:cNvPr id="24580" name="Image 3"/>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578225" y="1406525"/>
            <a:ext cx="5413375" cy="498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Image 2"/>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39700" y="1406525"/>
            <a:ext cx="4481513"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Text Box 4"/>
          <p:cNvSpPr txBox="1">
            <a:spLocks noChangeArrowheads="1"/>
          </p:cNvSpPr>
          <p:nvPr/>
        </p:nvSpPr>
        <p:spPr bwMode="auto">
          <a:xfrm>
            <a:off x="0" y="3232150"/>
            <a:ext cx="35782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Arial" charset="0"/>
                <a:ea typeface="ＭＳ Ｐゴシック" charset="0"/>
              </a:defRPr>
            </a:lvl1pPr>
            <a:lvl2pPr marL="742950" indent="-285750" defTabSz="457200">
              <a:defRPr>
                <a:solidFill>
                  <a:schemeClr val="tx1"/>
                </a:solidFill>
                <a:latin typeface="Arial" charset="0"/>
                <a:ea typeface="ＭＳ Ｐゴシック" charset="0"/>
              </a:defRPr>
            </a:lvl2pPr>
            <a:lvl3pPr marL="1143000" indent="-228600" defTabSz="457200">
              <a:defRPr>
                <a:solidFill>
                  <a:schemeClr val="tx1"/>
                </a:solidFill>
                <a:latin typeface="Arial" charset="0"/>
                <a:ea typeface="ＭＳ Ｐゴシック" charset="0"/>
              </a:defRPr>
            </a:lvl3pPr>
            <a:lvl4pPr marL="1600200" indent="-228600" defTabSz="457200">
              <a:defRPr>
                <a:solidFill>
                  <a:schemeClr val="tx1"/>
                </a:solidFill>
                <a:latin typeface="Arial" charset="0"/>
                <a:ea typeface="ＭＳ Ｐゴシック" charset="0"/>
              </a:defRPr>
            </a:lvl4pPr>
            <a:lvl5pPr marL="2057400" indent="-228600" defTabSz="4572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ctr"/>
            <a:r>
              <a:rPr lang="fr-CH" dirty="0">
                <a:latin typeface="Calibri" charset="0"/>
                <a:cs typeface="ＭＳ Ｐゴシック" charset="0"/>
              </a:rPr>
              <a:t>Étude Cas contrôle</a:t>
            </a:r>
            <a:r>
              <a:rPr lang="fr-CH" sz="2000" dirty="0">
                <a:latin typeface="Calibri" charset="0"/>
                <a:cs typeface="ＭＳ Ｐゴシック" charset="0"/>
              </a:rPr>
              <a:t>, </a:t>
            </a:r>
            <a:r>
              <a:rPr lang="fr-CH" sz="2000" dirty="0">
                <a:solidFill>
                  <a:schemeClr val="hlink"/>
                </a:solidFill>
                <a:latin typeface="Calibri" charset="0"/>
                <a:cs typeface="ＭＳ Ｐゴシック" charset="0"/>
              </a:rPr>
              <a:t>Infections du site opératoire à MRSA</a:t>
            </a:r>
            <a:r>
              <a:rPr lang="fr-CH" sz="2000" dirty="0">
                <a:latin typeface="Calibri" charset="0"/>
                <a:cs typeface="ＭＳ Ｐゴシック" charset="0"/>
              </a:rPr>
              <a:t> </a:t>
            </a:r>
          </a:p>
          <a:p>
            <a:pPr algn="ctr"/>
            <a:r>
              <a:rPr lang="fr-CH" sz="2000" dirty="0">
                <a:latin typeface="Calibri" charset="0"/>
                <a:cs typeface="ＭＳ Ｐゴシック" charset="0"/>
              </a:rPr>
              <a:t>2 </a:t>
            </a:r>
            <a:r>
              <a:rPr lang="fr-CH" sz="2000" dirty="0" err="1">
                <a:latin typeface="Calibri" charset="0"/>
                <a:cs typeface="ＭＳ Ｐゴシック" charset="0"/>
              </a:rPr>
              <a:t>level</a:t>
            </a:r>
            <a:r>
              <a:rPr lang="fr-CH" sz="2000" dirty="0">
                <a:latin typeface="Calibri" charset="0"/>
                <a:cs typeface="ＭＳ Ｐゴシック" charset="0"/>
              </a:rPr>
              <a:t> of ADL, 73 y, 253 patients </a:t>
            </a:r>
          </a:p>
          <a:p>
            <a:pPr algn="ctr"/>
            <a:endParaRPr lang="fr-FR" sz="2000" dirty="0">
              <a:latin typeface="Calibri" charset="0"/>
              <a:cs typeface="ＭＳ Ｐゴシック" charset="0"/>
            </a:endParaRPr>
          </a:p>
        </p:txBody>
      </p:sp>
    </p:spTree>
    <p:extLst>
      <p:ext uri="{BB962C8B-B14F-4D97-AF65-F5344CB8AC3E}">
        <p14:creationId xmlns:p14="http://schemas.microsoft.com/office/powerpoint/2010/main" val="16615460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txBox="1">
            <a:spLocks noGrp="1"/>
          </p:cNvSpPr>
          <p:nvPr>
            <p:ph type="subTitle" idx="1"/>
          </p:nvPr>
        </p:nvSpPr>
        <p:spPr>
          <a:xfrm>
            <a:off x="611560" y="1484784"/>
            <a:ext cx="7488832" cy="4320480"/>
          </a:xfrm>
        </p:spPr>
        <p:txBody>
          <a:bodyPr>
            <a:noAutofit/>
          </a:bodyPr>
          <a:lstStyle/>
          <a:p>
            <a:pPr algn="l"/>
            <a:r>
              <a:rPr lang="fr-FR" sz="2000" b="1" dirty="0">
                <a:solidFill>
                  <a:srgbClr val="FF0000"/>
                </a:solidFill>
              </a:rPr>
              <a:t>Diaporama réalisé </a:t>
            </a:r>
            <a:r>
              <a:rPr lang="fr-FR" sz="2000" b="1" dirty="0" smtClean="0">
                <a:solidFill>
                  <a:srgbClr val="FF0000"/>
                </a:solidFill>
              </a:rPr>
              <a:t>en toute indépendance par des membres de l’intergroupe SPILF-SFGG </a:t>
            </a:r>
            <a:r>
              <a:rPr lang="fr-FR" sz="2000" dirty="0" smtClean="0">
                <a:solidFill>
                  <a:srgbClr val="FF0000"/>
                </a:solidFill>
              </a:rPr>
              <a:t>:</a:t>
            </a:r>
            <a:r>
              <a:rPr lang="fr-FR" sz="2000" dirty="0">
                <a:solidFill>
                  <a:srgbClr val="FF0000"/>
                </a:solidFill>
              </a:rPr>
              <a:t> </a:t>
            </a:r>
          </a:p>
          <a:p>
            <a:pPr marL="457200" lvl="1" indent="0">
              <a:buNone/>
            </a:pPr>
            <a:r>
              <a:rPr lang="fr-FR" sz="1600" dirty="0">
                <a:solidFill>
                  <a:srgbClr val="FF0000"/>
                </a:solidFill>
              </a:rPr>
              <a:t>Pr Olivier </a:t>
            </a:r>
            <a:r>
              <a:rPr lang="fr-FR" sz="1600" dirty="0" smtClean="0">
                <a:solidFill>
                  <a:srgbClr val="FF0000"/>
                </a:solidFill>
              </a:rPr>
              <a:t>Epaulard, </a:t>
            </a:r>
            <a:r>
              <a:rPr lang="fr-FR" sz="1600" dirty="0">
                <a:solidFill>
                  <a:srgbClr val="FF0000"/>
                </a:solidFill>
              </a:rPr>
              <a:t>CHU </a:t>
            </a:r>
            <a:r>
              <a:rPr lang="fr-FR" sz="1600" dirty="0" smtClean="0">
                <a:solidFill>
                  <a:srgbClr val="FF0000"/>
                </a:solidFill>
              </a:rPr>
              <a:t>de Grenoble</a:t>
            </a:r>
            <a:endParaRPr lang="fr-FR" sz="1600" dirty="0">
              <a:solidFill>
                <a:srgbClr val="FF0000"/>
              </a:solidFill>
            </a:endParaRPr>
          </a:p>
          <a:p>
            <a:pPr marL="457200" lvl="1" indent="0">
              <a:buNone/>
            </a:pPr>
            <a:r>
              <a:rPr lang="fr-FR" sz="1600" dirty="0">
                <a:solidFill>
                  <a:srgbClr val="FF0000"/>
                </a:solidFill>
              </a:rPr>
              <a:t>Dr Emmanuel </a:t>
            </a:r>
            <a:r>
              <a:rPr lang="fr-FR" sz="1600" dirty="0" smtClean="0">
                <a:solidFill>
                  <a:srgbClr val="FF0000"/>
                </a:solidFill>
              </a:rPr>
              <a:t>Forestier, CH de Chambéry</a:t>
            </a:r>
            <a:endParaRPr lang="fr-FR" sz="1600" dirty="0">
              <a:solidFill>
                <a:srgbClr val="FF0000"/>
              </a:solidFill>
            </a:endParaRPr>
          </a:p>
          <a:p>
            <a:pPr marL="457200" lvl="1" indent="0">
              <a:buNone/>
            </a:pPr>
            <a:r>
              <a:rPr lang="fr-FR" sz="1600" dirty="0">
                <a:solidFill>
                  <a:srgbClr val="FF0000"/>
                </a:solidFill>
              </a:rPr>
              <a:t>Dr Jacques </a:t>
            </a:r>
            <a:r>
              <a:rPr lang="fr-FR" sz="1600" dirty="0" err="1" smtClean="0">
                <a:solidFill>
                  <a:srgbClr val="FF0000"/>
                </a:solidFill>
              </a:rPr>
              <a:t>Gaillat</a:t>
            </a:r>
            <a:r>
              <a:rPr lang="fr-FR" sz="1600" dirty="0" smtClean="0">
                <a:solidFill>
                  <a:srgbClr val="FF0000"/>
                </a:solidFill>
              </a:rPr>
              <a:t>, </a:t>
            </a:r>
            <a:r>
              <a:rPr lang="fr-FR" sz="1600" dirty="0">
                <a:solidFill>
                  <a:srgbClr val="FF0000"/>
                </a:solidFill>
              </a:rPr>
              <a:t>CH </a:t>
            </a:r>
            <a:r>
              <a:rPr lang="fr-FR" sz="1600" dirty="0" smtClean="0">
                <a:solidFill>
                  <a:srgbClr val="FF0000"/>
                </a:solidFill>
              </a:rPr>
              <a:t>d’Annecy</a:t>
            </a:r>
            <a:endParaRPr lang="fr-FR" sz="1600" dirty="0">
              <a:solidFill>
                <a:srgbClr val="FF0000"/>
              </a:solidFill>
            </a:endParaRPr>
          </a:p>
          <a:p>
            <a:pPr marL="457200" lvl="1" indent="0">
              <a:buNone/>
            </a:pPr>
            <a:r>
              <a:rPr lang="fr-FR" sz="1600" dirty="0">
                <a:solidFill>
                  <a:srgbClr val="FF0000"/>
                </a:solidFill>
              </a:rPr>
              <a:t>Pr Gaétan </a:t>
            </a:r>
            <a:r>
              <a:rPr lang="fr-FR" sz="1600" dirty="0" err="1" smtClean="0">
                <a:solidFill>
                  <a:srgbClr val="FF0000"/>
                </a:solidFill>
              </a:rPr>
              <a:t>Gavazzi</a:t>
            </a:r>
            <a:r>
              <a:rPr lang="fr-FR" sz="1600" dirty="0" smtClean="0">
                <a:solidFill>
                  <a:srgbClr val="FF0000"/>
                </a:solidFill>
              </a:rPr>
              <a:t>, </a:t>
            </a:r>
            <a:r>
              <a:rPr lang="fr-FR" sz="1600" dirty="0">
                <a:solidFill>
                  <a:srgbClr val="FF0000"/>
                </a:solidFill>
              </a:rPr>
              <a:t>CHU </a:t>
            </a:r>
            <a:r>
              <a:rPr lang="fr-FR" sz="1600" dirty="0" smtClean="0">
                <a:solidFill>
                  <a:srgbClr val="FF0000"/>
                </a:solidFill>
              </a:rPr>
              <a:t>de Grenoble</a:t>
            </a:r>
            <a:endParaRPr lang="fr-FR" sz="1600" dirty="0">
              <a:solidFill>
                <a:srgbClr val="FF0000"/>
              </a:solidFill>
            </a:endParaRPr>
          </a:p>
          <a:p>
            <a:pPr marL="457200" lvl="1" indent="0">
              <a:buNone/>
            </a:pPr>
            <a:r>
              <a:rPr lang="fr-FR" sz="1600" dirty="0">
                <a:solidFill>
                  <a:srgbClr val="FF0000"/>
                </a:solidFill>
              </a:rPr>
              <a:t>Dr Olivier </a:t>
            </a:r>
            <a:r>
              <a:rPr lang="fr-FR" sz="1600" dirty="0" err="1" smtClean="0">
                <a:solidFill>
                  <a:srgbClr val="FF0000"/>
                </a:solidFill>
              </a:rPr>
              <a:t>Rogeaux</a:t>
            </a:r>
            <a:r>
              <a:rPr lang="fr-FR" sz="1600" dirty="0" smtClean="0">
                <a:solidFill>
                  <a:srgbClr val="FF0000"/>
                </a:solidFill>
              </a:rPr>
              <a:t>, </a:t>
            </a:r>
            <a:r>
              <a:rPr lang="fr-FR" sz="1600" dirty="0">
                <a:solidFill>
                  <a:srgbClr val="FF0000"/>
                </a:solidFill>
              </a:rPr>
              <a:t>CH </a:t>
            </a:r>
            <a:r>
              <a:rPr lang="fr-FR" sz="1600" dirty="0" smtClean="0">
                <a:solidFill>
                  <a:srgbClr val="FF0000"/>
                </a:solidFill>
              </a:rPr>
              <a:t>de Chambéry</a:t>
            </a:r>
          </a:p>
          <a:p>
            <a:pPr marL="457200" lvl="1" indent="0">
              <a:buNone/>
            </a:pPr>
            <a:r>
              <a:rPr lang="fr-FR" sz="1600" dirty="0" smtClean="0">
                <a:solidFill>
                  <a:srgbClr val="FF0000"/>
                </a:solidFill>
              </a:rPr>
              <a:t>Dr Franck </a:t>
            </a:r>
            <a:r>
              <a:rPr lang="fr-FR" sz="1600" dirty="0" err="1" smtClean="0">
                <a:solidFill>
                  <a:srgbClr val="FF0000"/>
                </a:solidFill>
              </a:rPr>
              <a:t>Trinchero</a:t>
            </a:r>
            <a:r>
              <a:rPr lang="fr-FR" sz="1600" dirty="0" smtClean="0">
                <a:solidFill>
                  <a:srgbClr val="FF0000"/>
                </a:solidFill>
              </a:rPr>
              <a:t>, CH de Chambéry</a:t>
            </a:r>
            <a:endParaRPr lang="fr-FR" sz="1600" dirty="0" smtClean="0">
              <a:solidFill>
                <a:srgbClr val="FF0000"/>
              </a:solidFill>
            </a:endParaRPr>
          </a:p>
          <a:p>
            <a:pPr marL="457200" lvl="1" indent="0">
              <a:buNone/>
            </a:pPr>
            <a:endParaRPr lang="fr-FR" sz="1600" dirty="0" smtClean="0">
              <a:solidFill>
                <a:srgbClr val="FF0000"/>
              </a:solidFill>
            </a:endParaRPr>
          </a:p>
          <a:p>
            <a:pPr algn="l"/>
            <a:r>
              <a:rPr lang="fr-FR" sz="2000" b="1" dirty="0" smtClean="0">
                <a:solidFill>
                  <a:srgbClr val="FF0000"/>
                </a:solidFill>
              </a:rPr>
              <a:t>Et validé par le </a:t>
            </a:r>
            <a:r>
              <a:rPr lang="fr-FR" sz="2000" b="1" dirty="0" smtClean="0">
                <a:solidFill>
                  <a:srgbClr val="003399"/>
                </a:solidFill>
              </a:rPr>
              <a:t>Groupe de Vaccination et de Prévention de la SPILF</a:t>
            </a:r>
            <a:endParaRPr lang="fr-FR" sz="2000" b="1" dirty="0">
              <a:solidFill>
                <a:srgbClr val="003399"/>
              </a:solidFill>
            </a:endParaRPr>
          </a:p>
          <a:p>
            <a:pPr algn="l"/>
            <a:r>
              <a:rPr lang="fr-FR" sz="4000" dirty="0">
                <a:solidFill>
                  <a:srgbClr val="003399"/>
                </a:solidFill>
              </a:rPr>
              <a:t> </a:t>
            </a:r>
          </a:p>
          <a:p>
            <a:pPr algn="l"/>
            <a:endParaRPr lang="fr-FR" sz="2800" dirty="0">
              <a:solidFill>
                <a:srgbClr val="FF0000"/>
              </a:solidFill>
            </a:endParaRPr>
          </a:p>
        </p:txBody>
      </p:sp>
    </p:spTree>
    <p:extLst>
      <p:ext uri="{BB962C8B-B14F-4D97-AF65-F5344CB8AC3E}">
        <p14:creationId xmlns:p14="http://schemas.microsoft.com/office/powerpoint/2010/main" val="26809114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304800" y="304800"/>
            <a:ext cx="8686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Arial" charset="0"/>
                <a:ea typeface="ＭＳ Ｐゴシック" charset="0"/>
              </a:defRPr>
            </a:lvl1pPr>
            <a:lvl2pPr marL="742950" indent="-285750" defTabSz="457200">
              <a:defRPr>
                <a:solidFill>
                  <a:schemeClr val="tx1"/>
                </a:solidFill>
                <a:latin typeface="Arial" charset="0"/>
                <a:ea typeface="ＭＳ Ｐゴシック" charset="0"/>
              </a:defRPr>
            </a:lvl2pPr>
            <a:lvl3pPr marL="1143000" indent="-228600" defTabSz="457200">
              <a:defRPr>
                <a:solidFill>
                  <a:schemeClr val="tx1"/>
                </a:solidFill>
                <a:latin typeface="Arial" charset="0"/>
                <a:ea typeface="ＭＳ Ｐゴシック" charset="0"/>
              </a:defRPr>
            </a:lvl3pPr>
            <a:lvl4pPr marL="1600200" indent="-228600" defTabSz="457200">
              <a:defRPr>
                <a:solidFill>
                  <a:schemeClr val="tx1"/>
                </a:solidFill>
                <a:latin typeface="Arial" charset="0"/>
                <a:ea typeface="ＭＳ Ｐゴシック" charset="0"/>
              </a:defRPr>
            </a:lvl4pPr>
            <a:lvl5pPr marL="2057400" indent="-228600" defTabSz="4572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ctr"/>
            <a:r>
              <a:rPr lang="fr-CH" sz="4000" b="1" dirty="0">
                <a:solidFill>
                  <a:schemeClr val="accent5">
                    <a:lumMod val="75000"/>
                  </a:schemeClr>
                </a:solidFill>
                <a:latin typeface="+mj-lt"/>
                <a:ea typeface="+mn-ea"/>
              </a:rPr>
              <a:t>Statut fonctionnel et infection</a:t>
            </a:r>
          </a:p>
          <a:p>
            <a:pPr algn="ctr"/>
            <a:r>
              <a:rPr lang="fr-CH" sz="3200" b="1" dirty="0">
                <a:solidFill>
                  <a:schemeClr val="accent5">
                    <a:lumMod val="75000"/>
                  </a:schemeClr>
                </a:solidFill>
                <a:latin typeface="+mj-lt"/>
                <a:ea typeface="+mn-ea"/>
              </a:rPr>
              <a:t>Facteur de Risque</a:t>
            </a:r>
          </a:p>
        </p:txBody>
      </p:sp>
      <p:sp>
        <p:nvSpPr>
          <p:cNvPr id="26627" name="Rectangle 7"/>
          <p:cNvSpPr>
            <a:spLocks noChangeArrowheads="1"/>
          </p:cNvSpPr>
          <p:nvPr/>
        </p:nvSpPr>
        <p:spPr bwMode="auto">
          <a:xfrm>
            <a:off x="6011863" y="6583363"/>
            <a:ext cx="24114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FR" sz="1200">
                <a:latin typeface="Calibri" charset="0"/>
                <a:cs typeface="ＭＳ Ｐゴシック" charset="0"/>
              </a:rPr>
              <a:t>Maziere S, Gavazzi G,   JNHA soumis</a:t>
            </a:r>
          </a:p>
        </p:txBody>
      </p:sp>
      <p:sp>
        <p:nvSpPr>
          <p:cNvPr id="26628" name="Rectangle 8"/>
          <p:cNvSpPr>
            <a:spLocks noChangeArrowheads="1"/>
          </p:cNvSpPr>
          <p:nvPr/>
        </p:nvSpPr>
        <p:spPr bwMode="auto">
          <a:xfrm>
            <a:off x="304800" y="1550988"/>
            <a:ext cx="45720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fr-CH">
                <a:solidFill>
                  <a:schemeClr val="hlink"/>
                </a:solidFill>
                <a:latin typeface="Calibri" charset="0"/>
                <a:cs typeface="ＭＳ Ｐゴシック" charset="0"/>
              </a:rPr>
              <a:t>Nosocomial infection</a:t>
            </a:r>
          </a:p>
          <a:p>
            <a:pPr algn="ctr"/>
            <a:r>
              <a:rPr lang="fr-CH">
                <a:latin typeface="Calibri" charset="0"/>
                <a:cs typeface="ＭＳ Ｐゴシック" charset="0"/>
              </a:rPr>
              <a:t>level of ADL, 85 y, 214 patients </a:t>
            </a:r>
          </a:p>
          <a:p>
            <a:pPr algn="ctr"/>
            <a:r>
              <a:rPr lang="fr-CH">
                <a:latin typeface="Calibri" charset="0"/>
                <a:cs typeface="ＭＳ Ｐゴシック" charset="0"/>
                <a:sym typeface="Wingdings" charset="0"/>
              </a:rPr>
              <a:t> Functional status =  prevalence NI</a:t>
            </a:r>
          </a:p>
        </p:txBody>
      </p:sp>
      <p:graphicFrame>
        <p:nvGraphicFramePr>
          <p:cNvPr id="26629" name="Objet 1"/>
          <p:cNvGraphicFramePr>
            <a:graphicFrameLocks noChangeAspect="1"/>
          </p:cNvGraphicFramePr>
          <p:nvPr>
            <p:extLst/>
          </p:nvPr>
        </p:nvGraphicFramePr>
        <p:xfrm>
          <a:off x="517525" y="2741613"/>
          <a:ext cx="8529638" cy="3594100"/>
        </p:xfrm>
        <a:graphic>
          <a:graphicData uri="http://schemas.openxmlformats.org/presentationml/2006/ole">
            <mc:AlternateContent xmlns:mc="http://schemas.openxmlformats.org/markup-compatibility/2006">
              <mc:Choice xmlns:v="urn:schemas-microsoft-com:vml" Requires="v">
                <p:oleObj spid="_x0000_s11270" name="Document" r:id="rId4" imgW="6057900" imgH="2552700" progId="Word.Document.12">
                  <p:link updateAutomatic="1"/>
                </p:oleObj>
              </mc:Choice>
              <mc:Fallback>
                <p:oleObj name="Document" r:id="rId4" imgW="6057900" imgH="2552700" progId="Word.Document.12">
                  <p:link updateAutomatic="1"/>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7525" y="2741613"/>
                        <a:ext cx="8529638" cy="359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Dodécagone 5"/>
          <p:cNvSpPr/>
          <p:nvPr/>
        </p:nvSpPr>
        <p:spPr>
          <a:xfrm>
            <a:off x="304800" y="3949700"/>
            <a:ext cx="2251075" cy="327025"/>
          </a:xfrm>
          <a:prstGeom prst="dodecagon">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anchor="ctr"/>
          <a:lstStyle/>
          <a:p>
            <a:pPr algn="ctr" defTabSz="457200">
              <a:defRPr/>
            </a:pPr>
            <a:endParaRPr lang="en-US">
              <a:solidFill>
                <a:srgbClr val="000000"/>
              </a:solidFill>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2553041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2"/>
          <p:cNvPicPr>
            <a:picLocks noChangeAspect="1" noChangeArrowheads="1"/>
          </p:cNvPicPr>
          <p:nvPr/>
        </p:nvPicPr>
        <p:blipFill>
          <a:blip r:embed="rId3"/>
          <a:srcRect/>
          <a:stretch>
            <a:fillRect/>
          </a:stretch>
        </p:blipFill>
        <p:spPr bwMode="auto">
          <a:xfrm>
            <a:off x="523875" y="620713"/>
            <a:ext cx="8369300" cy="1531937"/>
          </a:xfrm>
          <a:prstGeom prst="rect">
            <a:avLst/>
          </a:prstGeom>
          <a:noFill/>
          <a:ln w="9525">
            <a:noFill/>
            <a:miter lim="800000"/>
            <a:headEnd/>
            <a:tailEnd/>
          </a:ln>
        </p:spPr>
      </p:pic>
      <p:pic>
        <p:nvPicPr>
          <p:cNvPr id="57346" name="Picture 3"/>
          <p:cNvPicPr>
            <a:picLocks noChangeAspect="1" noChangeArrowheads="1"/>
          </p:cNvPicPr>
          <p:nvPr/>
        </p:nvPicPr>
        <p:blipFill>
          <a:blip r:embed="rId4"/>
          <a:srcRect/>
          <a:stretch>
            <a:fillRect/>
          </a:stretch>
        </p:blipFill>
        <p:spPr bwMode="auto">
          <a:xfrm>
            <a:off x="539750" y="2384425"/>
            <a:ext cx="7993063" cy="3633788"/>
          </a:xfrm>
          <a:prstGeom prst="rect">
            <a:avLst/>
          </a:prstGeom>
          <a:noFill/>
          <a:ln w="9525">
            <a:noFill/>
            <a:miter lim="800000"/>
            <a:headEnd/>
            <a:tailEnd/>
          </a:ln>
        </p:spPr>
      </p:pic>
      <p:sp>
        <p:nvSpPr>
          <p:cNvPr id="57347" name="Oval 4"/>
          <p:cNvSpPr>
            <a:spLocks noChangeArrowheads="1"/>
          </p:cNvSpPr>
          <p:nvPr/>
        </p:nvSpPr>
        <p:spPr bwMode="auto">
          <a:xfrm>
            <a:off x="395288" y="2852738"/>
            <a:ext cx="1439862" cy="1223962"/>
          </a:xfrm>
          <a:prstGeom prst="ellipse">
            <a:avLst/>
          </a:prstGeom>
          <a:noFill/>
          <a:ln w="57150">
            <a:solidFill>
              <a:srgbClr val="FF0000"/>
            </a:solidFill>
            <a:round/>
            <a:headEnd/>
            <a:tailEnd/>
          </a:ln>
        </p:spPr>
        <p:txBody>
          <a:bodyPr wrap="none" anchor="ctr"/>
          <a:lstStyle/>
          <a:p>
            <a:endParaRPr lang="fr-FR">
              <a:latin typeface="Calibri" pitchFamily="34" charset="0"/>
            </a:endParaRPr>
          </a:p>
        </p:txBody>
      </p:sp>
      <p:sp>
        <p:nvSpPr>
          <p:cNvPr id="57348" name="Text Box 5"/>
          <p:cNvSpPr txBox="1">
            <a:spLocks noChangeArrowheads="1"/>
          </p:cNvSpPr>
          <p:nvPr/>
        </p:nvSpPr>
        <p:spPr bwMode="auto">
          <a:xfrm flipH="1" flipV="1">
            <a:off x="2578100" y="1358900"/>
            <a:ext cx="1058863" cy="701675"/>
          </a:xfrm>
          <a:prstGeom prst="rect">
            <a:avLst/>
          </a:prstGeom>
          <a:noFill/>
          <a:ln w="9525">
            <a:noFill/>
            <a:miter lim="800000"/>
            <a:headEnd/>
            <a:tailEnd/>
          </a:ln>
        </p:spPr>
        <p:txBody>
          <a:bodyPr rot="10800000">
            <a:spAutoFit/>
          </a:bodyPr>
          <a:lstStyle/>
          <a:p>
            <a:endParaRPr lang="fr-FR" sz="4000">
              <a:latin typeface="Calibri" pitchFamily="34" charset="0"/>
            </a:endParaRPr>
          </a:p>
        </p:txBody>
      </p:sp>
      <p:sp>
        <p:nvSpPr>
          <p:cNvPr id="57349" name="Text Box 6"/>
          <p:cNvSpPr txBox="1">
            <a:spLocks noChangeArrowheads="1"/>
          </p:cNvSpPr>
          <p:nvPr/>
        </p:nvSpPr>
        <p:spPr bwMode="auto">
          <a:xfrm>
            <a:off x="6927850" y="6502400"/>
            <a:ext cx="2216150" cy="274638"/>
          </a:xfrm>
          <a:prstGeom prst="rect">
            <a:avLst/>
          </a:prstGeom>
          <a:noFill/>
          <a:ln w="9525">
            <a:noFill/>
            <a:miter lim="800000"/>
            <a:headEnd/>
            <a:tailEnd/>
          </a:ln>
        </p:spPr>
        <p:txBody>
          <a:bodyPr wrap="none">
            <a:spAutoFit/>
          </a:bodyPr>
          <a:lstStyle/>
          <a:p>
            <a:r>
              <a:rPr lang="en-US" sz="1200">
                <a:latin typeface="Calibri" pitchFamily="34" charset="0"/>
              </a:rPr>
              <a:t>Schneider SM Br J Nutr 2004</a:t>
            </a:r>
          </a:p>
        </p:txBody>
      </p:sp>
    </p:spTree>
    <p:extLst>
      <p:ext uri="{BB962C8B-B14F-4D97-AF65-F5344CB8AC3E}">
        <p14:creationId xmlns:p14="http://schemas.microsoft.com/office/powerpoint/2010/main" val="21492223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
          <p:cNvSpPr>
            <a:spLocks noChangeArrowheads="1"/>
          </p:cNvSpPr>
          <p:nvPr/>
        </p:nvSpPr>
        <p:spPr bwMode="auto">
          <a:xfrm>
            <a:off x="2438400" y="0"/>
            <a:ext cx="4572000" cy="1323439"/>
          </a:xfrm>
          <a:prstGeom prst="rect">
            <a:avLst/>
          </a:prstGeom>
          <a:noFill/>
          <a:ln w="9525">
            <a:noFill/>
            <a:miter lim="800000"/>
            <a:headEnd/>
            <a:tailEnd/>
          </a:ln>
        </p:spPr>
        <p:txBody>
          <a:bodyPr>
            <a:spAutoFit/>
          </a:bodyPr>
          <a:lstStyle/>
          <a:p>
            <a:r>
              <a:rPr lang="fr-FR" sz="4000" b="1" dirty="0">
                <a:solidFill>
                  <a:schemeClr val="accent5">
                    <a:lumMod val="75000"/>
                  </a:schemeClr>
                </a:solidFill>
                <a:latin typeface="+mj-lt"/>
              </a:rPr>
              <a:t>IPP et Pneumonie </a:t>
            </a:r>
            <a:r>
              <a:rPr lang="fr-FR" sz="4000" dirty="0">
                <a:solidFill>
                  <a:srgbClr val="0000FF"/>
                </a:solidFill>
                <a:cs typeface="Arial" charset="0"/>
              </a:rPr>
              <a:t>	</a:t>
            </a:r>
          </a:p>
        </p:txBody>
      </p:sp>
      <p:pic>
        <p:nvPicPr>
          <p:cNvPr id="59394" name="Image 2"/>
          <p:cNvPicPr>
            <a:picLocks noChangeAspect="1"/>
          </p:cNvPicPr>
          <p:nvPr/>
        </p:nvPicPr>
        <p:blipFill>
          <a:blip r:embed="rId2"/>
          <a:srcRect/>
          <a:stretch>
            <a:fillRect/>
          </a:stretch>
        </p:blipFill>
        <p:spPr bwMode="auto">
          <a:xfrm>
            <a:off x="112713" y="1268413"/>
            <a:ext cx="9031287" cy="1157287"/>
          </a:xfrm>
          <a:prstGeom prst="rect">
            <a:avLst/>
          </a:prstGeom>
          <a:noFill/>
          <a:ln w="9525">
            <a:noFill/>
            <a:miter lim="800000"/>
            <a:headEnd/>
            <a:tailEnd/>
          </a:ln>
        </p:spPr>
      </p:pic>
      <p:sp>
        <p:nvSpPr>
          <p:cNvPr id="59395" name="Rectangle 3"/>
          <p:cNvSpPr>
            <a:spLocks noChangeArrowheads="1"/>
          </p:cNvSpPr>
          <p:nvPr/>
        </p:nvSpPr>
        <p:spPr bwMode="auto">
          <a:xfrm>
            <a:off x="4579067" y="6021288"/>
            <a:ext cx="4572000" cy="304800"/>
          </a:xfrm>
          <a:prstGeom prst="rect">
            <a:avLst/>
          </a:prstGeom>
          <a:noFill/>
          <a:ln w="9525">
            <a:noFill/>
            <a:miter lim="800000"/>
            <a:headEnd/>
            <a:tailEnd/>
          </a:ln>
        </p:spPr>
        <p:txBody>
          <a:bodyPr>
            <a:spAutoFit/>
          </a:bodyPr>
          <a:lstStyle/>
          <a:p>
            <a:r>
              <a:rPr lang="fr-FR" sz="1400" b="1">
                <a:cs typeface="Arial" charset="0"/>
              </a:rPr>
              <a:t>Laheij RJF</a:t>
            </a:r>
            <a:r>
              <a:rPr lang="fr-FR" sz="1400">
                <a:cs typeface="Arial" charset="0"/>
              </a:rPr>
              <a:t> JAMA 2004, </a:t>
            </a:r>
            <a:r>
              <a:rPr lang="fr-FR" sz="1400" b="1">
                <a:cs typeface="Arial" charset="0"/>
              </a:rPr>
              <a:t>Eurich DT</a:t>
            </a:r>
            <a:r>
              <a:rPr lang="fr-FR" sz="1400">
                <a:cs typeface="Arial" charset="0"/>
              </a:rPr>
              <a:t>  AmJ Med  2010 </a:t>
            </a:r>
            <a:endParaRPr lang="en-US" sz="1400">
              <a:cs typeface="Arial" charset="0"/>
            </a:endParaRPr>
          </a:p>
        </p:txBody>
      </p:sp>
      <p:sp>
        <p:nvSpPr>
          <p:cNvPr id="59396" name="ZoneTexte 4"/>
          <p:cNvSpPr txBox="1">
            <a:spLocks noChangeArrowheads="1"/>
          </p:cNvSpPr>
          <p:nvPr/>
        </p:nvSpPr>
        <p:spPr bwMode="auto">
          <a:xfrm>
            <a:off x="5418138" y="3716338"/>
            <a:ext cx="3725862" cy="822325"/>
          </a:xfrm>
          <a:prstGeom prst="rect">
            <a:avLst/>
          </a:prstGeom>
          <a:noFill/>
          <a:ln w="9525">
            <a:noFill/>
            <a:miter lim="800000"/>
            <a:headEnd/>
            <a:tailEnd/>
          </a:ln>
        </p:spPr>
        <p:txBody>
          <a:bodyPr wrap="none">
            <a:spAutoFit/>
          </a:bodyPr>
          <a:lstStyle/>
          <a:p>
            <a:r>
              <a:rPr lang="en-US" sz="2400">
                <a:ea typeface="ＭＳ Ｐゴシック"/>
                <a:cs typeface="Arial" charset="0"/>
              </a:rPr>
              <a:t>OR : + 10-80%</a:t>
            </a:r>
          </a:p>
          <a:p>
            <a:r>
              <a:rPr lang="en-US" sz="2400">
                <a:ea typeface="ＭＳ Ｐゴシック"/>
                <a:cs typeface="Arial" charset="0"/>
              </a:rPr>
              <a:t>Délai  : 12 premiers  mois </a:t>
            </a:r>
          </a:p>
        </p:txBody>
      </p:sp>
      <p:pic>
        <p:nvPicPr>
          <p:cNvPr id="59397" name="Picture 6"/>
          <p:cNvPicPr>
            <a:picLocks noChangeAspect="1" noChangeArrowheads="1"/>
          </p:cNvPicPr>
          <p:nvPr/>
        </p:nvPicPr>
        <p:blipFill>
          <a:blip r:embed="rId3"/>
          <a:srcRect/>
          <a:stretch>
            <a:fillRect/>
          </a:stretch>
        </p:blipFill>
        <p:spPr bwMode="auto">
          <a:xfrm>
            <a:off x="0" y="2924175"/>
            <a:ext cx="4752975" cy="3397250"/>
          </a:xfrm>
          <a:prstGeom prst="rect">
            <a:avLst/>
          </a:prstGeom>
          <a:noFill/>
          <a:ln w="9525">
            <a:noFill/>
            <a:miter lim="800000"/>
            <a:headEnd/>
            <a:tailEnd/>
          </a:ln>
        </p:spPr>
      </p:pic>
    </p:spTree>
    <p:extLst>
      <p:ext uri="{BB962C8B-B14F-4D97-AF65-F5344CB8AC3E}">
        <p14:creationId xmlns:p14="http://schemas.microsoft.com/office/powerpoint/2010/main" val="18890642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Text Box 2"/>
          <p:cNvSpPr txBox="1">
            <a:spLocks noChangeArrowheads="1"/>
          </p:cNvSpPr>
          <p:nvPr/>
        </p:nvSpPr>
        <p:spPr bwMode="auto">
          <a:xfrm>
            <a:off x="1295400" y="-15875"/>
            <a:ext cx="7055788" cy="707886"/>
          </a:xfrm>
          <a:prstGeom prst="rect">
            <a:avLst/>
          </a:prstGeom>
          <a:noFill/>
          <a:ln w="9525">
            <a:noFill/>
            <a:miter lim="800000"/>
            <a:headEnd/>
            <a:tailEnd/>
          </a:ln>
        </p:spPr>
        <p:txBody>
          <a:bodyPr wrap="none">
            <a:spAutoFit/>
          </a:bodyPr>
          <a:lstStyle/>
          <a:p>
            <a:pPr eaLnBrk="0" hangingPunct="0"/>
            <a:r>
              <a:rPr lang="en-GB" sz="4000" b="1" dirty="0" err="1">
                <a:solidFill>
                  <a:schemeClr val="accent5">
                    <a:lumMod val="75000"/>
                  </a:schemeClr>
                </a:solidFill>
                <a:latin typeface="+mj-lt"/>
              </a:rPr>
              <a:t>Prévention</a:t>
            </a:r>
            <a:r>
              <a:rPr lang="en-GB" sz="4000" b="1" dirty="0">
                <a:solidFill>
                  <a:schemeClr val="accent5">
                    <a:lumMod val="75000"/>
                  </a:schemeClr>
                </a:solidFill>
                <a:latin typeface="+mj-lt"/>
              </a:rPr>
              <a:t> : les </a:t>
            </a:r>
            <a:r>
              <a:rPr lang="en-GB" sz="4000" b="1" dirty="0" err="1">
                <a:solidFill>
                  <a:schemeClr val="accent5">
                    <a:lumMod val="75000"/>
                  </a:schemeClr>
                </a:solidFill>
                <a:latin typeface="+mj-lt"/>
              </a:rPr>
              <a:t>différents</a:t>
            </a:r>
            <a:r>
              <a:rPr lang="en-GB" sz="4000" b="1" dirty="0">
                <a:solidFill>
                  <a:schemeClr val="accent5">
                    <a:lumMod val="75000"/>
                  </a:schemeClr>
                </a:solidFill>
                <a:latin typeface="+mj-lt"/>
              </a:rPr>
              <a:t> </a:t>
            </a:r>
            <a:r>
              <a:rPr lang="en-GB" sz="4000" b="1" dirty="0" err="1">
                <a:solidFill>
                  <a:schemeClr val="accent5">
                    <a:lumMod val="75000"/>
                  </a:schemeClr>
                </a:solidFill>
                <a:latin typeface="+mj-lt"/>
              </a:rPr>
              <a:t>volets</a:t>
            </a:r>
            <a:endParaRPr lang="en-GB" sz="4000" b="1" dirty="0">
              <a:solidFill>
                <a:schemeClr val="accent5">
                  <a:lumMod val="75000"/>
                </a:schemeClr>
              </a:solidFill>
              <a:latin typeface="+mj-lt"/>
            </a:endParaRPr>
          </a:p>
        </p:txBody>
      </p:sp>
      <p:grpSp>
        <p:nvGrpSpPr>
          <p:cNvPr id="149506" name="Group 6"/>
          <p:cNvGrpSpPr>
            <a:grpSpLocks/>
          </p:cNvGrpSpPr>
          <p:nvPr/>
        </p:nvGrpSpPr>
        <p:grpSpPr bwMode="auto">
          <a:xfrm>
            <a:off x="0" y="4263608"/>
            <a:ext cx="4567238" cy="1947862"/>
            <a:chOff x="3840" y="2519"/>
            <a:chExt cx="1680" cy="672"/>
          </a:xfrm>
        </p:grpSpPr>
        <p:sp>
          <p:nvSpPr>
            <p:cNvPr id="110599" name="Rectangle 7"/>
            <p:cNvSpPr>
              <a:spLocks noChangeArrowheads="1"/>
            </p:cNvSpPr>
            <p:nvPr/>
          </p:nvSpPr>
          <p:spPr bwMode="auto">
            <a:xfrm>
              <a:off x="3840" y="2519"/>
              <a:ext cx="1680" cy="672"/>
            </a:xfrm>
            <a:prstGeom prst="rect">
              <a:avLst/>
            </a:prstGeom>
            <a:gradFill rotWithShape="1">
              <a:gsLst>
                <a:gs pos="0">
                  <a:schemeClr val="accent1"/>
                </a:gs>
                <a:gs pos="100000">
                  <a:schemeClr val="accent1">
                    <a:gamma/>
                    <a:shade val="46275"/>
                    <a:invGamma/>
                  </a:schemeClr>
                </a:gs>
              </a:gsLst>
              <a:lin ang="5400000" scaled="1"/>
            </a:gradFill>
            <a:ln w="12700">
              <a:solidFill>
                <a:schemeClr val="tx1"/>
              </a:solidFill>
              <a:miter lim="800000"/>
              <a:headEnd type="none" w="sm" len="sm"/>
              <a:tailEnd type="none" w="sm" len="sm"/>
            </a:ln>
            <a:effectLst/>
          </p:spPr>
          <p:txBody>
            <a:bodyPr wrap="none" anchor="ctr"/>
            <a:lstStyle/>
            <a:p>
              <a:pPr fontAlgn="auto">
                <a:spcBef>
                  <a:spcPts val="0"/>
                </a:spcBef>
                <a:spcAft>
                  <a:spcPts val="0"/>
                </a:spcAft>
                <a:defRPr/>
              </a:pPr>
              <a:endParaRPr lang="en-US">
                <a:latin typeface="+mn-lt"/>
              </a:endParaRPr>
            </a:p>
          </p:txBody>
        </p:sp>
        <p:sp>
          <p:nvSpPr>
            <p:cNvPr id="149531" name="Rectangle 8"/>
            <p:cNvSpPr>
              <a:spLocks noChangeArrowheads="1"/>
            </p:cNvSpPr>
            <p:nvPr/>
          </p:nvSpPr>
          <p:spPr bwMode="auto">
            <a:xfrm>
              <a:off x="3984" y="2618"/>
              <a:ext cx="1293" cy="315"/>
            </a:xfrm>
            <a:prstGeom prst="rect">
              <a:avLst/>
            </a:prstGeom>
            <a:noFill/>
            <a:ln w="9525">
              <a:noFill/>
              <a:miter lim="800000"/>
              <a:headEnd/>
              <a:tailEnd/>
            </a:ln>
          </p:spPr>
          <p:txBody>
            <a:bodyPr>
              <a:spAutoFit/>
            </a:bodyPr>
            <a:lstStyle/>
            <a:p>
              <a:pPr eaLnBrk="0" hangingPunct="0"/>
              <a:r>
                <a:rPr lang="en-GB" sz="3600" dirty="0">
                  <a:solidFill>
                    <a:schemeClr val="bg2"/>
                  </a:solidFill>
                </a:rPr>
                <a:t>    </a:t>
              </a:r>
              <a:r>
                <a:rPr lang="en-GB" sz="3600" b="1" dirty="0" err="1">
                  <a:solidFill>
                    <a:schemeClr val="bg2"/>
                  </a:solidFill>
                </a:rPr>
                <a:t>Spécifique</a:t>
              </a:r>
              <a:endParaRPr lang="en-GB" sz="3600" b="1" dirty="0">
                <a:solidFill>
                  <a:schemeClr val="bg2"/>
                </a:solidFill>
              </a:endParaRPr>
            </a:p>
          </p:txBody>
        </p:sp>
      </p:grpSp>
      <p:sp>
        <p:nvSpPr>
          <p:cNvPr id="149507" name="Rectangle 9"/>
          <p:cNvSpPr>
            <a:spLocks noChangeArrowheads="1"/>
          </p:cNvSpPr>
          <p:nvPr/>
        </p:nvSpPr>
        <p:spPr bwMode="auto">
          <a:xfrm>
            <a:off x="4716463" y="4042945"/>
            <a:ext cx="4132262" cy="1754188"/>
          </a:xfrm>
          <a:prstGeom prst="rect">
            <a:avLst/>
          </a:prstGeom>
          <a:noFill/>
          <a:ln w="9525">
            <a:noFill/>
            <a:miter lim="800000"/>
            <a:headEnd/>
            <a:tailEnd/>
          </a:ln>
        </p:spPr>
        <p:txBody>
          <a:bodyPr>
            <a:spAutoFit/>
          </a:bodyPr>
          <a:lstStyle/>
          <a:p>
            <a:pPr algn="ctr"/>
            <a:endParaRPr lang="fr-CH" b="1">
              <a:solidFill>
                <a:srgbClr val="0000FF"/>
              </a:solidFill>
            </a:endParaRPr>
          </a:p>
          <a:p>
            <a:pPr algn="ctr"/>
            <a:r>
              <a:rPr lang="fr-CH" b="1">
                <a:solidFill>
                  <a:srgbClr val="0000FF"/>
                </a:solidFill>
              </a:rPr>
              <a:t>Pulmonaire</a:t>
            </a:r>
          </a:p>
          <a:p>
            <a:pPr algn="ctr"/>
            <a:r>
              <a:rPr lang="fr-CH" b="1">
                <a:solidFill>
                  <a:srgbClr val="0000FF"/>
                </a:solidFill>
              </a:rPr>
              <a:t>Urinaire</a:t>
            </a:r>
          </a:p>
          <a:p>
            <a:pPr algn="ctr"/>
            <a:r>
              <a:rPr lang="fr-CH" b="1">
                <a:solidFill>
                  <a:srgbClr val="0000FF"/>
                </a:solidFill>
              </a:rPr>
              <a:t>Digestif</a:t>
            </a:r>
          </a:p>
          <a:p>
            <a:pPr algn="ctr"/>
            <a:r>
              <a:rPr lang="fr-CH" b="1">
                <a:solidFill>
                  <a:srgbClr val="0000FF"/>
                </a:solidFill>
              </a:rPr>
              <a:t>Cutanée</a:t>
            </a:r>
          </a:p>
          <a:p>
            <a:pPr algn="ctr"/>
            <a:endParaRPr lang="fr-FR" b="1">
              <a:solidFill>
                <a:srgbClr val="0000FF"/>
              </a:solidFill>
            </a:endParaRPr>
          </a:p>
        </p:txBody>
      </p:sp>
      <p:sp>
        <p:nvSpPr>
          <p:cNvPr id="149508" name="AutoShape 10"/>
          <p:cNvSpPr>
            <a:spLocks/>
          </p:cNvSpPr>
          <p:nvPr/>
        </p:nvSpPr>
        <p:spPr bwMode="auto">
          <a:xfrm>
            <a:off x="5254625" y="4514433"/>
            <a:ext cx="320675" cy="1697037"/>
          </a:xfrm>
          <a:prstGeom prst="leftBrace">
            <a:avLst>
              <a:gd name="adj1" fmla="val 37535"/>
              <a:gd name="adj2" fmla="val 50000"/>
            </a:avLst>
          </a:prstGeom>
          <a:noFill/>
          <a:ln w="9525">
            <a:solidFill>
              <a:schemeClr val="tx1"/>
            </a:solidFill>
            <a:round/>
            <a:headEnd/>
            <a:tailEnd/>
          </a:ln>
        </p:spPr>
        <p:txBody>
          <a:bodyPr wrap="none" anchor="ctr"/>
          <a:lstStyle/>
          <a:p>
            <a:endParaRPr lang="en-US">
              <a:latin typeface="Calibri" pitchFamily="34" charset="0"/>
            </a:endParaRPr>
          </a:p>
        </p:txBody>
      </p:sp>
      <p:grpSp>
        <p:nvGrpSpPr>
          <p:cNvPr id="149509" name="Grouper 1"/>
          <p:cNvGrpSpPr>
            <a:grpSpLocks/>
          </p:cNvGrpSpPr>
          <p:nvPr/>
        </p:nvGrpSpPr>
        <p:grpSpPr bwMode="auto">
          <a:xfrm>
            <a:off x="46038" y="980355"/>
            <a:ext cx="6511520" cy="2656898"/>
            <a:chOff x="0" y="1343026"/>
            <a:chExt cx="9101138" cy="2922587"/>
          </a:xfrm>
        </p:grpSpPr>
        <p:grpSp>
          <p:nvGrpSpPr>
            <p:cNvPr id="149512" name="Group 3"/>
            <p:cNvGrpSpPr>
              <a:grpSpLocks/>
            </p:cNvGrpSpPr>
            <p:nvPr/>
          </p:nvGrpSpPr>
          <p:grpSpPr bwMode="auto">
            <a:xfrm>
              <a:off x="0" y="1700213"/>
              <a:ext cx="3995738" cy="1368425"/>
              <a:chOff x="204" y="754"/>
              <a:chExt cx="1680" cy="672"/>
            </a:xfrm>
          </p:grpSpPr>
          <p:sp>
            <p:nvSpPr>
              <p:cNvPr id="149528" name="Rectangle 4"/>
              <p:cNvSpPr>
                <a:spLocks noChangeArrowheads="1"/>
              </p:cNvSpPr>
              <p:nvPr/>
            </p:nvSpPr>
            <p:spPr bwMode="auto">
              <a:xfrm>
                <a:off x="204" y="754"/>
                <a:ext cx="1680" cy="672"/>
              </a:xfrm>
              <a:prstGeom prst="rect">
                <a:avLst/>
              </a:prstGeom>
              <a:gradFill rotWithShape="1">
                <a:gsLst>
                  <a:gs pos="0">
                    <a:srgbClr val="FFFF99"/>
                  </a:gs>
                  <a:gs pos="100000">
                    <a:srgbClr val="767647"/>
                  </a:gs>
                </a:gsLst>
                <a:lin ang="5400000" scaled="1"/>
              </a:gradFill>
              <a:ln w="12700">
                <a:solidFill>
                  <a:schemeClr val="tx1"/>
                </a:solidFill>
                <a:miter lim="800000"/>
                <a:headEnd type="none" w="sm" len="sm"/>
                <a:tailEnd type="none" w="sm" len="sm"/>
              </a:ln>
            </p:spPr>
            <p:txBody>
              <a:bodyPr wrap="none" anchor="ctr"/>
              <a:lstStyle/>
              <a:p>
                <a:endParaRPr lang="en-US" sz="1600">
                  <a:latin typeface="Calibri" pitchFamily="34" charset="0"/>
                </a:endParaRPr>
              </a:p>
            </p:txBody>
          </p:sp>
          <p:sp>
            <p:nvSpPr>
              <p:cNvPr id="149529" name="Rectangle 5"/>
              <p:cNvSpPr>
                <a:spLocks noChangeArrowheads="1"/>
              </p:cNvSpPr>
              <p:nvPr/>
            </p:nvSpPr>
            <p:spPr bwMode="auto">
              <a:xfrm>
                <a:off x="335" y="874"/>
                <a:ext cx="1184" cy="283"/>
              </a:xfrm>
              <a:prstGeom prst="rect">
                <a:avLst/>
              </a:prstGeom>
              <a:noFill/>
              <a:ln w="9525">
                <a:noFill/>
                <a:miter lim="800000"/>
                <a:headEnd/>
                <a:tailEnd/>
              </a:ln>
            </p:spPr>
            <p:txBody>
              <a:bodyPr>
                <a:spAutoFit/>
              </a:bodyPr>
              <a:lstStyle/>
              <a:p>
                <a:pPr algn="ctr" eaLnBrk="0" hangingPunct="0"/>
                <a:r>
                  <a:rPr lang="en-GB" sz="2800" b="1" dirty="0"/>
                  <a:t>  </a:t>
                </a:r>
                <a:r>
                  <a:rPr lang="en-GB" sz="2800" b="1" dirty="0" err="1"/>
                  <a:t>Générale</a:t>
                </a:r>
                <a:r>
                  <a:rPr lang="en-GB" sz="2800" b="1" dirty="0"/>
                  <a:t>    </a:t>
                </a:r>
              </a:p>
            </p:txBody>
          </p:sp>
        </p:grpSp>
        <p:grpSp>
          <p:nvGrpSpPr>
            <p:cNvPr id="149513" name="Group 11"/>
            <p:cNvGrpSpPr>
              <a:grpSpLocks/>
            </p:cNvGrpSpPr>
            <p:nvPr/>
          </p:nvGrpSpPr>
          <p:grpSpPr bwMode="auto">
            <a:xfrm>
              <a:off x="4313236" y="2568576"/>
              <a:ext cx="3155950" cy="935037"/>
              <a:chOff x="3171" y="2786"/>
              <a:chExt cx="1988" cy="589"/>
            </a:xfrm>
          </p:grpSpPr>
          <p:sp>
            <p:nvSpPr>
              <p:cNvPr id="149526" name="Oval 12"/>
              <p:cNvSpPr>
                <a:spLocks noChangeArrowheads="1"/>
              </p:cNvSpPr>
              <p:nvPr/>
            </p:nvSpPr>
            <p:spPr bwMode="auto">
              <a:xfrm>
                <a:off x="3171" y="2786"/>
                <a:ext cx="1973" cy="589"/>
              </a:xfrm>
              <a:prstGeom prst="ellipse">
                <a:avLst/>
              </a:prstGeom>
              <a:solidFill>
                <a:schemeClr val="accent1"/>
              </a:solidFill>
              <a:ln w="9525">
                <a:solidFill>
                  <a:schemeClr val="tx1"/>
                </a:solidFill>
                <a:round/>
                <a:headEnd/>
                <a:tailEnd/>
              </a:ln>
            </p:spPr>
            <p:txBody>
              <a:bodyPr wrap="none" anchor="ctr"/>
              <a:lstStyle/>
              <a:p>
                <a:endParaRPr lang="en-US">
                  <a:solidFill>
                    <a:srgbClr val="FF0000"/>
                  </a:solidFill>
                  <a:latin typeface="Calibri" pitchFamily="34" charset="0"/>
                </a:endParaRPr>
              </a:p>
            </p:txBody>
          </p:sp>
          <p:sp>
            <p:nvSpPr>
              <p:cNvPr id="149527" name="Rectangle 13"/>
              <p:cNvSpPr>
                <a:spLocks noChangeArrowheads="1"/>
              </p:cNvSpPr>
              <p:nvPr/>
            </p:nvSpPr>
            <p:spPr bwMode="auto">
              <a:xfrm>
                <a:off x="3298" y="2968"/>
                <a:ext cx="1861" cy="277"/>
              </a:xfrm>
              <a:prstGeom prst="rect">
                <a:avLst/>
              </a:prstGeom>
              <a:noFill/>
              <a:ln w="9525">
                <a:noFill/>
                <a:miter lim="800000"/>
                <a:headEnd/>
                <a:tailEnd/>
              </a:ln>
            </p:spPr>
            <p:txBody>
              <a:bodyPr wrap="none">
                <a:spAutoFit/>
              </a:bodyPr>
              <a:lstStyle/>
              <a:p>
                <a:r>
                  <a:rPr lang="fr-FR" sz="2000" b="1" dirty="0"/>
                  <a:t>Statut fonctionnel</a:t>
                </a:r>
              </a:p>
            </p:txBody>
          </p:sp>
        </p:grpSp>
        <p:grpSp>
          <p:nvGrpSpPr>
            <p:cNvPr id="149514" name="Group 14"/>
            <p:cNvGrpSpPr>
              <a:grpSpLocks/>
            </p:cNvGrpSpPr>
            <p:nvPr/>
          </p:nvGrpSpPr>
          <p:grpSpPr bwMode="auto">
            <a:xfrm>
              <a:off x="4559300" y="1819274"/>
              <a:ext cx="2571751" cy="493712"/>
              <a:chOff x="3915" y="2098"/>
              <a:chExt cx="1620" cy="311"/>
            </a:xfrm>
          </p:grpSpPr>
          <p:sp>
            <p:nvSpPr>
              <p:cNvPr id="149524" name="Oval 15"/>
              <p:cNvSpPr>
                <a:spLocks noChangeArrowheads="1"/>
              </p:cNvSpPr>
              <p:nvPr/>
            </p:nvSpPr>
            <p:spPr bwMode="auto">
              <a:xfrm>
                <a:off x="3915" y="2098"/>
                <a:ext cx="1620" cy="311"/>
              </a:xfrm>
              <a:prstGeom prst="ellipse">
                <a:avLst/>
              </a:prstGeom>
              <a:solidFill>
                <a:srgbClr val="FFFF99"/>
              </a:solidFill>
              <a:ln w="9525">
                <a:solidFill>
                  <a:schemeClr val="tx1"/>
                </a:solidFill>
                <a:round/>
                <a:headEnd/>
                <a:tailEnd/>
              </a:ln>
            </p:spPr>
            <p:txBody>
              <a:bodyPr wrap="none" anchor="ctr"/>
              <a:lstStyle/>
              <a:p>
                <a:endParaRPr lang="en-US" sz="1600">
                  <a:latin typeface="Calibri" pitchFamily="34" charset="0"/>
                </a:endParaRPr>
              </a:p>
            </p:txBody>
          </p:sp>
          <p:sp>
            <p:nvSpPr>
              <p:cNvPr id="149525" name="Rectangle 16"/>
              <p:cNvSpPr>
                <a:spLocks noChangeArrowheads="1"/>
              </p:cNvSpPr>
              <p:nvPr/>
            </p:nvSpPr>
            <p:spPr bwMode="auto">
              <a:xfrm>
                <a:off x="3915" y="2102"/>
                <a:ext cx="1611" cy="196"/>
              </a:xfrm>
              <a:prstGeom prst="rect">
                <a:avLst/>
              </a:prstGeom>
              <a:noFill/>
              <a:ln w="9525">
                <a:noFill/>
                <a:miter lim="800000"/>
                <a:headEnd/>
                <a:tailEnd/>
              </a:ln>
            </p:spPr>
            <p:txBody>
              <a:bodyPr wrap="none">
                <a:spAutoFit/>
              </a:bodyPr>
              <a:lstStyle/>
              <a:p>
                <a:r>
                  <a:rPr lang="fr-FR" sz="1200" dirty="0"/>
                  <a:t>  Environnement physique</a:t>
                </a:r>
              </a:p>
            </p:txBody>
          </p:sp>
        </p:grpSp>
        <p:grpSp>
          <p:nvGrpSpPr>
            <p:cNvPr id="149515" name="Group 17"/>
            <p:cNvGrpSpPr>
              <a:grpSpLocks/>
            </p:cNvGrpSpPr>
            <p:nvPr/>
          </p:nvGrpSpPr>
          <p:grpSpPr bwMode="auto">
            <a:xfrm>
              <a:off x="5681662" y="3330576"/>
              <a:ext cx="3132138" cy="935037"/>
              <a:chOff x="630" y="3013"/>
              <a:chExt cx="1973" cy="589"/>
            </a:xfrm>
          </p:grpSpPr>
          <p:sp>
            <p:nvSpPr>
              <p:cNvPr id="149522" name="Oval 18"/>
              <p:cNvSpPr>
                <a:spLocks noChangeArrowheads="1"/>
              </p:cNvSpPr>
              <p:nvPr/>
            </p:nvSpPr>
            <p:spPr bwMode="auto">
              <a:xfrm>
                <a:off x="630" y="3013"/>
                <a:ext cx="1973" cy="589"/>
              </a:xfrm>
              <a:prstGeom prst="ellipse">
                <a:avLst/>
              </a:prstGeom>
              <a:solidFill>
                <a:schemeClr val="accent1"/>
              </a:solidFill>
              <a:ln w="9525">
                <a:solidFill>
                  <a:schemeClr val="tx1"/>
                </a:solidFill>
                <a:round/>
                <a:headEnd/>
                <a:tailEnd/>
              </a:ln>
            </p:spPr>
            <p:txBody>
              <a:bodyPr wrap="none" anchor="ctr"/>
              <a:lstStyle/>
              <a:p>
                <a:endParaRPr lang="en-US" sz="1600">
                  <a:latin typeface="Calibri" pitchFamily="34" charset="0"/>
                </a:endParaRPr>
              </a:p>
            </p:txBody>
          </p:sp>
          <p:sp>
            <p:nvSpPr>
              <p:cNvPr id="149523" name="Rectangle 19"/>
              <p:cNvSpPr>
                <a:spLocks noChangeArrowheads="1"/>
              </p:cNvSpPr>
              <p:nvPr/>
            </p:nvSpPr>
            <p:spPr bwMode="auto">
              <a:xfrm>
                <a:off x="948" y="3149"/>
                <a:ext cx="1435" cy="277"/>
              </a:xfrm>
              <a:prstGeom prst="rect">
                <a:avLst/>
              </a:prstGeom>
              <a:noFill/>
              <a:ln w="9525">
                <a:noFill/>
                <a:miter lim="800000"/>
                <a:headEnd/>
                <a:tailEnd/>
              </a:ln>
            </p:spPr>
            <p:txBody>
              <a:bodyPr wrap="none">
                <a:spAutoFit/>
              </a:bodyPr>
              <a:lstStyle/>
              <a:p>
                <a:r>
                  <a:rPr lang="fr-FR" sz="2000" b="1" dirty="0" err="1"/>
                  <a:t>bio-médicaux</a:t>
                </a:r>
                <a:endParaRPr lang="fr-FR" sz="2000" b="1" dirty="0"/>
              </a:p>
            </p:txBody>
          </p:sp>
        </p:grpSp>
        <p:grpSp>
          <p:nvGrpSpPr>
            <p:cNvPr id="149516" name="Group 20"/>
            <p:cNvGrpSpPr>
              <a:grpSpLocks/>
            </p:cNvGrpSpPr>
            <p:nvPr/>
          </p:nvGrpSpPr>
          <p:grpSpPr bwMode="auto">
            <a:xfrm>
              <a:off x="5219290" y="1343026"/>
              <a:ext cx="3076938" cy="577850"/>
              <a:chOff x="2230" y="1254"/>
              <a:chExt cx="1419" cy="364"/>
            </a:xfrm>
          </p:grpSpPr>
          <p:sp>
            <p:nvSpPr>
              <p:cNvPr id="149520" name="Oval 21"/>
              <p:cNvSpPr>
                <a:spLocks noChangeArrowheads="1"/>
              </p:cNvSpPr>
              <p:nvPr/>
            </p:nvSpPr>
            <p:spPr bwMode="auto">
              <a:xfrm>
                <a:off x="2230" y="1254"/>
                <a:ext cx="1419" cy="352"/>
              </a:xfrm>
              <a:prstGeom prst="ellipse">
                <a:avLst/>
              </a:prstGeom>
              <a:solidFill>
                <a:srgbClr val="FFFF99"/>
              </a:solidFill>
              <a:ln w="9525">
                <a:solidFill>
                  <a:schemeClr val="tx1"/>
                </a:solidFill>
                <a:round/>
                <a:headEnd/>
                <a:tailEnd/>
              </a:ln>
            </p:spPr>
            <p:txBody>
              <a:bodyPr wrap="none" anchor="ctr"/>
              <a:lstStyle/>
              <a:p>
                <a:endParaRPr lang="en-US" sz="1600">
                  <a:latin typeface="Calibri" pitchFamily="34" charset="0"/>
                </a:endParaRPr>
              </a:p>
            </p:txBody>
          </p:sp>
          <p:sp>
            <p:nvSpPr>
              <p:cNvPr id="149521" name="Rectangle 22"/>
              <p:cNvSpPr>
                <a:spLocks noChangeArrowheads="1"/>
              </p:cNvSpPr>
              <p:nvPr/>
            </p:nvSpPr>
            <p:spPr bwMode="auto">
              <a:xfrm>
                <a:off x="2285" y="1298"/>
                <a:ext cx="1334" cy="320"/>
              </a:xfrm>
              <a:prstGeom prst="rect">
                <a:avLst/>
              </a:prstGeom>
              <a:noFill/>
              <a:ln w="9525">
                <a:noFill/>
                <a:miter lim="800000"/>
                <a:headEnd/>
                <a:tailEnd/>
              </a:ln>
            </p:spPr>
            <p:txBody>
              <a:bodyPr wrap="none">
                <a:spAutoFit/>
              </a:bodyPr>
              <a:lstStyle/>
              <a:p>
                <a:pPr algn="ctr"/>
                <a:r>
                  <a:rPr lang="fr-FR" sz="1200" dirty="0"/>
                  <a:t>Environnement </a:t>
                </a:r>
                <a:r>
                  <a:rPr lang="fr-FR" sz="1200" dirty="0" err="1"/>
                  <a:t>soci</a:t>
                </a:r>
                <a:r>
                  <a:rPr lang="fr-CH" sz="1200" dirty="0"/>
                  <a:t>o- </a:t>
                </a:r>
                <a:r>
                  <a:rPr lang="fr-FR" sz="1200" dirty="0"/>
                  <a:t>culturel </a:t>
                </a:r>
              </a:p>
              <a:p>
                <a:pPr algn="ctr"/>
                <a:r>
                  <a:rPr lang="fr-FR" sz="1200" dirty="0"/>
                  <a:t>économique</a:t>
                </a:r>
              </a:p>
            </p:txBody>
          </p:sp>
        </p:grpSp>
        <p:grpSp>
          <p:nvGrpSpPr>
            <p:cNvPr id="149517" name="Group 23"/>
            <p:cNvGrpSpPr>
              <a:grpSpLocks/>
            </p:cNvGrpSpPr>
            <p:nvPr/>
          </p:nvGrpSpPr>
          <p:grpSpPr bwMode="auto">
            <a:xfrm>
              <a:off x="5969001" y="2056580"/>
              <a:ext cx="3132137" cy="711200"/>
              <a:chOff x="-27" y="1698"/>
              <a:chExt cx="1973" cy="589"/>
            </a:xfrm>
          </p:grpSpPr>
          <p:sp>
            <p:nvSpPr>
              <p:cNvPr id="149518" name="Oval 24"/>
              <p:cNvSpPr>
                <a:spLocks noChangeArrowheads="1"/>
              </p:cNvSpPr>
              <p:nvPr/>
            </p:nvSpPr>
            <p:spPr bwMode="auto">
              <a:xfrm>
                <a:off x="-27" y="1698"/>
                <a:ext cx="1973" cy="589"/>
              </a:xfrm>
              <a:prstGeom prst="ellipse">
                <a:avLst/>
              </a:prstGeom>
              <a:solidFill>
                <a:srgbClr val="FFFF99"/>
              </a:solidFill>
              <a:ln w="9525">
                <a:solidFill>
                  <a:schemeClr val="tx1"/>
                </a:solidFill>
                <a:round/>
                <a:headEnd/>
                <a:tailEnd/>
              </a:ln>
            </p:spPr>
            <p:txBody>
              <a:bodyPr wrap="none" anchor="ctr"/>
              <a:lstStyle/>
              <a:p>
                <a:endParaRPr lang="en-US" sz="1600">
                  <a:latin typeface="Calibri" pitchFamily="34" charset="0"/>
                </a:endParaRPr>
              </a:p>
            </p:txBody>
          </p:sp>
          <p:sp>
            <p:nvSpPr>
              <p:cNvPr id="149519" name="Text Box 25"/>
              <p:cNvSpPr txBox="1">
                <a:spLocks noChangeArrowheads="1"/>
              </p:cNvSpPr>
              <p:nvPr/>
            </p:nvSpPr>
            <p:spPr bwMode="auto">
              <a:xfrm>
                <a:off x="171" y="1828"/>
                <a:ext cx="1500" cy="336"/>
              </a:xfrm>
              <a:prstGeom prst="rect">
                <a:avLst/>
              </a:prstGeom>
              <a:noFill/>
              <a:ln w="9525">
                <a:noFill/>
                <a:miter lim="800000"/>
                <a:headEnd/>
                <a:tailEnd/>
              </a:ln>
            </p:spPr>
            <p:txBody>
              <a:bodyPr wrap="none">
                <a:spAutoFit/>
              </a:bodyPr>
              <a:lstStyle/>
              <a:p>
                <a:pPr algn="ctr"/>
                <a:r>
                  <a:rPr lang="fr-FR" dirty="0">
                    <a:solidFill>
                      <a:srgbClr val="FF0000"/>
                    </a:solidFill>
                    <a:ea typeface="ＭＳ Ｐゴシック"/>
                    <a:cs typeface="ＭＳ Ｐゴシック"/>
                  </a:rPr>
                  <a:t>Système de soin</a:t>
                </a:r>
              </a:p>
            </p:txBody>
          </p:sp>
        </p:grpSp>
      </p:grpSp>
      <p:sp>
        <p:nvSpPr>
          <p:cNvPr id="27" name="Text Box 26"/>
          <p:cNvSpPr txBox="1">
            <a:spLocks noChangeArrowheads="1"/>
          </p:cNvSpPr>
          <p:nvPr/>
        </p:nvSpPr>
        <p:spPr bwMode="auto">
          <a:xfrm rot="3279310">
            <a:off x="6239669" y="3913564"/>
            <a:ext cx="3316287" cy="701675"/>
          </a:xfrm>
          <a:prstGeom prst="rect">
            <a:avLst/>
          </a:prstGeom>
          <a:solidFill>
            <a:schemeClr val="bg1"/>
          </a:solidFill>
          <a:ln w="9525">
            <a:noFill/>
            <a:miter lim="800000"/>
            <a:headEnd/>
            <a:tailEnd/>
          </a:ln>
        </p:spPr>
        <p:txBody>
          <a:bodyPr wrap="none">
            <a:spAutoFit/>
          </a:bodyPr>
          <a:lstStyle/>
          <a:p>
            <a:pPr eaLnBrk="0" hangingPunct="0"/>
            <a:r>
              <a:rPr lang="en-GB" sz="4000" b="1">
                <a:solidFill>
                  <a:srgbClr val="FF0000"/>
                </a:solidFill>
                <a:ea typeface="ＭＳ Ｐゴシック"/>
                <a:cs typeface="ＭＳ Ｐゴシック"/>
              </a:rPr>
              <a:t>Vaccinations</a:t>
            </a:r>
          </a:p>
        </p:txBody>
      </p:sp>
      <p:sp>
        <p:nvSpPr>
          <p:cNvPr id="28" name="Text Box 26"/>
          <p:cNvSpPr txBox="1">
            <a:spLocks noChangeArrowheads="1"/>
          </p:cNvSpPr>
          <p:nvPr/>
        </p:nvSpPr>
        <p:spPr bwMode="auto">
          <a:xfrm rot="3279310">
            <a:off x="4251325" y="5290720"/>
            <a:ext cx="2181225" cy="708025"/>
          </a:xfrm>
          <a:prstGeom prst="rect">
            <a:avLst/>
          </a:prstGeom>
          <a:solidFill>
            <a:schemeClr val="bg1"/>
          </a:solidFill>
          <a:ln w="9525">
            <a:noFill/>
            <a:miter lim="800000"/>
            <a:headEnd/>
            <a:tailEnd/>
          </a:ln>
        </p:spPr>
        <p:txBody>
          <a:bodyPr wrap="none">
            <a:spAutoFit/>
          </a:bodyPr>
          <a:lstStyle/>
          <a:p>
            <a:pPr eaLnBrk="0" hangingPunct="0"/>
            <a:r>
              <a:rPr lang="en-GB" sz="4000" b="1">
                <a:solidFill>
                  <a:srgbClr val="FF0000"/>
                </a:solidFill>
                <a:ea typeface="ＭＳ Ｐゴシック"/>
                <a:cs typeface="ＭＳ Ｐゴシック"/>
              </a:rPr>
              <a:t>Hygiène</a:t>
            </a:r>
          </a:p>
        </p:txBody>
      </p:sp>
    </p:spTree>
    <p:extLst>
      <p:ext uri="{BB962C8B-B14F-4D97-AF65-F5344CB8AC3E}">
        <p14:creationId xmlns:p14="http://schemas.microsoft.com/office/powerpoint/2010/main" val="24755442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0-#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additive="base">
                                        <p:cTn id="13" dur="500" fill="hold"/>
                                        <p:tgtEl>
                                          <p:spTgt spid="28"/>
                                        </p:tgtEl>
                                        <p:attrNameLst>
                                          <p:attrName>ppt_x</p:attrName>
                                        </p:attrNameLst>
                                      </p:cBhvr>
                                      <p:tavLst>
                                        <p:tav tm="0">
                                          <p:val>
                                            <p:strVal val="0-#ppt_w/2"/>
                                          </p:val>
                                        </p:tav>
                                        <p:tav tm="100000">
                                          <p:val>
                                            <p:strVal val="#ppt_x"/>
                                          </p:val>
                                        </p:tav>
                                      </p:tavLst>
                                    </p:anim>
                                    <p:anim calcmode="lin" valueType="num">
                                      <p:cBhvr additive="base">
                                        <p:cTn id="14"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autoUpdateAnimBg="0"/>
      <p:bldP spid="28" grpId="0"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1553" name="Text Box 2"/>
          <p:cNvSpPr txBox="1">
            <a:spLocks noChangeArrowheads="1"/>
          </p:cNvSpPr>
          <p:nvPr/>
        </p:nvSpPr>
        <p:spPr bwMode="auto">
          <a:xfrm>
            <a:off x="152400" y="0"/>
            <a:ext cx="8991600" cy="336550"/>
          </a:xfrm>
          <a:prstGeom prst="rect">
            <a:avLst/>
          </a:prstGeom>
          <a:noFill/>
          <a:ln w="9525">
            <a:noFill/>
            <a:miter lim="800000"/>
            <a:headEnd/>
            <a:tailEnd/>
          </a:ln>
        </p:spPr>
        <p:txBody>
          <a:bodyPr>
            <a:spAutoFit/>
          </a:bodyPr>
          <a:lstStyle/>
          <a:p>
            <a:pPr algn="ctr" eaLnBrk="0" hangingPunct="0"/>
            <a:r>
              <a:rPr lang="en-GB" sz="1600" b="1">
                <a:ea typeface="ＭＳ Ｐゴシック"/>
                <a:cs typeface="ＭＳ Ｐゴシック"/>
              </a:rPr>
              <a:t>Prévention des Infections du sujet âgé</a:t>
            </a:r>
          </a:p>
        </p:txBody>
      </p:sp>
      <p:sp>
        <p:nvSpPr>
          <p:cNvPr id="151554" name="Text Box 3"/>
          <p:cNvSpPr txBox="1">
            <a:spLocks noChangeArrowheads="1"/>
          </p:cNvSpPr>
          <p:nvPr/>
        </p:nvSpPr>
        <p:spPr bwMode="auto">
          <a:xfrm>
            <a:off x="284163" y="3124200"/>
            <a:ext cx="3775075" cy="1433513"/>
          </a:xfrm>
          <a:prstGeom prst="rect">
            <a:avLst/>
          </a:prstGeom>
          <a:noFill/>
          <a:ln w="9525">
            <a:noFill/>
            <a:miter lim="800000"/>
            <a:headEnd/>
            <a:tailEnd/>
          </a:ln>
        </p:spPr>
        <p:txBody>
          <a:bodyPr wrap="none">
            <a:spAutoFit/>
          </a:bodyPr>
          <a:lstStyle/>
          <a:p>
            <a:pPr algn="ctr" eaLnBrk="0" hangingPunct="0"/>
            <a:r>
              <a:rPr lang="en-GB" sz="2400" b="1">
                <a:solidFill>
                  <a:schemeClr val="tx2"/>
                </a:solidFill>
                <a:ea typeface="ＭＳ Ｐゴシック"/>
                <a:cs typeface="ＭＳ Ｐゴシック"/>
              </a:rPr>
              <a:t>Recherche - </a:t>
            </a:r>
            <a:r>
              <a:rPr lang="en-GB" sz="2800" b="1">
                <a:solidFill>
                  <a:schemeClr val="tx2"/>
                </a:solidFill>
                <a:ea typeface="ＭＳ Ｐゴシック"/>
                <a:cs typeface="ＭＳ Ｐゴシック"/>
              </a:rPr>
              <a:t>Approche</a:t>
            </a:r>
            <a:r>
              <a:rPr lang="en-GB" sz="2800" b="1">
                <a:ea typeface="ＭＳ Ｐゴシック"/>
                <a:cs typeface="ＭＳ Ｐゴシック"/>
              </a:rPr>
              <a:t> </a:t>
            </a:r>
          </a:p>
          <a:p>
            <a:pPr algn="ctr" eaLnBrk="0" hangingPunct="0"/>
            <a:r>
              <a:rPr lang="en-GB" sz="2400" b="1">
                <a:solidFill>
                  <a:schemeClr val="tx2"/>
                </a:solidFill>
                <a:ea typeface="ＭＳ Ｐゴシック"/>
                <a:cs typeface="ＭＳ Ｐゴシック"/>
              </a:rPr>
              <a:t>multidimensionnelle</a:t>
            </a:r>
            <a:endParaRPr lang="en-GB" sz="2800" b="1">
              <a:solidFill>
                <a:schemeClr val="tx2"/>
              </a:solidFill>
              <a:ea typeface="ＭＳ Ｐゴシック"/>
              <a:cs typeface="ＭＳ Ｐゴシック"/>
            </a:endParaRPr>
          </a:p>
          <a:p>
            <a:pPr algn="ctr" eaLnBrk="0" hangingPunct="0"/>
            <a:r>
              <a:rPr lang="en-GB" b="1">
                <a:ea typeface="ＭＳ Ｐゴシック"/>
                <a:cs typeface="ＭＳ Ｐゴシック"/>
              </a:rPr>
              <a:t>nutrition, fonction, </a:t>
            </a:r>
          </a:p>
          <a:p>
            <a:pPr algn="ctr" eaLnBrk="0" hangingPunct="0"/>
            <a:r>
              <a:rPr lang="en-GB" b="1">
                <a:ea typeface="ＭＳ Ｐゴシック"/>
                <a:cs typeface="ＭＳ Ｐゴシック"/>
              </a:rPr>
              <a:t>environnement social</a:t>
            </a:r>
          </a:p>
        </p:txBody>
      </p:sp>
      <p:grpSp>
        <p:nvGrpSpPr>
          <p:cNvPr id="151555" name="Group 4"/>
          <p:cNvGrpSpPr>
            <a:grpSpLocks/>
          </p:cNvGrpSpPr>
          <p:nvPr/>
        </p:nvGrpSpPr>
        <p:grpSpPr bwMode="auto">
          <a:xfrm>
            <a:off x="838200" y="1295400"/>
            <a:ext cx="2667000" cy="1143000"/>
            <a:chOff x="528" y="1056"/>
            <a:chExt cx="1680" cy="672"/>
          </a:xfrm>
        </p:grpSpPr>
        <p:sp>
          <p:nvSpPr>
            <p:cNvPr id="151575" name="Rectangle 5"/>
            <p:cNvSpPr>
              <a:spLocks noChangeArrowheads="1"/>
            </p:cNvSpPr>
            <p:nvPr/>
          </p:nvSpPr>
          <p:spPr bwMode="auto">
            <a:xfrm>
              <a:off x="528" y="1056"/>
              <a:ext cx="1680" cy="672"/>
            </a:xfrm>
            <a:prstGeom prst="rect">
              <a:avLst/>
            </a:prstGeom>
            <a:solidFill>
              <a:schemeClr val="bg2"/>
            </a:solidFill>
            <a:ln w="12700">
              <a:solidFill>
                <a:schemeClr val="tx1"/>
              </a:solidFill>
              <a:miter lim="800000"/>
              <a:headEnd type="none" w="sm" len="sm"/>
              <a:tailEnd type="none" w="sm" len="sm"/>
            </a:ln>
          </p:spPr>
          <p:txBody>
            <a:bodyPr wrap="none" anchor="ctr"/>
            <a:lstStyle/>
            <a:p>
              <a:endParaRPr lang="en-US">
                <a:latin typeface="Calibri" pitchFamily="34" charset="0"/>
              </a:endParaRPr>
            </a:p>
          </p:txBody>
        </p:sp>
        <p:sp>
          <p:nvSpPr>
            <p:cNvPr id="151576" name="Rectangle 6"/>
            <p:cNvSpPr>
              <a:spLocks noChangeArrowheads="1"/>
            </p:cNvSpPr>
            <p:nvPr/>
          </p:nvSpPr>
          <p:spPr bwMode="auto">
            <a:xfrm>
              <a:off x="720" y="1200"/>
              <a:ext cx="1300" cy="377"/>
            </a:xfrm>
            <a:prstGeom prst="rect">
              <a:avLst/>
            </a:prstGeom>
            <a:solidFill>
              <a:schemeClr val="bg2"/>
            </a:solidFill>
            <a:ln w="9525">
              <a:noFill/>
              <a:miter lim="800000"/>
              <a:headEnd/>
              <a:tailEnd/>
            </a:ln>
          </p:spPr>
          <p:txBody>
            <a:bodyPr wrap="none">
              <a:spAutoFit/>
            </a:bodyPr>
            <a:lstStyle/>
            <a:p>
              <a:pPr eaLnBrk="0" hangingPunct="0"/>
              <a:r>
                <a:rPr lang="en-GB" sz="3600"/>
                <a:t>Générale</a:t>
              </a:r>
            </a:p>
          </p:txBody>
        </p:sp>
      </p:grpSp>
      <p:grpSp>
        <p:nvGrpSpPr>
          <p:cNvPr id="151556" name="Group 7"/>
          <p:cNvGrpSpPr>
            <a:grpSpLocks/>
          </p:cNvGrpSpPr>
          <p:nvPr/>
        </p:nvGrpSpPr>
        <p:grpSpPr bwMode="auto">
          <a:xfrm>
            <a:off x="6019800" y="1295400"/>
            <a:ext cx="2667000" cy="1143000"/>
            <a:chOff x="3648" y="864"/>
            <a:chExt cx="1680" cy="672"/>
          </a:xfrm>
        </p:grpSpPr>
        <p:sp>
          <p:nvSpPr>
            <p:cNvPr id="151573" name="Rectangle 8"/>
            <p:cNvSpPr>
              <a:spLocks noChangeArrowheads="1"/>
            </p:cNvSpPr>
            <p:nvPr/>
          </p:nvSpPr>
          <p:spPr bwMode="auto">
            <a:xfrm>
              <a:off x="3648" y="864"/>
              <a:ext cx="1680" cy="672"/>
            </a:xfrm>
            <a:prstGeom prst="rect">
              <a:avLst/>
            </a:prstGeom>
            <a:solidFill>
              <a:srgbClr val="FF0000"/>
            </a:solidFill>
            <a:ln w="12700">
              <a:solidFill>
                <a:schemeClr val="tx1"/>
              </a:solidFill>
              <a:miter lim="800000"/>
              <a:headEnd type="none" w="sm" len="sm"/>
              <a:tailEnd type="none" w="sm" len="sm"/>
            </a:ln>
          </p:spPr>
          <p:txBody>
            <a:bodyPr wrap="none" anchor="ctr"/>
            <a:lstStyle/>
            <a:p>
              <a:endParaRPr lang="en-US">
                <a:latin typeface="Calibri" pitchFamily="34" charset="0"/>
              </a:endParaRPr>
            </a:p>
          </p:txBody>
        </p:sp>
        <p:sp>
          <p:nvSpPr>
            <p:cNvPr id="151574" name="Rectangle 9"/>
            <p:cNvSpPr>
              <a:spLocks noChangeArrowheads="1"/>
            </p:cNvSpPr>
            <p:nvPr/>
          </p:nvSpPr>
          <p:spPr bwMode="auto">
            <a:xfrm>
              <a:off x="3744" y="1008"/>
              <a:ext cx="1460" cy="377"/>
            </a:xfrm>
            <a:prstGeom prst="rect">
              <a:avLst/>
            </a:prstGeom>
            <a:noFill/>
            <a:ln w="9525">
              <a:noFill/>
              <a:miter lim="800000"/>
              <a:headEnd/>
              <a:tailEnd/>
            </a:ln>
          </p:spPr>
          <p:txBody>
            <a:bodyPr wrap="none">
              <a:spAutoFit/>
            </a:bodyPr>
            <a:lstStyle/>
            <a:p>
              <a:pPr eaLnBrk="0" hangingPunct="0"/>
              <a:r>
                <a:rPr lang="en-GB" sz="3600"/>
                <a:t>Spécifique</a:t>
              </a:r>
            </a:p>
          </p:txBody>
        </p:sp>
      </p:grpSp>
      <p:sp>
        <p:nvSpPr>
          <p:cNvPr id="151557" name="Rectangle 10"/>
          <p:cNvSpPr>
            <a:spLocks noChangeArrowheads="1"/>
          </p:cNvSpPr>
          <p:nvPr/>
        </p:nvSpPr>
        <p:spPr bwMode="auto">
          <a:xfrm>
            <a:off x="5430838" y="3200400"/>
            <a:ext cx="3841750" cy="822325"/>
          </a:xfrm>
          <a:prstGeom prst="rect">
            <a:avLst/>
          </a:prstGeom>
          <a:noFill/>
          <a:ln w="9525">
            <a:noFill/>
            <a:miter lim="800000"/>
            <a:headEnd/>
            <a:tailEnd/>
          </a:ln>
        </p:spPr>
        <p:txBody>
          <a:bodyPr wrap="none">
            <a:spAutoFit/>
          </a:bodyPr>
          <a:lstStyle/>
          <a:p>
            <a:pPr algn="ctr" eaLnBrk="0" hangingPunct="0"/>
            <a:r>
              <a:rPr lang="en-GB" b="1">
                <a:solidFill>
                  <a:schemeClr val="tx2"/>
                </a:solidFill>
              </a:rPr>
              <a:t>Recherche  </a:t>
            </a:r>
          </a:p>
          <a:p>
            <a:pPr algn="ctr" eaLnBrk="0" hangingPunct="0"/>
            <a:r>
              <a:rPr lang="en-GB" b="1">
                <a:solidFill>
                  <a:schemeClr val="tx2"/>
                </a:solidFill>
              </a:rPr>
              <a:t>Fondamentale et clinique</a:t>
            </a:r>
            <a:r>
              <a:rPr lang="en-GB" b="1"/>
              <a:t>	</a:t>
            </a:r>
          </a:p>
        </p:txBody>
      </p:sp>
      <p:sp>
        <p:nvSpPr>
          <p:cNvPr id="151558" name="Line 11"/>
          <p:cNvSpPr>
            <a:spLocks noChangeShapeType="1"/>
          </p:cNvSpPr>
          <p:nvPr/>
        </p:nvSpPr>
        <p:spPr bwMode="auto">
          <a:xfrm flipV="1">
            <a:off x="2057400" y="2438400"/>
            <a:ext cx="0" cy="762000"/>
          </a:xfrm>
          <a:prstGeom prst="line">
            <a:avLst/>
          </a:prstGeom>
          <a:noFill/>
          <a:ln w="76200">
            <a:solidFill>
              <a:schemeClr val="tx2"/>
            </a:solidFill>
            <a:round/>
            <a:headEnd type="triangle" w="med" len="med"/>
            <a:tailEnd/>
          </a:ln>
        </p:spPr>
        <p:txBody>
          <a:bodyPr wrap="none" anchor="ctr"/>
          <a:lstStyle/>
          <a:p>
            <a:endParaRPr lang="fr-FR"/>
          </a:p>
        </p:txBody>
      </p:sp>
      <p:sp>
        <p:nvSpPr>
          <p:cNvPr id="151559" name="Line 12"/>
          <p:cNvSpPr>
            <a:spLocks noChangeShapeType="1"/>
          </p:cNvSpPr>
          <p:nvPr/>
        </p:nvSpPr>
        <p:spPr bwMode="auto">
          <a:xfrm flipV="1">
            <a:off x="7162800" y="2438400"/>
            <a:ext cx="0" cy="762000"/>
          </a:xfrm>
          <a:prstGeom prst="line">
            <a:avLst/>
          </a:prstGeom>
          <a:noFill/>
          <a:ln w="76200">
            <a:solidFill>
              <a:schemeClr val="tx2"/>
            </a:solidFill>
            <a:round/>
            <a:headEnd type="triangle" w="med" len="med"/>
            <a:tailEnd/>
          </a:ln>
        </p:spPr>
        <p:txBody>
          <a:bodyPr wrap="none" anchor="ctr"/>
          <a:lstStyle/>
          <a:p>
            <a:endParaRPr lang="fr-FR"/>
          </a:p>
        </p:txBody>
      </p:sp>
      <p:sp>
        <p:nvSpPr>
          <p:cNvPr id="151560" name="Rectangle 13"/>
          <p:cNvSpPr>
            <a:spLocks noChangeArrowheads="1"/>
          </p:cNvSpPr>
          <p:nvPr/>
        </p:nvSpPr>
        <p:spPr bwMode="auto">
          <a:xfrm>
            <a:off x="0" y="333375"/>
            <a:ext cx="9144000" cy="707886"/>
          </a:xfrm>
          <a:prstGeom prst="rect">
            <a:avLst/>
          </a:prstGeom>
          <a:noFill/>
          <a:ln w="9525">
            <a:noFill/>
            <a:miter lim="800000"/>
            <a:headEnd/>
            <a:tailEnd/>
          </a:ln>
        </p:spPr>
        <p:txBody>
          <a:bodyPr>
            <a:spAutoFit/>
          </a:bodyPr>
          <a:lstStyle/>
          <a:p>
            <a:pPr algn="ctr" eaLnBrk="0" hangingPunct="0"/>
            <a:r>
              <a:rPr lang="en-GB" sz="4000" b="1" dirty="0">
                <a:solidFill>
                  <a:schemeClr val="accent5">
                    <a:lumMod val="75000"/>
                  </a:schemeClr>
                </a:solidFill>
                <a:latin typeface="+mj-lt"/>
              </a:rPr>
              <a:t>A RETENIR </a:t>
            </a:r>
          </a:p>
        </p:txBody>
      </p:sp>
      <p:grpSp>
        <p:nvGrpSpPr>
          <p:cNvPr id="4" name="Group 14"/>
          <p:cNvGrpSpPr>
            <a:grpSpLocks/>
          </p:cNvGrpSpPr>
          <p:nvPr/>
        </p:nvGrpSpPr>
        <p:grpSpPr bwMode="auto">
          <a:xfrm>
            <a:off x="409575" y="4495800"/>
            <a:ext cx="8477250" cy="2019300"/>
            <a:chOff x="340" y="2208"/>
            <a:chExt cx="5340" cy="2466"/>
          </a:xfrm>
        </p:grpSpPr>
        <p:grpSp>
          <p:nvGrpSpPr>
            <p:cNvPr id="151565" name="Group 15"/>
            <p:cNvGrpSpPr>
              <a:grpSpLocks/>
            </p:cNvGrpSpPr>
            <p:nvPr/>
          </p:nvGrpSpPr>
          <p:grpSpPr bwMode="auto">
            <a:xfrm>
              <a:off x="1899" y="2208"/>
              <a:ext cx="2160" cy="2466"/>
              <a:chOff x="1872" y="2208"/>
              <a:chExt cx="2160" cy="2466"/>
            </a:xfrm>
          </p:grpSpPr>
          <p:sp>
            <p:nvSpPr>
              <p:cNvPr id="151571" name="Rectangle 16"/>
              <p:cNvSpPr>
                <a:spLocks noChangeArrowheads="1"/>
              </p:cNvSpPr>
              <p:nvPr/>
            </p:nvSpPr>
            <p:spPr bwMode="auto">
              <a:xfrm>
                <a:off x="1872" y="3743"/>
                <a:ext cx="2160" cy="931"/>
              </a:xfrm>
              <a:prstGeom prst="rect">
                <a:avLst/>
              </a:prstGeom>
              <a:noFill/>
              <a:ln w="9525">
                <a:noFill/>
                <a:miter lim="800000"/>
                <a:headEnd/>
                <a:tailEnd/>
              </a:ln>
            </p:spPr>
            <p:txBody>
              <a:bodyPr>
                <a:spAutoFit/>
              </a:bodyPr>
              <a:lstStyle/>
              <a:p>
                <a:pPr algn="ctr" eaLnBrk="0" hangingPunct="0"/>
                <a:r>
                  <a:rPr lang="en-GB" sz="4400" b="1">
                    <a:solidFill>
                      <a:srgbClr val="0000FF"/>
                    </a:solidFill>
                  </a:rPr>
                  <a:t>Education</a:t>
                </a:r>
              </a:p>
            </p:txBody>
          </p:sp>
          <p:sp>
            <p:nvSpPr>
              <p:cNvPr id="151572" name="AutoShape 17"/>
              <p:cNvSpPr>
                <a:spLocks noChangeAspect="1" noChangeArrowheads="1"/>
              </p:cNvSpPr>
              <p:nvPr/>
            </p:nvSpPr>
            <p:spPr bwMode="auto">
              <a:xfrm flipV="1">
                <a:off x="2448" y="2208"/>
                <a:ext cx="912" cy="144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155 w 21600"/>
                  <a:gd name="T13" fmla="*/ 12345 h 21600"/>
                  <a:gd name="T14" fmla="*/ 19445 w 21600"/>
                  <a:gd name="T15" fmla="*/ 18510 h 21600"/>
                </a:gdLst>
                <a:ahLst/>
                <a:cxnLst>
                  <a:cxn ang="T8">
                    <a:pos x="T0" y="T1"/>
                  </a:cxn>
                  <a:cxn ang="T9">
                    <a:pos x="T2" y="T3"/>
                  </a:cxn>
                  <a:cxn ang="T10">
                    <a:pos x="T4" y="T5"/>
                  </a:cxn>
                  <a:cxn ang="T11">
                    <a:pos x="T6" y="T7"/>
                  </a:cxn>
                </a:cxnLst>
                <a:rect l="T12" t="T13" r="T14" b="T15"/>
                <a:pathLst>
                  <a:path w="21600" h="21600">
                    <a:moveTo>
                      <a:pt x="10800" y="0"/>
                    </a:moveTo>
                    <a:lnTo>
                      <a:pt x="6480" y="6171"/>
                    </a:lnTo>
                    <a:lnTo>
                      <a:pt x="8640" y="6171"/>
                    </a:lnTo>
                    <a:lnTo>
                      <a:pt x="8640" y="12343"/>
                    </a:lnTo>
                    <a:lnTo>
                      <a:pt x="4320" y="12343"/>
                    </a:lnTo>
                    <a:lnTo>
                      <a:pt x="4320" y="9257"/>
                    </a:lnTo>
                    <a:lnTo>
                      <a:pt x="0" y="15429"/>
                    </a:lnTo>
                    <a:lnTo>
                      <a:pt x="4320" y="21600"/>
                    </a:lnTo>
                    <a:lnTo>
                      <a:pt x="4320" y="18514"/>
                    </a:lnTo>
                    <a:lnTo>
                      <a:pt x="17280" y="18514"/>
                    </a:lnTo>
                    <a:lnTo>
                      <a:pt x="17280" y="21600"/>
                    </a:lnTo>
                    <a:lnTo>
                      <a:pt x="21600" y="15429"/>
                    </a:lnTo>
                    <a:lnTo>
                      <a:pt x="17280" y="9257"/>
                    </a:lnTo>
                    <a:lnTo>
                      <a:pt x="17280" y="12343"/>
                    </a:lnTo>
                    <a:lnTo>
                      <a:pt x="12960" y="12343"/>
                    </a:lnTo>
                    <a:lnTo>
                      <a:pt x="12960" y="6171"/>
                    </a:lnTo>
                    <a:lnTo>
                      <a:pt x="15120" y="6171"/>
                    </a:lnTo>
                    <a:close/>
                  </a:path>
                </a:pathLst>
              </a:custGeom>
              <a:solidFill>
                <a:schemeClr val="hlink"/>
              </a:solidFill>
              <a:ln w="12700">
                <a:solidFill>
                  <a:schemeClr val="hlink"/>
                </a:solidFill>
                <a:miter lim="800000"/>
                <a:headEnd type="none" w="sm" len="sm"/>
                <a:tailEnd type="none" w="sm" len="sm"/>
              </a:ln>
            </p:spPr>
            <p:txBody>
              <a:bodyPr wrap="none" anchor="ctr"/>
              <a:lstStyle/>
              <a:p>
                <a:endParaRPr lang="en-US">
                  <a:latin typeface="Calibri" pitchFamily="34" charset="0"/>
                </a:endParaRPr>
              </a:p>
            </p:txBody>
          </p:sp>
        </p:grpSp>
        <p:grpSp>
          <p:nvGrpSpPr>
            <p:cNvPr id="151566" name="Group 18"/>
            <p:cNvGrpSpPr>
              <a:grpSpLocks/>
            </p:cNvGrpSpPr>
            <p:nvPr/>
          </p:nvGrpSpPr>
          <p:grpSpPr bwMode="auto">
            <a:xfrm>
              <a:off x="340" y="3838"/>
              <a:ext cx="5340" cy="559"/>
              <a:chOff x="340" y="3838"/>
              <a:chExt cx="5340" cy="559"/>
            </a:xfrm>
          </p:grpSpPr>
          <p:sp>
            <p:nvSpPr>
              <p:cNvPr id="151567" name="Line 19"/>
              <p:cNvSpPr>
                <a:spLocks noChangeShapeType="1"/>
              </p:cNvSpPr>
              <p:nvPr/>
            </p:nvSpPr>
            <p:spPr bwMode="auto">
              <a:xfrm flipV="1">
                <a:off x="1383" y="3974"/>
                <a:ext cx="500" cy="0"/>
              </a:xfrm>
              <a:prstGeom prst="line">
                <a:avLst/>
              </a:prstGeom>
              <a:noFill/>
              <a:ln w="76200">
                <a:solidFill>
                  <a:srgbClr val="0000FF"/>
                </a:solidFill>
                <a:round/>
                <a:headEnd type="triangle" w="med" len="med"/>
                <a:tailEnd/>
              </a:ln>
            </p:spPr>
            <p:txBody>
              <a:bodyPr wrap="none" anchor="ctr"/>
              <a:lstStyle/>
              <a:p>
                <a:endParaRPr lang="fr-FR"/>
              </a:p>
            </p:txBody>
          </p:sp>
          <p:sp>
            <p:nvSpPr>
              <p:cNvPr id="151568" name="Line 20"/>
              <p:cNvSpPr>
                <a:spLocks noChangeShapeType="1"/>
              </p:cNvSpPr>
              <p:nvPr/>
            </p:nvSpPr>
            <p:spPr bwMode="auto">
              <a:xfrm flipH="1" flipV="1">
                <a:off x="3924" y="3974"/>
                <a:ext cx="453" cy="0"/>
              </a:xfrm>
              <a:prstGeom prst="line">
                <a:avLst/>
              </a:prstGeom>
              <a:noFill/>
              <a:ln w="76200">
                <a:solidFill>
                  <a:srgbClr val="0000FF"/>
                </a:solidFill>
                <a:round/>
                <a:headEnd type="triangle" w="med" len="med"/>
                <a:tailEnd/>
              </a:ln>
            </p:spPr>
            <p:txBody>
              <a:bodyPr wrap="none" anchor="ctr"/>
              <a:lstStyle/>
              <a:p>
                <a:endParaRPr lang="fr-FR"/>
              </a:p>
            </p:txBody>
          </p:sp>
          <p:sp>
            <p:nvSpPr>
              <p:cNvPr id="151569" name="Rectangle 21"/>
              <p:cNvSpPr>
                <a:spLocks noChangeArrowheads="1"/>
              </p:cNvSpPr>
              <p:nvPr/>
            </p:nvSpPr>
            <p:spPr bwMode="auto">
              <a:xfrm>
                <a:off x="340" y="3838"/>
                <a:ext cx="957" cy="559"/>
              </a:xfrm>
              <a:prstGeom prst="rect">
                <a:avLst/>
              </a:prstGeom>
              <a:noFill/>
              <a:ln w="9525">
                <a:noFill/>
                <a:miter lim="800000"/>
                <a:headEnd/>
                <a:tailEnd/>
              </a:ln>
            </p:spPr>
            <p:txBody>
              <a:bodyPr wrap="none">
                <a:spAutoFit/>
              </a:bodyPr>
              <a:lstStyle/>
              <a:p>
                <a:r>
                  <a:rPr lang="en-GB" b="1">
                    <a:solidFill>
                      <a:srgbClr val="0000FF"/>
                    </a:solidFill>
                  </a:rPr>
                  <a:t>Individus</a:t>
                </a:r>
                <a:endParaRPr lang="fr-FR" b="1">
                  <a:solidFill>
                    <a:srgbClr val="0000FF"/>
                  </a:solidFill>
                </a:endParaRPr>
              </a:p>
            </p:txBody>
          </p:sp>
          <p:sp>
            <p:nvSpPr>
              <p:cNvPr id="151570" name="Rectangle 22"/>
              <p:cNvSpPr>
                <a:spLocks noChangeArrowheads="1"/>
              </p:cNvSpPr>
              <p:nvPr/>
            </p:nvSpPr>
            <p:spPr bwMode="auto">
              <a:xfrm>
                <a:off x="4422" y="3838"/>
                <a:ext cx="1258" cy="559"/>
              </a:xfrm>
              <a:prstGeom prst="rect">
                <a:avLst/>
              </a:prstGeom>
              <a:noFill/>
              <a:ln w="9525">
                <a:noFill/>
                <a:miter lim="800000"/>
                <a:headEnd/>
                <a:tailEnd/>
              </a:ln>
            </p:spPr>
            <p:txBody>
              <a:bodyPr wrap="none">
                <a:spAutoFit/>
              </a:bodyPr>
              <a:lstStyle/>
              <a:p>
                <a:r>
                  <a:rPr lang="en-GB" b="1">
                    <a:solidFill>
                      <a:srgbClr val="0000FF"/>
                    </a:solidFill>
                  </a:rPr>
                  <a:t>Intervenants</a:t>
                </a:r>
                <a:endParaRPr lang="fr-FR" b="1">
                  <a:solidFill>
                    <a:srgbClr val="0000FF"/>
                  </a:solidFill>
                </a:endParaRPr>
              </a:p>
            </p:txBody>
          </p:sp>
        </p:grpSp>
      </p:grpSp>
      <p:grpSp>
        <p:nvGrpSpPr>
          <p:cNvPr id="7" name="Group 23"/>
          <p:cNvGrpSpPr>
            <a:grpSpLocks/>
          </p:cNvGrpSpPr>
          <p:nvPr/>
        </p:nvGrpSpPr>
        <p:grpSpPr bwMode="auto">
          <a:xfrm>
            <a:off x="-457200" y="4495798"/>
            <a:ext cx="9829800" cy="895350"/>
            <a:chOff x="-288" y="2880"/>
            <a:chExt cx="6192" cy="564"/>
          </a:xfrm>
        </p:grpSpPr>
        <p:sp>
          <p:nvSpPr>
            <p:cNvPr id="151563" name="Rectangle 24"/>
            <p:cNvSpPr>
              <a:spLocks noChangeArrowheads="1"/>
            </p:cNvSpPr>
            <p:nvPr/>
          </p:nvSpPr>
          <p:spPr bwMode="auto">
            <a:xfrm>
              <a:off x="-288" y="2976"/>
              <a:ext cx="2880" cy="442"/>
            </a:xfrm>
            <a:prstGeom prst="rect">
              <a:avLst/>
            </a:prstGeom>
            <a:noFill/>
            <a:ln w="9525">
              <a:noFill/>
              <a:miter lim="800000"/>
              <a:headEnd/>
              <a:tailEnd/>
            </a:ln>
          </p:spPr>
          <p:txBody>
            <a:bodyPr>
              <a:spAutoFit/>
            </a:bodyPr>
            <a:lstStyle/>
            <a:p>
              <a:pPr algn="ctr" eaLnBrk="0" hangingPunct="0">
                <a:lnSpc>
                  <a:spcPct val="80000"/>
                </a:lnSpc>
                <a:spcBef>
                  <a:spcPct val="50000"/>
                </a:spcBef>
              </a:pPr>
              <a:r>
                <a:rPr lang="en-GB" b="1" dirty="0" err="1" smtClean="0">
                  <a:solidFill>
                    <a:srgbClr val="FF0000"/>
                  </a:solidFill>
                </a:rPr>
                <a:t>Mesures</a:t>
              </a:r>
              <a:r>
                <a:rPr lang="en-GB" b="1" dirty="0" smtClean="0">
                  <a:solidFill>
                    <a:srgbClr val="FF0000"/>
                  </a:solidFill>
                </a:rPr>
                <a:t> </a:t>
              </a:r>
              <a:r>
                <a:rPr lang="en-GB" b="1" dirty="0" err="1">
                  <a:solidFill>
                    <a:srgbClr val="FF0000"/>
                  </a:solidFill>
                </a:rPr>
                <a:t>d’hygiène</a:t>
              </a:r>
              <a:r>
                <a:rPr lang="en-GB" b="1" dirty="0">
                  <a:solidFill>
                    <a:srgbClr val="FF0000"/>
                  </a:solidFill>
                </a:rPr>
                <a:t> </a:t>
              </a:r>
            </a:p>
            <a:p>
              <a:pPr algn="ctr" eaLnBrk="0" hangingPunct="0">
                <a:lnSpc>
                  <a:spcPct val="90000"/>
                </a:lnSpc>
                <a:spcBef>
                  <a:spcPct val="50000"/>
                </a:spcBef>
              </a:pPr>
              <a:r>
                <a:rPr lang="en-GB" b="1" dirty="0">
                  <a:solidFill>
                    <a:srgbClr val="FF0000"/>
                  </a:solidFill>
                </a:rPr>
                <a:t>de base</a:t>
              </a:r>
            </a:p>
          </p:txBody>
        </p:sp>
        <p:sp>
          <p:nvSpPr>
            <p:cNvPr id="151564" name="Rectangle 25"/>
            <p:cNvSpPr>
              <a:spLocks noChangeArrowheads="1"/>
            </p:cNvSpPr>
            <p:nvPr/>
          </p:nvSpPr>
          <p:spPr bwMode="auto">
            <a:xfrm>
              <a:off x="3024" y="2880"/>
              <a:ext cx="2880" cy="564"/>
            </a:xfrm>
            <a:prstGeom prst="rect">
              <a:avLst/>
            </a:prstGeom>
            <a:noFill/>
            <a:ln w="9525">
              <a:noFill/>
              <a:miter lim="800000"/>
              <a:headEnd/>
              <a:tailEnd/>
            </a:ln>
          </p:spPr>
          <p:txBody>
            <a:bodyPr>
              <a:spAutoFit/>
            </a:bodyPr>
            <a:lstStyle/>
            <a:p>
              <a:pPr algn="ctr" eaLnBrk="0" hangingPunct="0">
                <a:lnSpc>
                  <a:spcPct val="140000"/>
                </a:lnSpc>
                <a:spcBef>
                  <a:spcPct val="50000"/>
                </a:spcBef>
              </a:pPr>
              <a:r>
                <a:rPr lang="en-GB" b="1" dirty="0" err="1" smtClean="0">
                  <a:solidFill>
                    <a:srgbClr val="FF0000"/>
                  </a:solidFill>
                </a:rPr>
                <a:t>Améliorer</a:t>
              </a:r>
              <a:r>
                <a:rPr lang="en-GB" b="1" dirty="0" smtClean="0">
                  <a:solidFill>
                    <a:srgbClr val="FF0000"/>
                  </a:solidFill>
                </a:rPr>
                <a:t> la</a:t>
              </a:r>
              <a:endParaRPr lang="en-GB" b="1" dirty="0">
                <a:solidFill>
                  <a:srgbClr val="FF0000"/>
                </a:solidFill>
              </a:endParaRPr>
            </a:p>
            <a:p>
              <a:pPr algn="ctr" eaLnBrk="0" hangingPunct="0">
                <a:spcBef>
                  <a:spcPct val="50000"/>
                </a:spcBef>
              </a:pPr>
              <a:r>
                <a:rPr lang="en-GB" b="1" dirty="0">
                  <a:solidFill>
                    <a:srgbClr val="FF0000"/>
                  </a:solidFill>
                </a:rPr>
                <a:t>   </a:t>
              </a:r>
              <a:r>
                <a:rPr lang="en-GB" b="1" dirty="0" smtClean="0">
                  <a:solidFill>
                    <a:srgbClr val="FF0000"/>
                  </a:solidFill>
                </a:rPr>
                <a:t>couverture </a:t>
              </a:r>
              <a:r>
                <a:rPr lang="en-GB" b="1" dirty="0" err="1">
                  <a:solidFill>
                    <a:srgbClr val="FF0000"/>
                  </a:solidFill>
                </a:rPr>
                <a:t>vaccinale</a:t>
              </a:r>
              <a:endParaRPr lang="fr-FR" b="1" dirty="0">
                <a:solidFill>
                  <a:srgbClr val="FF0000"/>
                </a:solidFill>
              </a:endParaRPr>
            </a:p>
          </p:txBody>
        </p:sp>
      </p:grpSp>
    </p:spTree>
    <p:extLst>
      <p:ext uri="{BB962C8B-B14F-4D97-AF65-F5344CB8AC3E}">
        <p14:creationId xmlns:p14="http://schemas.microsoft.com/office/powerpoint/2010/main" val="236793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412776"/>
            <a:ext cx="7772400" cy="1872208"/>
          </a:xfrm>
          <a:ln>
            <a:solidFill>
              <a:srgbClr val="7030A0"/>
            </a:solidFill>
          </a:ln>
        </p:spPr>
        <p:txBody>
          <a:bodyPr>
            <a:noAutofit/>
          </a:bodyPr>
          <a:lstStyle/>
          <a:p>
            <a:r>
              <a:rPr lang="fr-FR" b="1" dirty="0" smtClean="0">
                <a:solidFill>
                  <a:srgbClr val="7030A0"/>
                </a:solidFill>
                <a:ea typeface="+mn-ea"/>
                <a:cs typeface="+mn-cs"/>
              </a:rPr>
              <a:t/>
            </a:r>
            <a:br>
              <a:rPr lang="fr-FR" b="1" dirty="0" smtClean="0">
                <a:solidFill>
                  <a:srgbClr val="7030A0"/>
                </a:solidFill>
                <a:ea typeface="+mn-ea"/>
                <a:cs typeface="+mn-cs"/>
              </a:rPr>
            </a:br>
            <a:r>
              <a:rPr lang="fr-FR" b="1" dirty="0" smtClean="0">
                <a:solidFill>
                  <a:srgbClr val="0070C0"/>
                </a:solidFill>
                <a:ea typeface="+mn-ea"/>
                <a:cs typeface="+mn-cs"/>
              </a:rPr>
              <a:t>La grippe,</a:t>
            </a:r>
            <a:br>
              <a:rPr lang="fr-FR" b="1" dirty="0" smtClean="0">
                <a:solidFill>
                  <a:srgbClr val="0070C0"/>
                </a:solidFill>
                <a:ea typeface="+mn-ea"/>
                <a:cs typeface="+mn-cs"/>
              </a:rPr>
            </a:br>
            <a:r>
              <a:rPr lang="fr-FR" b="1" dirty="0" smtClean="0">
                <a:solidFill>
                  <a:srgbClr val="0070C0"/>
                </a:solidFill>
                <a:ea typeface="+mn-ea"/>
                <a:cs typeface="+mn-cs"/>
              </a:rPr>
              <a:t>le sujet </a:t>
            </a:r>
            <a:r>
              <a:rPr lang="fr-FR" b="1" dirty="0">
                <a:solidFill>
                  <a:srgbClr val="0070C0"/>
                </a:solidFill>
                <a:ea typeface="+mn-ea"/>
                <a:cs typeface="+mn-cs"/>
              </a:rPr>
              <a:t>âgé et </a:t>
            </a:r>
            <a:r>
              <a:rPr lang="fr-FR" b="1" dirty="0" smtClean="0">
                <a:solidFill>
                  <a:srgbClr val="0070C0"/>
                </a:solidFill>
                <a:ea typeface="+mn-ea"/>
                <a:cs typeface="+mn-cs"/>
              </a:rPr>
              <a:t>la vaccination  </a:t>
            </a:r>
            <a:r>
              <a:rPr lang="fr-FR" sz="4800" dirty="0" smtClean="0">
                <a:solidFill>
                  <a:srgbClr val="7030A0"/>
                </a:solidFill>
              </a:rPr>
              <a:t/>
            </a:r>
            <a:br>
              <a:rPr lang="fr-FR" sz="4800" dirty="0" smtClean="0">
                <a:solidFill>
                  <a:srgbClr val="7030A0"/>
                </a:solidFill>
              </a:rPr>
            </a:br>
            <a:endParaRPr lang="fr-FR" sz="4800" dirty="0">
              <a:solidFill>
                <a:srgbClr val="7030A0"/>
              </a:solidFill>
            </a:endParaRPr>
          </a:p>
        </p:txBody>
      </p:sp>
    </p:spTree>
    <p:extLst>
      <p:ext uri="{BB962C8B-B14F-4D97-AF65-F5344CB8AC3E}">
        <p14:creationId xmlns:p14="http://schemas.microsoft.com/office/powerpoint/2010/main" val="1442292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b="1" dirty="0">
                <a:solidFill>
                  <a:schemeClr val="accent5">
                    <a:lumMod val="75000"/>
                  </a:schemeClr>
                </a:solidFill>
                <a:ea typeface="+mn-ea"/>
                <a:cs typeface="+mn-cs"/>
              </a:rPr>
              <a:t>Cas clinique 1</a:t>
            </a:r>
          </a:p>
        </p:txBody>
      </p:sp>
      <p:sp>
        <p:nvSpPr>
          <p:cNvPr id="3" name="Espace réservé du contenu 2"/>
          <p:cNvSpPr>
            <a:spLocks noGrp="1"/>
          </p:cNvSpPr>
          <p:nvPr>
            <p:ph idx="1"/>
          </p:nvPr>
        </p:nvSpPr>
        <p:spPr>
          <a:xfrm>
            <a:off x="467544" y="1412776"/>
            <a:ext cx="8229600" cy="4525963"/>
          </a:xfrm>
        </p:spPr>
        <p:txBody>
          <a:bodyPr>
            <a:normAutofit fontScale="92500"/>
          </a:bodyPr>
          <a:lstStyle/>
          <a:p>
            <a:r>
              <a:rPr lang="fr-FR" sz="2400" dirty="0" smtClean="0"/>
              <a:t>Vous êtes en consultation le 17 février 2015</a:t>
            </a:r>
          </a:p>
          <a:p>
            <a:r>
              <a:rPr lang="fr-FR" sz="2400" dirty="0" smtClean="0"/>
              <a:t>Mme </a:t>
            </a:r>
            <a:r>
              <a:rPr lang="fr-FR" sz="2400" dirty="0" err="1" smtClean="0"/>
              <a:t>Zerien</a:t>
            </a:r>
            <a:r>
              <a:rPr lang="fr-FR" sz="2400" dirty="0" smtClean="0"/>
              <a:t>, 82 ans, vous voit pour une asthénie depuis quelques jours ; pas d’autres symptômes en dehors d’une toux et quelques douleurs, fièvre à 38,5°C</a:t>
            </a:r>
          </a:p>
          <a:p>
            <a:r>
              <a:rPr lang="fr-FR" sz="2400" dirty="0" smtClean="0"/>
              <a:t>ATCD : arthrose, dépression, obésité, cardiopathie ischémique</a:t>
            </a:r>
          </a:p>
          <a:p>
            <a:r>
              <a:rPr lang="fr-FR" sz="2400" dirty="0" smtClean="0"/>
              <a:t>Traitements: </a:t>
            </a:r>
            <a:r>
              <a:rPr lang="fr-FR" sz="2400" dirty="0" err="1" smtClean="0"/>
              <a:t>Zolpidem</a:t>
            </a:r>
            <a:r>
              <a:rPr lang="fr-FR" sz="2400" dirty="0" smtClean="0"/>
              <a:t>, </a:t>
            </a:r>
            <a:r>
              <a:rPr lang="fr-FR" sz="2400" dirty="0" err="1" smtClean="0"/>
              <a:t>escitalopram</a:t>
            </a:r>
            <a:endParaRPr lang="fr-FR" sz="2400" dirty="0" smtClean="0"/>
          </a:p>
          <a:p>
            <a:pPr marL="0" indent="0">
              <a:buNone/>
            </a:pPr>
            <a:r>
              <a:rPr lang="fr-FR" sz="2400" dirty="0" smtClean="0"/>
              <a:t>Elle  part avec un traitement antalgique et antipyrétique devant une suspicion de grippe, compte tenu d’un contage récent, non vaccinée.</a:t>
            </a:r>
          </a:p>
          <a:p>
            <a:pPr marL="0" indent="0">
              <a:buNone/>
            </a:pPr>
            <a:r>
              <a:rPr lang="fr-FR" sz="2400" dirty="0" smtClean="0"/>
              <a:t>Vous la revoyez 5 jours après avec une douleur thoracique ; l’ECG montre des modifications; l’hospitalisation qui suit conclut à une infarctus ST-.</a:t>
            </a:r>
            <a:endParaRPr lang="fr-FR" sz="2400" dirty="0"/>
          </a:p>
        </p:txBody>
      </p:sp>
    </p:spTree>
    <p:extLst>
      <p:ext uri="{BB962C8B-B14F-4D97-AF65-F5344CB8AC3E}">
        <p14:creationId xmlns:p14="http://schemas.microsoft.com/office/powerpoint/2010/main" val="33259608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685800"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p>
            <a:pPr algn="ctr" eaLnBrk="0" hangingPunct="0"/>
            <a:r>
              <a:rPr lang="en-GB" sz="4000" b="1" dirty="0">
                <a:solidFill>
                  <a:schemeClr val="accent5">
                    <a:lumMod val="75000"/>
                  </a:schemeClr>
                </a:solidFill>
                <a:latin typeface="+mj-lt"/>
              </a:rPr>
              <a:t>1ère </a:t>
            </a:r>
            <a:r>
              <a:rPr lang="en-GB" sz="4000" b="1" dirty="0" err="1">
                <a:solidFill>
                  <a:schemeClr val="accent5">
                    <a:lumMod val="75000"/>
                  </a:schemeClr>
                </a:solidFill>
                <a:latin typeface="+mj-lt"/>
              </a:rPr>
              <a:t>série</a:t>
            </a:r>
            <a:r>
              <a:rPr lang="en-GB" sz="4000" b="1" dirty="0">
                <a:solidFill>
                  <a:schemeClr val="accent5">
                    <a:lumMod val="75000"/>
                  </a:schemeClr>
                </a:solidFill>
                <a:latin typeface="+mj-lt"/>
              </a:rPr>
              <a:t> de questions</a:t>
            </a:r>
          </a:p>
        </p:txBody>
      </p:sp>
      <p:sp>
        <p:nvSpPr>
          <p:cNvPr id="2" name="ZoneTexte 1"/>
          <p:cNvSpPr txBox="1"/>
          <p:nvPr/>
        </p:nvSpPr>
        <p:spPr>
          <a:xfrm>
            <a:off x="539553" y="1556792"/>
            <a:ext cx="7848872" cy="3970318"/>
          </a:xfrm>
          <a:prstGeom prst="rect">
            <a:avLst/>
          </a:prstGeom>
          <a:noFill/>
        </p:spPr>
        <p:txBody>
          <a:bodyPr wrap="square" rtlCol="0">
            <a:spAutoFit/>
          </a:bodyPr>
          <a:lstStyle/>
          <a:p>
            <a:pPr marL="342900" indent="-342900">
              <a:buAutoNum type="arabicPeriod"/>
            </a:pPr>
            <a:r>
              <a:rPr lang="fr-FR" sz="2800" dirty="0" smtClean="0"/>
              <a:t>Il est probable qu’il s’agisse d’une grippe compte tenu des symptômes</a:t>
            </a:r>
          </a:p>
          <a:p>
            <a:pPr marL="342900" indent="-342900">
              <a:buAutoNum type="arabicPeriod"/>
            </a:pPr>
            <a:r>
              <a:rPr lang="fr-FR" sz="2800" dirty="0" smtClean="0"/>
              <a:t>Aucune spécificité n’est à retenir au départ, il peut s’agir de n’importe quoi.</a:t>
            </a:r>
          </a:p>
          <a:p>
            <a:pPr marL="342900" indent="-342900">
              <a:buFontTx/>
              <a:buAutoNum type="arabicPeriod"/>
            </a:pPr>
            <a:r>
              <a:rPr lang="fr-FR" sz="2800" dirty="0"/>
              <a:t>La grippe est rare à cet </a:t>
            </a:r>
            <a:r>
              <a:rPr lang="fr-FR" sz="2800" dirty="0" smtClean="0"/>
              <a:t>âge</a:t>
            </a:r>
          </a:p>
          <a:p>
            <a:pPr marL="342900" indent="-342900">
              <a:buFontTx/>
              <a:buAutoNum type="arabicPeriod"/>
            </a:pPr>
            <a:r>
              <a:rPr lang="fr-FR" sz="2800" dirty="0" smtClean="0"/>
              <a:t>La grippe se transmet peu</a:t>
            </a:r>
          </a:p>
          <a:p>
            <a:pPr marL="342900" indent="-342900">
              <a:buAutoNum type="arabicPeriod"/>
            </a:pPr>
            <a:r>
              <a:rPr lang="fr-FR" sz="2800" dirty="0" smtClean="0"/>
              <a:t>L’ischémie myocardique est une complication classique de la grippe à cet âge.</a:t>
            </a:r>
          </a:p>
          <a:p>
            <a:pPr marL="342900" indent="-342900">
              <a:buAutoNum type="arabicPeriod"/>
            </a:pPr>
            <a:endParaRPr lang="fr-FR" sz="2800" dirty="0"/>
          </a:p>
        </p:txBody>
      </p:sp>
    </p:spTree>
    <p:extLst>
      <p:ext uri="{BB962C8B-B14F-4D97-AF65-F5344CB8AC3E}">
        <p14:creationId xmlns:p14="http://schemas.microsoft.com/office/powerpoint/2010/main" val="2457025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39553" y="1556792"/>
            <a:ext cx="7848872" cy="3970318"/>
          </a:xfrm>
          <a:prstGeom prst="rect">
            <a:avLst/>
          </a:prstGeom>
          <a:noFill/>
        </p:spPr>
        <p:txBody>
          <a:bodyPr wrap="square" rtlCol="0">
            <a:spAutoFit/>
          </a:bodyPr>
          <a:lstStyle/>
          <a:p>
            <a:pPr marL="342900" indent="-342900">
              <a:buAutoNum type="arabicPeriod"/>
            </a:pPr>
            <a:r>
              <a:rPr lang="fr-FR" sz="2800" dirty="0" smtClean="0"/>
              <a:t>Il est probable qu’il s’agisse d’une grippe compte tenu des symptômes</a:t>
            </a:r>
          </a:p>
          <a:p>
            <a:pPr marL="342900" indent="-342900">
              <a:buAutoNum type="arabicPeriod"/>
            </a:pPr>
            <a:r>
              <a:rPr lang="fr-FR" sz="2800" dirty="0" smtClean="0">
                <a:solidFill>
                  <a:schemeClr val="bg1">
                    <a:lumMod val="85000"/>
                  </a:schemeClr>
                </a:solidFill>
              </a:rPr>
              <a:t>Aucune spécificité n’est à retenir au départ, il peut s’agir de n’importe quoi.</a:t>
            </a:r>
          </a:p>
          <a:p>
            <a:pPr marL="342900" indent="-342900">
              <a:buFontTx/>
              <a:buAutoNum type="arabicPeriod"/>
            </a:pPr>
            <a:r>
              <a:rPr lang="fr-FR" sz="2800" dirty="0">
                <a:solidFill>
                  <a:schemeClr val="bg1">
                    <a:lumMod val="75000"/>
                  </a:schemeClr>
                </a:solidFill>
              </a:rPr>
              <a:t>La grippe est rare à cet </a:t>
            </a:r>
            <a:r>
              <a:rPr lang="fr-FR" sz="2800" dirty="0" smtClean="0">
                <a:solidFill>
                  <a:schemeClr val="bg1">
                    <a:lumMod val="75000"/>
                  </a:schemeClr>
                </a:solidFill>
              </a:rPr>
              <a:t>âge</a:t>
            </a:r>
          </a:p>
          <a:p>
            <a:pPr marL="342900" indent="-342900">
              <a:buFontTx/>
              <a:buAutoNum type="arabicPeriod"/>
            </a:pPr>
            <a:r>
              <a:rPr lang="fr-FR" sz="2800" dirty="0" smtClean="0">
                <a:solidFill>
                  <a:srgbClr val="D9D9D9"/>
                </a:solidFill>
              </a:rPr>
              <a:t>La grippe se transmet peu</a:t>
            </a:r>
          </a:p>
          <a:p>
            <a:pPr marL="342900" indent="-342900">
              <a:buAutoNum type="arabicPeriod"/>
            </a:pPr>
            <a:r>
              <a:rPr lang="fr-FR" sz="2800" dirty="0" smtClean="0"/>
              <a:t>L’ischémie myocardique est une complication classique de la grippe à cet âge.</a:t>
            </a:r>
          </a:p>
          <a:p>
            <a:pPr marL="342900" indent="-342900">
              <a:buAutoNum type="arabicPeriod"/>
            </a:pPr>
            <a:endParaRPr lang="fr-FR" sz="2800" dirty="0"/>
          </a:p>
        </p:txBody>
      </p:sp>
      <p:sp>
        <p:nvSpPr>
          <p:cNvPr id="4" name="Rectangle 2"/>
          <p:cNvSpPr>
            <a:spLocks noChangeArrowheads="1"/>
          </p:cNvSpPr>
          <p:nvPr/>
        </p:nvSpPr>
        <p:spPr bwMode="auto">
          <a:xfrm>
            <a:off x="685800"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p>
            <a:pPr algn="ctr" eaLnBrk="0" hangingPunct="0"/>
            <a:r>
              <a:rPr lang="en-GB" sz="4000" b="1" dirty="0">
                <a:solidFill>
                  <a:schemeClr val="accent5">
                    <a:lumMod val="75000"/>
                  </a:schemeClr>
                </a:solidFill>
                <a:latin typeface="+mj-lt"/>
              </a:rPr>
              <a:t>1ère </a:t>
            </a:r>
            <a:r>
              <a:rPr lang="en-GB" sz="4000" b="1" dirty="0" err="1">
                <a:solidFill>
                  <a:schemeClr val="accent5">
                    <a:lumMod val="75000"/>
                  </a:schemeClr>
                </a:solidFill>
                <a:latin typeface="+mj-lt"/>
              </a:rPr>
              <a:t>série</a:t>
            </a:r>
            <a:r>
              <a:rPr lang="en-GB" sz="4000" b="1" dirty="0">
                <a:solidFill>
                  <a:schemeClr val="accent5">
                    <a:lumMod val="75000"/>
                  </a:schemeClr>
                </a:solidFill>
                <a:latin typeface="+mj-lt"/>
              </a:rPr>
              <a:t> de questions</a:t>
            </a:r>
          </a:p>
        </p:txBody>
      </p:sp>
    </p:spTree>
    <p:extLst>
      <p:ext uri="{BB962C8B-B14F-4D97-AF65-F5344CB8AC3E}">
        <p14:creationId xmlns:p14="http://schemas.microsoft.com/office/powerpoint/2010/main" val="26962062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5" name="Rectangle 3"/>
          <p:cNvSpPr>
            <a:spLocks noChangeArrowheads="1"/>
          </p:cNvSpPr>
          <p:nvPr/>
        </p:nvSpPr>
        <p:spPr bwMode="auto">
          <a:xfrm>
            <a:off x="572070" y="2273275"/>
            <a:ext cx="1841551" cy="82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ctr" defTabSz="762000"/>
            <a:r>
              <a:rPr lang="fr-FR" sz="2400" b="1" dirty="0">
                <a:solidFill>
                  <a:schemeClr val="accent2"/>
                </a:solidFill>
                <a:latin typeface="Imago Medium" charset="0"/>
              </a:rPr>
              <a:t>Réplication </a:t>
            </a:r>
          </a:p>
          <a:p>
            <a:pPr algn="ctr" defTabSz="762000"/>
            <a:r>
              <a:rPr lang="fr-FR" sz="2400" b="1" dirty="0" smtClean="0">
                <a:solidFill>
                  <a:schemeClr val="accent2"/>
                </a:solidFill>
                <a:latin typeface="Imago Medium" charset="0"/>
              </a:rPr>
              <a:t>Virale</a:t>
            </a:r>
            <a:endParaRPr lang="en-GB" sz="2400" b="1" dirty="0">
              <a:solidFill>
                <a:schemeClr val="accent2"/>
              </a:solidFill>
              <a:latin typeface="Imago Book" charset="0"/>
            </a:endParaRPr>
          </a:p>
        </p:txBody>
      </p:sp>
      <p:sp>
        <p:nvSpPr>
          <p:cNvPr id="197636" name="Rectangle 4"/>
          <p:cNvSpPr>
            <a:spLocks noChangeArrowheads="1"/>
          </p:cNvSpPr>
          <p:nvPr/>
        </p:nvSpPr>
        <p:spPr bwMode="auto">
          <a:xfrm>
            <a:off x="3131840" y="2129259"/>
            <a:ext cx="1819275"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ctr" defTabSz="762000"/>
            <a:r>
              <a:rPr lang="fr-FR" sz="1800" dirty="0">
                <a:solidFill>
                  <a:schemeClr val="tx2"/>
                </a:solidFill>
                <a:latin typeface="Imago Book" charset="0"/>
              </a:rPr>
              <a:t>Voies aériennes</a:t>
            </a:r>
          </a:p>
          <a:p>
            <a:pPr algn="ctr" defTabSz="762000"/>
            <a:r>
              <a:rPr lang="fr-FR" sz="1800" dirty="0">
                <a:solidFill>
                  <a:schemeClr val="tx2"/>
                </a:solidFill>
                <a:latin typeface="Imago Book" charset="0"/>
              </a:rPr>
              <a:t>supérieures</a:t>
            </a:r>
            <a:endParaRPr lang="en-GB" sz="1800" dirty="0">
              <a:solidFill>
                <a:schemeClr val="tx2"/>
              </a:solidFill>
              <a:latin typeface="Imago Book" charset="0"/>
            </a:endParaRPr>
          </a:p>
        </p:txBody>
      </p:sp>
      <p:sp>
        <p:nvSpPr>
          <p:cNvPr id="197637" name="Rectangle 5"/>
          <p:cNvSpPr>
            <a:spLocks noChangeArrowheads="1"/>
          </p:cNvSpPr>
          <p:nvPr/>
        </p:nvSpPr>
        <p:spPr bwMode="auto">
          <a:xfrm>
            <a:off x="3275856" y="2708920"/>
            <a:ext cx="1438275" cy="91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ctr" defTabSz="762000"/>
            <a:r>
              <a:rPr lang="fr-FR" sz="1800" dirty="0">
                <a:solidFill>
                  <a:schemeClr val="tx2"/>
                </a:solidFill>
                <a:latin typeface="Imago Book" charset="0"/>
              </a:rPr>
              <a:t>Voies </a:t>
            </a:r>
          </a:p>
          <a:p>
            <a:pPr algn="ctr" defTabSz="762000"/>
            <a:r>
              <a:rPr lang="fr-FR" sz="1800" dirty="0">
                <a:solidFill>
                  <a:schemeClr val="tx2"/>
                </a:solidFill>
                <a:latin typeface="Imago Book" charset="0"/>
              </a:rPr>
              <a:t>respiratoires</a:t>
            </a:r>
          </a:p>
          <a:p>
            <a:pPr algn="ctr" defTabSz="762000"/>
            <a:r>
              <a:rPr lang="fr-FR" sz="1800" dirty="0">
                <a:solidFill>
                  <a:schemeClr val="tx2"/>
                </a:solidFill>
                <a:latin typeface="Imago Book" charset="0"/>
              </a:rPr>
              <a:t>inférieures</a:t>
            </a:r>
            <a:endParaRPr lang="en-GB" sz="1800" dirty="0">
              <a:solidFill>
                <a:schemeClr val="tx2"/>
              </a:solidFill>
              <a:latin typeface="Imago Book" charset="0"/>
            </a:endParaRPr>
          </a:p>
        </p:txBody>
      </p:sp>
      <p:sp>
        <p:nvSpPr>
          <p:cNvPr id="197638" name="Rectangle 6"/>
          <p:cNvSpPr>
            <a:spLocks noChangeArrowheads="1"/>
          </p:cNvSpPr>
          <p:nvPr/>
        </p:nvSpPr>
        <p:spPr bwMode="auto">
          <a:xfrm>
            <a:off x="6308725" y="1484784"/>
            <a:ext cx="2835275"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defTabSz="762000"/>
            <a:r>
              <a:rPr lang="en-GB" sz="2400" b="1" dirty="0">
                <a:solidFill>
                  <a:schemeClr val="accent2"/>
                </a:solidFill>
                <a:latin typeface="Imago Medium" charset="0"/>
              </a:rPr>
              <a:t>Incubation : 2 </a:t>
            </a:r>
            <a:r>
              <a:rPr lang="en-GB" sz="2400" b="1" dirty="0" err="1">
                <a:solidFill>
                  <a:schemeClr val="accent2"/>
                </a:solidFill>
                <a:latin typeface="Imago Medium" charset="0"/>
              </a:rPr>
              <a:t>à</a:t>
            </a:r>
            <a:r>
              <a:rPr lang="en-GB" sz="2400" b="1" dirty="0">
                <a:solidFill>
                  <a:schemeClr val="accent2"/>
                </a:solidFill>
                <a:latin typeface="Imago Medium" charset="0"/>
              </a:rPr>
              <a:t> 7 j</a:t>
            </a:r>
            <a:endParaRPr lang="en-GB" sz="2400" b="1" dirty="0">
              <a:solidFill>
                <a:schemeClr val="accent2"/>
              </a:solidFill>
              <a:latin typeface="Imago Book" charset="0"/>
            </a:endParaRPr>
          </a:p>
        </p:txBody>
      </p:sp>
      <p:sp>
        <p:nvSpPr>
          <p:cNvPr id="197639" name="Rectangle 7"/>
          <p:cNvSpPr>
            <a:spLocks noChangeArrowheads="1"/>
          </p:cNvSpPr>
          <p:nvPr/>
        </p:nvSpPr>
        <p:spPr bwMode="auto">
          <a:xfrm>
            <a:off x="6308725" y="1988840"/>
            <a:ext cx="2835275" cy="32004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ctr" defTabSz="762000"/>
            <a:r>
              <a:rPr lang="fr-FR" sz="2400" b="1" dirty="0">
                <a:solidFill>
                  <a:schemeClr val="accent2"/>
                </a:solidFill>
                <a:latin typeface="Imago Medium" charset="0"/>
              </a:rPr>
              <a:t>Portage</a:t>
            </a:r>
            <a:r>
              <a:rPr lang="fr-FR" sz="2400" b="1" dirty="0">
                <a:solidFill>
                  <a:srgbClr val="FFFF00"/>
                </a:solidFill>
                <a:latin typeface="Imago Medium" charset="0"/>
              </a:rPr>
              <a:t> </a:t>
            </a:r>
            <a:r>
              <a:rPr lang="fr-FR" sz="2400" b="1" dirty="0">
                <a:solidFill>
                  <a:schemeClr val="accent2"/>
                </a:solidFill>
                <a:latin typeface="Imago Medium" charset="0"/>
              </a:rPr>
              <a:t>viral :</a:t>
            </a:r>
            <a:endParaRPr lang="fr-FR" sz="2400" dirty="0">
              <a:solidFill>
                <a:schemeClr val="accent2"/>
              </a:solidFill>
              <a:latin typeface="Imago Medium" charset="0"/>
            </a:endParaRPr>
          </a:p>
          <a:p>
            <a:pPr algn="ctr" defTabSz="762000"/>
            <a:endParaRPr lang="fr-FR" sz="1800" dirty="0">
              <a:solidFill>
                <a:schemeClr val="accent2"/>
              </a:solidFill>
              <a:latin typeface="Imago Book" charset="0"/>
            </a:endParaRPr>
          </a:p>
          <a:p>
            <a:pPr algn="ctr" defTabSz="762000"/>
            <a:r>
              <a:rPr lang="fr-FR" sz="1800" dirty="0">
                <a:solidFill>
                  <a:schemeClr val="tx2"/>
                </a:solidFill>
                <a:latin typeface="Imago Book" charset="0"/>
              </a:rPr>
              <a:t>1-2 j avant les symptômes</a:t>
            </a:r>
          </a:p>
          <a:p>
            <a:pPr algn="ctr" defTabSz="762000"/>
            <a:r>
              <a:rPr lang="fr-FR" sz="1800" dirty="0">
                <a:solidFill>
                  <a:schemeClr val="tx2"/>
                </a:solidFill>
                <a:latin typeface="Imago Book" charset="0"/>
              </a:rPr>
              <a:t>4-5 j après le début </a:t>
            </a:r>
          </a:p>
          <a:p>
            <a:pPr algn="ctr" defTabSz="762000"/>
            <a:r>
              <a:rPr lang="fr-FR" sz="1800" dirty="0">
                <a:solidFill>
                  <a:schemeClr val="tx2"/>
                </a:solidFill>
                <a:latin typeface="Imago Book" charset="0"/>
              </a:rPr>
              <a:t>des symptômes</a:t>
            </a:r>
          </a:p>
          <a:p>
            <a:pPr algn="ctr" defTabSz="762000"/>
            <a:endParaRPr lang="fr-FR" sz="1800" dirty="0">
              <a:solidFill>
                <a:schemeClr val="tx2"/>
              </a:solidFill>
              <a:latin typeface="Imago Book" charset="0"/>
            </a:endParaRPr>
          </a:p>
          <a:p>
            <a:pPr algn="ctr" defTabSz="762000"/>
            <a:r>
              <a:rPr lang="fr-FR" sz="1800" dirty="0">
                <a:solidFill>
                  <a:schemeClr val="tx2"/>
                </a:solidFill>
                <a:latin typeface="Imago Book" charset="0"/>
              </a:rPr>
              <a:t>Plus important </a:t>
            </a:r>
          </a:p>
          <a:p>
            <a:pPr algn="ctr" defTabSz="762000"/>
            <a:r>
              <a:rPr lang="fr-FR" sz="1800" dirty="0">
                <a:solidFill>
                  <a:schemeClr val="tx2"/>
                </a:solidFill>
                <a:latin typeface="Imago Book" charset="0"/>
              </a:rPr>
              <a:t>chez l ’enfant</a:t>
            </a:r>
          </a:p>
          <a:p>
            <a:pPr algn="ctr" defTabSz="762000"/>
            <a:endParaRPr lang="fr-FR" sz="1800" dirty="0">
              <a:solidFill>
                <a:schemeClr val="tx2"/>
              </a:solidFill>
              <a:latin typeface="Imago Book" charset="0"/>
            </a:endParaRPr>
          </a:p>
          <a:p>
            <a:pPr algn="ctr" defTabSz="762000"/>
            <a:r>
              <a:rPr lang="fr-FR" sz="1800" dirty="0">
                <a:solidFill>
                  <a:schemeClr val="tx2"/>
                </a:solidFill>
                <a:latin typeface="Imago Book" charset="0"/>
              </a:rPr>
              <a:t>Prolongé </a:t>
            </a:r>
          </a:p>
          <a:p>
            <a:pPr algn="ctr" defTabSz="762000"/>
            <a:r>
              <a:rPr lang="fr-FR" sz="1800" dirty="0">
                <a:solidFill>
                  <a:schemeClr val="tx2"/>
                </a:solidFill>
                <a:latin typeface="Imago Book" charset="0"/>
              </a:rPr>
              <a:t>chez l ’immunodéprimé</a:t>
            </a:r>
            <a:endParaRPr lang="en-GB" sz="1800" dirty="0">
              <a:solidFill>
                <a:schemeClr val="tx2"/>
              </a:solidFill>
              <a:latin typeface="Imago Book" charset="0"/>
            </a:endParaRPr>
          </a:p>
        </p:txBody>
      </p:sp>
      <p:sp>
        <p:nvSpPr>
          <p:cNvPr id="197640" name="Rectangle 8"/>
          <p:cNvSpPr>
            <a:spLocks noChangeArrowheads="1"/>
          </p:cNvSpPr>
          <p:nvPr/>
        </p:nvSpPr>
        <p:spPr bwMode="auto">
          <a:xfrm>
            <a:off x="7651750" y="6024563"/>
            <a:ext cx="368300" cy="42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ctr" defTabSz="762000"/>
            <a:r>
              <a:rPr lang="en-GB" sz="2200">
                <a:solidFill>
                  <a:schemeClr val="tx2"/>
                </a:solidFill>
              </a:rPr>
              <a:t>   </a:t>
            </a:r>
            <a:endParaRPr lang="en-GB" sz="2200">
              <a:solidFill>
                <a:srgbClr val="FFFFFF"/>
              </a:solidFill>
            </a:endParaRPr>
          </a:p>
        </p:txBody>
      </p:sp>
      <p:sp>
        <p:nvSpPr>
          <p:cNvPr id="197641" name="Rectangle 9"/>
          <p:cNvSpPr>
            <a:spLocks noGrp="1"/>
          </p:cNvSpPr>
          <p:nvPr>
            <p:ph type="title"/>
          </p:nvPr>
        </p:nvSpPr>
        <p:spPr>
          <a:xfrm>
            <a:off x="0" y="0"/>
            <a:ext cx="9144000" cy="1439863"/>
          </a:xfrm>
        </p:spPr>
        <p:txBody>
          <a:bodyPr>
            <a:normAutofit/>
          </a:bodyPr>
          <a:lstStyle/>
          <a:p>
            <a:r>
              <a:rPr lang="fr-FR" sz="4000" b="1" dirty="0">
                <a:solidFill>
                  <a:schemeClr val="accent5">
                    <a:lumMod val="75000"/>
                  </a:schemeClr>
                </a:solidFill>
                <a:ea typeface="+mn-ea"/>
                <a:cs typeface="+mn-cs"/>
              </a:rPr>
              <a:t>La grippe : une maladie contagieuse </a:t>
            </a:r>
            <a:endParaRPr lang="en-GB" sz="4000" b="1" dirty="0">
              <a:solidFill>
                <a:schemeClr val="accent5">
                  <a:lumMod val="75000"/>
                </a:schemeClr>
              </a:solidFill>
              <a:ea typeface="+mn-ea"/>
              <a:cs typeface="+mn-cs"/>
            </a:endParaRPr>
          </a:p>
        </p:txBody>
      </p:sp>
      <p:sp>
        <p:nvSpPr>
          <p:cNvPr id="197647" name="Text Box 15"/>
          <p:cNvSpPr txBox="1">
            <a:spLocks noChangeArrowheads="1"/>
          </p:cNvSpPr>
          <p:nvPr/>
        </p:nvSpPr>
        <p:spPr bwMode="auto">
          <a:xfrm>
            <a:off x="1646238" y="4157663"/>
            <a:ext cx="4238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fr-FR" sz="1800">
                <a:solidFill>
                  <a:schemeClr val="bg1"/>
                </a:solidFill>
                <a:latin typeface="Imago Book" charset="0"/>
              </a:rPr>
              <a:t>ET</a:t>
            </a:r>
            <a:endParaRPr lang="en-GB" sz="2400">
              <a:solidFill>
                <a:schemeClr val="bg1"/>
              </a:solidFill>
              <a:latin typeface="Imago Book" charset="0"/>
            </a:endParaRPr>
          </a:p>
        </p:txBody>
      </p:sp>
      <p:sp>
        <p:nvSpPr>
          <p:cNvPr id="197648" name="Rectangle 16"/>
          <p:cNvSpPr>
            <a:spLocks noChangeArrowheads="1"/>
          </p:cNvSpPr>
          <p:nvPr/>
        </p:nvSpPr>
        <p:spPr bwMode="auto">
          <a:xfrm>
            <a:off x="395288" y="1484784"/>
            <a:ext cx="4873625" cy="788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ctr" defTabSz="762000"/>
            <a:r>
              <a:rPr lang="en-GB" sz="2400" b="1" dirty="0" err="1">
                <a:solidFill>
                  <a:schemeClr val="accent2"/>
                </a:solidFill>
                <a:latin typeface="Imago Medium" charset="0"/>
              </a:rPr>
              <a:t>Contagiosité</a:t>
            </a:r>
            <a:r>
              <a:rPr lang="en-GB" sz="2200" b="1" dirty="0">
                <a:solidFill>
                  <a:schemeClr val="accent2"/>
                </a:solidFill>
                <a:latin typeface="Imago Medium" charset="0"/>
              </a:rPr>
              <a:t> :</a:t>
            </a:r>
            <a:r>
              <a:rPr lang="en-GB" sz="2200" b="1" dirty="0">
                <a:solidFill>
                  <a:schemeClr val="accent2"/>
                </a:solidFill>
                <a:latin typeface="Imago Book" charset="0"/>
              </a:rPr>
              <a:t>  </a:t>
            </a:r>
            <a:r>
              <a:rPr lang="en-GB" sz="2200" b="1" dirty="0" err="1">
                <a:solidFill>
                  <a:schemeClr val="accent2"/>
                </a:solidFill>
                <a:latin typeface="Imago Book" charset="0"/>
              </a:rPr>
              <a:t>période</a:t>
            </a:r>
            <a:r>
              <a:rPr lang="en-GB" sz="2200" b="1" dirty="0">
                <a:solidFill>
                  <a:schemeClr val="accent2"/>
                </a:solidFill>
                <a:latin typeface="Imago Book" charset="0"/>
              </a:rPr>
              <a:t> de portage</a:t>
            </a:r>
          </a:p>
          <a:p>
            <a:pPr algn="ctr" defTabSz="762000"/>
            <a:endParaRPr lang="en-GB" sz="2200" b="1" dirty="0">
              <a:solidFill>
                <a:schemeClr val="accent2"/>
              </a:solidFill>
              <a:latin typeface="Imago Book" charset="0"/>
            </a:endParaRPr>
          </a:p>
        </p:txBody>
      </p:sp>
      <p:sp>
        <p:nvSpPr>
          <p:cNvPr id="12" name="Rectangle 3"/>
          <p:cNvSpPr>
            <a:spLocks noChangeArrowheads="1"/>
          </p:cNvSpPr>
          <p:nvPr/>
        </p:nvSpPr>
        <p:spPr bwMode="auto">
          <a:xfrm>
            <a:off x="409392" y="5145469"/>
            <a:ext cx="2166910" cy="82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ctr" defTabSz="762000"/>
            <a:r>
              <a:rPr lang="fr-FR" sz="2400" b="1" dirty="0" smtClean="0">
                <a:solidFill>
                  <a:srgbClr val="FF0000"/>
                </a:solidFill>
                <a:latin typeface="Imago Medium" charset="0"/>
              </a:rPr>
              <a:t>Transmission</a:t>
            </a:r>
            <a:endParaRPr lang="fr-FR" sz="2400" b="1" dirty="0">
              <a:solidFill>
                <a:srgbClr val="FF0000"/>
              </a:solidFill>
              <a:latin typeface="Imago Medium" charset="0"/>
            </a:endParaRPr>
          </a:p>
          <a:p>
            <a:pPr algn="ctr" defTabSz="762000"/>
            <a:r>
              <a:rPr lang="fr-FR" sz="2400" b="1" dirty="0">
                <a:solidFill>
                  <a:srgbClr val="FF0000"/>
                </a:solidFill>
                <a:latin typeface="Imago Medium" charset="0"/>
              </a:rPr>
              <a:t>virale</a:t>
            </a:r>
            <a:endParaRPr lang="en-GB" sz="2400" b="1" dirty="0">
              <a:solidFill>
                <a:srgbClr val="FF0000"/>
              </a:solidFill>
              <a:latin typeface="Imago Book" charset="0"/>
            </a:endParaRPr>
          </a:p>
        </p:txBody>
      </p:sp>
      <p:sp>
        <p:nvSpPr>
          <p:cNvPr id="13" name="Rectangle 5"/>
          <p:cNvSpPr>
            <a:spLocks noChangeArrowheads="1"/>
          </p:cNvSpPr>
          <p:nvPr/>
        </p:nvSpPr>
        <p:spPr bwMode="auto">
          <a:xfrm>
            <a:off x="2843808" y="5100523"/>
            <a:ext cx="2479571" cy="920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ctr" defTabSz="762000"/>
            <a:endParaRPr lang="fr-FR" sz="1800" dirty="0">
              <a:solidFill>
                <a:srgbClr val="FF0000"/>
              </a:solidFill>
              <a:latin typeface="Imago Book" charset="0"/>
            </a:endParaRPr>
          </a:p>
          <a:p>
            <a:pPr algn="ctr" defTabSz="762000"/>
            <a:r>
              <a:rPr lang="fr-FR" sz="1800" dirty="0" smtClean="0">
                <a:solidFill>
                  <a:srgbClr val="FF0000"/>
                </a:solidFill>
                <a:latin typeface="Imago Book" charset="0"/>
              </a:rPr>
              <a:t>Gouttelettes et contact</a:t>
            </a:r>
            <a:endParaRPr lang="fr-FR" sz="1800" dirty="0">
              <a:solidFill>
                <a:srgbClr val="FF0000"/>
              </a:solidFill>
              <a:latin typeface="Imago Book" charset="0"/>
            </a:endParaRPr>
          </a:p>
          <a:p>
            <a:pPr algn="ctr" defTabSz="762000"/>
            <a:endParaRPr lang="en-GB" sz="1800" dirty="0">
              <a:solidFill>
                <a:srgbClr val="FF0000"/>
              </a:solidFill>
              <a:latin typeface="Imago Book" charset="0"/>
            </a:endParaRPr>
          </a:p>
        </p:txBody>
      </p:sp>
      <p:sp>
        <p:nvSpPr>
          <p:cNvPr id="2" name="Rectangle 1"/>
          <p:cNvSpPr/>
          <p:nvPr/>
        </p:nvSpPr>
        <p:spPr>
          <a:xfrm>
            <a:off x="3059832" y="4095421"/>
            <a:ext cx="1806579" cy="701731"/>
          </a:xfrm>
          <a:prstGeom prst="rect">
            <a:avLst/>
          </a:prstGeom>
        </p:spPr>
        <p:txBody>
          <a:bodyPr wrap="none">
            <a:spAutoFit/>
          </a:bodyPr>
          <a:lstStyle/>
          <a:p>
            <a:pPr lvl="0" algn="ctr" fontAlgn="base">
              <a:spcBef>
                <a:spcPct val="20000"/>
              </a:spcBef>
              <a:spcAft>
                <a:spcPct val="0"/>
              </a:spcAft>
              <a:buClr>
                <a:srgbClr val="F98505"/>
              </a:buClr>
            </a:pPr>
            <a:r>
              <a:rPr lang="fr-FR" dirty="0" smtClean="0">
                <a:solidFill>
                  <a:srgbClr val="5603FB"/>
                </a:solidFill>
                <a:latin typeface="Calibri" charset="0"/>
                <a:ea typeface="ＭＳ Ｐゴシック" charset="0"/>
              </a:rPr>
              <a:t>Surface inerte </a:t>
            </a:r>
          </a:p>
          <a:p>
            <a:pPr lvl="0" algn="ctr" fontAlgn="base">
              <a:spcBef>
                <a:spcPct val="20000"/>
              </a:spcBef>
              <a:spcAft>
                <a:spcPct val="0"/>
              </a:spcAft>
              <a:buClr>
                <a:srgbClr val="F98505"/>
              </a:buClr>
            </a:pPr>
            <a:r>
              <a:rPr lang="fr-FR" dirty="0" err="1" smtClean="0">
                <a:solidFill>
                  <a:srgbClr val="5603FB"/>
                </a:solidFill>
                <a:latin typeface="Calibri" charset="0"/>
                <a:ea typeface="ＭＳ Ｐゴシック" charset="0"/>
              </a:rPr>
              <a:t>Jusquà</a:t>
            </a:r>
            <a:r>
              <a:rPr lang="fr-FR" dirty="0" smtClean="0">
                <a:solidFill>
                  <a:srgbClr val="5603FB"/>
                </a:solidFill>
                <a:latin typeface="Calibri" charset="0"/>
                <a:ea typeface="ＭＳ Ｐゴシック" charset="0"/>
              </a:rPr>
              <a:t> &lt;24 </a:t>
            </a:r>
            <a:r>
              <a:rPr lang="fr-FR" dirty="0">
                <a:solidFill>
                  <a:srgbClr val="5603FB"/>
                </a:solidFill>
                <a:latin typeface="Calibri" charset="0"/>
                <a:ea typeface="ＭＳ Ｐゴシック" charset="0"/>
              </a:rPr>
              <a:t>- 48 h</a:t>
            </a:r>
          </a:p>
        </p:txBody>
      </p:sp>
      <p:sp>
        <p:nvSpPr>
          <p:cNvPr id="15" name="Rectangle 3"/>
          <p:cNvSpPr>
            <a:spLocks noChangeArrowheads="1"/>
          </p:cNvSpPr>
          <p:nvPr/>
        </p:nvSpPr>
        <p:spPr bwMode="auto">
          <a:xfrm>
            <a:off x="323528" y="4122028"/>
            <a:ext cx="2448272"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488" tIns="44450" rIns="90488" bIns="44450">
            <a:spAutoFit/>
          </a:bodyPr>
          <a:lstStyle/>
          <a:p>
            <a:pPr algn="ctr" defTabSz="762000"/>
            <a:r>
              <a:rPr lang="fr-FR" sz="2400" b="1" dirty="0" smtClean="0">
                <a:solidFill>
                  <a:schemeClr val="accent2"/>
                </a:solidFill>
                <a:latin typeface="Imago Medium" charset="0"/>
              </a:rPr>
              <a:t>Survie Virale</a:t>
            </a:r>
            <a:endParaRPr lang="en-GB" sz="2400" b="1" dirty="0">
              <a:solidFill>
                <a:schemeClr val="accent2"/>
              </a:solidFill>
              <a:latin typeface="Imago Book" charset="0"/>
            </a:endParaRPr>
          </a:p>
        </p:txBody>
      </p:sp>
    </p:spTree>
    <p:extLst>
      <p:ext uri="{BB962C8B-B14F-4D97-AF65-F5344CB8AC3E}">
        <p14:creationId xmlns:p14="http://schemas.microsoft.com/office/powerpoint/2010/main" val="403233078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467544" y="1196752"/>
            <a:ext cx="8352928" cy="4680520"/>
          </a:xfrm>
        </p:spPr>
        <p:txBody>
          <a:bodyPr/>
          <a:lstStyle/>
          <a:p>
            <a:pPr marL="0" indent="0">
              <a:buNone/>
            </a:pPr>
            <a:r>
              <a:rPr lang="fr-FR" sz="3600" b="1" dirty="0">
                <a:solidFill>
                  <a:srgbClr val="0070C0"/>
                </a:solidFill>
              </a:rPr>
              <a:t>Chapitres: </a:t>
            </a:r>
            <a:endParaRPr lang="fr-FR" sz="3600" b="1" dirty="0" smtClean="0">
              <a:solidFill>
                <a:srgbClr val="0070C0"/>
              </a:solidFill>
            </a:endParaRPr>
          </a:p>
          <a:p>
            <a:pPr lvl="1"/>
            <a:r>
              <a:rPr lang="fr-FR" b="1" dirty="0" smtClean="0">
                <a:solidFill>
                  <a:srgbClr val="0070C0"/>
                </a:solidFill>
              </a:rPr>
              <a:t>Spécificités </a:t>
            </a:r>
            <a:r>
              <a:rPr lang="fr-FR" b="1" dirty="0">
                <a:solidFill>
                  <a:srgbClr val="0070C0"/>
                </a:solidFill>
              </a:rPr>
              <a:t>de l’infection chez le sujet âgé </a:t>
            </a:r>
            <a:endParaRPr lang="fr-FR" b="1" dirty="0" smtClean="0">
              <a:solidFill>
                <a:srgbClr val="0070C0"/>
              </a:solidFill>
            </a:endParaRPr>
          </a:p>
          <a:p>
            <a:pPr lvl="2"/>
            <a:r>
              <a:rPr lang="fr-FR" b="1" dirty="0" smtClean="0">
                <a:solidFill>
                  <a:srgbClr val="0070C0"/>
                </a:solidFill>
              </a:rPr>
              <a:t> point </a:t>
            </a:r>
            <a:r>
              <a:rPr lang="fr-FR" b="1" dirty="0">
                <a:solidFill>
                  <a:srgbClr val="0070C0"/>
                </a:solidFill>
              </a:rPr>
              <a:t>de vue de </a:t>
            </a:r>
            <a:r>
              <a:rPr lang="fr-FR" b="1" dirty="0" smtClean="0">
                <a:solidFill>
                  <a:srgbClr val="0070C0"/>
                </a:solidFill>
              </a:rPr>
              <a:t>l’infectiologue</a:t>
            </a:r>
          </a:p>
          <a:p>
            <a:pPr lvl="2"/>
            <a:r>
              <a:rPr lang="fr-FR" b="1" dirty="0" smtClean="0">
                <a:solidFill>
                  <a:srgbClr val="0070C0"/>
                </a:solidFill>
              </a:rPr>
              <a:t>point </a:t>
            </a:r>
            <a:r>
              <a:rPr lang="fr-FR" b="1" dirty="0">
                <a:solidFill>
                  <a:srgbClr val="0070C0"/>
                </a:solidFill>
              </a:rPr>
              <a:t>de vue du </a:t>
            </a:r>
            <a:r>
              <a:rPr lang="fr-FR" b="1" dirty="0" smtClean="0">
                <a:solidFill>
                  <a:srgbClr val="0070C0"/>
                </a:solidFill>
              </a:rPr>
              <a:t>gériatre</a:t>
            </a:r>
          </a:p>
          <a:p>
            <a:pPr lvl="1"/>
            <a:r>
              <a:rPr lang="fr-FR" b="1" dirty="0" smtClean="0">
                <a:solidFill>
                  <a:srgbClr val="0070C0"/>
                </a:solidFill>
              </a:rPr>
              <a:t>La grippe</a:t>
            </a:r>
          </a:p>
          <a:p>
            <a:pPr lvl="1"/>
            <a:r>
              <a:rPr lang="fr-FR" b="1" dirty="0" smtClean="0">
                <a:solidFill>
                  <a:srgbClr val="0070C0"/>
                </a:solidFill>
              </a:rPr>
              <a:t>L</a:t>
            </a:r>
            <a:r>
              <a:rPr lang="fr-FR" altLang="fr-FR" b="1" dirty="0" smtClean="0">
                <a:solidFill>
                  <a:srgbClr val="0070C0"/>
                </a:solidFill>
                <a:ea typeface="ＭＳ Ｐゴシック" pitchFamily="34" charset="-128"/>
              </a:rPr>
              <a:t>e pneumocoque </a:t>
            </a:r>
          </a:p>
          <a:p>
            <a:pPr lvl="1"/>
            <a:r>
              <a:rPr lang="fr-FR" b="1" dirty="0" smtClean="0">
                <a:solidFill>
                  <a:srgbClr val="0070C0"/>
                </a:solidFill>
              </a:rPr>
              <a:t>Le zona</a:t>
            </a:r>
          </a:p>
          <a:p>
            <a:pPr lvl="1"/>
            <a:r>
              <a:rPr lang="fr-FR" b="1" dirty="0" smtClean="0">
                <a:solidFill>
                  <a:srgbClr val="0070C0"/>
                </a:solidFill>
              </a:rPr>
              <a:t>Les </a:t>
            </a:r>
            <a:r>
              <a:rPr lang="fr-FR" b="1" dirty="0">
                <a:solidFill>
                  <a:srgbClr val="0070C0"/>
                </a:solidFill>
              </a:rPr>
              <a:t>mesures d’hygiène</a:t>
            </a:r>
            <a:endParaRPr lang="fr-FR" dirty="0"/>
          </a:p>
        </p:txBody>
      </p:sp>
    </p:spTree>
    <p:extLst>
      <p:ext uri="{BB962C8B-B14F-4D97-AF65-F5344CB8AC3E}">
        <p14:creationId xmlns:p14="http://schemas.microsoft.com/office/powerpoint/2010/main" val="2398378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5" name="Rectangle 3"/>
          <p:cNvSpPr>
            <a:spLocks noChangeArrowheads="1"/>
          </p:cNvSpPr>
          <p:nvPr/>
        </p:nvSpPr>
        <p:spPr bwMode="auto">
          <a:xfrm>
            <a:off x="530242" y="2273275"/>
            <a:ext cx="1925208" cy="82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ctr" defTabSz="762000"/>
            <a:r>
              <a:rPr lang="fr-FR" sz="2400" b="1" dirty="0">
                <a:solidFill>
                  <a:schemeClr val="accent2"/>
                </a:solidFill>
                <a:latin typeface="Imago Medium" charset="0"/>
              </a:rPr>
              <a:t>Réplication </a:t>
            </a:r>
          </a:p>
          <a:p>
            <a:pPr algn="ctr" defTabSz="762000"/>
            <a:r>
              <a:rPr lang="fr-FR" sz="2400" b="1" dirty="0" smtClean="0">
                <a:solidFill>
                  <a:schemeClr val="accent2"/>
                </a:solidFill>
                <a:latin typeface="Imago Medium" charset="0"/>
              </a:rPr>
              <a:t>virale</a:t>
            </a:r>
            <a:endParaRPr lang="en-GB" sz="2400" b="1" dirty="0">
              <a:solidFill>
                <a:schemeClr val="accent2"/>
              </a:solidFill>
              <a:latin typeface="Imago Book" charset="0"/>
            </a:endParaRPr>
          </a:p>
        </p:txBody>
      </p:sp>
      <p:sp>
        <p:nvSpPr>
          <p:cNvPr id="197636" name="Rectangle 4"/>
          <p:cNvSpPr>
            <a:spLocks noChangeArrowheads="1"/>
          </p:cNvSpPr>
          <p:nvPr/>
        </p:nvSpPr>
        <p:spPr bwMode="auto">
          <a:xfrm>
            <a:off x="3131840" y="2129259"/>
            <a:ext cx="1819275"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ctr" defTabSz="762000"/>
            <a:r>
              <a:rPr lang="fr-FR" sz="1800" dirty="0">
                <a:solidFill>
                  <a:schemeClr val="tx2"/>
                </a:solidFill>
                <a:latin typeface="Imago Book" charset="0"/>
              </a:rPr>
              <a:t>Voies aériennes</a:t>
            </a:r>
          </a:p>
          <a:p>
            <a:pPr algn="ctr" defTabSz="762000"/>
            <a:r>
              <a:rPr lang="fr-FR" sz="1800" dirty="0">
                <a:solidFill>
                  <a:schemeClr val="tx2"/>
                </a:solidFill>
                <a:latin typeface="Imago Book" charset="0"/>
              </a:rPr>
              <a:t>supérieures</a:t>
            </a:r>
            <a:endParaRPr lang="en-GB" sz="1800" dirty="0">
              <a:solidFill>
                <a:schemeClr val="tx2"/>
              </a:solidFill>
              <a:latin typeface="Imago Book" charset="0"/>
            </a:endParaRPr>
          </a:p>
        </p:txBody>
      </p:sp>
      <p:sp>
        <p:nvSpPr>
          <p:cNvPr id="197637" name="Rectangle 5"/>
          <p:cNvSpPr>
            <a:spLocks noChangeArrowheads="1"/>
          </p:cNvSpPr>
          <p:nvPr/>
        </p:nvSpPr>
        <p:spPr bwMode="auto">
          <a:xfrm>
            <a:off x="3275856" y="2708920"/>
            <a:ext cx="1438275" cy="91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ctr" defTabSz="762000"/>
            <a:r>
              <a:rPr lang="fr-FR" sz="1800" dirty="0">
                <a:solidFill>
                  <a:schemeClr val="tx2"/>
                </a:solidFill>
                <a:latin typeface="Imago Book" charset="0"/>
              </a:rPr>
              <a:t>Voies </a:t>
            </a:r>
          </a:p>
          <a:p>
            <a:pPr algn="ctr" defTabSz="762000"/>
            <a:r>
              <a:rPr lang="fr-FR" sz="1800" dirty="0">
                <a:solidFill>
                  <a:schemeClr val="tx2"/>
                </a:solidFill>
                <a:latin typeface="Imago Book" charset="0"/>
              </a:rPr>
              <a:t>respiratoires</a:t>
            </a:r>
          </a:p>
          <a:p>
            <a:pPr algn="ctr" defTabSz="762000"/>
            <a:r>
              <a:rPr lang="fr-FR" sz="1800" dirty="0">
                <a:solidFill>
                  <a:schemeClr val="tx2"/>
                </a:solidFill>
                <a:latin typeface="Imago Book" charset="0"/>
              </a:rPr>
              <a:t>inférieures</a:t>
            </a:r>
            <a:endParaRPr lang="en-GB" sz="1800" dirty="0">
              <a:solidFill>
                <a:schemeClr val="tx2"/>
              </a:solidFill>
              <a:latin typeface="Imago Book" charset="0"/>
            </a:endParaRPr>
          </a:p>
        </p:txBody>
      </p:sp>
      <p:sp>
        <p:nvSpPr>
          <p:cNvPr id="197638" name="Rectangle 6"/>
          <p:cNvSpPr>
            <a:spLocks noChangeArrowheads="1"/>
          </p:cNvSpPr>
          <p:nvPr/>
        </p:nvSpPr>
        <p:spPr bwMode="auto">
          <a:xfrm>
            <a:off x="6308725" y="1484784"/>
            <a:ext cx="2835275"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defTabSz="762000"/>
            <a:r>
              <a:rPr lang="en-GB" sz="2400" b="1" dirty="0">
                <a:solidFill>
                  <a:schemeClr val="accent2"/>
                </a:solidFill>
                <a:latin typeface="Imago Medium" charset="0"/>
              </a:rPr>
              <a:t>Incubation : 2 </a:t>
            </a:r>
            <a:r>
              <a:rPr lang="en-GB" sz="2400" b="1" dirty="0" err="1">
                <a:solidFill>
                  <a:schemeClr val="accent2"/>
                </a:solidFill>
                <a:latin typeface="Imago Medium" charset="0"/>
              </a:rPr>
              <a:t>à</a:t>
            </a:r>
            <a:r>
              <a:rPr lang="en-GB" sz="2400" b="1" dirty="0">
                <a:solidFill>
                  <a:schemeClr val="accent2"/>
                </a:solidFill>
                <a:latin typeface="Imago Medium" charset="0"/>
              </a:rPr>
              <a:t> 7 j</a:t>
            </a:r>
            <a:endParaRPr lang="en-GB" sz="2400" b="1" dirty="0">
              <a:solidFill>
                <a:schemeClr val="accent2"/>
              </a:solidFill>
              <a:latin typeface="Imago Book" charset="0"/>
            </a:endParaRPr>
          </a:p>
        </p:txBody>
      </p:sp>
      <p:sp>
        <p:nvSpPr>
          <p:cNvPr id="197639" name="Rectangle 7"/>
          <p:cNvSpPr>
            <a:spLocks noChangeArrowheads="1"/>
          </p:cNvSpPr>
          <p:nvPr/>
        </p:nvSpPr>
        <p:spPr bwMode="auto">
          <a:xfrm>
            <a:off x="6308725" y="1988840"/>
            <a:ext cx="2835275" cy="32004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ctr" defTabSz="762000"/>
            <a:r>
              <a:rPr lang="fr-FR" sz="2400" b="1" dirty="0">
                <a:solidFill>
                  <a:schemeClr val="accent2"/>
                </a:solidFill>
                <a:latin typeface="Imago Medium" charset="0"/>
              </a:rPr>
              <a:t>Portage</a:t>
            </a:r>
            <a:r>
              <a:rPr lang="fr-FR" sz="2400" b="1" dirty="0">
                <a:solidFill>
                  <a:srgbClr val="FFFF00"/>
                </a:solidFill>
                <a:latin typeface="Imago Medium" charset="0"/>
              </a:rPr>
              <a:t> </a:t>
            </a:r>
            <a:r>
              <a:rPr lang="fr-FR" sz="2400" b="1" dirty="0">
                <a:solidFill>
                  <a:schemeClr val="accent2"/>
                </a:solidFill>
                <a:latin typeface="Imago Medium" charset="0"/>
              </a:rPr>
              <a:t>viral :</a:t>
            </a:r>
            <a:endParaRPr lang="fr-FR" sz="2400" dirty="0">
              <a:solidFill>
                <a:schemeClr val="accent2"/>
              </a:solidFill>
              <a:latin typeface="Imago Medium" charset="0"/>
            </a:endParaRPr>
          </a:p>
          <a:p>
            <a:pPr algn="ctr" defTabSz="762000"/>
            <a:endParaRPr lang="fr-FR" sz="1800" dirty="0">
              <a:solidFill>
                <a:schemeClr val="accent2"/>
              </a:solidFill>
              <a:latin typeface="Imago Book" charset="0"/>
            </a:endParaRPr>
          </a:p>
          <a:p>
            <a:pPr algn="ctr" defTabSz="762000"/>
            <a:r>
              <a:rPr lang="fr-FR" sz="1800" dirty="0">
                <a:solidFill>
                  <a:schemeClr val="tx2"/>
                </a:solidFill>
                <a:latin typeface="Imago Book" charset="0"/>
              </a:rPr>
              <a:t>1-2 j avant les symptômes</a:t>
            </a:r>
          </a:p>
          <a:p>
            <a:pPr algn="ctr" defTabSz="762000"/>
            <a:r>
              <a:rPr lang="fr-FR" sz="1800" dirty="0">
                <a:solidFill>
                  <a:schemeClr val="tx2"/>
                </a:solidFill>
                <a:latin typeface="Imago Book" charset="0"/>
              </a:rPr>
              <a:t>4-5 j après le début </a:t>
            </a:r>
          </a:p>
          <a:p>
            <a:pPr algn="ctr" defTabSz="762000"/>
            <a:r>
              <a:rPr lang="fr-FR" sz="1800" dirty="0">
                <a:solidFill>
                  <a:schemeClr val="tx2"/>
                </a:solidFill>
                <a:latin typeface="Imago Book" charset="0"/>
              </a:rPr>
              <a:t>des symptômes</a:t>
            </a:r>
          </a:p>
          <a:p>
            <a:pPr algn="ctr" defTabSz="762000"/>
            <a:endParaRPr lang="fr-FR" sz="1800" dirty="0">
              <a:solidFill>
                <a:schemeClr val="tx2"/>
              </a:solidFill>
              <a:latin typeface="Imago Book" charset="0"/>
            </a:endParaRPr>
          </a:p>
          <a:p>
            <a:pPr algn="ctr" defTabSz="762000"/>
            <a:r>
              <a:rPr lang="fr-FR" sz="1800" dirty="0">
                <a:solidFill>
                  <a:schemeClr val="tx2"/>
                </a:solidFill>
                <a:latin typeface="Imago Book" charset="0"/>
              </a:rPr>
              <a:t>Plus important </a:t>
            </a:r>
          </a:p>
          <a:p>
            <a:pPr algn="ctr" defTabSz="762000"/>
            <a:r>
              <a:rPr lang="fr-FR" sz="1800" dirty="0">
                <a:solidFill>
                  <a:schemeClr val="tx2"/>
                </a:solidFill>
                <a:latin typeface="Imago Book" charset="0"/>
              </a:rPr>
              <a:t>chez l ’enfant</a:t>
            </a:r>
          </a:p>
          <a:p>
            <a:pPr algn="ctr" defTabSz="762000"/>
            <a:endParaRPr lang="fr-FR" sz="1800" dirty="0">
              <a:solidFill>
                <a:schemeClr val="tx2"/>
              </a:solidFill>
              <a:latin typeface="Imago Book" charset="0"/>
            </a:endParaRPr>
          </a:p>
          <a:p>
            <a:pPr algn="ctr" defTabSz="762000"/>
            <a:r>
              <a:rPr lang="fr-FR" sz="1800" dirty="0">
                <a:solidFill>
                  <a:schemeClr val="tx2"/>
                </a:solidFill>
                <a:latin typeface="Imago Book" charset="0"/>
              </a:rPr>
              <a:t>Prolongé </a:t>
            </a:r>
          </a:p>
          <a:p>
            <a:pPr algn="ctr" defTabSz="762000"/>
            <a:r>
              <a:rPr lang="fr-FR" sz="1800" dirty="0">
                <a:solidFill>
                  <a:schemeClr val="tx2"/>
                </a:solidFill>
                <a:latin typeface="Imago Book" charset="0"/>
              </a:rPr>
              <a:t>chez l ’immunodéprimé</a:t>
            </a:r>
            <a:endParaRPr lang="en-GB" sz="1800" dirty="0">
              <a:solidFill>
                <a:schemeClr val="tx2"/>
              </a:solidFill>
              <a:latin typeface="Imago Book" charset="0"/>
            </a:endParaRPr>
          </a:p>
        </p:txBody>
      </p:sp>
      <p:sp>
        <p:nvSpPr>
          <p:cNvPr id="197640" name="Rectangle 8"/>
          <p:cNvSpPr>
            <a:spLocks noChangeArrowheads="1"/>
          </p:cNvSpPr>
          <p:nvPr/>
        </p:nvSpPr>
        <p:spPr bwMode="auto">
          <a:xfrm>
            <a:off x="7651750" y="6024563"/>
            <a:ext cx="368300" cy="42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ctr" defTabSz="762000"/>
            <a:r>
              <a:rPr lang="en-GB" sz="2200">
                <a:solidFill>
                  <a:schemeClr val="tx2"/>
                </a:solidFill>
              </a:rPr>
              <a:t>   </a:t>
            </a:r>
            <a:endParaRPr lang="en-GB" sz="2200">
              <a:solidFill>
                <a:srgbClr val="FFFFFF"/>
              </a:solidFill>
            </a:endParaRPr>
          </a:p>
        </p:txBody>
      </p:sp>
      <p:sp>
        <p:nvSpPr>
          <p:cNvPr id="197641" name="Rectangle 9"/>
          <p:cNvSpPr>
            <a:spLocks noGrp="1"/>
          </p:cNvSpPr>
          <p:nvPr>
            <p:ph type="title"/>
          </p:nvPr>
        </p:nvSpPr>
        <p:spPr>
          <a:xfrm>
            <a:off x="0" y="0"/>
            <a:ext cx="9144000" cy="1439863"/>
          </a:xfrm>
        </p:spPr>
        <p:txBody>
          <a:bodyPr>
            <a:normAutofit/>
          </a:bodyPr>
          <a:lstStyle/>
          <a:p>
            <a:r>
              <a:rPr lang="fr-FR" sz="4000" b="1" dirty="0">
                <a:solidFill>
                  <a:schemeClr val="accent5">
                    <a:lumMod val="75000"/>
                  </a:schemeClr>
                </a:solidFill>
                <a:ea typeface="+mn-ea"/>
                <a:cs typeface="+mn-cs"/>
              </a:rPr>
              <a:t>La grippe : une maladie contagieuse </a:t>
            </a:r>
            <a:endParaRPr lang="en-GB" sz="4000" b="1" dirty="0">
              <a:solidFill>
                <a:schemeClr val="accent5">
                  <a:lumMod val="75000"/>
                </a:schemeClr>
              </a:solidFill>
              <a:ea typeface="+mn-ea"/>
              <a:cs typeface="+mn-cs"/>
            </a:endParaRPr>
          </a:p>
        </p:txBody>
      </p:sp>
      <p:sp>
        <p:nvSpPr>
          <p:cNvPr id="197647" name="Text Box 15"/>
          <p:cNvSpPr txBox="1">
            <a:spLocks noChangeArrowheads="1"/>
          </p:cNvSpPr>
          <p:nvPr/>
        </p:nvSpPr>
        <p:spPr bwMode="auto">
          <a:xfrm>
            <a:off x="1646238" y="4157663"/>
            <a:ext cx="4238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fr-FR" sz="1800">
                <a:solidFill>
                  <a:schemeClr val="bg1"/>
                </a:solidFill>
                <a:latin typeface="Imago Book" charset="0"/>
              </a:rPr>
              <a:t>ET</a:t>
            </a:r>
            <a:endParaRPr lang="en-GB" sz="2400">
              <a:solidFill>
                <a:schemeClr val="bg1"/>
              </a:solidFill>
              <a:latin typeface="Imago Book" charset="0"/>
            </a:endParaRPr>
          </a:p>
        </p:txBody>
      </p:sp>
      <p:sp>
        <p:nvSpPr>
          <p:cNvPr id="197648" name="Rectangle 16"/>
          <p:cNvSpPr>
            <a:spLocks noChangeArrowheads="1"/>
          </p:cNvSpPr>
          <p:nvPr/>
        </p:nvSpPr>
        <p:spPr bwMode="auto">
          <a:xfrm>
            <a:off x="395288" y="1484784"/>
            <a:ext cx="4873625" cy="788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ctr" defTabSz="762000"/>
            <a:r>
              <a:rPr lang="en-GB" sz="2400" b="1" dirty="0" err="1">
                <a:solidFill>
                  <a:schemeClr val="accent2"/>
                </a:solidFill>
                <a:latin typeface="Imago Medium" charset="0"/>
              </a:rPr>
              <a:t>Contagiosité</a:t>
            </a:r>
            <a:r>
              <a:rPr lang="en-GB" sz="2200" b="1" dirty="0">
                <a:solidFill>
                  <a:schemeClr val="accent2"/>
                </a:solidFill>
                <a:latin typeface="Imago Medium" charset="0"/>
              </a:rPr>
              <a:t> :</a:t>
            </a:r>
            <a:r>
              <a:rPr lang="en-GB" sz="2200" b="1" dirty="0">
                <a:solidFill>
                  <a:schemeClr val="accent2"/>
                </a:solidFill>
                <a:latin typeface="Imago Book" charset="0"/>
              </a:rPr>
              <a:t>  </a:t>
            </a:r>
            <a:r>
              <a:rPr lang="en-GB" sz="2200" b="1" dirty="0" err="1">
                <a:solidFill>
                  <a:schemeClr val="accent2"/>
                </a:solidFill>
                <a:latin typeface="Imago Book" charset="0"/>
              </a:rPr>
              <a:t>période</a:t>
            </a:r>
            <a:r>
              <a:rPr lang="en-GB" sz="2200" b="1" dirty="0">
                <a:solidFill>
                  <a:schemeClr val="accent2"/>
                </a:solidFill>
                <a:latin typeface="Imago Book" charset="0"/>
              </a:rPr>
              <a:t> de portage</a:t>
            </a:r>
          </a:p>
          <a:p>
            <a:pPr algn="ctr" defTabSz="762000"/>
            <a:endParaRPr lang="en-GB" sz="2200" b="1" dirty="0">
              <a:solidFill>
                <a:schemeClr val="accent2"/>
              </a:solidFill>
              <a:latin typeface="Imago Book" charset="0"/>
            </a:endParaRPr>
          </a:p>
        </p:txBody>
      </p:sp>
      <p:sp>
        <p:nvSpPr>
          <p:cNvPr id="12" name="Rectangle 3"/>
          <p:cNvSpPr>
            <a:spLocks noChangeArrowheads="1"/>
          </p:cNvSpPr>
          <p:nvPr/>
        </p:nvSpPr>
        <p:spPr bwMode="auto">
          <a:xfrm>
            <a:off x="409392" y="5145469"/>
            <a:ext cx="2166910" cy="82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ctr" defTabSz="762000"/>
            <a:r>
              <a:rPr lang="fr-FR" sz="2400" b="1" dirty="0" smtClean="0">
                <a:solidFill>
                  <a:srgbClr val="FF0000"/>
                </a:solidFill>
                <a:latin typeface="Imago Medium" charset="0"/>
              </a:rPr>
              <a:t>Transmission</a:t>
            </a:r>
            <a:endParaRPr lang="fr-FR" sz="2400" b="1" dirty="0">
              <a:solidFill>
                <a:srgbClr val="FF0000"/>
              </a:solidFill>
              <a:latin typeface="Imago Medium" charset="0"/>
            </a:endParaRPr>
          </a:p>
          <a:p>
            <a:pPr algn="ctr" defTabSz="762000"/>
            <a:r>
              <a:rPr lang="fr-FR" sz="2400" b="1" dirty="0">
                <a:solidFill>
                  <a:srgbClr val="FF0000"/>
                </a:solidFill>
                <a:latin typeface="Imago Medium" charset="0"/>
              </a:rPr>
              <a:t>virale</a:t>
            </a:r>
            <a:endParaRPr lang="en-GB" sz="2400" b="1" dirty="0">
              <a:solidFill>
                <a:srgbClr val="FF0000"/>
              </a:solidFill>
              <a:latin typeface="Imago Book" charset="0"/>
            </a:endParaRPr>
          </a:p>
        </p:txBody>
      </p:sp>
      <p:sp>
        <p:nvSpPr>
          <p:cNvPr id="13" name="Rectangle 5"/>
          <p:cNvSpPr>
            <a:spLocks noChangeArrowheads="1"/>
          </p:cNvSpPr>
          <p:nvPr/>
        </p:nvSpPr>
        <p:spPr bwMode="auto">
          <a:xfrm>
            <a:off x="2843808" y="5100523"/>
            <a:ext cx="2479571" cy="920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ctr" defTabSz="762000"/>
            <a:endParaRPr lang="fr-FR" sz="1800" dirty="0">
              <a:solidFill>
                <a:srgbClr val="FF0000"/>
              </a:solidFill>
              <a:latin typeface="Imago Book" charset="0"/>
            </a:endParaRPr>
          </a:p>
          <a:p>
            <a:pPr algn="ctr" defTabSz="762000"/>
            <a:r>
              <a:rPr lang="fr-FR" sz="1800" dirty="0" smtClean="0">
                <a:solidFill>
                  <a:srgbClr val="FF0000"/>
                </a:solidFill>
                <a:latin typeface="Imago Book" charset="0"/>
              </a:rPr>
              <a:t>Gouttelettes et contact</a:t>
            </a:r>
            <a:endParaRPr lang="fr-FR" sz="1800" dirty="0">
              <a:solidFill>
                <a:srgbClr val="FF0000"/>
              </a:solidFill>
              <a:latin typeface="Imago Book" charset="0"/>
            </a:endParaRPr>
          </a:p>
          <a:p>
            <a:pPr algn="ctr" defTabSz="762000"/>
            <a:endParaRPr lang="en-GB" sz="1800" dirty="0">
              <a:solidFill>
                <a:srgbClr val="FF0000"/>
              </a:solidFill>
              <a:latin typeface="Imago Book" charset="0"/>
            </a:endParaRPr>
          </a:p>
        </p:txBody>
      </p:sp>
      <p:sp>
        <p:nvSpPr>
          <p:cNvPr id="2" name="Rectangle 1"/>
          <p:cNvSpPr/>
          <p:nvPr/>
        </p:nvSpPr>
        <p:spPr>
          <a:xfrm>
            <a:off x="3059832" y="4095421"/>
            <a:ext cx="1806579" cy="701731"/>
          </a:xfrm>
          <a:prstGeom prst="rect">
            <a:avLst/>
          </a:prstGeom>
        </p:spPr>
        <p:txBody>
          <a:bodyPr wrap="none">
            <a:spAutoFit/>
          </a:bodyPr>
          <a:lstStyle/>
          <a:p>
            <a:pPr lvl="0" algn="ctr" fontAlgn="base">
              <a:spcBef>
                <a:spcPct val="20000"/>
              </a:spcBef>
              <a:spcAft>
                <a:spcPct val="0"/>
              </a:spcAft>
              <a:buClr>
                <a:srgbClr val="F98505"/>
              </a:buClr>
            </a:pPr>
            <a:r>
              <a:rPr lang="fr-FR" dirty="0" smtClean="0">
                <a:solidFill>
                  <a:srgbClr val="5603FB"/>
                </a:solidFill>
                <a:latin typeface="Calibri" charset="0"/>
                <a:ea typeface="ＭＳ Ｐゴシック" charset="0"/>
              </a:rPr>
              <a:t>Surface inerte </a:t>
            </a:r>
          </a:p>
          <a:p>
            <a:pPr lvl="0" algn="ctr" fontAlgn="base">
              <a:spcBef>
                <a:spcPct val="20000"/>
              </a:spcBef>
              <a:spcAft>
                <a:spcPct val="0"/>
              </a:spcAft>
              <a:buClr>
                <a:srgbClr val="F98505"/>
              </a:buClr>
            </a:pPr>
            <a:r>
              <a:rPr lang="fr-FR" dirty="0" err="1" smtClean="0">
                <a:solidFill>
                  <a:srgbClr val="5603FB"/>
                </a:solidFill>
                <a:latin typeface="Calibri" charset="0"/>
                <a:ea typeface="ＭＳ Ｐゴシック" charset="0"/>
              </a:rPr>
              <a:t>Jusquà</a:t>
            </a:r>
            <a:r>
              <a:rPr lang="fr-FR" dirty="0" smtClean="0">
                <a:solidFill>
                  <a:srgbClr val="5603FB"/>
                </a:solidFill>
                <a:latin typeface="Calibri" charset="0"/>
                <a:ea typeface="ＭＳ Ｐゴシック" charset="0"/>
              </a:rPr>
              <a:t> &lt;24 </a:t>
            </a:r>
            <a:r>
              <a:rPr lang="fr-FR" dirty="0">
                <a:solidFill>
                  <a:srgbClr val="5603FB"/>
                </a:solidFill>
                <a:latin typeface="Calibri" charset="0"/>
                <a:ea typeface="ＭＳ Ｐゴシック" charset="0"/>
              </a:rPr>
              <a:t>- 48 h</a:t>
            </a:r>
          </a:p>
        </p:txBody>
      </p:sp>
      <p:sp>
        <p:nvSpPr>
          <p:cNvPr id="15" name="Rectangle 3"/>
          <p:cNvSpPr>
            <a:spLocks noChangeArrowheads="1"/>
          </p:cNvSpPr>
          <p:nvPr/>
        </p:nvSpPr>
        <p:spPr bwMode="auto">
          <a:xfrm>
            <a:off x="323528" y="4122028"/>
            <a:ext cx="2448272"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488" tIns="44450" rIns="90488" bIns="44450">
            <a:spAutoFit/>
          </a:bodyPr>
          <a:lstStyle/>
          <a:p>
            <a:pPr algn="ctr" defTabSz="762000"/>
            <a:r>
              <a:rPr lang="fr-FR" sz="2400" b="1" dirty="0" smtClean="0">
                <a:solidFill>
                  <a:schemeClr val="accent2"/>
                </a:solidFill>
                <a:latin typeface="Imago Medium" charset="0"/>
              </a:rPr>
              <a:t>Survie virale</a:t>
            </a:r>
            <a:endParaRPr lang="en-GB" sz="2400" b="1" dirty="0">
              <a:solidFill>
                <a:schemeClr val="accent2"/>
              </a:solidFill>
              <a:latin typeface="Imago Book" charset="0"/>
            </a:endParaRPr>
          </a:p>
        </p:txBody>
      </p:sp>
      <p:sp>
        <p:nvSpPr>
          <p:cNvPr id="16" name="ZoneTexte 15"/>
          <p:cNvSpPr txBox="1"/>
          <p:nvPr/>
        </p:nvSpPr>
        <p:spPr>
          <a:xfrm rot="20178906">
            <a:off x="1221533" y="1695804"/>
            <a:ext cx="6604943" cy="3785652"/>
          </a:xfrm>
          <a:prstGeom prst="rect">
            <a:avLst/>
          </a:prstGeom>
          <a:solidFill>
            <a:srgbClr val="FFFFFF"/>
          </a:solidFill>
        </p:spPr>
        <p:txBody>
          <a:bodyPr wrap="none" rtlCol="0">
            <a:spAutoFit/>
          </a:bodyPr>
          <a:lstStyle/>
          <a:p>
            <a:pPr algn="ctr"/>
            <a:endParaRPr lang="fr-FR" sz="4000" dirty="0" smtClean="0">
              <a:solidFill>
                <a:srgbClr val="FF0000"/>
              </a:solidFill>
            </a:endParaRPr>
          </a:p>
          <a:p>
            <a:pPr algn="ctr"/>
            <a:r>
              <a:rPr lang="fr-FR" sz="4000" dirty="0" smtClean="0">
                <a:solidFill>
                  <a:srgbClr val="FF0000"/>
                </a:solidFill>
              </a:rPr>
              <a:t>Contagiosité  haute  </a:t>
            </a:r>
          </a:p>
          <a:p>
            <a:pPr algn="ctr"/>
            <a:r>
              <a:rPr lang="fr-FR" sz="4000" dirty="0" smtClean="0">
                <a:solidFill>
                  <a:srgbClr val="FF0000"/>
                </a:solidFill>
              </a:rPr>
              <a:t>Variable selon </a:t>
            </a:r>
          </a:p>
          <a:p>
            <a:pPr algn="ctr"/>
            <a:r>
              <a:rPr lang="fr-FR" sz="4000" dirty="0" smtClean="0">
                <a:solidFill>
                  <a:srgbClr val="FF0000"/>
                </a:solidFill>
              </a:rPr>
              <a:t>virus  et conditions extérieures </a:t>
            </a:r>
          </a:p>
          <a:p>
            <a:pPr algn="ctr"/>
            <a:r>
              <a:rPr lang="fr-FR" sz="4000" dirty="0" smtClean="0">
                <a:solidFill>
                  <a:srgbClr val="FF0000"/>
                </a:solidFill>
              </a:rPr>
              <a:t>( humidité froid)</a:t>
            </a:r>
          </a:p>
          <a:p>
            <a:pPr algn="ctr"/>
            <a:endParaRPr lang="fr-FR" sz="4000" dirty="0">
              <a:solidFill>
                <a:srgbClr val="FF0000"/>
              </a:solidFill>
            </a:endParaRPr>
          </a:p>
        </p:txBody>
      </p:sp>
    </p:spTree>
    <p:extLst>
      <p:ext uri="{BB962C8B-B14F-4D97-AF65-F5344CB8AC3E}">
        <p14:creationId xmlns:p14="http://schemas.microsoft.com/office/powerpoint/2010/main" val="1018186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5" name="Picture 102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942975"/>
            <a:ext cx="8963025" cy="576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2770" name="Rectangle 2"/>
          <p:cNvSpPr>
            <a:spLocks noChangeArrowheads="1"/>
          </p:cNvSpPr>
          <p:nvPr/>
        </p:nvSpPr>
        <p:spPr bwMode="auto">
          <a:xfrm>
            <a:off x="685800"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p>
            <a:pPr algn="ctr" eaLnBrk="0" hangingPunct="0"/>
            <a:r>
              <a:rPr lang="en-GB" sz="4000" b="1" dirty="0">
                <a:solidFill>
                  <a:schemeClr val="accent5">
                    <a:lumMod val="75000"/>
                  </a:schemeClr>
                </a:solidFill>
                <a:latin typeface="+mj-lt"/>
              </a:rPr>
              <a:t>La Grippe </a:t>
            </a:r>
            <a:r>
              <a:rPr lang="en-GB" sz="4000" b="1" dirty="0" err="1">
                <a:solidFill>
                  <a:schemeClr val="accent5">
                    <a:lumMod val="75000"/>
                  </a:schemeClr>
                </a:solidFill>
                <a:latin typeface="+mj-lt"/>
              </a:rPr>
              <a:t>saisonière</a:t>
            </a:r>
            <a:endParaRPr lang="en-GB" sz="4000" b="1" dirty="0">
              <a:solidFill>
                <a:schemeClr val="accent5">
                  <a:lumMod val="75000"/>
                </a:schemeClr>
              </a:solidFill>
              <a:latin typeface="+mj-lt"/>
            </a:endParaRPr>
          </a:p>
        </p:txBody>
      </p:sp>
    </p:spTree>
    <p:extLst>
      <p:ext uri="{BB962C8B-B14F-4D97-AF65-F5344CB8AC3E}">
        <p14:creationId xmlns:p14="http://schemas.microsoft.com/office/powerpoint/2010/main" val="11264018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Image 4"/>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52400" y="2362200"/>
            <a:ext cx="4383088" cy="320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0" name="Image 5"/>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4535488" y="2344738"/>
            <a:ext cx="4675187" cy="322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Rectangle 7"/>
          <p:cNvSpPr>
            <a:spLocks noChangeArrowheads="1"/>
          </p:cNvSpPr>
          <p:nvPr/>
        </p:nvSpPr>
        <p:spPr bwMode="auto">
          <a:xfrm>
            <a:off x="5748828" y="6021288"/>
            <a:ext cx="3384376"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fr-FR" sz="1200" b="1" dirty="0">
                <a:latin typeface="Calibri" charset="0"/>
              </a:rPr>
              <a:t>Wong CM</a:t>
            </a:r>
            <a:r>
              <a:rPr lang="fr-FR" sz="1200" dirty="0">
                <a:latin typeface="Calibri" charset="0"/>
              </a:rPr>
              <a:t> Influenza </a:t>
            </a:r>
            <a:r>
              <a:rPr lang="fr-FR" sz="1200" dirty="0" err="1">
                <a:latin typeface="Calibri" charset="0"/>
              </a:rPr>
              <a:t>Mortality</a:t>
            </a:r>
            <a:r>
              <a:rPr lang="fr-FR" sz="1200" dirty="0">
                <a:latin typeface="Calibri" charset="0"/>
              </a:rPr>
              <a:t> Hong </a:t>
            </a:r>
            <a:r>
              <a:rPr lang="fr-FR" sz="1200" dirty="0" err="1">
                <a:latin typeface="Calibri" charset="0"/>
              </a:rPr>
              <a:t>kong</a:t>
            </a:r>
            <a:r>
              <a:rPr lang="fr-FR" sz="1200" dirty="0">
                <a:latin typeface="Calibri" charset="0"/>
              </a:rPr>
              <a:t> CID 2004</a:t>
            </a:r>
          </a:p>
        </p:txBody>
      </p:sp>
      <p:sp>
        <p:nvSpPr>
          <p:cNvPr id="58372" name="Titre 5"/>
          <p:cNvSpPr>
            <a:spLocks/>
          </p:cNvSpPr>
          <p:nvPr/>
        </p:nvSpPr>
        <p:spPr bwMode="auto">
          <a:xfrm>
            <a:off x="685800" y="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fr-FR" sz="4000" b="1" dirty="0">
                <a:solidFill>
                  <a:schemeClr val="accent5">
                    <a:lumMod val="75000"/>
                  </a:schemeClr>
                </a:solidFill>
                <a:latin typeface="+mj-lt"/>
              </a:rPr>
              <a:t>Complications de la grippe</a:t>
            </a:r>
          </a:p>
        </p:txBody>
      </p:sp>
      <p:sp>
        <p:nvSpPr>
          <p:cNvPr id="153607" name="Rectangle 7"/>
          <p:cNvSpPr>
            <a:spLocks noChangeArrowheads="1"/>
          </p:cNvSpPr>
          <p:nvPr/>
        </p:nvSpPr>
        <p:spPr bwMode="auto">
          <a:xfrm>
            <a:off x="590550" y="1889125"/>
            <a:ext cx="33718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fr-FR" sz="2000" b="1">
                <a:latin typeface="Calibri" charset="0"/>
              </a:rPr>
              <a:t>Patho Cardio respiratoires</a:t>
            </a:r>
            <a:endParaRPr lang="fr-FR" sz="2000">
              <a:latin typeface="Calibri" charset="0"/>
            </a:endParaRPr>
          </a:p>
        </p:txBody>
      </p:sp>
      <p:sp>
        <p:nvSpPr>
          <p:cNvPr id="153608" name="Rectangle 8"/>
          <p:cNvSpPr>
            <a:spLocks noChangeArrowheads="1"/>
          </p:cNvSpPr>
          <p:nvPr/>
        </p:nvSpPr>
        <p:spPr bwMode="auto">
          <a:xfrm>
            <a:off x="5102225" y="1889125"/>
            <a:ext cx="3203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fr-FR" sz="2000" b="1">
                <a:latin typeface="Calibri" charset="0"/>
              </a:rPr>
              <a:t>Cardiopathie ischémique</a:t>
            </a:r>
            <a:endParaRPr lang="fr-FR" sz="2000">
              <a:latin typeface="Calibri" charset="0"/>
            </a:endParaRPr>
          </a:p>
        </p:txBody>
      </p:sp>
      <p:sp>
        <p:nvSpPr>
          <p:cNvPr id="153609" name="Rectangle 9"/>
          <p:cNvSpPr>
            <a:spLocks noChangeArrowheads="1"/>
          </p:cNvSpPr>
          <p:nvPr/>
        </p:nvSpPr>
        <p:spPr bwMode="auto">
          <a:xfrm>
            <a:off x="152400" y="5570538"/>
            <a:ext cx="20335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fr-FR" sz="2000" b="1">
                <a:latin typeface="Calibri" charset="0"/>
              </a:rPr>
              <a:t>Étude en Chine</a:t>
            </a:r>
          </a:p>
        </p:txBody>
      </p:sp>
      <p:sp>
        <p:nvSpPr>
          <p:cNvPr id="153610" name="Rectangle 10"/>
          <p:cNvSpPr>
            <a:spLocks noChangeArrowheads="1"/>
          </p:cNvSpPr>
          <p:nvPr/>
        </p:nvSpPr>
        <p:spPr bwMode="auto">
          <a:xfrm>
            <a:off x="2462213" y="990600"/>
            <a:ext cx="387080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fr-FR" sz="2800" b="1" dirty="0">
                <a:solidFill>
                  <a:schemeClr val="accent5">
                    <a:lumMod val="75000"/>
                  </a:schemeClr>
                </a:solidFill>
                <a:latin typeface="+mj-lt"/>
              </a:rPr>
              <a:t>Taux de décès indirects ?</a:t>
            </a:r>
          </a:p>
        </p:txBody>
      </p:sp>
    </p:spTree>
    <p:extLst>
      <p:ext uri="{BB962C8B-B14F-4D97-AF65-F5344CB8AC3E}">
        <p14:creationId xmlns:p14="http://schemas.microsoft.com/office/powerpoint/2010/main" val="1158850630"/>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re 5"/>
          <p:cNvSpPr>
            <a:spLocks noGrp="1"/>
          </p:cNvSpPr>
          <p:nvPr>
            <p:ph type="ctrTitle" idx="4294967295"/>
          </p:nvPr>
        </p:nvSpPr>
        <p:spPr>
          <a:xfrm>
            <a:off x="685800" y="1"/>
            <a:ext cx="7772400" cy="980728"/>
          </a:xfrm>
        </p:spPr>
        <p:txBody>
          <a:bodyPr>
            <a:normAutofit/>
          </a:bodyPr>
          <a:lstStyle/>
          <a:p>
            <a:pPr eaLnBrk="1" hangingPunct="1">
              <a:defRPr/>
            </a:pPr>
            <a:r>
              <a:rPr lang="fr-FR" sz="4000" b="1" dirty="0">
                <a:solidFill>
                  <a:schemeClr val="accent5">
                    <a:lumMod val="75000"/>
                  </a:schemeClr>
                </a:solidFill>
                <a:ea typeface="+mn-ea"/>
                <a:cs typeface="+mn-cs"/>
              </a:rPr>
              <a:t>Complications de la grippe</a:t>
            </a:r>
          </a:p>
        </p:txBody>
      </p:sp>
      <p:sp>
        <p:nvSpPr>
          <p:cNvPr id="36866" name="Sous-titre 6"/>
          <p:cNvSpPr>
            <a:spLocks noGrp="1"/>
          </p:cNvSpPr>
          <p:nvPr>
            <p:ph type="subTitle" idx="4294967295"/>
          </p:nvPr>
        </p:nvSpPr>
        <p:spPr>
          <a:xfrm>
            <a:off x="1066800" y="620688"/>
            <a:ext cx="7086600" cy="3848100"/>
          </a:xfrm>
        </p:spPr>
        <p:txBody>
          <a:bodyPr>
            <a:noAutofit/>
          </a:bodyPr>
          <a:lstStyle/>
          <a:p>
            <a:pPr marL="0" indent="0" algn="ctr" eaLnBrk="1" hangingPunct="1">
              <a:buFont typeface="Arial" charset="0"/>
              <a:buNone/>
              <a:defRPr/>
            </a:pPr>
            <a:r>
              <a:rPr lang="fr-FR" sz="2400" dirty="0">
                <a:solidFill>
                  <a:srgbClr val="000000"/>
                </a:solidFill>
                <a:latin typeface="Calibri" charset="0"/>
                <a:ea typeface="ＭＳ Ｐゴシック" charset="0"/>
              </a:rPr>
              <a:t> </a:t>
            </a:r>
          </a:p>
          <a:p>
            <a:pPr marL="0" indent="0" algn="ctr" eaLnBrk="1" hangingPunct="1">
              <a:buFont typeface="Arial" charset="0"/>
              <a:buNone/>
              <a:defRPr/>
            </a:pPr>
            <a:r>
              <a:rPr lang="fr-FR" sz="2400" dirty="0">
                <a:solidFill>
                  <a:srgbClr val="FF0000"/>
                </a:solidFill>
                <a:latin typeface="Calibri" charset="0"/>
                <a:ea typeface="ＭＳ Ｐゴシック" charset="0"/>
              </a:rPr>
              <a:t>Décompensation </a:t>
            </a:r>
            <a:r>
              <a:rPr lang="fr-FR" sz="2400" dirty="0" smtClean="0">
                <a:solidFill>
                  <a:srgbClr val="FF0000"/>
                </a:solidFill>
                <a:latin typeface="Calibri" charset="0"/>
                <a:ea typeface="ＭＳ Ｐゴシック" charset="0"/>
              </a:rPr>
              <a:t>d’</a:t>
            </a:r>
            <a:r>
              <a:rPr lang="fr-FR" altLang="ja-JP" sz="2400" dirty="0" smtClean="0">
                <a:solidFill>
                  <a:srgbClr val="FF0000"/>
                </a:solidFill>
                <a:latin typeface="Calibri" charset="0"/>
                <a:ea typeface="ＭＳ Ｐゴシック" charset="0"/>
              </a:rPr>
              <a:t>une </a:t>
            </a:r>
            <a:r>
              <a:rPr lang="fr-FR" altLang="ja-JP" sz="2400" dirty="0">
                <a:solidFill>
                  <a:srgbClr val="FF0000"/>
                </a:solidFill>
                <a:latin typeface="Calibri" charset="0"/>
                <a:ea typeface="ＭＳ Ｐゴシック" charset="0"/>
              </a:rPr>
              <a:t>pathologie sous jacente </a:t>
            </a:r>
            <a:endParaRPr lang="fr-FR" sz="2400" dirty="0">
              <a:solidFill>
                <a:srgbClr val="FF0000"/>
              </a:solidFill>
              <a:latin typeface="Calibri" charset="0"/>
              <a:ea typeface="ＭＳ Ｐゴシック" charset="0"/>
            </a:endParaRPr>
          </a:p>
          <a:p>
            <a:pPr marL="0" indent="0" algn="ctr" eaLnBrk="1" hangingPunct="1">
              <a:buFont typeface="Arial" charset="0"/>
              <a:buNone/>
              <a:defRPr/>
            </a:pPr>
            <a:r>
              <a:rPr lang="fr-FR" sz="2400" dirty="0">
                <a:solidFill>
                  <a:srgbClr val="0000FF"/>
                </a:solidFill>
                <a:latin typeface="Calibri" charset="0"/>
                <a:ea typeface="ＭＳ Ｐゴシック" charset="0"/>
              </a:rPr>
              <a:t>Complications respiratoires</a:t>
            </a:r>
            <a:r>
              <a:rPr lang="fr-FR" sz="2400" dirty="0">
                <a:solidFill>
                  <a:srgbClr val="000000"/>
                </a:solidFill>
                <a:latin typeface="Calibri" charset="0"/>
                <a:ea typeface="ＭＳ Ｐゴシック" charset="0"/>
              </a:rPr>
              <a:t>  :</a:t>
            </a:r>
          </a:p>
          <a:p>
            <a:pPr marL="0" indent="0" algn="ctr" eaLnBrk="1" hangingPunct="1">
              <a:buFont typeface="Arial" charset="0"/>
              <a:buNone/>
              <a:defRPr/>
            </a:pPr>
            <a:r>
              <a:rPr lang="fr-FR" sz="2400" dirty="0">
                <a:solidFill>
                  <a:srgbClr val="000000"/>
                </a:solidFill>
                <a:latin typeface="Calibri" charset="0"/>
                <a:ea typeface="ＭＳ Ｐゴシック" charset="0"/>
              </a:rPr>
              <a:t>Décompensation </a:t>
            </a:r>
            <a:r>
              <a:rPr lang="fr-FR" sz="2400" dirty="0" err="1">
                <a:solidFill>
                  <a:srgbClr val="000000"/>
                </a:solidFill>
                <a:latin typeface="Calibri" charset="0"/>
                <a:ea typeface="ＭＳ Ｐゴシック" charset="0"/>
              </a:rPr>
              <a:t>respi</a:t>
            </a:r>
            <a:r>
              <a:rPr lang="fr-FR" sz="2400" dirty="0">
                <a:solidFill>
                  <a:srgbClr val="000000"/>
                </a:solidFill>
                <a:latin typeface="Calibri" charset="0"/>
                <a:ea typeface="ＭＳ Ｐゴシック" charset="0"/>
              </a:rPr>
              <a:t>, bronchite, exacerbation de </a:t>
            </a:r>
            <a:r>
              <a:rPr lang="fr-FR" sz="2400" dirty="0" smtClean="0">
                <a:solidFill>
                  <a:srgbClr val="000000"/>
                </a:solidFill>
                <a:latin typeface="Calibri" charset="0"/>
                <a:ea typeface="ＭＳ Ｐゴシック" charset="0"/>
              </a:rPr>
              <a:t>BPCO</a:t>
            </a:r>
            <a:endParaRPr lang="fr-FR" sz="2400" dirty="0">
              <a:solidFill>
                <a:srgbClr val="000000"/>
              </a:solidFill>
              <a:latin typeface="Calibri" charset="0"/>
              <a:ea typeface="ＭＳ Ｐゴシック" charset="0"/>
            </a:endParaRPr>
          </a:p>
          <a:p>
            <a:pPr marL="0" indent="0" algn="ctr" eaLnBrk="1" hangingPunct="1">
              <a:buFont typeface="Arial" charset="0"/>
              <a:buNone/>
              <a:defRPr/>
            </a:pPr>
            <a:r>
              <a:rPr lang="fr-FR" sz="2400" dirty="0">
                <a:solidFill>
                  <a:srgbClr val="0000FF"/>
                </a:solidFill>
                <a:latin typeface="Calibri" charset="0"/>
                <a:ea typeface="ＭＳ Ｐゴシック" charset="0"/>
              </a:rPr>
              <a:t>Complications cardiovasculaires: </a:t>
            </a:r>
          </a:p>
          <a:p>
            <a:pPr marL="0" indent="0" algn="ctr" eaLnBrk="1" hangingPunct="1">
              <a:buFont typeface="Arial" charset="0"/>
              <a:buNone/>
              <a:defRPr/>
            </a:pPr>
            <a:r>
              <a:rPr lang="fr-FR" sz="2400" dirty="0">
                <a:solidFill>
                  <a:srgbClr val="000000"/>
                </a:solidFill>
                <a:latin typeface="Calibri" charset="0"/>
                <a:ea typeface="ＭＳ Ｐゴシック" charset="0"/>
              </a:rPr>
              <a:t>Insuffisance cardiaque, Infarctus du myocarde , Accident vasculaire cérébral</a:t>
            </a:r>
          </a:p>
          <a:p>
            <a:pPr marL="0" indent="0" algn="ctr" eaLnBrk="1" hangingPunct="1">
              <a:buFont typeface="Arial" charset="0"/>
              <a:buNone/>
              <a:defRPr/>
            </a:pPr>
            <a:r>
              <a:rPr lang="fr-FR" sz="2400" dirty="0">
                <a:solidFill>
                  <a:srgbClr val="000000"/>
                </a:solidFill>
                <a:latin typeface="Calibri" charset="0"/>
                <a:ea typeface="ＭＳ Ｐゴシック" charset="0"/>
              </a:rPr>
              <a:t>+</a:t>
            </a:r>
          </a:p>
          <a:p>
            <a:pPr marL="0" indent="0" algn="ctr" eaLnBrk="1" hangingPunct="1">
              <a:buFont typeface="Arial" charset="0"/>
              <a:buNone/>
              <a:defRPr/>
            </a:pPr>
            <a:r>
              <a:rPr lang="fr-FR" sz="2400" dirty="0">
                <a:solidFill>
                  <a:srgbClr val="0000FF"/>
                </a:solidFill>
                <a:latin typeface="Calibri" charset="0"/>
                <a:ea typeface="ＭＳ Ｐゴシック" charset="0"/>
              </a:rPr>
              <a:t>Complications infectieuses </a:t>
            </a:r>
          </a:p>
          <a:p>
            <a:pPr marL="0" indent="0" algn="ctr" eaLnBrk="1" hangingPunct="1">
              <a:buFont typeface="Arial" charset="0"/>
              <a:buNone/>
              <a:defRPr/>
            </a:pPr>
            <a:r>
              <a:rPr lang="fr-FR" sz="2400" dirty="0">
                <a:solidFill>
                  <a:srgbClr val="000000"/>
                </a:solidFill>
                <a:latin typeface="Calibri" charset="0"/>
                <a:ea typeface="ＭＳ Ｐゴシック" charset="0"/>
              </a:rPr>
              <a:t>(Streptococcus </a:t>
            </a:r>
            <a:r>
              <a:rPr lang="fr-FR" sz="2400" dirty="0" err="1">
                <a:solidFill>
                  <a:srgbClr val="000000"/>
                </a:solidFill>
                <a:latin typeface="Calibri" charset="0"/>
                <a:ea typeface="ＭＳ Ｐゴシック" charset="0"/>
              </a:rPr>
              <a:t>pneumonia</a:t>
            </a:r>
            <a:r>
              <a:rPr lang="fr-FR" sz="2400" dirty="0">
                <a:solidFill>
                  <a:srgbClr val="000000"/>
                </a:solidFill>
                <a:latin typeface="Calibri" charset="0"/>
                <a:ea typeface="ＭＳ Ｐゴシック" charset="0"/>
              </a:rPr>
              <a:t>, ; </a:t>
            </a:r>
            <a:r>
              <a:rPr lang="fr-FR" sz="2400" dirty="0" err="1">
                <a:solidFill>
                  <a:srgbClr val="000000"/>
                </a:solidFill>
                <a:latin typeface="Calibri" charset="0"/>
                <a:ea typeface="ＭＳ Ｐゴシック" charset="0"/>
              </a:rPr>
              <a:t>Haemophilus</a:t>
            </a:r>
            <a:r>
              <a:rPr lang="fr-FR" sz="2400" dirty="0">
                <a:solidFill>
                  <a:srgbClr val="000000"/>
                </a:solidFill>
                <a:latin typeface="Calibri" charset="0"/>
                <a:ea typeface="ＭＳ Ｐゴシック" charset="0"/>
              </a:rPr>
              <a:t> </a:t>
            </a:r>
            <a:r>
              <a:rPr lang="fr-FR" sz="2400" dirty="0" err="1">
                <a:solidFill>
                  <a:srgbClr val="000000"/>
                </a:solidFill>
                <a:latin typeface="Calibri" charset="0"/>
                <a:ea typeface="ＭＳ Ｐゴシック" charset="0"/>
              </a:rPr>
              <a:t>influenzae</a:t>
            </a:r>
            <a:r>
              <a:rPr lang="fr-FR" sz="2400" dirty="0">
                <a:solidFill>
                  <a:srgbClr val="000000"/>
                </a:solidFill>
                <a:latin typeface="Calibri" charset="0"/>
                <a:ea typeface="ＭＳ Ｐゴシック" charset="0"/>
              </a:rPr>
              <a:t>, </a:t>
            </a:r>
            <a:r>
              <a:rPr lang="fr-FR" sz="2400" dirty="0" err="1">
                <a:solidFill>
                  <a:srgbClr val="000000"/>
                </a:solidFill>
                <a:latin typeface="Calibri" charset="0"/>
                <a:ea typeface="ＭＳ Ｐゴシック" charset="0"/>
              </a:rPr>
              <a:t>Staphyloccocus</a:t>
            </a:r>
            <a:r>
              <a:rPr lang="fr-FR" sz="2400" dirty="0">
                <a:solidFill>
                  <a:srgbClr val="000000"/>
                </a:solidFill>
                <a:latin typeface="Calibri" charset="0"/>
                <a:ea typeface="ＭＳ Ｐゴシック" charset="0"/>
              </a:rPr>
              <a:t> aureus, ). </a:t>
            </a:r>
            <a:endParaRPr lang="en-US" sz="2400" dirty="0">
              <a:solidFill>
                <a:srgbClr val="000000"/>
              </a:solidFill>
              <a:latin typeface="Calibri" charset="0"/>
              <a:ea typeface="ＭＳ Ｐゴシック" charset="0"/>
            </a:endParaRPr>
          </a:p>
        </p:txBody>
      </p:sp>
      <p:sp>
        <p:nvSpPr>
          <p:cNvPr id="56323" name="Rectangle 4"/>
          <p:cNvSpPr>
            <a:spLocks noChangeArrowheads="1"/>
          </p:cNvSpPr>
          <p:nvPr/>
        </p:nvSpPr>
        <p:spPr bwMode="auto">
          <a:xfrm>
            <a:off x="4039876" y="6032321"/>
            <a:ext cx="510371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fr-FR" sz="1200" b="1" dirty="0" err="1">
                <a:latin typeface="Calibri" charset="0"/>
              </a:rPr>
              <a:t>Nichol</a:t>
            </a:r>
            <a:r>
              <a:rPr lang="fr-FR" sz="1200" b="1" dirty="0">
                <a:latin typeface="Calibri" charset="0"/>
              </a:rPr>
              <a:t> KL</a:t>
            </a:r>
            <a:r>
              <a:rPr lang="fr-FR" sz="1200" dirty="0">
                <a:latin typeface="Calibri" charset="0"/>
              </a:rPr>
              <a:t>, NEJ Med  2007, </a:t>
            </a:r>
            <a:r>
              <a:rPr lang="fr-FR" sz="1200" b="1" dirty="0">
                <a:latin typeface="Calibri" charset="0"/>
              </a:rPr>
              <a:t>Wong CM  </a:t>
            </a:r>
            <a:r>
              <a:rPr lang="fr-FR" sz="1200" dirty="0">
                <a:latin typeface="Calibri" charset="0"/>
              </a:rPr>
              <a:t> Influenza </a:t>
            </a:r>
            <a:r>
              <a:rPr lang="fr-FR" sz="1200" dirty="0" err="1">
                <a:latin typeface="Calibri" charset="0"/>
              </a:rPr>
              <a:t>Mortality</a:t>
            </a:r>
            <a:r>
              <a:rPr lang="fr-FR" sz="1200" dirty="0">
                <a:latin typeface="Calibri" charset="0"/>
              </a:rPr>
              <a:t> Hong </a:t>
            </a:r>
            <a:r>
              <a:rPr lang="fr-FR" sz="1200" dirty="0" err="1">
                <a:latin typeface="Calibri" charset="0"/>
              </a:rPr>
              <a:t>kong</a:t>
            </a:r>
            <a:r>
              <a:rPr lang="fr-FR" sz="1200" dirty="0">
                <a:latin typeface="Calibri" charset="0"/>
              </a:rPr>
              <a:t> CID 2004</a:t>
            </a:r>
          </a:p>
        </p:txBody>
      </p:sp>
    </p:spTree>
    <p:extLst>
      <p:ext uri="{BB962C8B-B14F-4D97-AF65-F5344CB8AC3E}">
        <p14:creationId xmlns:p14="http://schemas.microsoft.com/office/powerpoint/2010/main" val="430540253"/>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3"/>
          <p:cNvSpPr>
            <a:spLocks noChangeArrowheads="1"/>
          </p:cNvSpPr>
          <p:nvPr/>
        </p:nvSpPr>
        <p:spPr bwMode="auto">
          <a:xfrm>
            <a:off x="914400" y="260350"/>
            <a:ext cx="7366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sz="4000" b="1" dirty="0">
                <a:solidFill>
                  <a:schemeClr val="accent5">
                    <a:lumMod val="75000"/>
                  </a:schemeClr>
                </a:solidFill>
                <a:latin typeface="+mj-lt"/>
              </a:rPr>
              <a:t>Clinique de la grippe du </a:t>
            </a:r>
            <a:r>
              <a:rPr lang="en-US" sz="4000" b="1" dirty="0" err="1">
                <a:solidFill>
                  <a:schemeClr val="accent5">
                    <a:lumMod val="75000"/>
                  </a:schemeClr>
                </a:solidFill>
                <a:latin typeface="+mj-lt"/>
              </a:rPr>
              <a:t>sujet</a:t>
            </a:r>
            <a:r>
              <a:rPr lang="en-US" sz="4000" b="1" dirty="0">
                <a:solidFill>
                  <a:schemeClr val="accent5">
                    <a:lumMod val="75000"/>
                  </a:schemeClr>
                </a:solidFill>
                <a:latin typeface="+mj-lt"/>
              </a:rPr>
              <a:t> </a:t>
            </a:r>
            <a:r>
              <a:rPr lang="en-US" sz="4000" b="1" dirty="0" err="1">
                <a:solidFill>
                  <a:schemeClr val="accent5">
                    <a:lumMod val="75000"/>
                  </a:schemeClr>
                </a:solidFill>
                <a:latin typeface="+mj-lt"/>
              </a:rPr>
              <a:t>âgé</a:t>
            </a:r>
            <a:r>
              <a:rPr lang="en-US" sz="4000" b="1" dirty="0">
                <a:solidFill>
                  <a:schemeClr val="accent5">
                    <a:lumMod val="75000"/>
                  </a:schemeClr>
                </a:solidFill>
                <a:latin typeface="+mj-lt"/>
              </a:rPr>
              <a:t>  </a:t>
            </a:r>
          </a:p>
        </p:txBody>
      </p:sp>
      <p:sp>
        <p:nvSpPr>
          <p:cNvPr id="88068" name="Text Box 4"/>
          <p:cNvSpPr txBox="1">
            <a:spLocks noChangeArrowheads="1"/>
          </p:cNvSpPr>
          <p:nvPr/>
        </p:nvSpPr>
        <p:spPr bwMode="auto">
          <a:xfrm>
            <a:off x="5724128" y="6021288"/>
            <a:ext cx="352839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fr-FR" sz="1200" b="1"/>
              <a:t>Falsey</a:t>
            </a:r>
            <a:r>
              <a:rPr lang="fr-FR" sz="1200"/>
              <a:t> CID 2006 ,  </a:t>
            </a:r>
            <a:r>
              <a:rPr lang="fr-FR" sz="1200" b="1"/>
              <a:t>Walsh</a:t>
            </a:r>
            <a:r>
              <a:rPr lang="fr-FR" sz="1200"/>
              <a:t> JAGS 2002, </a:t>
            </a:r>
            <a:r>
              <a:rPr lang="fr-FR" sz="1200" b="1"/>
              <a:t>Matsuno</a:t>
            </a:r>
            <a:r>
              <a:rPr lang="fr-FR" sz="1200"/>
              <a:t>  2009 </a:t>
            </a:r>
          </a:p>
        </p:txBody>
      </p:sp>
      <p:pic>
        <p:nvPicPr>
          <p:cNvPr id="88069"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151314" y="1978025"/>
            <a:ext cx="1103313"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7" name="ZoneTexte 3"/>
          <p:cNvSpPr txBox="1">
            <a:spLocks noChangeArrowheads="1"/>
          </p:cNvSpPr>
          <p:nvPr/>
        </p:nvSpPr>
        <p:spPr bwMode="auto">
          <a:xfrm>
            <a:off x="179512" y="1412776"/>
            <a:ext cx="8964488"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dirty="0">
                <a:latin typeface="Calibri" charset="0"/>
              </a:rPr>
              <a:t>				</a:t>
            </a:r>
            <a:r>
              <a:rPr lang="fr-FR" dirty="0" smtClean="0">
                <a:latin typeface="Calibri" charset="0"/>
              </a:rPr>
              <a:t>Fréquence	/ </a:t>
            </a:r>
            <a:r>
              <a:rPr lang="fr-FR" dirty="0">
                <a:latin typeface="Calibri" charset="0"/>
              </a:rPr>
              <a:t>sujet jeune</a:t>
            </a:r>
          </a:p>
          <a:p>
            <a:pPr eaLnBrk="1" hangingPunct="1"/>
            <a:r>
              <a:rPr lang="fr-FR" dirty="0" smtClean="0">
                <a:latin typeface="Calibri" charset="0"/>
              </a:rPr>
              <a:t>Toux </a:t>
            </a:r>
            <a:r>
              <a:rPr lang="fr-FR" dirty="0">
                <a:latin typeface="Calibri" charset="0"/>
              </a:rPr>
              <a:t>							</a:t>
            </a:r>
            <a:r>
              <a:rPr lang="fr-FR" dirty="0" smtClean="0">
                <a:latin typeface="Calibri" charset="0"/>
              </a:rPr>
              <a:t>=</a:t>
            </a:r>
            <a:r>
              <a:rPr lang="fr-FR" dirty="0">
                <a:latin typeface="Calibri" charset="0"/>
              </a:rPr>
              <a:t>	</a:t>
            </a:r>
          </a:p>
          <a:p>
            <a:pPr eaLnBrk="1" hangingPunct="1"/>
            <a:r>
              <a:rPr lang="fr-FR" dirty="0">
                <a:latin typeface="Calibri" charset="0"/>
              </a:rPr>
              <a:t>fièvre							</a:t>
            </a:r>
            <a:r>
              <a:rPr lang="fr-FR" dirty="0" smtClean="0">
                <a:latin typeface="Calibri" charset="0"/>
                <a:sym typeface="Wingdings" charset="0"/>
              </a:rPr>
              <a:t></a:t>
            </a:r>
            <a:endParaRPr lang="fr-FR" dirty="0">
              <a:latin typeface="Calibri" charset="0"/>
            </a:endParaRPr>
          </a:p>
          <a:p>
            <a:pPr eaLnBrk="1" hangingPunct="1"/>
            <a:r>
              <a:rPr lang="fr-FR" dirty="0">
                <a:latin typeface="Calibri" charset="0"/>
              </a:rPr>
              <a:t>Fatigue							</a:t>
            </a:r>
            <a:r>
              <a:rPr lang="fr-FR" dirty="0">
                <a:sym typeface="Wingdings" charset="0"/>
              </a:rPr>
              <a:t></a:t>
            </a:r>
            <a:endParaRPr lang="fr-FR" dirty="0">
              <a:latin typeface="Calibri" charset="0"/>
            </a:endParaRPr>
          </a:p>
          <a:p>
            <a:pPr eaLnBrk="1" hangingPunct="1"/>
            <a:r>
              <a:rPr lang="fr-FR" dirty="0">
                <a:latin typeface="Calibri" charset="0"/>
              </a:rPr>
              <a:t>Douleurs musculaires					</a:t>
            </a:r>
            <a:r>
              <a:rPr lang="fr-FR" dirty="0" smtClean="0">
                <a:latin typeface="Calibri" charset="0"/>
              </a:rPr>
              <a:t>?  </a:t>
            </a:r>
            <a:r>
              <a:rPr lang="fr-FR" dirty="0">
                <a:latin typeface="Calibri" charset="0"/>
              </a:rPr>
              <a:t>Ou  </a:t>
            </a:r>
            <a:r>
              <a:rPr lang="fr-FR" dirty="0">
                <a:latin typeface="Calibri" charset="0"/>
                <a:sym typeface="Wingdings" charset="0"/>
              </a:rPr>
              <a:t></a:t>
            </a:r>
            <a:endParaRPr lang="fr-FR" dirty="0">
              <a:latin typeface="Calibri" charset="0"/>
            </a:endParaRPr>
          </a:p>
          <a:p>
            <a:pPr eaLnBrk="1" hangingPunct="1"/>
            <a:r>
              <a:rPr lang="fr-FR" dirty="0">
                <a:latin typeface="Calibri" charset="0"/>
              </a:rPr>
              <a:t>Mal de gorge						</a:t>
            </a:r>
            <a:r>
              <a:rPr lang="fr-FR" dirty="0" smtClean="0">
                <a:latin typeface="Calibri" charset="0"/>
              </a:rPr>
              <a:t>?</a:t>
            </a:r>
            <a:endParaRPr lang="fr-FR" dirty="0">
              <a:latin typeface="Calibri" charset="0"/>
            </a:endParaRPr>
          </a:p>
          <a:p>
            <a:pPr eaLnBrk="1" hangingPunct="1"/>
            <a:r>
              <a:rPr lang="fr-FR" dirty="0">
                <a:latin typeface="Calibri" charset="0"/>
              </a:rPr>
              <a:t>Mal de tête						</a:t>
            </a:r>
            <a:r>
              <a:rPr lang="fr-FR" dirty="0" smtClean="0">
                <a:latin typeface="Calibri" charset="0"/>
              </a:rPr>
              <a:t>?</a:t>
            </a:r>
            <a:endParaRPr lang="fr-FR" dirty="0">
              <a:latin typeface="Calibri" charset="0"/>
            </a:endParaRPr>
          </a:p>
          <a:p>
            <a:pPr eaLnBrk="1" hangingPunct="1"/>
            <a:r>
              <a:rPr lang="fr-FR" dirty="0">
                <a:latin typeface="Calibri" charset="0"/>
              </a:rPr>
              <a:t>Perte d'appétit				……</a:t>
            </a:r>
            <a:r>
              <a:rPr lang="fr-FR" dirty="0" smtClean="0">
                <a:latin typeface="Calibri" charset="0"/>
              </a:rPr>
              <a:t>.</a:t>
            </a:r>
            <a:r>
              <a:rPr lang="fr-FR" dirty="0">
                <a:latin typeface="Calibri" charset="0"/>
              </a:rPr>
              <a:t>	</a:t>
            </a:r>
            <a:r>
              <a:rPr lang="fr-FR" dirty="0" smtClean="0">
                <a:latin typeface="Calibri" charset="0"/>
              </a:rPr>
              <a:t>?</a:t>
            </a:r>
            <a:endParaRPr lang="fr-FR" dirty="0">
              <a:latin typeface="Calibri" charset="0"/>
            </a:endParaRPr>
          </a:p>
          <a:p>
            <a:pPr eaLnBrk="1" hangingPunct="1"/>
            <a:r>
              <a:rPr lang="fr-FR" dirty="0">
                <a:latin typeface="Calibri" charset="0"/>
              </a:rPr>
              <a:t>Écoulement nasal		       </a:t>
            </a:r>
            <a:r>
              <a:rPr lang="fr-FR" dirty="0" smtClean="0">
                <a:latin typeface="Calibri" charset="0"/>
              </a:rPr>
              <a:t>  +</a:t>
            </a:r>
            <a:r>
              <a:rPr lang="fr-FR" dirty="0">
                <a:latin typeface="Calibri" charset="0"/>
              </a:rPr>
              <a:t>		</a:t>
            </a:r>
            <a:r>
              <a:rPr lang="fr-FR" dirty="0" smtClean="0">
                <a:latin typeface="Calibri" charset="0"/>
              </a:rPr>
              <a:t>	?</a:t>
            </a:r>
            <a:endParaRPr lang="fr-FR" dirty="0">
              <a:latin typeface="Calibri" charset="0"/>
            </a:endParaRPr>
          </a:p>
          <a:p>
            <a:pPr eaLnBrk="1" hangingPunct="1"/>
            <a:endParaRPr lang="fr-FR" dirty="0">
              <a:latin typeface="Calibri" charset="0"/>
            </a:endParaRPr>
          </a:p>
          <a:p>
            <a:pPr eaLnBrk="1" hangingPunct="1"/>
            <a:r>
              <a:rPr lang="fr-FR" dirty="0">
                <a:latin typeface="Calibri" charset="0"/>
              </a:rPr>
              <a:t>Parfois  Nausée </a:t>
            </a:r>
            <a:r>
              <a:rPr lang="fr-FR" dirty="0" smtClean="0">
                <a:latin typeface="Calibri" charset="0"/>
              </a:rPr>
              <a:t>Vomissements, </a:t>
            </a:r>
            <a:r>
              <a:rPr lang="fr-FR" dirty="0">
                <a:latin typeface="Calibri" charset="0"/>
              </a:rPr>
              <a:t>Diarrhée</a:t>
            </a:r>
          </a:p>
          <a:p>
            <a:pPr eaLnBrk="1" hangingPunct="1"/>
            <a:r>
              <a:rPr lang="fr-FR" dirty="0">
                <a:solidFill>
                  <a:srgbClr val="0000FF"/>
                </a:solidFill>
                <a:latin typeface="Calibri" charset="0"/>
              </a:rPr>
              <a:t>Les autres, </a:t>
            </a:r>
            <a:r>
              <a:rPr lang="fr-FR" dirty="0" smtClean="0">
                <a:solidFill>
                  <a:srgbClr val="0000FF"/>
                </a:solidFill>
                <a:latin typeface="Calibri" charset="0"/>
              </a:rPr>
              <a:t> </a:t>
            </a:r>
            <a:r>
              <a:rPr lang="fr-FR" dirty="0">
                <a:solidFill>
                  <a:srgbClr val="0000FF"/>
                </a:solidFill>
                <a:latin typeface="Calibri" charset="0"/>
              </a:rPr>
              <a:t>Signes atypiques	</a:t>
            </a:r>
            <a:r>
              <a:rPr lang="fr-FR" dirty="0" smtClean="0">
                <a:solidFill>
                  <a:srgbClr val="0000FF"/>
                </a:solidFill>
                <a:latin typeface="Calibri" charset="0"/>
              </a:rPr>
              <a:t>, </a:t>
            </a:r>
            <a:r>
              <a:rPr lang="fr-FR" dirty="0">
                <a:solidFill>
                  <a:srgbClr val="0000FF"/>
                </a:solidFill>
                <a:latin typeface="Calibri" charset="0"/>
              </a:rPr>
              <a:t>confusion</a:t>
            </a:r>
            <a:r>
              <a:rPr lang="fr-FR" dirty="0">
                <a:latin typeface="Calibri" charset="0"/>
              </a:rPr>
              <a:t>, </a:t>
            </a:r>
            <a:endParaRPr lang="en-US" dirty="0">
              <a:latin typeface="Calibri" charset="0"/>
            </a:endParaRPr>
          </a:p>
        </p:txBody>
      </p:sp>
    </p:spTree>
    <p:extLst>
      <p:ext uri="{BB962C8B-B14F-4D97-AF65-F5344CB8AC3E}">
        <p14:creationId xmlns:p14="http://schemas.microsoft.com/office/powerpoint/2010/main" val="1279841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914400" y="260350"/>
            <a:ext cx="7366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sz="4000" b="1" dirty="0">
                <a:solidFill>
                  <a:schemeClr val="accent5">
                    <a:lumMod val="75000"/>
                  </a:schemeClr>
                </a:solidFill>
                <a:latin typeface="+mj-lt"/>
              </a:rPr>
              <a:t>Grippe du </a:t>
            </a:r>
            <a:r>
              <a:rPr lang="en-US" sz="4000" b="1" dirty="0" err="1">
                <a:solidFill>
                  <a:schemeClr val="accent5">
                    <a:lumMod val="75000"/>
                  </a:schemeClr>
                </a:solidFill>
                <a:latin typeface="+mj-lt"/>
              </a:rPr>
              <a:t>sujet</a:t>
            </a:r>
            <a:r>
              <a:rPr lang="en-US" sz="4000" b="1" dirty="0">
                <a:solidFill>
                  <a:schemeClr val="accent5">
                    <a:lumMod val="75000"/>
                  </a:schemeClr>
                </a:solidFill>
                <a:latin typeface="+mj-lt"/>
              </a:rPr>
              <a:t> </a:t>
            </a:r>
            <a:r>
              <a:rPr lang="en-US" sz="4000" b="1" dirty="0" err="1">
                <a:solidFill>
                  <a:schemeClr val="accent5">
                    <a:lumMod val="75000"/>
                  </a:schemeClr>
                </a:solidFill>
                <a:latin typeface="+mj-lt"/>
              </a:rPr>
              <a:t>âgé</a:t>
            </a:r>
            <a:r>
              <a:rPr lang="en-US" sz="4000" b="1" dirty="0">
                <a:solidFill>
                  <a:schemeClr val="accent5">
                    <a:lumMod val="75000"/>
                  </a:schemeClr>
                </a:solidFill>
                <a:latin typeface="+mj-lt"/>
              </a:rPr>
              <a:t> : Clinique </a:t>
            </a:r>
          </a:p>
        </p:txBody>
      </p:sp>
      <p:pic>
        <p:nvPicPr>
          <p:cNvPr id="93191" name="Picture 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5964" y="980728"/>
            <a:ext cx="8543925" cy="513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93192" name="Rectangle 8"/>
          <p:cNvSpPr>
            <a:spLocks noChangeArrowheads="1"/>
          </p:cNvSpPr>
          <p:nvPr/>
        </p:nvSpPr>
        <p:spPr bwMode="auto">
          <a:xfrm>
            <a:off x="7851556" y="6093296"/>
            <a:ext cx="118494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fr-FR" sz="1200" b="1" dirty="0" err="1"/>
              <a:t>Neuzil</a:t>
            </a:r>
            <a:r>
              <a:rPr lang="fr-FR" sz="1200" dirty="0"/>
              <a:t> CID 2003</a:t>
            </a:r>
          </a:p>
        </p:txBody>
      </p:sp>
      <p:sp>
        <p:nvSpPr>
          <p:cNvPr id="93193" name="Oval 9"/>
          <p:cNvSpPr>
            <a:spLocks noChangeArrowheads="1"/>
          </p:cNvSpPr>
          <p:nvPr/>
        </p:nvSpPr>
        <p:spPr bwMode="auto">
          <a:xfrm>
            <a:off x="7167314" y="2480916"/>
            <a:ext cx="1552575" cy="1066800"/>
          </a:xfrm>
          <a:prstGeom prst="ellipse">
            <a:avLst/>
          </a:prstGeom>
          <a:noFill/>
          <a:ln w="57150">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fr-FR">
              <a:solidFill>
                <a:schemeClr val="bg1"/>
              </a:solidFill>
            </a:endParaRPr>
          </a:p>
        </p:txBody>
      </p:sp>
      <p:sp>
        <p:nvSpPr>
          <p:cNvPr id="93194" name="Line 10"/>
          <p:cNvSpPr>
            <a:spLocks noChangeShapeType="1"/>
          </p:cNvSpPr>
          <p:nvPr/>
        </p:nvSpPr>
        <p:spPr bwMode="auto">
          <a:xfrm>
            <a:off x="138113" y="3171825"/>
            <a:ext cx="2600325" cy="0"/>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fr-FR"/>
          </a:p>
        </p:txBody>
      </p:sp>
      <p:sp>
        <p:nvSpPr>
          <p:cNvPr id="93196" name="Line 12"/>
          <p:cNvSpPr>
            <a:spLocks noChangeShapeType="1"/>
          </p:cNvSpPr>
          <p:nvPr/>
        </p:nvSpPr>
        <p:spPr bwMode="auto">
          <a:xfrm>
            <a:off x="323528" y="4005064"/>
            <a:ext cx="1262062" cy="0"/>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fr-FR"/>
          </a:p>
        </p:txBody>
      </p:sp>
      <p:sp>
        <p:nvSpPr>
          <p:cNvPr id="93197" name="Line 13"/>
          <p:cNvSpPr>
            <a:spLocks noChangeShapeType="1"/>
          </p:cNvSpPr>
          <p:nvPr/>
        </p:nvSpPr>
        <p:spPr bwMode="auto">
          <a:xfrm>
            <a:off x="152400" y="3443288"/>
            <a:ext cx="762000" cy="0"/>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fr-FR"/>
          </a:p>
        </p:txBody>
      </p:sp>
      <p:sp>
        <p:nvSpPr>
          <p:cNvPr id="93198" name="Oval 14"/>
          <p:cNvSpPr>
            <a:spLocks noChangeArrowheads="1"/>
          </p:cNvSpPr>
          <p:nvPr/>
        </p:nvSpPr>
        <p:spPr bwMode="auto">
          <a:xfrm>
            <a:off x="7195889" y="3647728"/>
            <a:ext cx="1552575" cy="1066800"/>
          </a:xfrm>
          <a:prstGeom prst="ellipse">
            <a:avLst/>
          </a:prstGeom>
          <a:noFill/>
          <a:ln w="57150">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fr-FR">
              <a:solidFill>
                <a:schemeClr val="bg1"/>
              </a:solidFill>
            </a:endParaRPr>
          </a:p>
        </p:txBody>
      </p:sp>
    </p:spTree>
    <p:extLst>
      <p:ext uri="{BB962C8B-B14F-4D97-AF65-F5344CB8AC3E}">
        <p14:creationId xmlns:p14="http://schemas.microsoft.com/office/powerpoint/2010/main" val="7541678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3"/>
          <p:cNvSpPr>
            <a:spLocks noChangeArrowheads="1"/>
          </p:cNvSpPr>
          <p:nvPr/>
        </p:nvSpPr>
        <p:spPr bwMode="auto">
          <a:xfrm>
            <a:off x="1223291" y="260648"/>
            <a:ext cx="6813404"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fr-FR" sz="4000" b="1" dirty="0">
                <a:solidFill>
                  <a:schemeClr val="accent5">
                    <a:lumMod val="75000"/>
                  </a:schemeClr>
                </a:solidFill>
                <a:latin typeface="+mj-lt"/>
              </a:rPr>
              <a:t>Intérêt des  tests diagnostiques</a:t>
            </a:r>
          </a:p>
          <a:p>
            <a:pPr algn="ctr">
              <a:defRPr/>
            </a:pPr>
            <a:r>
              <a:rPr lang="fr-FR" sz="4000" b="1" dirty="0">
                <a:solidFill>
                  <a:schemeClr val="accent5">
                    <a:lumMod val="75000"/>
                  </a:schemeClr>
                </a:solidFill>
                <a:latin typeface="+mj-lt"/>
              </a:rPr>
              <a:t>rapides</a:t>
            </a:r>
          </a:p>
        </p:txBody>
      </p:sp>
      <p:sp>
        <p:nvSpPr>
          <p:cNvPr id="70660" name="Rectangle 4"/>
          <p:cNvSpPr>
            <a:spLocks noChangeArrowheads="1"/>
          </p:cNvSpPr>
          <p:nvPr/>
        </p:nvSpPr>
        <p:spPr bwMode="auto">
          <a:xfrm>
            <a:off x="7345581" y="6032321"/>
            <a:ext cx="176292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fr-FR" sz="1200" b="1" dirty="0"/>
              <a:t>D</a:t>
            </a:r>
            <a:r>
              <a:rPr lang="ja-JP" altLang="fr-FR" sz="1200" b="1" dirty="0"/>
              <a:t>’</a:t>
            </a:r>
            <a:r>
              <a:rPr lang="fr-FR" sz="1200" b="1" dirty="0" err="1"/>
              <a:t>Heilly</a:t>
            </a:r>
            <a:r>
              <a:rPr lang="fr-FR" sz="1200" dirty="0"/>
              <a:t>  J Clin </a:t>
            </a:r>
            <a:r>
              <a:rPr lang="fr-FR" sz="1200" dirty="0" err="1"/>
              <a:t>virol</a:t>
            </a:r>
            <a:r>
              <a:rPr lang="fr-FR" sz="1200" dirty="0"/>
              <a:t> 2008</a:t>
            </a:r>
          </a:p>
        </p:txBody>
      </p:sp>
      <p:sp>
        <p:nvSpPr>
          <p:cNvPr id="59395" name="ZoneTexte 7"/>
          <p:cNvSpPr txBox="1">
            <a:spLocks noChangeArrowheads="1"/>
          </p:cNvSpPr>
          <p:nvPr/>
        </p:nvSpPr>
        <p:spPr bwMode="auto">
          <a:xfrm>
            <a:off x="611560" y="1556792"/>
            <a:ext cx="8228013" cy="641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buFontTx/>
              <a:buAutoNum type="arabicPlain" startAt="311"/>
            </a:pPr>
            <a:r>
              <a:rPr lang="fr-FR" sz="1800" dirty="0"/>
              <a:t>Patients  - 118 &gt; 65 ans. </a:t>
            </a:r>
          </a:p>
          <a:p>
            <a:pPr algn="ctr" eaLnBrk="1" hangingPunct="1"/>
            <a:r>
              <a:rPr lang="fr-FR" sz="1800" dirty="0"/>
              <a:t>Visites externes sur 2 saisons hivernales </a:t>
            </a:r>
            <a:r>
              <a:rPr lang="fr-FR" sz="1800" dirty="0" err="1"/>
              <a:t>consecutives</a:t>
            </a:r>
            <a:endParaRPr lang="fr-FR" sz="1800" dirty="0"/>
          </a:p>
        </p:txBody>
      </p:sp>
      <p:grpSp>
        <p:nvGrpSpPr>
          <p:cNvPr id="59396" name="Group 7"/>
          <p:cNvGrpSpPr>
            <a:grpSpLocks/>
          </p:cNvGrpSpPr>
          <p:nvPr/>
        </p:nvGrpSpPr>
        <p:grpSpPr bwMode="auto">
          <a:xfrm>
            <a:off x="228600" y="2611438"/>
            <a:ext cx="8458200" cy="3179762"/>
            <a:chOff x="144" y="1645"/>
            <a:chExt cx="5328" cy="2003"/>
          </a:xfrm>
        </p:grpSpPr>
        <p:pic>
          <p:nvPicPr>
            <p:cNvPr id="7065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44" y="1645"/>
              <a:ext cx="5328" cy="1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70662" name="Oval 6"/>
            <p:cNvSpPr>
              <a:spLocks noChangeArrowheads="1"/>
            </p:cNvSpPr>
            <p:nvPr/>
          </p:nvSpPr>
          <p:spPr bwMode="auto">
            <a:xfrm>
              <a:off x="2798" y="2784"/>
              <a:ext cx="898" cy="864"/>
            </a:xfrm>
            <a:prstGeom prst="ellipse">
              <a:avLst/>
            </a:prstGeom>
            <a:noFill/>
            <a:ln w="38100">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p>
          </p:txBody>
        </p:sp>
      </p:grpSp>
    </p:spTree>
    <p:extLst>
      <p:ext uri="{BB962C8B-B14F-4D97-AF65-F5344CB8AC3E}">
        <p14:creationId xmlns:p14="http://schemas.microsoft.com/office/powerpoint/2010/main" val="19453433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b="1" dirty="0">
                <a:solidFill>
                  <a:schemeClr val="accent5">
                    <a:lumMod val="75000"/>
                  </a:schemeClr>
                </a:solidFill>
                <a:ea typeface="+mn-ea"/>
                <a:cs typeface="+mn-cs"/>
              </a:rPr>
              <a:t>Cas clinique 1</a:t>
            </a:r>
          </a:p>
        </p:txBody>
      </p:sp>
      <p:sp>
        <p:nvSpPr>
          <p:cNvPr id="3" name="Espace réservé du contenu 2"/>
          <p:cNvSpPr>
            <a:spLocks noGrp="1"/>
          </p:cNvSpPr>
          <p:nvPr>
            <p:ph idx="1"/>
          </p:nvPr>
        </p:nvSpPr>
        <p:spPr>
          <a:xfrm>
            <a:off x="467544" y="1412776"/>
            <a:ext cx="8229600" cy="4525963"/>
          </a:xfrm>
        </p:spPr>
        <p:txBody>
          <a:bodyPr>
            <a:normAutofit/>
          </a:bodyPr>
          <a:lstStyle/>
          <a:p>
            <a:endParaRPr lang="fr-FR" sz="2800" dirty="0" smtClean="0"/>
          </a:p>
          <a:p>
            <a:r>
              <a:rPr lang="fr-FR" sz="2800" dirty="0" smtClean="0"/>
              <a:t>Vous revoyez quelques temps après votre patiente et  elle vous demande si finalement elle n’aurait pas du se faire vacciner</a:t>
            </a:r>
          </a:p>
        </p:txBody>
      </p:sp>
    </p:spTree>
    <p:extLst>
      <p:ext uri="{BB962C8B-B14F-4D97-AF65-F5344CB8AC3E}">
        <p14:creationId xmlns:p14="http://schemas.microsoft.com/office/powerpoint/2010/main" val="7083754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685800"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p>
            <a:pPr algn="ctr">
              <a:spcBef>
                <a:spcPct val="0"/>
              </a:spcBef>
            </a:pPr>
            <a:r>
              <a:rPr lang="en-GB" sz="4000" b="1" dirty="0">
                <a:solidFill>
                  <a:schemeClr val="accent5">
                    <a:lumMod val="75000"/>
                  </a:schemeClr>
                </a:solidFill>
                <a:latin typeface="+mj-lt"/>
              </a:rPr>
              <a:t>2ème </a:t>
            </a:r>
            <a:r>
              <a:rPr lang="en-GB" sz="4000" b="1" dirty="0" err="1">
                <a:solidFill>
                  <a:schemeClr val="accent5">
                    <a:lumMod val="75000"/>
                  </a:schemeClr>
                </a:solidFill>
                <a:latin typeface="+mj-lt"/>
              </a:rPr>
              <a:t>série</a:t>
            </a:r>
            <a:r>
              <a:rPr lang="en-GB" sz="4000" b="1" dirty="0">
                <a:solidFill>
                  <a:schemeClr val="accent5">
                    <a:lumMod val="75000"/>
                  </a:schemeClr>
                </a:solidFill>
                <a:latin typeface="+mj-lt"/>
              </a:rPr>
              <a:t> de questions</a:t>
            </a:r>
          </a:p>
        </p:txBody>
      </p:sp>
      <p:sp>
        <p:nvSpPr>
          <p:cNvPr id="2" name="ZoneTexte 1"/>
          <p:cNvSpPr txBox="1"/>
          <p:nvPr/>
        </p:nvSpPr>
        <p:spPr>
          <a:xfrm>
            <a:off x="539553" y="1556792"/>
            <a:ext cx="7848872" cy="3970318"/>
          </a:xfrm>
          <a:prstGeom prst="rect">
            <a:avLst/>
          </a:prstGeom>
          <a:noFill/>
        </p:spPr>
        <p:txBody>
          <a:bodyPr wrap="square" rtlCol="0">
            <a:spAutoFit/>
          </a:bodyPr>
          <a:lstStyle/>
          <a:p>
            <a:pPr marL="342900" indent="-342900">
              <a:buAutoNum type="arabicPeriod"/>
            </a:pPr>
            <a:r>
              <a:rPr lang="fr-FR" sz="2800" dirty="0" smtClean="0"/>
              <a:t>Le vaccin est très peu efficace</a:t>
            </a:r>
          </a:p>
          <a:p>
            <a:pPr marL="342900" indent="-342900">
              <a:buAutoNum type="arabicPeriod"/>
            </a:pPr>
            <a:r>
              <a:rPr lang="fr-FR" sz="2800" dirty="0" smtClean="0"/>
              <a:t>Il existe des recommandations  pour la vacciner</a:t>
            </a:r>
          </a:p>
          <a:p>
            <a:pPr marL="342900" indent="-342900">
              <a:buFontTx/>
              <a:buAutoNum type="arabicPeriod"/>
            </a:pPr>
            <a:r>
              <a:rPr lang="fr-FR" sz="2800" dirty="0" smtClean="0"/>
              <a:t>Le vaccin pourrait </a:t>
            </a:r>
            <a:r>
              <a:rPr lang="fr-FR" sz="2800" dirty="0" err="1" smtClean="0"/>
              <a:t>prevenir</a:t>
            </a:r>
            <a:r>
              <a:rPr lang="fr-FR" sz="2800" dirty="0" smtClean="0"/>
              <a:t> la grippe mais </a:t>
            </a:r>
            <a:r>
              <a:rPr lang="fr-FR" sz="2800" dirty="0" err="1" smtClean="0"/>
              <a:t>aps</a:t>
            </a:r>
            <a:r>
              <a:rPr lang="fr-FR" sz="2800" dirty="0" smtClean="0"/>
              <a:t> ses complications</a:t>
            </a:r>
          </a:p>
          <a:p>
            <a:pPr marL="342900" indent="-342900">
              <a:buFontTx/>
              <a:buAutoNum type="arabicPeriod"/>
            </a:pPr>
            <a:r>
              <a:rPr lang="fr-FR" sz="2800" dirty="0" smtClean="0"/>
              <a:t>Les effets indésirables du vaccins sont élevés dans cette population</a:t>
            </a:r>
          </a:p>
          <a:p>
            <a:pPr marL="342900" indent="-342900">
              <a:buAutoNum type="arabicPeriod"/>
            </a:pPr>
            <a:r>
              <a:rPr lang="fr-FR" sz="2800" dirty="0" smtClean="0"/>
              <a:t>Les freins à la vaccination sont surtout liés au refus du patient.</a:t>
            </a:r>
          </a:p>
          <a:p>
            <a:pPr marL="342900" indent="-342900">
              <a:buAutoNum type="arabicPeriod"/>
            </a:pPr>
            <a:endParaRPr lang="fr-FR" sz="2800" dirty="0"/>
          </a:p>
        </p:txBody>
      </p:sp>
    </p:spTree>
    <p:extLst>
      <p:ext uri="{BB962C8B-B14F-4D97-AF65-F5344CB8AC3E}">
        <p14:creationId xmlns:p14="http://schemas.microsoft.com/office/powerpoint/2010/main" val="12823703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685800"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p>
            <a:pPr algn="ctr" eaLnBrk="0" hangingPunct="0"/>
            <a:r>
              <a:rPr lang="en-GB" sz="4000" b="1" dirty="0">
                <a:solidFill>
                  <a:schemeClr val="accent5">
                    <a:lumMod val="75000"/>
                  </a:schemeClr>
                </a:solidFill>
                <a:latin typeface="+mj-lt"/>
              </a:rPr>
              <a:t>2ème </a:t>
            </a:r>
            <a:r>
              <a:rPr lang="en-GB" sz="4000" b="1" dirty="0" err="1">
                <a:solidFill>
                  <a:schemeClr val="accent5">
                    <a:lumMod val="75000"/>
                  </a:schemeClr>
                </a:solidFill>
                <a:latin typeface="+mj-lt"/>
              </a:rPr>
              <a:t>série</a:t>
            </a:r>
            <a:r>
              <a:rPr lang="en-GB" sz="4000" b="1" dirty="0">
                <a:solidFill>
                  <a:schemeClr val="accent5">
                    <a:lumMod val="75000"/>
                  </a:schemeClr>
                </a:solidFill>
                <a:latin typeface="+mj-lt"/>
              </a:rPr>
              <a:t> de questions</a:t>
            </a:r>
          </a:p>
        </p:txBody>
      </p:sp>
      <p:sp>
        <p:nvSpPr>
          <p:cNvPr id="2" name="ZoneTexte 1"/>
          <p:cNvSpPr txBox="1"/>
          <p:nvPr/>
        </p:nvSpPr>
        <p:spPr>
          <a:xfrm>
            <a:off x="539553" y="1556792"/>
            <a:ext cx="7848872" cy="3970318"/>
          </a:xfrm>
          <a:prstGeom prst="rect">
            <a:avLst/>
          </a:prstGeom>
          <a:noFill/>
        </p:spPr>
        <p:txBody>
          <a:bodyPr wrap="square" rtlCol="0">
            <a:spAutoFit/>
          </a:bodyPr>
          <a:lstStyle/>
          <a:p>
            <a:pPr marL="342900" indent="-342900">
              <a:buAutoNum type="arabicPeriod"/>
            </a:pPr>
            <a:r>
              <a:rPr lang="fr-FR" sz="2800" dirty="0" smtClean="0">
                <a:solidFill>
                  <a:schemeClr val="bg1">
                    <a:lumMod val="85000"/>
                  </a:schemeClr>
                </a:solidFill>
              </a:rPr>
              <a:t>Le vaccin est très peu efficace</a:t>
            </a:r>
          </a:p>
          <a:p>
            <a:pPr marL="342900" indent="-342900">
              <a:buAutoNum type="arabicPeriod"/>
            </a:pPr>
            <a:r>
              <a:rPr lang="fr-FR" sz="2800" dirty="0" smtClean="0"/>
              <a:t>Il existe des recommandations  pour la vacciner</a:t>
            </a:r>
          </a:p>
          <a:p>
            <a:pPr marL="342900" indent="-342900">
              <a:buFontTx/>
              <a:buAutoNum type="arabicPeriod"/>
            </a:pPr>
            <a:r>
              <a:rPr lang="fr-FR" sz="2800" dirty="0" smtClean="0">
                <a:solidFill>
                  <a:srgbClr val="D9D9D9"/>
                </a:solidFill>
              </a:rPr>
              <a:t>Le vaccin pourrait prévenir la grippe mais pas ses complications</a:t>
            </a:r>
          </a:p>
          <a:p>
            <a:pPr marL="342900" indent="-342900">
              <a:buFontTx/>
              <a:buAutoNum type="arabicPeriod"/>
            </a:pPr>
            <a:r>
              <a:rPr lang="fr-FR" sz="2800" dirty="0" smtClean="0">
                <a:solidFill>
                  <a:srgbClr val="D9D9D9"/>
                </a:solidFill>
              </a:rPr>
              <a:t>Les effets indésirables du vaccins sont élevés dans cette population</a:t>
            </a:r>
          </a:p>
          <a:p>
            <a:pPr marL="342900" indent="-342900">
              <a:buAutoNum type="arabicPeriod"/>
            </a:pPr>
            <a:r>
              <a:rPr lang="fr-FR" sz="2800" dirty="0" smtClean="0">
                <a:solidFill>
                  <a:srgbClr val="D9D9D9"/>
                </a:solidFill>
              </a:rPr>
              <a:t>Les freins à la vaccination sont surtout liés au refus du patient.</a:t>
            </a:r>
          </a:p>
          <a:p>
            <a:pPr marL="342900" indent="-342900">
              <a:buAutoNum type="arabicPeriod"/>
            </a:pPr>
            <a:endParaRPr lang="fr-FR" sz="2800" dirty="0"/>
          </a:p>
        </p:txBody>
      </p:sp>
    </p:spTree>
    <p:extLst>
      <p:ext uri="{BB962C8B-B14F-4D97-AF65-F5344CB8AC3E}">
        <p14:creationId xmlns:p14="http://schemas.microsoft.com/office/powerpoint/2010/main" val="20108109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55576" y="1484784"/>
            <a:ext cx="7772400" cy="2376264"/>
          </a:xfrm>
          <a:solidFill>
            <a:schemeClr val="bg1"/>
          </a:solidFill>
          <a:ln>
            <a:solidFill>
              <a:srgbClr val="7030A0"/>
            </a:solidFill>
          </a:ln>
        </p:spPr>
        <p:txBody>
          <a:bodyPr/>
          <a:lstStyle/>
          <a:p>
            <a:r>
              <a:rPr lang="fr-FR" b="1" dirty="0" smtClean="0">
                <a:solidFill>
                  <a:srgbClr val="0070C0"/>
                </a:solidFill>
              </a:rPr>
              <a:t>Spécificités de l’infection </a:t>
            </a:r>
            <a:br>
              <a:rPr lang="fr-FR" b="1" dirty="0" smtClean="0">
                <a:solidFill>
                  <a:srgbClr val="0070C0"/>
                </a:solidFill>
              </a:rPr>
            </a:br>
            <a:r>
              <a:rPr lang="fr-FR" b="1" dirty="0" smtClean="0">
                <a:solidFill>
                  <a:srgbClr val="0070C0"/>
                </a:solidFill>
              </a:rPr>
              <a:t>chez le sujet âgé : </a:t>
            </a:r>
            <a:br>
              <a:rPr lang="fr-FR" b="1" dirty="0" smtClean="0">
                <a:solidFill>
                  <a:srgbClr val="0070C0"/>
                </a:solidFill>
              </a:rPr>
            </a:br>
            <a:r>
              <a:rPr lang="fr-FR" b="1" dirty="0" smtClean="0">
                <a:solidFill>
                  <a:srgbClr val="0070C0"/>
                </a:solidFill>
              </a:rPr>
              <a:t>point de vue de l’</a:t>
            </a:r>
            <a:r>
              <a:rPr lang="fr-FR" b="1" dirty="0" smtClean="0">
                <a:solidFill>
                  <a:srgbClr val="FF0000"/>
                </a:solidFill>
              </a:rPr>
              <a:t>infectiologue</a:t>
            </a:r>
            <a:endParaRPr lang="fr-FR" b="1" dirty="0">
              <a:solidFill>
                <a:srgbClr val="FF0000"/>
              </a:solidFill>
            </a:endParaRPr>
          </a:p>
        </p:txBody>
      </p:sp>
    </p:spTree>
    <p:extLst>
      <p:ext uri="{BB962C8B-B14F-4D97-AF65-F5344CB8AC3E}">
        <p14:creationId xmlns:p14="http://schemas.microsoft.com/office/powerpoint/2010/main" val="24382168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381000" y="282575"/>
            <a:ext cx="8337550" cy="707886"/>
          </a:xfrm>
          <a:prstGeom prst="rect">
            <a:avLst/>
          </a:prstGeom>
          <a:noFill/>
          <a:ln w="12700" cap="sq">
            <a:noFill/>
            <a:miter lim="800000"/>
            <a:headEnd type="none" w="sm" len="sm"/>
            <a:tailEnd type="none" w="sm" len="sm"/>
          </a:ln>
          <a:effectLst/>
        </p:spPr>
        <p:txBody>
          <a:bodyPr>
            <a:spAutoFit/>
          </a:bodyPr>
          <a:lstStyle/>
          <a:p>
            <a:pPr algn="ctr">
              <a:defRPr/>
            </a:pPr>
            <a:r>
              <a:rPr lang="fr-CH" sz="4000" b="1" dirty="0">
                <a:solidFill>
                  <a:schemeClr val="accent5">
                    <a:lumMod val="75000"/>
                  </a:schemeClr>
                </a:solidFill>
                <a:latin typeface="+mj-lt"/>
              </a:rPr>
              <a:t>Grippe, sujet  âgé et Vaccination </a:t>
            </a:r>
            <a:endParaRPr lang="fr-FR" sz="4000" b="1" dirty="0">
              <a:solidFill>
                <a:schemeClr val="accent5">
                  <a:lumMod val="75000"/>
                </a:schemeClr>
              </a:solidFill>
              <a:latin typeface="+mj-lt"/>
            </a:endParaRPr>
          </a:p>
        </p:txBody>
      </p:sp>
      <p:sp>
        <p:nvSpPr>
          <p:cNvPr id="29698" name="Rectangle 3"/>
          <p:cNvSpPr>
            <a:spLocks noChangeArrowheads="1"/>
          </p:cNvSpPr>
          <p:nvPr/>
        </p:nvSpPr>
        <p:spPr bwMode="auto">
          <a:xfrm>
            <a:off x="611560" y="1556792"/>
            <a:ext cx="7924800" cy="116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eaLnBrk="0" hangingPunct="0">
              <a:spcBef>
                <a:spcPct val="50000"/>
              </a:spcBef>
              <a:buFontTx/>
              <a:buChar char="•"/>
            </a:pPr>
            <a:r>
              <a:rPr lang="en-GB" sz="2800" dirty="0">
                <a:solidFill>
                  <a:schemeClr val="tx2"/>
                </a:solidFill>
              </a:rPr>
              <a:t> </a:t>
            </a:r>
            <a:r>
              <a:rPr lang="en-GB" sz="2800" dirty="0" err="1">
                <a:solidFill>
                  <a:schemeClr val="tx2"/>
                </a:solidFill>
              </a:rPr>
              <a:t>Morbidité</a:t>
            </a:r>
            <a:r>
              <a:rPr lang="en-GB" sz="2800" dirty="0">
                <a:solidFill>
                  <a:schemeClr val="tx2"/>
                </a:solidFill>
              </a:rPr>
              <a:t>		50-80 %	&gt;65 </a:t>
            </a:r>
            <a:r>
              <a:rPr lang="en-GB" sz="2800" dirty="0" err="1">
                <a:solidFill>
                  <a:schemeClr val="tx2"/>
                </a:solidFill>
              </a:rPr>
              <a:t>ans</a:t>
            </a:r>
            <a:endParaRPr lang="en-GB" sz="2800" dirty="0">
              <a:solidFill>
                <a:schemeClr val="tx2"/>
              </a:solidFill>
            </a:endParaRPr>
          </a:p>
          <a:p>
            <a:pPr eaLnBrk="0" hangingPunct="0">
              <a:spcBef>
                <a:spcPct val="50000"/>
              </a:spcBef>
              <a:buFontTx/>
              <a:buChar char="•"/>
            </a:pPr>
            <a:r>
              <a:rPr lang="en-GB" sz="2800" dirty="0">
                <a:solidFill>
                  <a:schemeClr val="tx2"/>
                </a:solidFill>
              </a:rPr>
              <a:t> </a:t>
            </a:r>
            <a:r>
              <a:rPr lang="en-GB" sz="2800" dirty="0" err="1">
                <a:solidFill>
                  <a:schemeClr val="tx2"/>
                </a:solidFill>
              </a:rPr>
              <a:t>Mortalité</a:t>
            </a:r>
            <a:r>
              <a:rPr lang="en-GB" sz="2800" dirty="0">
                <a:solidFill>
                  <a:schemeClr val="tx2"/>
                </a:solidFill>
              </a:rPr>
              <a:t>	 	</a:t>
            </a:r>
            <a:r>
              <a:rPr lang="en-GB" sz="2800" dirty="0" smtClean="0">
                <a:solidFill>
                  <a:schemeClr val="tx2"/>
                </a:solidFill>
              </a:rPr>
              <a:t>&gt; 90 </a:t>
            </a:r>
            <a:r>
              <a:rPr lang="en-GB" sz="2800" dirty="0">
                <a:solidFill>
                  <a:schemeClr val="tx2"/>
                </a:solidFill>
              </a:rPr>
              <a:t>% 	 &gt;65 </a:t>
            </a:r>
            <a:r>
              <a:rPr lang="en-GB" sz="2800" dirty="0" err="1">
                <a:solidFill>
                  <a:schemeClr val="tx2"/>
                </a:solidFill>
              </a:rPr>
              <a:t>ans</a:t>
            </a:r>
            <a:r>
              <a:rPr lang="en-GB" sz="2800" dirty="0">
                <a:solidFill>
                  <a:schemeClr val="tx2"/>
                </a:solidFill>
              </a:rPr>
              <a:t> </a:t>
            </a:r>
            <a:endParaRPr lang="fr-FR" sz="2800" dirty="0">
              <a:solidFill>
                <a:schemeClr val="tx2"/>
              </a:solidFill>
            </a:endParaRPr>
          </a:p>
        </p:txBody>
      </p:sp>
      <p:sp>
        <p:nvSpPr>
          <p:cNvPr id="29699" name="Rectangle 4"/>
          <p:cNvSpPr>
            <a:spLocks noChangeArrowheads="1"/>
          </p:cNvSpPr>
          <p:nvPr/>
        </p:nvSpPr>
        <p:spPr bwMode="auto">
          <a:xfrm>
            <a:off x="251520" y="3429000"/>
            <a:ext cx="8756650"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eaLnBrk="0" hangingPunct="0"/>
            <a:r>
              <a:rPr lang="en-GB" sz="2800" b="1" dirty="0"/>
              <a:t>	 </a:t>
            </a:r>
            <a:r>
              <a:rPr lang="en-GB" sz="2000" b="1" dirty="0" err="1"/>
              <a:t>Vaccins</a:t>
            </a:r>
            <a:r>
              <a:rPr lang="en-GB" sz="2000" b="1" dirty="0"/>
              <a:t> </a:t>
            </a:r>
            <a:r>
              <a:rPr lang="en-GB" sz="2000" b="1" dirty="0" err="1" smtClean="0"/>
              <a:t>inactivés</a:t>
            </a:r>
            <a:r>
              <a:rPr lang="en-GB" sz="2000" b="1" dirty="0" smtClean="0"/>
              <a:t> et </a:t>
            </a:r>
            <a:r>
              <a:rPr lang="en-GB" sz="2000" b="1" dirty="0" err="1" smtClean="0"/>
              <a:t>réponse</a:t>
            </a:r>
            <a:r>
              <a:rPr lang="en-GB" sz="2000" b="1" dirty="0" smtClean="0"/>
              <a:t> </a:t>
            </a:r>
            <a:r>
              <a:rPr lang="en-GB" sz="2000" b="1" dirty="0" err="1" smtClean="0"/>
              <a:t>immunologiques</a:t>
            </a:r>
            <a:endParaRPr lang="en-GB" sz="2000" b="1" dirty="0"/>
          </a:p>
          <a:p>
            <a:pPr eaLnBrk="0" hangingPunct="0"/>
            <a:r>
              <a:rPr lang="en-GB" sz="2800" b="1" dirty="0"/>
              <a:t>	</a:t>
            </a:r>
            <a:r>
              <a:rPr lang="en-GB" sz="2800" b="1" dirty="0" err="1">
                <a:solidFill>
                  <a:schemeClr val="tx2"/>
                </a:solidFill>
                <a:latin typeface="Wingdings" charset="0"/>
              </a:rPr>
              <a:t>î</a:t>
            </a:r>
            <a:r>
              <a:rPr lang="en-GB" sz="2800" b="1" dirty="0">
                <a:solidFill>
                  <a:schemeClr val="tx2"/>
                </a:solidFill>
              </a:rPr>
              <a:t> 	 de la </a:t>
            </a:r>
            <a:r>
              <a:rPr lang="en-GB" sz="2800" b="1" dirty="0" err="1">
                <a:solidFill>
                  <a:schemeClr val="tx2"/>
                </a:solidFill>
              </a:rPr>
              <a:t>réponse</a:t>
            </a:r>
            <a:r>
              <a:rPr lang="en-GB" sz="2800" b="1" dirty="0">
                <a:solidFill>
                  <a:schemeClr val="tx2"/>
                </a:solidFill>
              </a:rPr>
              <a:t> </a:t>
            </a:r>
            <a:r>
              <a:rPr lang="en-GB" sz="2800" b="1" dirty="0" err="1">
                <a:solidFill>
                  <a:schemeClr val="tx2"/>
                </a:solidFill>
              </a:rPr>
              <a:t>vaccinale</a:t>
            </a:r>
            <a:r>
              <a:rPr lang="en-GB" sz="2800" b="1" dirty="0">
                <a:solidFill>
                  <a:schemeClr val="tx2"/>
                </a:solidFill>
              </a:rPr>
              <a:t> 30-50% </a:t>
            </a:r>
          </a:p>
          <a:p>
            <a:pPr eaLnBrk="0" hangingPunct="0"/>
            <a:r>
              <a:rPr lang="en-GB" sz="2800" b="1" dirty="0">
                <a:solidFill>
                  <a:schemeClr val="tx2"/>
                </a:solidFill>
              </a:rPr>
              <a:t>	</a:t>
            </a:r>
            <a:r>
              <a:rPr lang="en-GB" sz="2800" b="1" dirty="0" err="1">
                <a:solidFill>
                  <a:schemeClr val="tx2"/>
                </a:solidFill>
                <a:latin typeface="Wingdings" charset="0"/>
              </a:rPr>
              <a:t>î</a:t>
            </a:r>
            <a:r>
              <a:rPr lang="en-GB" sz="2800" b="1" dirty="0">
                <a:solidFill>
                  <a:schemeClr val="tx2"/>
                </a:solidFill>
              </a:rPr>
              <a:t> 	 de la </a:t>
            </a:r>
            <a:r>
              <a:rPr lang="en-GB" sz="2800" b="1" dirty="0" err="1">
                <a:solidFill>
                  <a:schemeClr val="tx2"/>
                </a:solidFill>
              </a:rPr>
              <a:t>durée</a:t>
            </a:r>
            <a:r>
              <a:rPr lang="en-GB" sz="2800" b="1" dirty="0">
                <a:solidFill>
                  <a:schemeClr val="tx2"/>
                </a:solidFill>
              </a:rPr>
              <a:t> de la </a:t>
            </a:r>
            <a:r>
              <a:rPr lang="en-GB" sz="2800" b="1" dirty="0" err="1">
                <a:solidFill>
                  <a:schemeClr val="tx2"/>
                </a:solidFill>
              </a:rPr>
              <a:t>réponse</a:t>
            </a:r>
            <a:r>
              <a:rPr lang="en-GB" sz="2800" b="1" dirty="0">
                <a:solidFill>
                  <a:schemeClr val="tx2"/>
                </a:solidFill>
              </a:rPr>
              <a:t>  ?</a:t>
            </a:r>
          </a:p>
        </p:txBody>
      </p:sp>
      <p:sp>
        <p:nvSpPr>
          <p:cNvPr id="29700" name="Rectangle 6"/>
          <p:cNvSpPr>
            <a:spLocks noChangeArrowheads="1"/>
          </p:cNvSpPr>
          <p:nvPr/>
        </p:nvSpPr>
        <p:spPr bwMode="auto">
          <a:xfrm>
            <a:off x="3959424" y="6031679"/>
            <a:ext cx="5184576"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p>
            <a:r>
              <a:rPr lang="en-GB" sz="1200" b="1" dirty="0"/>
              <a:t>Gross </a:t>
            </a:r>
            <a:r>
              <a:rPr lang="en-GB" sz="1200" dirty="0"/>
              <a:t>1995 Ann Intern Med,</a:t>
            </a:r>
            <a:r>
              <a:rPr lang="en-GB" sz="1200" b="1" dirty="0"/>
              <a:t> Nichol KL </a:t>
            </a:r>
            <a:r>
              <a:rPr lang="en-GB" sz="1200" dirty="0"/>
              <a:t>Vaccine 1999</a:t>
            </a:r>
            <a:r>
              <a:rPr lang="en-GB" sz="1200" b="1" dirty="0"/>
              <a:t>, </a:t>
            </a:r>
            <a:r>
              <a:rPr lang="en-GB" sz="1200" dirty="0"/>
              <a:t>N </a:t>
            </a:r>
            <a:r>
              <a:rPr lang="en-GB" sz="1200" dirty="0" err="1"/>
              <a:t>Engl</a:t>
            </a:r>
            <a:r>
              <a:rPr lang="en-GB" sz="1200" dirty="0"/>
              <a:t> J Med 1994 et 2003,</a:t>
            </a:r>
            <a:r>
              <a:rPr lang="en-GB" sz="1200" b="1" dirty="0"/>
              <a:t> </a:t>
            </a:r>
          </a:p>
        </p:txBody>
      </p:sp>
    </p:spTree>
    <p:extLst>
      <p:ext uri="{BB962C8B-B14F-4D97-AF65-F5344CB8AC3E}">
        <p14:creationId xmlns:p14="http://schemas.microsoft.com/office/powerpoint/2010/main" val="5996808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ChangeArrowheads="1"/>
          </p:cNvSpPr>
          <p:nvPr/>
        </p:nvSpPr>
        <p:spPr bwMode="auto">
          <a:xfrm>
            <a:off x="0" y="25449"/>
            <a:ext cx="9144000" cy="1324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ctr"/>
            <a:r>
              <a:rPr lang="en-GB" sz="4000" b="1" dirty="0">
                <a:solidFill>
                  <a:schemeClr val="accent5">
                    <a:lumMod val="75000"/>
                  </a:schemeClr>
                </a:solidFill>
                <a:latin typeface="+mj-lt"/>
              </a:rPr>
              <a:t>Impact de la Vaccination </a:t>
            </a:r>
          </a:p>
          <a:p>
            <a:pPr algn="ctr"/>
            <a:r>
              <a:rPr lang="en-GB" sz="4000" b="1" dirty="0">
                <a:solidFill>
                  <a:schemeClr val="accent5">
                    <a:lumMod val="75000"/>
                  </a:schemeClr>
                </a:solidFill>
                <a:latin typeface="+mj-lt"/>
              </a:rPr>
              <a:t>Chez les patients </a:t>
            </a:r>
            <a:r>
              <a:rPr lang="en-GB" sz="4000" b="1" dirty="0" err="1">
                <a:solidFill>
                  <a:schemeClr val="accent5">
                    <a:lumMod val="75000"/>
                  </a:schemeClr>
                </a:solidFill>
                <a:latin typeface="+mj-lt"/>
              </a:rPr>
              <a:t>âgés</a:t>
            </a:r>
            <a:endParaRPr lang="en-GB" sz="4000" b="1" dirty="0">
              <a:solidFill>
                <a:schemeClr val="accent5">
                  <a:lumMod val="75000"/>
                </a:schemeClr>
              </a:solidFill>
              <a:latin typeface="+mj-lt"/>
            </a:endParaRPr>
          </a:p>
        </p:txBody>
      </p:sp>
      <p:sp>
        <p:nvSpPr>
          <p:cNvPr id="30722" name="Rectangle 3"/>
          <p:cNvSpPr>
            <a:spLocks noChangeArrowheads="1"/>
          </p:cNvSpPr>
          <p:nvPr/>
        </p:nvSpPr>
        <p:spPr bwMode="auto">
          <a:xfrm>
            <a:off x="0" y="1905000"/>
            <a:ext cx="9144000" cy="3663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r>
              <a:rPr lang="en-GB" sz="2800" dirty="0">
                <a:latin typeface="Wingdings" charset="0"/>
              </a:rPr>
              <a:t>	</a:t>
            </a:r>
            <a:r>
              <a:rPr lang="en-GB" sz="2800" dirty="0" err="1">
                <a:latin typeface="Wingdings" charset="0"/>
              </a:rPr>
              <a:t>î</a:t>
            </a:r>
            <a:r>
              <a:rPr lang="en-GB" sz="2800" dirty="0"/>
              <a:t>	</a:t>
            </a:r>
            <a:r>
              <a:rPr lang="en-GB" sz="2800" b="1" dirty="0"/>
              <a:t>35 - 65 %</a:t>
            </a:r>
            <a:r>
              <a:rPr lang="en-GB" sz="2800" dirty="0"/>
              <a:t> 		</a:t>
            </a:r>
            <a:r>
              <a:rPr lang="en-GB" sz="2400" b="1" dirty="0" err="1"/>
              <a:t>Morbidité</a:t>
            </a:r>
            <a:endParaRPr lang="en-GB" sz="2400" b="1" dirty="0"/>
          </a:p>
          <a:p>
            <a:r>
              <a:rPr lang="en-GB" sz="2800" dirty="0"/>
              <a:t> 			</a:t>
            </a:r>
          </a:p>
          <a:p>
            <a:r>
              <a:rPr lang="en-GB" sz="2800" dirty="0"/>
              <a:t>	</a:t>
            </a:r>
            <a:r>
              <a:rPr lang="en-GB" sz="2800" dirty="0" err="1">
                <a:latin typeface="Wingdings" charset="0"/>
              </a:rPr>
              <a:t>î</a:t>
            </a:r>
            <a:r>
              <a:rPr lang="en-GB" sz="2800" dirty="0"/>
              <a:t>	</a:t>
            </a:r>
            <a:r>
              <a:rPr lang="en-GB" sz="2800" b="1" dirty="0"/>
              <a:t>30 - 65 %</a:t>
            </a:r>
            <a:r>
              <a:rPr lang="en-GB" sz="2800" dirty="0"/>
              <a:t> 		</a:t>
            </a:r>
            <a:r>
              <a:rPr lang="en-GB" sz="2400" b="1" dirty="0" err="1"/>
              <a:t>Nb</a:t>
            </a:r>
            <a:r>
              <a:rPr lang="en-GB" sz="2400" b="1" dirty="0"/>
              <a:t> </a:t>
            </a:r>
            <a:r>
              <a:rPr lang="en-GB" sz="2400" b="1" dirty="0" err="1"/>
              <a:t>d’hospitalisation</a:t>
            </a:r>
            <a:endParaRPr lang="en-GB" sz="2400" b="1" dirty="0"/>
          </a:p>
          <a:p>
            <a:endParaRPr lang="en-GB" sz="2400" b="1" dirty="0"/>
          </a:p>
          <a:p>
            <a:r>
              <a:rPr lang="en-GB" sz="2800" dirty="0"/>
              <a:t>	</a:t>
            </a:r>
            <a:r>
              <a:rPr lang="en-GB" sz="2800" dirty="0" err="1">
                <a:latin typeface="Wingdings" charset="0"/>
              </a:rPr>
              <a:t>î</a:t>
            </a:r>
            <a:r>
              <a:rPr lang="en-GB" sz="2800" dirty="0"/>
              <a:t> 	</a:t>
            </a:r>
            <a:r>
              <a:rPr lang="en-GB" sz="2800" b="1" dirty="0"/>
              <a:t>30 - 68 %</a:t>
            </a:r>
            <a:r>
              <a:rPr lang="en-GB" sz="2800" dirty="0"/>
              <a:t> 		</a:t>
            </a:r>
            <a:r>
              <a:rPr lang="en-GB" sz="2400" b="1" dirty="0" err="1"/>
              <a:t>Mortalité</a:t>
            </a:r>
            <a:endParaRPr lang="en-GB" sz="2400" b="1" dirty="0"/>
          </a:p>
          <a:p>
            <a:endParaRPr lang="en-GB" sz="2400" b="1" dirty="0"/>
          </a:p>
          <a:p>
            <a:r>
              <a:rPr lang="en-GB" sz="2400" dirty="0" smtClean="0"/>
              <a:t>    de </a:t>
            </a:r>
            <a:r>
              <a:rPr lang="en-GB" sz="2400" dirty="0"/>
              <a:t>causes </a:t>
            </a:r>
            <a:r>
              <a:rPr lang="en-GB" sz="2400" dirty="0" smtClean="0"/>
              <a:t>    </a:t>
            </a:r>
            <a:r>
              <a:rPr lang="en-GB" sz="2400" dirty="0" err="1" smtClean="0"/>
              <a:t>respiratoires</a:t>
            </a:r>
            <a:r>
              <a:rPr lang="en-GB" sz="2400" dirty="0" smtClean="0"/>
              <a:t> </a:t>
            </a:r>
            <a:r>
              <a:rPr lang="en-GB" sz="2400" dirty="0"/>
              <a:t>(</a:t>
            </a:r>
            <a:r>
              <a:rPr lang="en-GB" sz="2400" dirty="0" err="1"/>
              <a:t>pneumonie</a:t>
            </a:r>
            <a:r>
              <a:rPr lang="en-GB" sz="2400" dirty="0"/>
              <a:t>, </a:t>
            </a:r>
            <a:r>
              <a:rPr lang="en-GB" sz="2400" dirty="0" err="1"/>
              <a:t>décompensation</a:t>
            </a:r>
            <a:r>
              <a:rPr lang="en-GB" sz="2400" dirty="0"/>
              <a:t> resp.)</a:t>
            </a:r>
          </a:p>
          <a:p>
            <a:endParaRPr lang="en-GB" sz="2400" dirty="0"/>
          </a:p>
          <a:p>
            <a:r>
              <a:rPr lang="en-GB" sz="2400" dirty="0"/>
              <a:t>		</a:t>
            </a:r>
            <a:r>
              <a:rPr lang="en-GB" sz="2400" dirty="0" err="1"/>
              <a:t>cardiovasculaire</a:t>
            </a:r>
            <a:r>
              <a:rPr lang="en-GB" sz="2400" dirty="0"/>
              <a:t> (AVC et </a:t>
            </a:r>
            <a:r>
              <a:rPr lang="en-GB" sz="2400" dirty="0" err="1"/>
              <a:t>Infarctus</a:t>
            </a:r>
            <a:r>
              <a:rPr lang="en-GB" sz="2400" dirty="0"/>
              <a:t> du </a:t>
            </a:r>
            <a:r>
              <a:rPr lang="en-GB" sz="2400" dirty="0" err="1"/>
              <a:t>Myocarde</a:t>
            </a:r>
            <a:r>
              <a:rPr lang="en-GB" sz="2400" dirty="0"/>
              <a:t>)</a:t>
            </a:r>
          </a:p>
        </p:txBody>
      </p:sp>
      <p:sp>
        <p:nvSpPr>
          <p:cNvPr id="30723" name="Rectangle 4"/>
          <p:cNvSpPr>
            <a:spLocks noChangeArrowheads="1"/>
          </p:cNvSpPr>
          <p:nvPr/>
        </p:nvSpPr>
        <p:spPr bwMode="auto">
          <a:xfrm>
            <a:off x="3896867" y="6031679"/>
            <a:ext cx="5283645"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p>
            <a:r>
              <a:rPr lang="en-GB" sz="1200" b="1" dirty="0"/>
              <a:t>Gross </a:t>
            </a:r>
            <a:r>
              <a:rPr lang="en-GB" sz="1200" dirty="0"/>
              <a:t>1995 Ann Intern Med,</a:t>
            </a:r>
            <a:r>
              <a:rPr lang="en-GB" sz="1200" b="1" dirty="0"/>
              <a:t> Nichol KL </a:t>
            </a:r>
            <a:r>
              <a:rPr lang="en-GB" sz="1200" dirty="0"/>
              <a:t>Vaccine 1999</a:t>
            </a:r>
            <a:r>
              <a:rPr lang="en-GB" sz="1200" b="1" dirty="0"/>
              <a:t>, </a:t>
            </a:r>
            <a:r>
              <a:rPr lang="en-GB" sz="1200" dirty="0"/>
              <a:t>N </a:t>
            </a:r>
            <a:r>
              <a:rPr lang="en-GB" sz="1200" dirty="0" err="1"/>
              <a:t>Engl</a:t>
            </a:r>
            <a:r>
              <a:rPr lang="en-GB" sz="1200" dirty="0"/>
              <a:t> J Med 2000 et 2005,</a:t>
            </a:r>
            <a:r>
              <a:rPr lang="en-GB" sz="1200" b="1" dirty="0"/>
              <a:t> </a:t>
            </a:r>
          </a:p>
        </p:txBody>
      </p:sp>
    </p:spTree>
    <p:extLst>
      <p:ext uri="{BB962C8B-B14F-4D97-AF65-F5344CB8AC3E}">
        <p14:creationId xmlns:p14="http://schemas.microsoft.com/office/powerpoint/2010/main" val="1016188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0" y="304800"/>
            <a:ext cx="9144000" cy="708025"/>
          </a:xfrm>
          <a:prstGeom prst="rect">
            <a:avLst/>
          </a:prstGeom>
          <a:noFill/>
          <a:ln w="9525">
            <a:noFill/>
            <a:miter lim="800000"/>
            <a:headEnd/>
            <a:tailEnd/>
          </a:ln>
          <a:effectLst/>
        </p:spPr>
        <p:txBody>
          <a:bodyPr lIns="92075" tIns="46038" rIns="92075" bIns="46038">
            <a:spAutoFit/>
          </a:bodyPr>
          <a:lstStyle/>
          <a:p>
            <a:pPr algn="ctr">
              <a:defRPr/>
            </a:pPr>
            <a:r>
              <a:rPr lang="en-GB" sz="4000" b="1" dirty="0">
                <a:solidFill>
                  <a:schemeClr val="accent5">
                    <a:lumMod val="75000"/>
                  </a:schemeClr>
                </a:solidFill>
                <a:latin typeface="+mj-lt"/>
              </a:rPr>
              <a:t>Vaccinations - </a:t>
            </a:r>
            <a:r>
              <a:rPr lang="en-GB" sz="4000" b="1" dirty="0" err="1">
                <a:solidFill>
                  <a:schemeClr val="accent5">
                    <a:lumMod val="75000"/>
                  </a:schemeClr>
                </a:solidFill>
                <a:latin typeface="+mj-lt"/>
              </a:rPr>
              <a:t>Effets</a:t>
            </a:r>
            <a:r>
              <a:rPr lang="en-GB" sz="4000" b="1" dirty="0">
                <a:solidFill>
                  <a:schemeClr val="accent5">
                    <a:lumMod val="75000"/>
                  </a:schemeClr>
                </a:solidFill>
                <a:latin typeface="+mj-lt"/>
              </a:rPr>
              <a:t> </a:t>
            </a:r>
            <a:r>
              <a:rPr lang="en-GB" sz="4000" b="1" dirty="0" err="1">
                <a:solidFill>
                  <a:schemeClr val="accent5">
                    <a:lumMod val="75000"/>
                  </a:schemeClr>
                </a:solidFill>
                <a:latin typeface="+mj-lt"/>
              </a:rPr>
              <a:t>indésirables</a:t>
            </a:r>
            <a:endParaRPr lang="en-GB" sz="4000" b="1" dirty="0">
              <a:solidFill>
                <a:schemeClr val="accent5">
                  <a:lumMod val="75000"/>
                </a:schemeClr>
              </a:solidFill>
              <a:latin typeface="+mj-lt"/>
            </a:endParaRPr>
          </a:p>
        </p:txBody>
      </p:sp>
      <p:sp>
        <p:nvSpPr>
          <p:cNvPr id="36866" name="Text Box 3"/>
          <p:cNvSpPr txBox="1">
            <a:spLocks noChangeArrowheads="1"/>
          </p:cNvSpPr>
          <p:nvPr/>
        </p:nvSpPr>
        <p:spPr bwMode="auto">
          <a:xfrm>
            <a:off x="2041525" y="29368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en-US">
              <a:latin typeface="Times New Roman" charset="0"/>
            </a:endParaRPr>
          </a:p>
        </p:txBody>
      </p:sp>
      <p:sp>
        <p:nvSpPr>
          <p:cNvPr id="36867" name="Rectangle 4"/>
          <p:cNvSpPr>
            <a:spLocks noChangeArrowheads="1"/>
          </p:cNvSpPr>
          <p:nvPr/>
        </p:nvSpPr>
        <p:spPr bwMode="auto">
          <a:xfrm>
            <a:off x="533400" y="1600200"/>
            <a:ext cx="8610600"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p>
            <a:pPr eaLnBrk="0" hangingPunct="0"/>
            <a:r>
              <a:rPr lang="en-GB" sz="2800">
                <a:latin typeface="Wingdings" charset="0"/>
              </a:rPr>
              <a:t>î</a:t>
            </a:r>
            <a:r>
              <a:rPr lang="en-GB" sz="2800"/>
              <a:t>	du nombre + severité / sujet jeune</a:t>
            </a:r>
          </a:p>
          <a:p>
            <a:pPr eaLnBrk="0" hangingPunct="0"/>
            <a:endParaRPr lang="en-GB" sz="2800"/>
          </a:p>
          <a:p>
            <a:pPr eaLnBrk="0" hangingPunct="0"/>
            <a:endParaRPr lang="en-GB" sz="2800"/>
          </a:p>
          <a:p>
            <a:pPr eaLnBrk="0" hangingPunct="0"/>
            <a:r>
              <a:rPr lang="en-GB" sz="2800" b="1" i="1"/>
              <a:t>Vaccin vs Placebo</a:t>
            </a:r>
            <a:r>
              <a:rPr lang="en-GB" sz="2800"/>
              <a:t> 	Etude la plus récente </a:t>
            </a:r>
          </a:p>
          <a:p>
            <a:pPr eaLnBrk="0" hangingPunct="0"/>
            <a:endParaRPr lang="en-GB" sz="2800"/>
          </a:p>
          <a:p>
            <a:pPr eaLnBrk="0" hangingPunct="0"/>
            <a:r>
              <a:rPr lang="en-GB" sz="2800" b="1"/>
              <a:t>	Signes généraux</a:t>
            </a:r>
            <a:r>
              <a:rPr lang="en-GB" sz="2800"/>
              <a:t> 	pas de differences</a:t>
            </a:r>
          </a:p>
          <a:p>
            <a:pPr eaLnBrk="0" hangingPunct="0"/>
            <a:r>
              <a:rPr lang="en-GB" sz="2800"/>
              <a:t> 	</a:t>
            </a:r>
          </a:p>
          <a:p>
            <a:pPr eaLnBrk="0" hangingPunct="0"/>
            <a:r>
              <a:rPr lang="en-GB" sz="2800" b="1"/>
              <a:t>	Signes locaux</a:t>
            </a:r>
            <a:r>
              <a:rPr lang="en-GB" sz="2800"/>
              <a:t>  11.3% Vaccin et 5.1% Placebo</a:t>
            </a:r>
            <a:endParaRPr lang="en-GB" sz="2800" b="1"/>
          </a:p>
        </p:txBody>
      </p:sp>
      <p:sp>
        <p:nvSpPr>
          <p:cNvPr id="36868" name="Rectangle 5"/>
          <p:cNvSpPr>
            <a:spLocks noChangeArrowheads="1"/>
          </p:cNvSpPr>
          <p:nvPr/>
        </p:nvSpPr>
        <p:spPr bwMode="auto">
          <a:xfrm>
            <a:off x="345504" y="6021288"/>
            <a:ext cx="8763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p>
            <a:pPr algn="r"/>
            <a:r>
              <a:rPr lang="fr-FR" sz="1200" b="1" dirty="0" err="1"/>
              <a:t>Govaert</a:t>
            </a:r>
            <a:r>
              <a:rPr lang="fr-FR" sz="1200" b="1" dirty="0"/>
              <a:t> TM</a:t>
            </a:r>
            <a:r>
              <a:rPr lang="fr-FR" sz="1200" dirty="0"/>
              <a:t> BMJ 1993, </a:t>
            </a:r>
            <a:r>
              <a:rPr lang="fr-FR" sz="1200" b="1" dirty="0" err="1"/>
              <a:t>Margolis</a:t>
            </a:r>
            <a:r>
              <a:rPr lang="fr-FR" sz="1200" b="1" dirty="0"/>
              <a:t> KL</a:t>
            </a:r>
            <a:r>
              <a:rPr lang="fr-FR" sz="1200" dirty="0"/>
              <a:t> JAMA 1990</a:t>
            </a:r>
            <a:r>
              <a:rPr lang="en-GB" sz="1200" b="1" dirty="0"/>
              <a:t>, </a:t>
            </a:r>
            <a:r>
              <a:rPr lang="en-GB" sz="1200" b="1" dirty="0" err="1"/>
              <a:t>Allsup</a:t>
            </a:r>
            <a:r>
              <a:rPr lang="en-GB" sz="1200" b="1" dirty="0"/>
              <a:t> SJ  </a:t>
            </a:r>
            <a:r>
              <a:rPr lang="en-GB" sz="1200" dirty="0"/>
              <a:t>Gerontology 2000</a:t>
            </a:r>
            <a:endParaRPr lang="en-GB" sz="1200" b="1" dirty="0"/>
          </a:p>
          <a:p>
            <a:pPr algn="r"/>
            <a:endParaRPr lang="en-GB" sz="1200" b="1" dirty="0"/>
          </a:p>
          <a:p>
            <a:pPr algn="r"/>
            <a:endParaRPr lang="en-GB" sz="1200" b="1" dirty="0">
              <a:solidFill>
                <a:schemeClr val="tx2"/>
              </a:solidFill>
            </a:endParaRPr>
          </a:p>
        </p:txBody>
      </p:sp>
    </p:spTree>
    <p:extLst>
      <p:ext uri="{BB962C8B-B14F-4D97-AF65-F5344CB8AC3E}">
        <p14:creationId xmlns:p14="http://schemas.microsoft.com/office/powerpoint/2010/main" val="37526637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11560" y="260648"/>
            <a:ext cx="7772400" cy="11265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4000" b="1" dirty="0">
                <a:solidFill>
                  <a:schemeClr val="accent5">
                    <a:lumMod val="75000"/>
                  </a:schemeClr>
                </a:solidFill>
                <a:ea typeface="+mn-ea"/>
                <a:cs typeface="+mn-cs"/>
              </a:rPr>
              <a:t>GRIPPE Recommandations calendrier 2013</a:t>
            </a:r>
          </a:p>
        </p:txBody>
      </p:sp>
      <p:sp>
        <p:nvSpPr>
          <p:cNvPr id="3" name="Rectangle 3"/>
          <p:cNvSpPr txBox="1">
            <a:spLocks noChangeArrowheads="1"/>
          </p:cNvSpPr>
          <p:nvPr/>
        </p:nvSpPr>
        <p:spPr>
          <a:xfrm>
            <a:off x="323528" y="1340768"/>
            <a:ext cx="8435975" cy="5014913"/>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lvl="1" indent="0">
              <a:lnSpc>
                <a:spcPct val="90000"/>
              </a:lnSpc>
              <a:buFontTx/>
              <a:buNone/>
            </a:pPr>
            <a:endParaRPr lang="fr-FR" sz="2400" dirty="0" smtClean="0">
              <a:latin typeface="Calibri"/>
              <a:ea typeface="ＭＳ Ｐゴシック" charset="0"/>
              <a:cs typeface="Calibri"/>
            </a:endParaRPr>
          </a:p>
          <a:p>
            <a:pPr>
              <a:lnSpc>
                <a:spcPct val="90000"/>
              </a:lnSpc>
            </a:pPr>
            <a:r>
              <a:rPr lang="fr-FR" sz="2400" dirty="0" smtClean="0">
                <a:latin typeface="Calibri"/>
                <a:ea typeface="ＭＳ Ｐゴシック" charset="0"/>
                <a:cs typeface="Calibri"/>
              </a:rPr>
              <a:t>liste des personnes à vacciner (HCSP 30/12/2010)</a:t>
            </a:r>
          </a:p>
          <a:p>
            <a:pPr marL="457200" lvl="1" indent="0">
              <a:lnSpc>
                <a:spcPct val="90000"/>
              </a:lnSpc>
            </a:pPr>
            <a:r>
              <a:rPr lang="fr-FR" sz="2400" dirty="0" smtClean="0">
                <a:latin typeface="Calibri"/>
                <a:ea typeface="ＭＳ Ｐゴシック" charset="0"/>
                <a:cs typeface="Calibri"/>
              </a:rPr>
              <a:t>Personnes âgées de plus de 60 ans</a:t>
            </a:r>
          </a:p>
          <a:p>
            <a:pPr marL="457200" lvl="1" indent="0">
              <a:lnSpc>
                <a:spcPct val="90000"/>
              </a:lnSpc>
            </a:pPr>
            <a:r>
              <a:rPr lang="fr-FR" sz="2400" dirty="0" smtClean="0">
                <a:latin typeface="Calibri"/>
                <a:ea typeface="ＭＳ Ｐゴシック" charset="0"/>
                <a:cs typeface="Calibri"/>
              </a:rPr>
              <a:t>Personnes à risque de grippe grave</a:t>
            </a:r>
          </a:p>
          <a:p>
            <a:pPr lvl="2">
              <a:lnSpc>
                <a:spcPct val="90000"/>
              </a:lnSpc>
            </a:pPr>
            <a:r>
              <a:rPr lang="fr-FR" dirty="0" smtClean="0">
                <a:latin typeface="Calibri"/>
                <a:ea typeface="ＭＳ Ｐゴシック" charset="0"/>
                <a:cs typeface="Calibri"/>
              </a:rPr>
              <a:t>Affections broncho-pulmonaires ALD ou non (dont asthme, BPCO)</a:t>
            </a:r>
          </a:p>
          <a:p>
            <a:pPr lvl="2">
              <a:lnSpc>
                <a:spcPct val="90000"/>
              </a:lnSpc>
            </a:pPr>
            <a:r>
              <a:rPr lang="fr-FR" dirty="0" smtClean="0">
                <a:latin typeface="Calibri"/>
                <a:ea typeface="ＭＳ Ｐゴシック" charset="0"/>
                <a:cs typeface="Calibri"/>
              </a:rPr>
              <a:t>Cardiopathies</a:t>
            </a:r>
          </a:p>
          <a:p>
            <a:pPr lvl="2">
              <a:lnSpc>
                <a:spcPct val="90000"/>
              </a:lnSpc>
            </a:pPr>
            <a:r>
              <a:rPr lang="fr-FR" dirty="0" smtClean="0">
                <a:latin typeface="Calibri"/>
                <a:ea typeface="ＭＳ Ｐゴシック" charset="0"/>
                <a:cs typeface="Calibri"/>
              </a:rPr>
              <a:t>Affections neurologiques ou musculaires</a:t>
            </a:r>
          </a:p>
          <a:p>
            <a:pPr lvl="2">
              <a:lnSpc>
                <a:spcPct val="90000"/>
              </a:lnSpc>
            </a:pPr>
            <a:r>
              <a:rPr lang="fr-FR" dirty="0" smtClean="0">
                <a:latin typeface="Calibri"/>
                <a:ea typeface="ＭＳ Ｐゴシック" charset="0"/>
                <a:cs typeface="Calibri"/>
              </a:rPr>
              <a:t>Néphropathies graves</a:t>
            </a:r>
          </a:p>
          <a:p>
            <a:pPr lvl="2">
              <a:lnSpc>
                <a:spcPct val="90000"/>
              </a:lnSpc>
            </a:pPr>
            <a:r>
              <a:rPr lang="fr-FR" dirty="0" smtClean="0">
                <a:latin typeface="Calibri"/>
                <a:ea typeface="ＭＳ Ｐゴシック" charset="0"/>
                <a:cs typeface="Calibri"/>
              </a:rPr>
              <a:t>Hémoglobinopathies</a:t>
            </a:r>
          </a:p>
          <a:p>
            <a:pPr lvl="2">
              <a:lnSpc>
                <a:spcPct val="90000"/>
              </a:lnSpc>
            </a:pPr>
            <a:r>
              <a:rPr lang="fr-FR" dirty="0" smtClean="0">
                <a:latin typeface="Calibri"/>
                <a:ea typeface="ＭＳ Ｐゴシック" charset="0"/>
                <a:cs typeface="Calibri"/>
              </a:rPr>
              <a:t>Diabète 1 et 2</a:t>
            </a:r>
          </a:p>
          <a:p>
            <a:pPr lvl="2">
              <a:lnSpc>
                <a:spcPct val="90000"/>
              </a:lnSpc>
            </a:pPr>
            <a:r>
              <a:rPr lang="fr-FR" dirty="0" smtClean="0">
                <a:latin typeface="Calibri"/>
                <a:ea typeface="ＭＳ Ｐゴシック" charset="0"/>
                <a:cs typeface="Calibri"/>
              </a:rPr>
              <a:t>Déficits </a:t>
            </a:r>
            <a:r>
              <a:rPr lang="fr-FR" dirty="0" err="1" smtClean="0">
                <a:latin typeface="Calibri"/>
                <a:ea typeface="ＭＳ Ｐゴシック" charset="0"/>
                <a:cs typeface="Calibri"/>
              </a:rPr>
              <a:t>immnunitaires</a:t>
            </a:r>
            <a:r>
              <a:rPr lang="fr-FR" dirty="0" smtClean="0">
                <a:latin typeface="Calibri"/>
                <a:ea typeface="ＭＳ Ｐゴシック" charset="0"/>
                <a:cs typeface="Calibri"/>
              </a:rPr>
              <a:t> dont VIH</a:t>
            </a:r>
          </a:p>
          <a:p>
            <a:pPr marL="457200" lvl="1" indent="0">
              <a:lnSpc>
                <a:spcPct val="90000"/>
              </a:lnSpc>
            </a:pPr>
            <a:r>
              <a:rPr lang="fr-FR" sz="2400" dirty="0" smtClean="0">
                <a:latin typeface="Calibri"/>
                <a:ea typeface="ＭＳ Ｐゴシック" charset="0"/>
                <a:cs typeface="Calibri"/>
              </a:rPr>
              <a:t>Personnes séjournant dans un établissement de soins</a:t>
            </a:r>
          </a:p>
          <a:p>
            <a:pPr marL="457200" lvl="1" indent="0">
              <a:lnSpc>
                <a:spcPct val="90000"/>
              </a:lnSpc>
            </a:pPr>
            <a:r>
              <a:rPr lang="fr-FR" sz="2400" dirty="0" smtClean="0">
                <a:latin typeface="Calibri"/>
                <a:ea typeface="ＭＳ Ｐゴシック" charset="0"/>
                <a:cs typeface="Calibri"/>
              </a:rPr>
              <a:t>Entourage nourrissons &lt; 6 mois</a:t>
            </a:r>
          </a:p>
          <a:p>
            <a:pPr>
              <a:lnSpc>
                <a:spcPct val="90000"/>
              </a:lnSpc>
              <a:buFont typeface="Wingdings" charset="0"/>
              <a:buNone/>
            </a:pPr>
            <a:endParaRPr lang="fr-FR" sz="2400" dirty="0">
              <a:latin typeface="Calibri"/>
              <a:ea typeface="ＭＳ Ｐゴシック" charset="0"/>
              <a:cs typeface="Calibri"/>
            </a:endParaRPr>
          </a:p>
        </p:txBody>
      </p:sp>
      <p:sp>
        <p:nvSpPr>
          <p:cNvPr id="4" name="ZoneTexte 3"/>
          <p:cNvSpPr txBox="1"/>
          <p:nvPr/>
        </p:nvSpPr>
        <p:spPr>
          <a:xfrm>
            <a:off x="8321109" y="6104329"/>
            <a:ext cx="787395" cy="276999"/>
          </a:xfrm>
          <a:prstGeom prst="rect">
            <a:avLst/>
          </a:prstGeom>
          <a:noFill/>
        </p:spPr>
        <p:txBody>
          <a:bodyPr wrap="none" rtlCol="0">
            <a:spAutoFit/>
          </a:bodyPr>
          <a:lstStyle/>
          <a:p>
            <a:r>
              <a:rPr lang="fr-FR" sz="1200" dirty="0" smtClean="0"/>
              <a:t>BEH 2013</a:t>
            </a:r>
            <a:endParaRPr lang="fr-FR" sz="1200" dirty="0"/>
          </a:p>
        </p:txBody>
      </p:sp>
    </p:spTree>
    <p:extLst>
      <p:ext uri="{BB962C8B-B14F-4D97-AF65-F5344CB8AC3E}">
        <p14:creationId xmlns:p14="http://schemas.microsoft.com/office/powerpoint/2010/main" val="32316540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ChangeArrowheads="1"/>
          </p:cNvSpPr>
          <p:nvPr/>
        </p:nvSpPr>
        <p:spPr bwMode="auto">
          <a:xfrm>
            <a:off x="0" y="14288"/>
            <a:ext cx="9144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ctr"/>
            <a:r>
              <a:rPr lang="en-GB" sz="4000" b="1" dirty="0">
                <a:solidFill>
                  <a:schemeClr val="accent5">
                    <a:lumMod val="75000"/>
                  </a:schemeClr>
                </a:solidFill>
                <a:latin typeface="+mj-lt"/>
              </a:rPr>
              <a:t>Impact de la Vaccination anti Flu </a:t>
            </a:r>
          </a:p>
          <a:p>
            <a:pPr algn="ctr"/>
            <a:r>
              <a:rPr lang="en-GB" sz="4000" b="1" dirty="0">
                <a:solidFill>
                  <a:schemeClr val="accent5">
                    <a:lumMod val="75000"/>
                  </a:schemeClr>
                </a:solidFill>
                <a:latin typeface="+mj-lt"/>
              </a:rPr>
              <a:t>Chez les patients </a:t>
            </a:r>
            <a:r>
              <a:rPr lang="en-GB" sz="4000" b="1" dirty="0" err="1">
                <a:solidFill>
                  <a:schemeClr val="accent5">
                    <a:lumMod val="75000"/>
                  </a:schemeClr>
                </a:solidFill>
                <a:latin typeface="+mj-lt"/>
              </a:rPr>
              <a:t>âgés</a:t>
            </a:r>
            <a:endParaRPr lang="en-GB" sz="4000" b="1" dirty="0">
              <a:solidFill>
                <a:schemeClr val="accent5">
                  <a:lumMod val="75000"/>
                </a:schemeClr>
              </a:solidFill>
              <a:latin typeface="+mj-lt"/>
            </a:endParaRPr>
          </a:p>
        </p:txBody>
      </p:sp>
      <p:sp>
        <p:nvSpPr>
          <p:cNvPr id="32770" name="ZoneTexte 1"/>
          <p:cNvSpPr txBox="1">
            <a:spLocks noChangeArrowheads="1"/>
          </p:cNvSpPr>
          <p:nvPr/>
        </p:nvSpPr>
        <p:spPr bwMode="auto">
          <a:xfrm>
            <a:off x="5940425" y="1341438"/>
            <a:ext cx="331152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2800" dirty="0">
                <a:solidFill>
                  <a:srgbClr val="FF0000"/>
                </a:solidFill>
              </a:rPr>
              <a:t>Pas.. </a:t>
            </a:r>
            <a:r>
              <a:rPr lang="en-GB" sz="2800" dirty="0" err="1">
                <a:solidFill>
                  <a:srgbClr val="FF0000"/>
                </a:solidFill>
              </a:rPr>
              <a:t>Peu</a:t>
            </a:r>
            <a:r>
              <a:rPr lang="en-GB" sz="2800" dirty="0">
                <a:solidFill>
                  <a:srgbClr val="FF0000"/>
                </a:solidFill>
              </a:rPr>
              <a:t>  </a:t>
            </a:r>
            <a:r>
              <a:rPr lang="en-GB" sz="2800" dirty="0" err="1">
                <a:solidFill>
                  <a:srgbClr val="FF0000"/>
                </a:solidFill>
              </a:rPr>
              <a:t>d’efficacité</a:t>
            </a:r>
            <a:r>
              <a:rPr lang="en-GB" sz="2800" dirty="0">
                <a:solidFill>
                  <a:srgbClr val="FF0000"/>
                </a:solidFill>
              </a:rPr>
              <a:t> </a:t>
            </a:r>
            <a:r>
              <a:rPr lang="en-GB" sz="2800" dirty="0" err="1">
                <a:solidFill>
                  <a:srgbClr val="FF0000"/>
                </a:solidFill>
              </a:rPr>
              <a:t>prouvée</a:t>
            </a:r>
            <a:r>
              <a:rPr lang="en-GB" sz="2800" dirty="0">
                <a:solidFill>
                  <a:srgbClr val="FF0000"/>
                </a:solidFill>
              </a:rPr>
              <a:t> </a:t>
            </a:r>
          </a:p>
          <a:p>
            <a:pPr algn="ctr" eaLnBrk="1" hangingPunct="1"/>
            <a:r>
              <a:rPr lang="en-GB" sz="2800" dirty="0">
                <a:solidFill>
                  <a:srgbClr val="FF0000"/>
                </a:solidFill>
              </a:rPr>
              <a:t> </a:t>
            </a:r>
          </a:p>
        </p:txBody>
      </p:sp>
      <p:sp>
        <p:nvSpPr>
          <p:cNvPr id="32771" name="ZoneTexte 2"/>
          <p:cNvSpPr txBox="1">
            <a:spLocks noChangeArrowheads="1"/>
          </p:cNvSpPr>
          <p:nvPr/>
        </p:nvSpPr>
        <p:spPr bwMode="auto">
          <a:xfrm>
            <a:off x="468313" y="3519488"/>
            <a:ext cx="7805737"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800" dirty="0"/>
              <a:t>1) </a:t>
            </a:r>
            <a:r>
              <a:rPr lang="en-GB" sz="1800" dirty="0" err="1"/>
              <a:t>Efficacité</a:t>
            </a:r>
            <a:r>
              <a:rPr lang="en-GB" sz="1800" dirty="0"/>
              <a:t>    trop </a:t>
            </a:r>
            <a:r>
              <a:rPr lang="en-GB" sz="1800" dirty="0" err="1"/>
              <a:t>importante</a:t>
            </a:r>
            <a:r>
              <a:rPr lang="en-GB" sz="1800" dirty="0"/>
              <a:t> ( &gt; 30%)  </a:t>
            </a:r>
          </a:p>
          <a:p>
            <a:pPr eaLnBrk="1" hangingPunct="1"/>
            <a:r>
              <a:rPr lang="en-GB" sz="1800" dirty="0" err="1"/>
              <a:t>alors</a:t>
            </a:r>
            <a:r>
              <a:rPr lang="en-GB" sz="1800" dirty="0"/>
              <a:t> </a:t>
            </a:r>
            <a:r>
              <a:rPr lang="en-GB" sz="1800" dirty="0" err="1"/>
              <a:t>que</a:t>
            </a:r>
            <a:r>
              <a:rPr lang="en-GB" sz="1800" dirty="0"/>
              <a:t> la grippe  </a:t>
            </a:r>
            <a:r>
              <a:rPr lang="en-GB" sz="1800" dirty="0" err="1"/>
              <a:t>est</a:t>
            </a:r>
            <a:r>
              <a:rPr lang="en-GB" sz="1800" dirty="0"/>
              <a:t> </a:t>
            </a:r>
            <a:r>
              <a:rPr lang="en-GB" sz="1800" dirty="0" err="1"/>
              <a:t>responsable</a:t>
            </a:r>
            <a:r>
              <a:rPr lang="en-GB" sz="1800" dirty="0"/>
              <a:t> de </a:t>
            </a:r>
            <a:r>
              <a:rPr lang="en-GB" sz="1800" dirty="0" err="1"/>
              <a:t>moins</a:t>
            </a:r>
            <a:r>
              <a:rPr lang="en-GB" sz="1800" dirty="0"/>
              <a:t> de 10% des </a:t>
            </a:r>
            <a:r>
              <a:rPr lang="en-GB" sz="1800" dirty="0" err="1"/>
              <a:t>décès</a:t>
            </a:r>
            <a:r>
              <a:rPr lang="en-GB" sz="1800" dirty="0"/>
              <a:t> </a:t>
            </a:r>
            <a:r>
              <a:rPr lang="en-GB" sz="1800" dirty="0" err="1"/>
              <a:t>hivernaux</a:t>
            </a:r>
            <a:endParaRPr lang="en-GB" sz="1800" dirty="0"/>
          </a:p>
          <a:p>
            <a:pPr eaLnBrk="1" hangingPunct="1"/>
            <a:endParaRPr lang="en-GB" sz="1800" dirty="0"/>
          </a:p>
          <a:p>
            <a:pPr eaLnBrk="1" hangingPunct="1"/>
            <a:r>
              <a:rPr lang="en-GB" sz="1800" dirty="0"/>
              <a:t>2) </a:t>
            </a:r>
            <a:r>
              <a:rPr lang="en-GB" sz="1800" dirty="0" err="1"/>
              <a:t>Efficacité</a:t>
            </a:r>
            <a:r>
              <a:rPr lang="en-GB" sz="1800" dirty="0"/>
              <a:t>  de vaccination en </a:t>
            </a:r>
            <a:r>
              <a:rPr lang="en-GB" sz="1800" dirty="0" err="1"/>
              <a:t>période</a:t>
            </a:r>
            <a:r>
              <a:rPr lang="en-GB" sz="1800" dirty="0"/>
              <a:t> non </a:t>
            </a:r>
            <a:r>
              <a:rPr lang="en-GB" sz="1800" dirty="0" err="1"/>
              <a:t>épidémique</a:t>
            </a:r>
            <a:endParaRPr lang="en-GB" sz="1800" dirty="0"/>
          </a:p>
          <a:p>
            <a:pPr eaLnBrk="1" hangingPunct="1"/>
            <a:endParaRPr lang="en-GB" sz="1800" dirty="0"/>
          </a:p>
          <a:p>
            <a:pPr eaLnBrk="1" hangingPunct="1"/>
            <a:r>
              <a:rPr lang="en-GB" sz="1800" dirty="0"/>
              <a:t>3) </a:t>
            </a:r>
            <a:r>
              <a:rPr lang="en-GB" sz="1800" dirty="0" err="1"/>
              <a:t>Efficacité</a:t>
            </a:r>
            <a:r>
              <a:rPr lang="en-GB" sz="1800" dirty="0"/>
              <a:t> de la vaccination </a:t>
            </a:r>
            <a:r>
              <a:rPr lang="en-GB" sz="1800" dirty="0" err="1"/>
              <a:t>sur</a:t>
            </a:r>
            <a:r>
              <a:rPr lang="en-GB" sz="1800" dirty="0"/>
              <a:t> </a:t>
            </a:r>
            <a:r>
              <a:rPr lang="en-GB" sz="1800" dirty="0" err="1"/>
              <a:t>pathologie</a:t>
            </a:r>
            <a:r>
              <a:rPr lang="en-GB" sz="1800" dirty="0"/>
              <a:t> non </a:t>
            </a:r>
            <a:r>
              <a:rPr lang="en-GB" sz="1800" dirty="0" err="1"/>
              <a:t>infectieuse</a:t>
            </a:r>
            <a:endParaRPr lang="en-GB" sz="1800" dirty="0"/>
          </a:p>
          <a:p>
            <a:pPr eaLnBrk="1" hangingPunct="1"/>
            <a:endParaRPr lang="en-GB" sz="1800" dirty="0"/>
          </a:p>
          <a:p>
            <a:pPr eaLnBrk="1" hangingPunct="1"/>
            <a:r>
              <a:rPr lang="en-GB" sz="1800" dirty="0"/>
              <a:t>4) </a:t>
            </a:r>
            <a:r>
              <a:rPr lang="en-GB" sz="1800" dirty="0" err="1"/>
              <a:t>bais</a:t>
            </a:r>
            <a:r>
              <a:rPr lang="en-GB" sz="1800" dirty="0"/>
              <a:t> car le </a:t>
            </a:r>
            <a:r>
              <a:rPr lang="en-GB" sz="1800" dirty="0" err="1"/>
              <a:t>vaccin</a:t>
            </a:r>
            <a:r>
              <a:rPr lang="en-GB" sz="1800" dirty="0"/>
              <a:t> </a:t>
            </a:r>
            <a:r>
              <a:rPr lang="en-GB" sz="1800" dirty="0" err="1"/>
              <a:t>n’est</a:t>
            </a:r>
            <a:r>
              <a:rPr lang="en-GB" sz="1800" dirty="0"/>
              <a:t> pas </a:t>
            </a:r>
            <a:r>
              <a:rPr lang="en-GB" sz="1800" dirty="0" err="1"/>
              <a:t>donné</a:t>
            </a:r>
            <a:r>
              <a:rPr lang="en-GB" sz="1800" dirty="0"/>
              <a:t>  aux </a:t>
            </a:r>
            <a:r>
              <a:rPr lang="en-GB" sz="1800" dirty="0" smtClean="0"/>
              <a:t>patients </a:t>
            </a:r>
            <a:r>
              <a:rPr lang="en-GB" sz="1800" dirty="0"/>
              <a:t>les plus </a:t>
            </a:r>
            <a:r>
              <a:rPr lang="en-GB" sz="1800" dirty="0" err="1"/>
              <a:t>malades</a:t>
            </a:r>
            <a:r>
              <a:rPr lang="en-GB" sz="1800" dirty="0"/>
              <a:t>/ bas </a:t>
            </a:r>
          </a:p>
          <a:p>
            <a:pPr eaLnBrk="1" hangingPunct="1"/>
            <a:r>
              <a:rPr lang="en-GB" sz="1800" dirty="0" err="1"/>
              <a:t>niveaux</a:t>
            </a:r>
            <a:r>
              <a:rPr lang="en-GB" sz="1800" dirty="0"/>
              <a:t> socio </a:t>
            </a:r>
            <a:r>
              <a:rPr lang="en-GB" sz="1800" dirty="0" err="1"/>
              <a:t>economique</a:t>
            </a:r>
            <a:endParaRPr lang="en-GB" sz="1800" dirty="0"/>
          </a:p>
          <a:p>
            <a:pPr eaLnBrk="1" hangingPunct="1"/>
            <a:endParaRPr lang="en-GB" sz="1800" dirty="0"/>
          </a:p>
        </p:txBody>
      </p:sp>
      <p:sp>
        <p:nvSpPr>
          <p:cNvPr id="32772" name="Rectangle 3"/>
          <p:cNvSpPr>
            <a:spLocks noChangeArrowheads="1"/>
          </p:cNvSpPr>
          <p:nvPr/>
        </p:nvSpPr>
        <p:spPr bwMode="auto">
          <a:xfrm>
            <a:off x="468313" y="2565400"/>
            <a:ext cx="52197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2400">
                <a:solidFill>
                  <a:srgbClr val="0000FF"/>
                </a:solidFill>
              </a:rPr>
              <a:t>Peu de RCT  et bcp de biais dans les etudes de cohortes </a:t>
            </a:r>
          </a:p>
        </p:txBody>
      </p:sp>
      <p:pic>
        <p:nvPicPr>
          <p:cNvPr id="32773" name="Image 2"/>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79388" y="1412875"/>
            <a:ext cx="5795962"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Image 4"/>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740353" y="2159640"/>
            <a:ext cx="1373486" cy="1466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6568130" y="6032321"/>
            <a:ext cx="2608406" cy="276999"/>
          </a:xfrm>
          <a:prstGeom prst="rect">
            <a:avLst/>
          </a:prstGeom>
        </p:spPr>
        <p:txBody>
          <a:bodyPr wrap="none">
            <a:spAutoFit/>
          </a:bodyPr>
          <a:lstStyle/>
          <a:p>
            <a:r>
              <a:rPr lang="en-GB" sz="1200" b="1" dirty="0">
                <a:latin typeface="Calibri"/>
                <a:cs typeface="Calibri"/>
              </a:rPr>
              <a:t>Jefferson </a:t>
            </a:r>
            <a:r>
              <a:rPr lang="en-GB" sz="1200" dirty="0" smtClean="0">
                <a:latin typeface="Calibri"/>
                <a:cs typeface="Calibri"/>
              </a:rPr>
              <a:t>Cochrane Data </a:t>
            </a:r>
            <a:r>
              <a:rPr lang="en-GB" sz="1200" dirty="0" err="1" smtClean="0">
                <a:latin typeface="Calibri"/>
                <a:cs typeface="Calibri"/>
              </a:rPr>
              <a:t>Syst</a:t>
            </a:r>
            <a:r>
              <a:rPr lang="en-GB" sz="1200" dirty="0" smtClean="0">
                <a:latin typeface="Calibri"/>
                <a:cs typeface="Calibri"/>
              </a:rPr>
              <a:t> Rev 2013  </a:t>
            </a:r>
            <a:endParaRPr lang="fr-FR" sz="1200" dirty="0">
              <a:latin typeface="Calibri"/>
              <a:cs typeface="Calibri"/>
            </a:endParaRPr>
          </a:p>
        </p:txBody>
      </p:sp>
    </p:spTree>
    <p:extLst>
      <p:ext uri="{BB962C8B-B14F-4D97-AF65-F5344CB8AC3E}">
        <p14:creationId xmlns:p14="http://schemas.microsoft.com/office/powerpoint/2010/main" val="36768896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ChangeArrowheads="1"/>
          </p:cNvSpPr>
          <p:nvPr/>
        </p:nvSpPr>
        <p:spPr bwMode="auto">
          <a:xfrm>
            <a:off x="0" y="14288"/>
            <a:ext cx="9144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ctr"/>
            <a:r>
              <a:rPr lang="en-GB" sz="4000" b="1" dirty="0">
                <a:solidFill>
                  <a:schemeClr val="accent5">
                    <a:lumMod val="75000"/>
                  </a:schemeClr>
                </a:solidFill>
                <a:latin typeface="+mj-lt"/>
              </a:rPr>
              <a:t>Impact de la Vaccination anti Flu </a:t>
            </a:r>
          </a:p>
          <a:p>
            <a:pPr algn="ctr"/>
            <a:r>
              <a:rPr lang="en-GB" sz="4000" b="1" dirty="0">
                <a:solidFill>
                  <a:schemeClr val="accent5">
                    <a:lumMod val="75000"/>
                  </a:schemeClr>
                </a:solidFill>
                <a:latin typeface="+mj-lt"/>
              </a:rPr>
              <a:t>Chez les patients </a:t>
            </a:r>
            <a:r>
              <a:rPr lang="en-GB" sz="4000" b="1" dirty="0" err="1">
                <a:solidFill>
                  <a:schemeClr val="accent5">
                    <a:lumMod val="75000"/>
                  </a:schemeClr>
                </a:solidFill>
                <a:latin typeface="+mj-lt"/>
              </a:rPr>
              <a:t>âgés</a:t>
            </a:r>
            <a:endParaRPr lang="en-GB" sz="4000" b="1" dirty="0">
              <a:solidFill>
                <a:schemeClr val="accent5">
                  <a:lumMod val="75000"/>
                </a:schemeClr>
              </a:solidFill>
              <a:latin typeface="+mj-lt"/>
            </a:endParaRPr>
          </a:p>
        </p:txBody>
      </p:sp>
      <p:sp>
        <p:nvSpPr>
          <p:cNvPr id="34819" name="ZoneTexte 1"/>
          <p:cNvSpPr txBox="1">
            <a:spLocks noChangeArrowheads="1"/>
          </p:cNvSpPr>
          <p:nvPr/>
        </p:nvSpPr>
        <p:spPr bwMode="auto">
          <a:xfrm>
            <a:off x="323850" y="1412875"/>
            <a:ext cx="9144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2800"/>
              <a:t>Pas.. Peu  d’efficacité prouvée </a:t>
            </a:r>
          </a:p>
          <a:p>
            <a:pPr algn="ctr" eaLnBrk="1" hangingPunct="1"/>
            <a:r>
              <a:rPr lang="en-GB" sz="2800"/>
              <a:t> </a:t>
            </a:r>
          </a:p>
        </p:txBody>
      </p:sp>
      <p:sp>
        <p:nvSpPr>
          <p:cNvPr id="34820" name="ZoneTexte 2"/>
          <p:cNvSpPr txBox="1">
            <a:spLocks noChangeArrowheads="1"/>
          </p:cNvSpPr>
          <p:nvPr/>
        </p:nvSpPr>
        <p:spPr bwMode="auto">
          <a:xfrm>
            <a:off x="468313" y="3213100"/>
            <a:ext cx="7805737"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800" dirty="0"/>
              <a:t>1) </a:t>
            </a:r>
            <a:r>
              <a:rPr lang="en-GB" sz="1800" dirty="0" err="1"/>
              <a:t>Efficacité</a:t>
            </a:r>
            <a:r>
              <a:rPr lang="en-GB" sz="1800" dirty="0"/>
              <a:t>    trop </a:t>
            </a:r>
            <a:r>
              <a:rPr lang="en-GB" sz="1800" dirty="0" err="1"/>
              <a:t>importante</a:t>
            </a:r>
            <a:r>
              <a:rPr lang="en-GB" sz="1800" dirty="0"/>
              <a:t> ( &gt; 30%)  </a:t>
            </a:r>
          </a:p>
          <a:p>
            <a:pPr eaLnBrk="1" hangingPunct="1"/>
            <a:r>
              <a:rPr lang="en-GB" sz="1800" dirty="0" err="1"/>
              <a:t>alors</a:t>
            </a:r>
            <a:r>
              <a:rPr lang="en-GB" sz="1800" dirty="0"/>
              <a:t> </a:t>
            </a:r>
            <a:r>
              <a:rPr lang="en-GB" sz="1800" dirty="0" err="1"/>
              <a:t>que</a:t>
            </a:r>
            <a:r>
              <a:rPr lang="en-GB" sz="1800" dirty="0"/>
              <a:t> la grippe  </a:t>
            </a:r>
            <a:r>
              <a:rPr lang="en-GB" sz="1800" dirty="0" err="1"/>
              <a:t>est</a:t>
            </a:r>
            <a:r>
              <a:rPr lang="en-GB" sz="1800" dirty="0"/>
              <a:t> </a:t>
            </a:r>
            <a:r>
              <a:rPr lang="en-GB" sz="1800" dirty="0" err="1"/>
              <a:t>responsable</a:t>
            </a:r>
            <a:r>
              <a:rPr lang="en-GB" sz="1800" dirty="0"/>
              <a:t> de </a:t>
            </a:r>
            <a:r>
              <a:rPr lang="en-GB" sz="1800" dirty="0" err="1"/>
              <a:t>moins</a:t>
            </a:r>
            <a:r>
              <a:rPr lang="en-GB" sz="1800" dirty="0"/>
              <a:t> de10% des </a:t>
            </a:r>
            <a:r>
              <a:rPr lang="en-GB" sz="1800" dirty="0" err="1"/>
              <a:t>décès</a:t>
            </a:r>
            <a:r>
              <a:rPr lang="en-GB" sz="1800" dirty="0"/>
              <a:t> </a:t>
            </a:r>
            <a:r>
              <a:rPr lang="en-GB" sz="1800" dirty="0" err="1"/>
              <a:t>hivernaux</a:t>
            </a:r>
            <a:endParaRPr lang="en-GB" sz="1800" dirty="0"/>
          </a:p>
          <a:p>
            <a:pPr eaLnBrk="1" hangingPunct="1"/>
            <a:endParaRPr lang="en-GB" sz="1800" dirty="0"/>
          </a:p>
          <a:p>
            <a:pPr eaLnBrk="1" hangingPunct="1"/>
            <a:r>
              <a:rPr lang="en-GB" sz="1800" dirty="0"/>
              <a:t>2) </a:t>
            </a:r>
            <a:r>
              <a:rPr lang="en-GB" sz="1800" dirty="0" err="1"/>
              <a:t>Efficacité</a:t>
            </a:r>
            <a:r>
              <a:rPr lang="en-GB" sz="1800" dirty="0"/>
              <a:t>  de vaccination </a:t>
            </a:r>
            <a:r>
              <a:rPr lang="en-GB" sz="1800" dirty="0" err="1"/>
              <a:t>en</a:t>
            </a:r>
            <a:r>
              <a:rPr lang="en-GB" sz="1800" dirty="0"/>
              <a:t> </a:t>
            </a:r>
            <a:r>
              <a:rPr lang="en-GB" sz="1800" dirty="0" err="1"/>
              <a:t>période</a:t>
            </a:r>
            <a:r>
              <a:rPr lang="en-GB" sz="1800" dirty="0"/>
              <a:t> non </a:t>
            </a:r>
            <a:r>
              <a:rPr lang="en-GB" sz="1800" dirty="0" err="1"/>
              <a:t>épidémique</a:t>
            </a:r>
            <a:endParaRPr lang="en-GB" sz="1800" dirty="0"/>
          </a:p>
          <a:p>
            <a:pPr eaLnBrk="1" hangingPunct="1"/>
            <a:endParaRPr lang="en-GB" sz="1800" dirty="0"/>
          </a:p>
          <a:p>
            <a:pPr eaLnBrk="1" hangingPunct="1"/>
            <a:r>
              <a:rPr lang="en-GB" sz="1800" dirty="0"/>
              <a:t>3) </a:t>
            </a:r>
            <a:r>
              <a:rPr lang="en-GB" sz="1800" dirty="0" err="1"/>
              <a:t>Efficacité</a:t>
            </a:r>
            <a:r>
              <a:rPr lang="en-GB" sz="1800" dirty="0"/>
              <a:t> de la vaccination </a:t>
            </a:r>
            <a:r>
              <a:rPr lang="en-GB" sz="1800" dirty="0" err="1"/>
              <a:t>sur</a:t>
            </a:r>
            <a:r>
              <a:rPr lang="en-GB" sz="1800" dirty="0"/>
              <a:t> </a:t>
            </a:r>
            <a:r>
              <a:rPr lang="en-GB" sz="1800" dirty="0" err="1"/>
              <a:t>pathologie</a:t>
            </a:r>
            <a:r>
              <a:rPr lang="en-GB" sz="1800" dirty="0"/>
              <a:t> non </a:t>
            </a:r>
            <a:r>
              <a:rPr lang="en-GB" sz="1800" dirty="0" err="1"/>
              <a:t>infectieuse</a:t>
            </a:r>
            <a:endParaRPr lang="en-GB" sz="1800" dirty="0"/>
          </a:p>
          <a:p>
            <a:pPr eaLnBrk="1" hangingPunct="1"/>
            <a:endParaRPr lang="en-GB" sz="1800" dirty="0"/>
          </a:p>
          <a:p>
            <a:pPr eaLnBrk="1" hangingPunct="1"/>
            <a:r>
              <a:rPr lang="en-GB" sz="1800" dirty="0"/>
              <a:t>4) </a:t>
            </a:r>
            <a:r>
              <a:rPr lang="en-GB" sz="1800" dirty="0" err="1"/>
              <a:t>bais</a:t>
            </a:r>
            <a:r>
              <a:rPr lang="en-GB" sz="1800" dirty="0"/>
              <a:t> car le </a:t>
            </a:r>
            <a:r>
              <a:rPr lang="en-GB" sz="1800" dirty="0" err="1"/>
              <a:t>vaccin</a:t>
            </a:r>
            <a:r>
              <a:rPr lang="en-GB" sz="1800" dirty="0"/>
              <a:t> </a:t>
            </a:r>
            <a:r>
              <a:rPr lang="en-GB" sz="1800" dirty="0" err="1"/>
              <a:t>n’est</a:t>
            </a:r>
            <a:r>
              <a:rPr lang="en-GB" sz="1800" dirty="0"/>
              <a:t> pas </a:t>
            </a:r>
            <a:r>
              <a:rPr lang="en-GB" sz="1800" dirty="0" err="1"/>
              <a:t>donné</a:t>
            </a:r>
            <a:r>
              <a:rPr lang="en-GB" sz="1800" dirty="0"/>
              <a:t>  aux </a:t>
            </a:r>
            <a:r>
              <a:rPr lang="en-GB" sz="1800" dirty="0" err="1"/>
              <a:t>aptients</a:t>
            </a:r>
            <a:r>
              <a:rPr lang="en-GB" sz="1800" dirty="0"/>
              <a:t> les plus </a:t>
            </a:r>
            <a:r>
              <a:rPr lang="en-GB" sz="1800" dirty="0" err="1"/>
              <a:t>malades</a:t>
            </a:r>
            <a:r>
              <a:rPr lang="en-GB" sz="1800" dirty="0"/>
              <a:t>/ bas </a:t>
            </a:r>
          </a:p>
          <a:p>
            <a:pPr eaLnBrk="1" hangingPunct="1"/>
            <a:r>
              <a:rPr lang="en-GB" sz="1800" dirty="0" err="1"/>
              <a:t>niveaux</a:t>
            </a:r>
            <a:r>
              <a:rPr lang="en-GB" sz="1800" dirty="0"/>
              <a:t> socio </a:t>
            </a:r>
            <a:r>
              <a:rPr lang="en-GB" sz="1800" dirty="0" err="1"/>
              <a:t>economique</a:t>
            </a:r>
            <a:endParaRPr lang="en-GB" sz="1800" dirty="0"/>
          </a:p>
          <a:p>
            <a:pPr eaLnBrk="1" hangingPunct="1"/>
            <a:r>
              <a:rPr lang="en-GB" sz="1800" dirty="0"/>
              <a:t>5)</a:t>
            </a:r>
          </a:p>
        </p:txBody>
      </p:sp>
      <p:sp>
        <p:nvSpPr>
          <p:cNvPr id="34821" name="Rectangle 3"/>
          <p:cNvSpPr>
            <a:spLocks noChangeArrowheads="1"/>
          </p:cNvSpPr>
          <p:nvPr/>
        </p:nvSpPr>
        <p:spPr bwMode="auto">
          <a:xfrm>
            <a:off x="2268538" y="2133600"/>
            <a:ext cx="4572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2400">
                <a:solidFill>
                  <a:srgbClr val="0000FF"/>
                </a:solidFill>
              </a:rPr>
              <a:t>Peu de RCT  et bcp de biais dans les etudes de cohortes </a:t>
            </a:r>
          </a:p>
        </p:txBody>
      </p:sp>
      <p:sp>
        <p:nvSpPr>
          <p:cNvPr id="34822" name="ZoneTexte 3"/>
          <p:cNvSpPr txBox="1">
            <a:spLocks noChangeArrowheads="1"/>
          </p:cNvSpPr>
          <p:nvPr/>
        </p:nvSpPr>
        <p:spPr bwMode="auto">
          <a:xfrm rot="-1412027">
            <a:off x="708025" y="2012950"/>
            <a:ext cx="6430963" cy="21240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6600" dirty="0" err="1">
                <a:solidFill>
                  <a:srgbClr val="FF0000"/>
                </a:solidFill>
              </a:rPr>
              <a:t>Mais</a:t>
            </a:r>
            <a:endParaRPr lang="en-GB" sz="6600" dirty="0">
              <a:solidFill>
                <a:srgbClr val="FF0000"/>
              </a:solidFill>
            </a:endParaRPr>
          </a:p>
          <a:p>
            <a:pPr algn="ctr" eaLnBrk="1" hangingPunct="1"/>
            <a:r>
              <a:rPr lang="en-GB" sz="6600" dirty="0">
                <a:solidFill>
                  <a:srgbClr val="FF0000"/>
                </a:solidFill>
              </a:rPr>
              <a:t>	</a:t>
            </a:r>
          </a:p>
        </p:txBody>
      </p:sp>
      <p:pic>
        <p:nvPicPr>
          <p:cNvPr id="34823" name="Imag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rot="-1403065">
            <a:off x="741363" y="3298825"/>
            <a:ext cx="8032750" cy="11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568130" y="6032321"/>
            <a:ext cx="2575870" cy="276999"/>
          </a:xfrm>
          <a:prstGeom prst="rect">
            <a:avLst/>
          </a:prstGeom>
        </p:spPr>
        <p:txBody>
          <a:bodyPr wrap="none">
            <a:spAutoFit/>
          </a:bodyPr>
          <a:lstStyle/>
          <a:p>
            <a:r>
              <a:rPr lang="en-GB" sz="1200" b="1" dirty="0">
                <a:latin typeface="Calibri"/>
                <a:cs typeface="Calibri"/>
              </a:rPr>
              <a:t>Jefferson </a:t>
            </a:r>
            <a:r>
              <a:rPr lang="en-GB" sz="1200" dirty="0" smtClean="0">
                <a:latin typeface="Calibri"/>
                <a:cs typeface="Calibri"/>
              </a:rPr>
              <a:t>Cochrane data </a:t>
            </a:r>
            <a:r>
              <a:rPr lang="en-GB" sz="1200" dirty="0" err="1" smtClean="0">
                <a:latin typeface="Calibri"/>
                <a:cs typeface="Calibri"/>
              </a:rPr>
              <a:t>Syst</a:t>
            </a:r>
            <a:r>
              <a:rPr lang="en-GB" sz="1200" dirty="0" smtClean="0">
                <a:latin typeface="Calibri"/>
                <a:cs typeface="Calibri"/>
              </a:rPr>
              <a:t> rev 2013  </a:t>
            </a:r>
            <a:endParaRPr lang="fr-FR" sz="1200" dirty="0">
              <a:latin typeface="Calibri"/>
              <a:cs typeface="Calibri"/>
            </a:endParaRPr>
          </a:p>
        </p:txBody>
      </p:sp>
    </p:spTree>
    <p:extLst>
      <p:ext uri="{BB962C8B-B14F-4D97-AF65-F5344CB8AC3E}">
        <p14:creationId xmlns:p14="http://schemas.microsoft.com/office/powerpoint/2010/main" val="26046160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4823"/>
                                        </p:tgtEl>
                                        <p:attrNameLst>
                                          <p:attrName>style.visibility</p:attrName>
                                        </p:attrNameLst>
                                      </p:cBhvr>
                                      <p:to>
                                        <p:strVal val="visible"/>
                                      </p:to>
                                    </p:set>
                                    <p:anim calcmode="lin" valueType="num">
                                      <p:cBhvr additive="base">
                                        <p:cTn id="7" dur="500" fill="hold"/>
                                        <p:tgtEl>
                                          <p:spTgt spid="34823"/>
                                        </p:tgtEl>
                                        <p:attrNameLst>
                                          <p:attrName>ppt_x</p:attrName>
                                        </p:attrNameLst>
                                      </p:cBhvr>
                                      <p:tavLst>
                                        <p:tav tm="0">
                                          <p:val>
                                            <p:strVal val="#ppt_x"/>
                                          </p:val>
                                        </p:tav>
                                        <p:tav tm="100000">
                                          <p:val>
                                            <p:strVal val="#ppt_x"/>
                                          </p:val>
                                        </p:tav>
                                      </p:tavLst>
                                    </p:anim>
                                    <p:anim calcmode="lin" valueType="num">
                                      <p:cBhvr additive="base">
                                        <p:cTn id="8" dur="500" fill="hold"/>
                                        <p:tgtEl>
                                          <p:spTgt spid="3482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4822"/>
                                        </p:tgtEl>
                                        <p:attrNameLst>
                                          <p:attrName>style.visibility</p:attrName>
                                        </p:attrNameLst>
                                      </p:cBhvr>
                                      <p:to>
                                        <p:strVal val="visible"/>
                                      </p:to>
                                    </p:set>
                                    <p:anim calcmode="lin" valueType="num">
                                      <p:cBhvr additive="base">
                                        <p:cTn id="11" dur="500" fill="hold"/>
                                        <p:tgtEl>
                                          <p:spTgt spid="34822"/>
                                        </p:tgtEl>
                                        <p:attrNameLst>
                                          <p:attrName>ppt_x</p:attrName>
                                        </p:attrNameLst>
                                      </p:cBhvr>
                                      <p:tavLst>
                                        <p:tav tm="0">
                                          <p:val>
                                            <p:strVal val="#ppt_x"/>
                                          </p:val>
                                        </p:tav>
                                        <p:tav tm="100000">
                                          <p:val>
                                            <p:strVal val="#ppt_x"/>
                                          </p:val>
                                        </p:tav>
                                      </p:tavLst>
                                    </p:anim>
                                    <p:anim calcmode="lin" valueType="num">
                                      <p:cBhvr additive="base">
                                        <p:cTn id="12" dur="500" fill="hold"/>
                                        <p:tgtEl>
                                          <p:spTgt spid="348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83568" y="0"/>
            <a:ext cx="7772400" cy="11265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4000" b="1" dirty="0">
                <a:solidFill>
                  <a:schemeClr val="accent5">
                    <a:lumMod val="75000"/>
                  </a:schemeClr>
                </a:solidFill>
                <a:ea typeface="+mn-ea"/>
                <a:cs typeface="+mn-cs"/>
              </a:rPr>
              <a:t>Confirmation Avis HSCP 2014</a:t>
            </a:r>
          </a:p>
        </p:txBody>
      </p:sp>
      <p:sp>
        <p:nvSpPr>
          <p:cNvPr id="3" name="Rectangle 3"/>
          <p:cNvSpPr txBox="1">
            <a:spLocks noChangeArrowheads="1"/>
          </p:cNvSpPr>
          <p:nvPr/>
        </p:nvSpPr>
        <p:spPr>
          <a:xfrm>
            <a:off x="251520" y="1196752"/>
            <a:ext cx="8435975" cy="3600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lvl="1" indent="0">
              <a:lnSpc>
                <a:spcPct val="90000"/>
              </a:lnSpc>
              <a:buFontTx/>
              <a:buNone/>
            </a:pPr>
            <a:r>
              <a:rPr lang="fr-FR" sz="2400" dirty="0" smtClean="0">
                <a:solidFill>
                  <a:srgbClr val="FF0000"/>
                </a:solidFill>
                <a:latin typeface="Calibri"/>
                <a:ea typeface="ＭＳ Ｐゴシック" charset="0"/>
                <a:cs typeface="Calibri"/>
              </a:rPr>
              <a:t>Contre </a:t>
            </a:r>
            <a:r>
              <a:rPr lang="fr-FR" sz="2400" dirty="0" err="1" smtClean="0">
                <a:solidFill>
                  <a:srgbClr val="FF0000"/>
                </a:solidFill>
                <a:latin typeface="Calibri"/>
                <a:ea typeface="ＭＳ Ｐゴシック" charset="0"/>
                <a:cs typeface="Calibri"/>
              </a:rPr>
              <a:t>meta</a:t>
            </a:r>
            <a:r>
              <a:rPr lang="fr-FR" sz="2400" dirty="0" smtClean="0">
                <a:solidFill>
                  <a:srgbClr val="FF0000"/>
                </a:solidFill>
                <a:latin typeface="Calibri"/>
                <a:ea typeface="ＭＳ Ｐゴシック" charset="0"/>
                <a:cs typeface="Calibri"/>
              </a:rPr>
              <a:t>-analyse :  efficacité </a:t>
            </a:r>
          </a:p>
          <a:p>
            <a:r>
              <a:rPr lang="fr-FR" sz="2000" dirty="0" smtClean="0"/>
              <a:t>complications </a:t>
            </a:r>
            <a:r>
              <a:rPr lang="fr-FR" sz="2000" dirty="0" err="1"/>
              <a:t>létales</a:t>
            </a:r>
            <a:r>
              <a:rPr lang="fr-FR" sz="2000" dirty="0"/>
              <a:t> et non </a:t>
            </a:r>
            <a:r>
              <a:rPr lang="fr-FR" sz="2000" dirty="0" err="1"/>
              <a:t>létales</a:t>
            </a:r>
            <a:r>
              <a:rPr lang="fr-FR" sz="2000" dirty="0"/>
              <a:t> de la grippe, </a:t>
            </a:r>
            <a:r>
              <a:rPr lang="fr-FR" sz="2000" dirty="0" smtClean="0"/>
              <a:t>						-30 </a:t>
            </a:r>
            <a:r>
              <a:rPr lang="fr-FR" sz="2000" dirty="0"/>
              <a:t>% </a:t>
            </a:r>
            <a:endParaRPr lang="fr-FR" sz="2000" dirty="0" smtClean="0"/>
          </a:p>
          <a:p>
            <a:r>
              <a:rPr lang="fr-FR" sz="2000" dirty="0" smtClean="0"/>
              <a:t>grippe clinique	 			-40 </a:t>
            </a:r>
            <a:r>
              <a:rPr lang="fr-FR" sz="2000" dirty="0"/>
              <a:t>% </a:t>
            </a:r>
            <a:endParaRPr lang="fr-FR" sz="2000" dirty="0" smtClean="0"/>
          </a:p>
          <a:p>
            <a:r>
              <a:rPr lang="fr-FR" sz="2000" dirty="0" smtClean="0"/>
              <a:t>grippe </a:t>
            </a:r>
            <a:r>
              <a:rPr lang="fr-FR" sz="2000" dirty="0" err="1"/>
              <a:t>confirmée</a:t>
            </a:r>
            <a:r>
              <a:rPr lang="fr-FR" sz="2000" dirty="0"/>
              <a:t> </a:t>
            </a:r>
            <a:r>
              <a:rPr lang="fr-FR" sz="2000" dirty="0" err="1"/>
              <a:t>virologiquement</a:t>
            </a:r>
            <a:r>
              <a:rPr lang="fr-FR" sz="2000" dirty="0"/>
              <a:t> </a:t>
            </a:r>
            <a:r>
              <a:rPr lang="fr-FR" sz="2000" dirty="0" smtClean="0"/>
              <a:t>		- </a:t>
            </a:r>
            <a:r>
              <a:rPr lang="fr-FR" sz="2000" dirty="0"/>
              <a:t>50 % </a:t>
            </a:r>
            <a:endParaRPr lang="fr-FR" sz="2000" dirty="0" smtClean="0"/>
          </a:p>
          <a:p>
            <a:r>
              <a:rPr lang="fr-FR" sz="2000" dirty="0" smtClean="0"/>
              <a:t>Infection </a:t>
            </a:r>
            <a:r>
              <a:rPr lang="fr-FR" sz="2000" dirty="0"/>
              <a:t>grippale biologique </a:t>
            </a:r>
            <a:r>
              <a:rPr lang="fr-FR" sz="2000" dirty="0" smtClean="0"/>
              <a:t>			- 60%</a:t>
            </a:r>
          </a:p>
          <a:p>
            <a:endParaRPr lang="fr-FR" sz="2000" dirty="0"/>
          </a:p>
          <a:p>
            <a:pPr>
              <a:lnSpc>
                <a:spcPct val="90000"/>
              </a:lnSpc>
              <a:buNone/>
            </a:pPr>
            <a:r>
              <a:rPr lang="fr-FR" sz="2400" dirty="0" smtClean="0"/>
              <a:t>	</a:t>
            </a:r>
            <a:r>
              <a:rPr lang="fr-FR" sz="2400" dirty="0" smtClean="0">
                <a:solidFill>
                  <a:srgbClr val="FF0000"/>
                </a:solidFill>
              </a:rPr>
              <a:t>Efficacité immunologique faible &lt;50 </a:t>
            </a:r>
            <a:r>
              <a:rPr lang="fr-FR" sz="2400" dirty="0">
                <a:solidFill>
                  <a:srgbClr val="FF0000"/>
                </a:solidFill>
              </a:rPr>
              <a:t>% </a:t>
            </a:r>
            <a:endParaRPr lang="fr-FR" sz="2400" dirty="0" smtClean="0">
              <a:solidFill>
                <a:srgbClr val="FF0000"/>
              </a:solidFill>
              <a:latin typeface="Calibri"/>
              <a:ea typeface="ＭＳ Ｐゴシック" charset="0"/>
              <a:cs typeface="Calibri"/>
            </a:endParaRPr>
          </a:p>
          <a:p>
            <a:pPr>
              <a:lnSpc>
                <a:spcPct val="90000"/>
              </a:lnSpc>
              <a:buNone/>
            </a:pPr>
            <a:r>
              <a:rPr lang="fr-FR" sz="2400" dirty="0">
                <a:latin typeface="Calibri"/>
                <a:ea typeface="ＭＳ Ｐゴシック" charset="0"/>
                <a:cs typeface="Calibri"/>
              </a:rPr>
              <a:t>	</a:t>
            </a:r>
            <a:r>
              <a:rPr lang="fr-FR" sz="2400" dirty="0">
                <a:solidFill>
                  <a:srgbClr val="FF0000"/>
                </a:solidFill>
              </a:rPr>
              <a:t>la </a:t>
            </a:r>
            <a:r>
              <a:rPr lang="fr-FR" sz="2400" dirty="0" err="1">
                <a:solidFill>
                  <a:srgbClr val="FF0000"/>
                </a:solidFill>
              </a:rPr>
              <a:t>tolérance</a:t>
            </a:r>
            <a:r>
              <a:rPr lang="fr-FR" sz="2400" dirty="0">
                <a:solidFill>
                  <a:srgbClr val="FF0000"/>
                </a:solidFill>
              </a:rPr>
              <a:t> du vaccin est bonne </a:t>
            </a:r>
          </a:p>
          <a:p>
            <a:pPr>
              <a:lnSpc>
                <a:spcPct val="90000"/>
              </a:lnSpc>
              <a:buFont typeface="Wingdings" charset="0"/>
              <a:buNone/>
            </a:pPr>
            <a:endParaRPr lang="fr-FR" sz="2400" dirty="0">
              <a:latin typeface="Calibri"/>
              <a:ea typeface="ＭＳ Ｐゴシック" charset="0"/>
              <a:cs typeface="Calibri"/>
            </a:endParaRPr>
          </a:p>
        </p:txBody>
      </p:sp>
      <p:sp>
        <p:nvSpPr>
          <p:cNvPr id="5" name="Rectangle 4"/>
          <p:cNvSpPr/>
          <p:nvPr/>
        </p:nvSpPr>
        <p:spPr>
          <a:xfrm>
            <a:off x="395536" y="5085184"/>
            <a:ext cx="8532440" cy="830997"/>
          </a:xfrm>
          <a:prstGeom prst="rect">
            <a:avLst/>
          </a:prstGeom>
        </p:spPr>
        <p:txBody>
          <a:bodyPr wrap="square">
            <a:spAutoFit/>
          </a:bodyPr>
          <a:lstStyle/>
          <a:p>
            <a:pPr algn="ctr"/>
            <a:r>
              <a:rPr lang="fr-FR" sz="3600" baseline="30000" dirty="0" smtClean="0">
                <a:solidFill>
                  <a:srgbClr val="0000FF"/>
                </a:solidFill>
              </a:rPr>
              <a:t>La </a:t>
            </a:r>
            <a:r>
              <a:rPr lang="fr-FR" sz="3600" baseline="30000" dirty="0">
                <a:solidFill>
                  <a:srgbClr val="0000FF"/>
                </a:solidFill>
              </a:rPr>
              <a:t>balance bénéfice/risque de la vaccination reste positive chez les personnes âgées.</a:t>
            </a:r>
            <a:endParaRPr lang="fr-FR" sz="3600" dirty="0">
              <a:solidFill>
                <a:srgbClr val="0000FF"/>
              </a:solidFill>
            </a:endParaRPr>
          </a:p>
        </p:txBody>
      </p:sp>
      <p:sp>
        <p:nvSpPr>
          <p:cNvPr id="6" name="Rectangle 5"/>
          <p:cNvSpPr/>
          <p:nvPr/>
        </p:nvSpPr>
        <p:spPr>
          <a:xfrm>
            <a:off x="1715187" y="6021288"/>
            <a:ext cx="7406895" cy="276999"/>
          </a:xfrm>
          <a:prstGeom prst="rect">
            <a:avLst/>
          </a:prstGeom>
        </p:spPr>
        <p:txBody>
          <a:bodyPr wrap="none">
            <a:spAutoFit/>
          </a:bodyPr>
          <a:lstStyle/>
          <a:p>
            <a:r>
              <a:rPr lang="en-GB" sz="1200" b="1" dirty="0" smtClean="0">
                <a:latin typeface="Calibri"/>
                <a:cs typeface="Calibri"/>
              </a:rPr>
              <a:t>Rapport HSCP </a:t>
            </a:r>
            <a:r>
              <a:rPr lang="fr-FR" sz="1200" dirty="0" smtClean="0"/>
              <a:t>Vaccination </a:t>
            </a:r>
            <a:r>
              <a:rPr lang="fr-FR" sz="1200" dirty="0"/>
              <a:t>contre la grippe saisonnière chez les personnes âgées et les professionnels de </a:t>
            </a:r>
            <a:r>
              <a:rPr lang="fr-FR" sz="1200" dirty="0" smtClean="0"/>
              <a:t>santé </a:t>
            </a:r>
            <a:r>
              <a:rPr lang="en-GB" sz="1200" dirty="0" smtClean="0">
                <a:latin typeface="Calibri"/>
                <a:cs typeface="Calibri"/>
              </a:rPr>
              <a:t>2014  </a:t>
            </a:r>
            <a:endParaRPr lang="fr-FR" sz="1200" dirty="0">
              <a:latin typeface="Calibri"/>
              <a:cs typeface="Calibri"/>
            </a:endParaRPr>
          </a:p>
        </p:txBody>
      </p:sp>
    </p:spTree>
    <p:extLst>
      <p:ext uri="{BB962C8B-B14F-4D97-AF65-F5344CB8AC3E}">
        <p14:creationId xmlns:p14="http://schemas.microsoft.com/office/powerpoint/2010/main" val="40032377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 Box 2"/>
          <p:cNvSpPr txBox="1">
            <a:spLocks noChangeArrowheads="1"/>
          </p:cNvSpPr>
          <p:nvPr/>
        </p:nvSpPr>
        <p:spPr bwMode="auto">
          <a:xfrm>
            <a:off x="825992" y="130175"/>
            <a:ext cx="744915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0"/>
              </a:spcBef>
            </a:pPr>
            <a:r>
              <a:rPr lang="fr-CH" sz="4000" b="1" dirty="0">
                <a:solidFill>
                  <a:schemeClr val="accent5">
                    <a:lumMod val="75000"/>
                  </a:schemeClr>
                </a:solidFill>
                <a:latin typeface="+mj-lt"/>
                <a:ea typeface="+mn-ea"/>
                <a:cs typeface="+mn-cs"/>
              </a:rPr>
              <a:t>Couverture vaccinale antigrippale </a:t>
            </a:r>
          </a:p>
          <a:p>
            <a:pPr algn="ctr" eaLnBrk="1" hangingPunct="1">
              <a:spcBef>
                <a:spcPct val="0"/>
              </a:spcBef>
            </a:pPr>
            <a:r>
              <a:rPr lang="fr-CH" sz="4000" b="1" dirty="0">
                <a:solidFill>
                  <a:schemeClr val="accent5">
                    <a:lumMod val="75000"/>
                  </a:schemeClr>
                </a:solidFill>
                <a:latin typeface="+mj-lt"/>
                <a:ea typeface="+mn-ea"/>
                <a:cs typeface="+mn-cs"/>
              </a:rPr>
              <a:t> études en France </a:t>
            </a:r>
            <a:endParaRPr lang="fr-FR" sz="4000" b="1" dirty="0">
              <a:solidFill>
                <a:schemeClr val="accent5">
                  <a:lumMod val="75000"/>
                </a:schemeClr>
              </a:solidFill>
              <a:latin typeface="+mj-lt"/>
              <a:ea typeface="+mn-ea"/>
              <a:cs typeface="+mn-cs"/>
            </a:endParaRPr>
          </a:p>
        </p:txBody>
      </p:sp>
      <p:sp>
        <p:nvSpPr>
          <p:cNvPr id="37890" name="Text Box 3"/>
          <p:cNvSpPr txBox="1">
            <a:spLocks noChangeArrowheads="1"/>
          </p:cNvSpPr>
          <p:nvPr/>
        </p:nvSpPr>
        <p:spPr bwMode="auto">
          <a:xfrm>
            <a:off x="609600" y="1622425"/>
            <a:ext cx="83820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CH" b="1" dirty="0" smtClean="0"/>
              <a:t>Institution</a:t>
            </a:r>
            <a:endParaRPr lang="fr-CH" b="1" dirty="0"/>
          </a:p>
          <a:p>
            <a:pPr eaLnBrk="1" hangingPunct="1"/>
            <a:endParaRPr lang="fr-CH" b="1" dirty="0">
              <a:solidFill>
                <a:schemeClr val="tx2"/>
              </a:solidFill>
            </a:endParaRPr>
          </a:p>
          <a:p>
            <a:pPr eaLnBrk="1" hangingPunct="1"/>
            <a:r>
              <a:rPr lang="fr-CH" b="1" dirty="0">
                <a:solidFill>
                  <a:schemeClr val="tx2"/>
                </a:solidFill>
              </a:rPr>
              <a:t>	</a:t>
            </a:r>
            <a:r>
              <a:rPr lang="fr-CH" dirty="0">
                <a:solidFill>
                  <a:schemeClr val="tx2"/>
                </a:solidFill>
              </a:rPr>
              <a:t>80 à 95% … vairabilité  selon les EHPADs</a:t>
            </a:r>
            <a:endParaRPr lang="fr-CH" dirty="0"/>
          </a:p>
          <a:p>
            <a:pPr eaLnBrk="1" hangingPunct="1"/>
            <a:endParaRPr lang="fr-CH" dirty="0"/>
          </a:p>
          <a:p>
            <a:pPr eaLnBrk="1" hangingPunct="1"/>
            <a:r>
              <a:rPr lang="fr-CH" b="1" dirty="0"/>
              <a:t>Communauté</a:t>
            </a:r>
          </a:p>
          <a:p>
            <a:pPr eaLnBrk="1" hangingPunct="1"/>
            <a:endParaRPr lang="fr-CH" dirty="0"/>
          </a:p>
          <a:p>
            <a:pPr eaLnBrk="1" hangingPunct="1"/>
            <a:r>
              <a:rPr lang="fr-CH" dirty="0"/>
              <a:t>	 60%.......(GEIG</a:t>
            </a:r>
            <a:r>
              <a:rPr lang="fr-CH" dirty="0" smtClean="0"/>
              <a:t>)  </a:t>
            </a:r>
            <a:r>
              <a:rPr lang="fr-CH" dirty="0" smtClean="0">
                <a:solidFill>
                  <a:srgbClr val="FF0000"/>
                </a:solidFill>
              </a:rPr>
              <a:t>en Diminution  (&lt; 50% ?)</a:t>
            </a:r>
            <a:endParaRPr lang="fr-CH" dirty="0">
              <a:solidFill>
                <a:srgbClr val="FF0000"/>
              </a:solidFill>
            </a:endParaRPr>
          </a:p>
          <a:p>
            <a:pPr eaLnBrk="1" hangingPunct="1"/>
            <a:r>
              <a:rPr lang="fr-CH" dirty="0"/>
              <a:t>	</a:t>
            </a:r>
          </a:p>
          <a:p>
            <a:pPr eaLnBrk="1" hangingPunct="1"/>
            <a:r>
              <a:rPr lang="fr-CH" b="1" dirty="0">
                <a:solidFill>
                  <a:srgbClr val="000000"/>
                </a:solidFill>
              </a:rPr>
              <a:t>Hôpital ..</a:t>
            </a:r>
          </a:p>
          <a:p>
            <a:pPr eaLnBrk="1" hangingPunct="1"/>
            <a:r>
              <a:rPr lang="fr-CH" dirty="0"/>
              <a:t>	</a:t>
            </a:r>
            <a:r>
              <a:rPr lang="fr-CH" dirty="0" smtClean="0"/>
              <a:t>58</a:t>
            </a:r>
            <a:r>
              <a:rPr lang="fr-CH" dirty="0"/>
              <a:t>%...		</a:t>
            </a:r>
            <a:r>
              <a:rPr lang="en-GB" dirty="0"/>
              <a:t>	</a:t>
            </a:r>
          </a:p>
          <a:p>
            <a:pPr eaLnBrk="1" hangingPunct="1"/>
            <a:r>
              <a:rPr lang="en-GB" b="1" dirty="0">
                <a:solidFill>
                  <a:schemeClr val="hlink"/>
                </a:solidFill>
              </a:rPr>
              <a:t>	</a:t>
            </a:r>
            <a:r>
              <a:rPr lang="en-GB" sz="2000" dirty="0">
                <a:solidFill>
                  <a:srgbClr val="0000FF"/>
                </a:solidFill>
              </a:rPr>
              <a:t>M</a:t>
            </a:r>
            <a:r>
              <a:rPr lang="fr-FR" sz="2000" dirty="0">
                <a:solidFill>
                  <a:srgbClr val="0000FF"/>
                </a:solidFill>
              </a:rPr>
              <a:t>ais peu de traçabilité… 53%  (Enquête SPILF SFGG) 2011</a:t>
            </a:r>
          </a:p>
          <a:p>
            <a:pPr algn="ctr" eaLnBrk="1" hangingPunct="1"/>
            <a:endParaRPr lang="fr-FR" dirty="0">
              <a:solidFill>
                <a:schemeClr val="tx2"/>
              </a:solidFill>
            </a:endParaRPr>
          </a:p>
        </p:txBody>
      </p:sp>
      <p:sp>
        <p:nvSpPr>
          <p:cNvPr id="37891" name="Rectangle 4"/>
          <p:cNvSpPr>
            <a:spLocks noChangeArrowheads="1"/>
          </p:cNvSpPr>
          <p:nvPr/>
        </p:nvSpPr>
        <p:spPr bwMode="auto">
          <a:xfrm>
            <a:off x="648072" y="5949280"/>
            <a:ext cx="8748464"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p>
            <a:r>
              <a:rPr lang="en-GB" sz="1200" b="1" dirty="0"/>
              <a:t>Gavazzi G I</a:t>
            </a:r>
            <a:r>
              <a:rPr lang="en-GB" sz="1200" dirty="0"/>
              <a:t> Gerontology 2007, 2004</a:t>
            </a:r>
            <a:r>
              <a:rPr lang="en-GB" sz="1200" b="1" dirty="0"/>
              <a:t>; TIV M BEH </a:t>
            </a:r>
            <a:r>
              <a:rPr lang="en-GB" sz="1200" dirty="0"/>
              <a:t>2010;</a:t>
            </a:r>
            <a:r>
              <a:rPr lang="en-GB" sz="1200" b="1" dirty="0"/>
              <a:t>  </a:t>
            </a:r>
            <a:r>
              <a:rPr lang="en-GB" sz="1200" b="1" dirty="0" err="1"/>
              <a:t>Rouveix</a:t>
            </a:r>
            <a:r>
              <a:rPr lang="en-GB" sz="1200" b="1" dirty="0"/>
              <a:t> E. </a:t>
            </a:r>
            <a:r>
              <a:rPr lang="en-GB" sz="1200" dirty="0" smtClean="0"/>
              <a:t>Rev </a:t>
            </a:r>
            <a:r>
              <a:rPr lang="en-GB" sz="1200" dirty="0"/>
              <a:t>Med </a:t>
            </a:r>
            <a:r>
              <a:rPr lang="en-GB" sz="1200" dirty="0" smtClean="0"/>
              <a:t>Intern </a:t>
            </a:r>
            <a:r>
              <a:rPr lang="en-GB" sz="1200" dirty="0"/>
              <a:t>2013, MMI 2013, </a:t>
            </a:r>
            <a:r>
              <a:rPr lang="en-GB" sz="1200" b="1" dirty="0" err="1"/>
              <a:t>Paccalin</a:t>
            </a:r>
            <a:r>
              <a:rPr lang="en-GB" sz="1200" b="1" dirty="0"/>
              <a:t> M   </a:t>
            </a:r>
            <a:r>
              <a:rPr lang="en-GB" sz="1200" dirty="0" smtClean="0"/>
              <a:t>Rev Med Intern 2009 </a:t>
            </a:r>
          </a:p>
          <a:p>
            <a:r>
              <a:rPr lang="en-GB" sz="1200" dirty="0" err="1" smtClean="0"/>
              <a:t>Eurosurveillance</a:t>
            </a:r>
            <a:r>
              <a:rPr lang="en-GB" sz="1200" dirty="0" smtClean="0"/>
              <a:t> 2014. </a:t>
            </a:r>
            <a:endParaRPr lang="en-GB" sz="1200" dirty="0"/>
          </a:p>
        </p:txBody>
      </p:sp>
    </p:spTree>
    <p:extLst>
      <p:ext uri="{BB962C8B-B14F-4D97-AF65-F5344CB8AC3E}">
        <p14:creationId xmlns:p14="http://schemas.microsoft.com/office/powerpoint/2010/main" val="8581299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0" y="304800"/>
            <a:ext cx="9144000" cy="708025"/>
          </a:xfrm>
          <a:prstGeom prst="rect">
            <a:avLst/>
          </a:prstGeom>
          <a:noFill/>
          <a:ln w="9525">
            <a:noFill/>
            <a:miter lim="800000"/>
            <a:headEnd/>
            <a:tailEnd/>
          </a:ln>
          <a:effectLst/>
        </p:spPr>
        <p:txBody>
          <a:bodyPr lIns="92075" tIns="46038" rIns="92075" bIns="46038">
            <a:spAutoFit/>
          </a:bodyPr>
          <a:lstStyle/>
          <a:p>
            <a:pPr algn="ctr">
              <a:defRPr/>
            </a:pPr>
            <a:r>
              <a:rPr lang="en-GB" sz="4000" b="1" dirty="0">
                <a:solidFill>
                  <a:schemeClr val="accent5">
                    <a:lumMod val="75000"/>
                  </a:schemeClr>
                </a:solidFill>
                <a:latin typeface="+mj-lt"/>
              </a:rPr>
              <a:t>Vaccinations – </a:t>
            </a:r>
            <a:r>
              <a:rPr lang="en-GB" sz="4000" b="1" dirty="0" err="1">
                <a:solidFill>
                  <a:schemeClr val="accent5">
                    <a:lumMod val="75000"/>
                  </a:schemeClr>
                </a:solidFill>
                <a:latin typeface="+mj-lt"/>
              </a:rPr>
              <a:t>moteurs</a:t>
            </a:r>
            <a:r>
              <a:rPr lang="en-GB" sz="4000" b="1" dirty="0">
                <a:solidFill>
                  <a:schemeClr val="accent5">
                    <a:lumMod val="75000"/>
                  </a:schemeClr>
                </a:solidFill>
                <a:latin typeface="+mj-lt"/>
              </a:rPr>
              <a:t> et </a:t>
            </a:r>
            <a:r>
              <a:rPr lang="en-GB" sz="4000" b="1" dirty="0" err="1">
                <a:solidFill>
                  <a:schemeClr val="accent5">
                    <a:lumMod val="75000"/>
                  </a:schemeClr>
                </a:solidFill>
                <a:latin typeface="+mj-lt"/>
              </a:rPr>
              <a:t>freins</a:t>
            </a:r>
            <a:endParaRPr lang="en-GB" sz="4000" b="1" dirty="0">
              <a:solidFill>
                <a:schemeClr val="accent5">
                  <a:lumMod val="75000"/>
                </a:schemeClr>
              </a:solidFill>
              <a:latin typeface="+mj-lt"/>
            </a:endParaRPr>
          </a:p>
        </p:txBody>
      </p:sp>
      <p:sp>
        <p:nvSpPr>
          <p:cNvPr id="38914" name="Text Box 3"/>
          <p:cNvSpPr txBox="1">
            <a:spLocks noChangeArrowheads="1"/>
          </p:cNvSpPr>
          <p:nvPr/>
        </p:nvSpPr>
        <p:spPr bwMode="auto">
          <a:xfrm>
            <a:off x="2041525" y="29368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en-US">
              <a:latin typeface="Times New Roman" charset="0"/>
            </a:endParaRPr>
          </a:p>
        </p:txBody>
      </p:sp>
      <p:sp>
        <p:nvSpPr>
          <p:cNvPr id="38915" name="Rectangle 5"/>
          <p:cNvSpPr>
            <a:spLocks noChangeArrowheads="1"/>
          </p:cNvSpPr>
          <p:nvPr/>
        </p:nvSpPr>
        <p:spPr bwMode="auto">
          <a:xfrm>
            <a:off x="2987824" y="6119812"/>
            <a:ext cx="615617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p>
            <a:pPr algn="r"/>
            <a:r>
              <a:rPr lang="fr-FR" sz="1200" b="1" dirty="0"/>
              <a:t>Gavazzi G </a:t>
            </a:r>
            <a:r>
              <a:rPr lang="fr-FR" sz="1200" dirty="0" err="1"/>
              <a:t>Rep</a:t>
            </a:r>
            <a:r>
              <a:rPr lang="fr-FR" sz="1200" dirty="0"/>
              <a:t> </a:t>
            </a:r>
            <a:r>
              <a:rPr lang="fr-FR" sz="1200" dirty="0" err="1"/>
              <a:t>Ger</a:t>
            </a:r>
            <a:r>
              <a:rPr lang="fr-FR" sz="1200" dirty="0"/>
              <a:t> 2009</a:t>
            </a:r>
            <a:r>
              <a:rPr lang="en-GB" sz="1200" b="1" dirty="0"/>
              <a:t>, </a:t>
            </a:r>
            <a:r>
              <a:rPr lang="en-GB" sz="1200" b="1" dirty="0" err="1"/>
              <a:t>Tabarrah</a:t>
            </a:r>
            <a:r>
              <a:rPr lang="en-GB" sz="1200" b="1" dirty="0"/>
              <a:t> N </a:t>
            </a:r>
            <a:r>
              <a:rPr lang="en-GB" sz="1200" dirty="0"/>
              <a:t>Jags 2005, </a:t>
            </a:r>
            <a:r>
              <a:rPr lang="en-GB" sz="1200" b="1" dirty="0"/>
              <a:t>Canova L </a:t>
            </a:r>
            <a:r>
              <a:rPr lang="en-GB" sz="1200" dirty="0"/>
              <a:t>Swiss Med Week  2003 </a:t>
            </a:r>
            <a:endParaRPr lang="en-GB" sz="1200" b="1" dirty="0"/>
          </a:p>
          <a:p>
            <a:pPr algn="r"/>
            <a:endParaRPr lang="en-GB" sz="1200" b="1" dirty="0"/>
          </a:p>
          <a:p>
            <a:pPr algn="r"/>
            <a:endParaRPr lang="en-GB" sz="1200" b="1" dirty="0">
              <a:solidFill>
                <a:schemeClr val="tx2"/>
              </a:solidFill>
            </a:endParaRPr>
          </a:p>
        </p:txBody>
      </p:sp>
      <p:pic>
        <p:nvPicPr>
          <p:cNvPr id="38916" name="Image 6"/>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2438400" y="1371600"/>
            <a:ext cx="4267200" cy="472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Dodécagone 7"/>
          <p:cNvSpPr/>
          <p:nvPr/>
        </p:nvSpPr>
        <p:spPr>
          <a:xfrm>
            <a:off x="2386013" y="4543425"/>
            <a:ext cx="4114800" cy="958850"/>
          </a:xfrm>
          <a:prstGeom prst="dodecagon">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sz="2400">
              <a:solidFill>
                <a:srgbClr val="000000"/>
              </a:solidFill>
              <a:latin typeface="Times New Roman" charset="0"/>
              <a:ea typeface="ＭＳ Ｐゴシック" charset="0"/>
              <a:cs typeface="ＭＳ Ｐゴシック" charset="0"/>
            </a:endParaRPr>
          </a:p>
          <a:p>
            <a:pPr algn="ctr">
              <a:defRPr/>
            </a:pPr>
            <a:endParaRPr lang="en-US" sz="2400">
              <a:solidFill>
                <a:srgbClr val="000000"/>
              </a:solidFill>
              <a:latin typeface="Times New Roman" charset="0"/>
              <a:ea typeface="ＭＳ Ｐゴシック" charset="0"/>
              <a:cs typeface="ＭＳ Ｐゴシック" charset="0"/>
            </a:endParaRPr>
          </a:p>
        </p:txBody>
      </p:sp>
      <p:cxnSp>
        <p:nvCxnSpPr>
          <p:cNvPr id="10" name="Connecteur droit 9"/>
          <p:cNvCxnSpPr/>
          <p:nvPr/>
        </p:nvCxnSpPr>
        <p:spPr>
          <a:xfrm rot="5400000">
            <a:off x="1447801" y="2362200"/>
            <a:ext cx="1828800" cy="3175"/>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1" name="Connecteur droit 10"/>
          <p:cNvCxnSpPr/>
          <p:nvPr/>
        </p:nvCxnSpPr>
        <p:spPr>
          <a:xfrm rot="5400000">
            <a:off x="5714207" y="4571206"/>
            <a:ext cx="1828800" cy="1587"/>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38920" name="Rectangle 11"/>
          <p:cNvSpPr>
            <a:spLocks noChangeArrowheads="1"/>
          </p:cNvSpPr>
          <p:nvPr/>
        </p:nvSpPr>
        <p:spPr bwMode="auto">
          <a:xfrm>
            <a:off x="7162800" y="4343400"/>
            <a:ext cx="10398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2400">
                <a:solidFill>
                  <a:srgbClr val="FF0000"/>
                </a:solidFill>
              </a:rPr>
              <a:t>Freins</a:t>
            </a:r>
            <a:endParaRPr lang="en-US" sz="2400">
              <a:solidFill>
                <a:srgbClr val="FF0000"/>
              </a:solidFill>
              <a:latin typeface="Times New Roman" charset="0"/>
            </a:endParaRPr>
          </a:p>
        </p:txBody>
      </p:sp>
      <p:sp>
        <p:nvSpPr>
          <p:cNvPr id="38921" name="Rectangle 12"/>
          <p:cNvSpPr>
            <a:spLocks noChangeArrowheads="1"/>
          </p:cNvSpPr>
          <p:nvPr/>
        </p:nvSpPr>
        <p:spPr bwMode="auto">
          <a:xfrm>
            <a:off x="609600" y="2133600"/>
            <a:ext cx="12969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2400" dirty="0" err="1">
                <a:solidFill>
                  <a:srgbClr val="0000FF"/>
                </a:solidFill>
              </a:rPr>
              <a:t>moteurs</a:t>
            </a:r>
            <a:r>
              <a:rPr lang="en-GB" sz="2400" dirty="0">
                <a:solidFill>
                  <a:srgbClr val="0000FF"/>
                </a:solidFill>
              </a:rPr>
              <a:t> </a:t>
            </a:r>
            <a:endParaRPr lang="en-US" sz="2400" dirty="0">
              <a:latin typeface="Times New Roman" charset="0"/>
            </a:endParaRPr>
          </a:p>
        </p:txBody>
      </p:sp>
    </p:spTree>
    <p:extLst>
      <p:ext uri="{BB962C8B-B14F-4D97-AF65-F5344CB8AC3E}">
        <p14:creationId xmlns:p14="http://schemas.microsoft.com/office/powerpoint/2010/main" val="41755765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4000" b="1" dirty="0">
                <a:solidFill>
                  <a:schemeClr val="accent5">
                    <a:lumMod val="75000"/>
                  </a:schemeClr>
                </a:solidFill>
                <a:ea typeface="+mn-ea"/>
                <a:cs typeface="+mn-cs"/>
              </a:rPr>
              <a:t>Cas clinique 1</a:t>
            </a:r>
          </a:p>
        </p:txBody>
      </p:sp>
      <p:sp>
        <p:nvSpPr>
          <p:cNvPr id="3" name="Espace réservé du contenu 2"/>
          <p:cNvSpPr txBox="1">
            <a:spLocks/>
          </p:cNvSpPr>
          <p:nvPr/>
        </p:nvSpPr>
        <p:spPr>
          <a:xfrm>
            <a:off x="467544" y="1412776"/>
            <a:ext cx="8229600" cy="4525963"/>
          </a:xfrm>
          <a:prstGeom prst="rect">
            <a:avLst/>
          </a:prstGeom>
        </p:spPr>
        <p:txBody>
          <a:bodyPr>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fr-FR" sz="2800" dirty="0" smtClean="0"/>
          </a:p>
          <a:p>
            <a:r>
              <a:rPr lang="fr-FR" sz="2800" dirty="0" smtClean="0"/>
              <a:t>La patiente  vous  raconte alors  les 10 jours passés  dans l’unité de soin  et comment elle a vu tous les professionnels se protéger  mais  certains sont quand même  tombés malades… elle  a vu aussi de nombreux autres patients  qui « ont attrapé » la grippe</a:t>
            </a:r>
          </a:p>
          <a:p>
            <a:r>
              <a:rPr lang="fr-FR" sz="2800" dirty="0" smtClean="0"/>
              <a:t>Elle avait été isolée dans une chambre quelques jours après son admission  à cause de sa grippe lui a-t</a:t>
            </a:r>
            <a:r>
              <a:rPr lang="fr-FR" sz="2800" dirty="0"/>
              <a:t>-</a:t>
            </a:r>
            <a:r>
              <a:rPr lang="fr-FR" sz="2800" dirty="0" smtClean="0"/>
              <a:t>on dit ; elle se demande si cela  était bien nécessaire vu que tout les </a:t>
            </a:r>
            <a:r>
              <a:rPr lang="fr-FR" sz="2800" dirty="0" err="1" smtClean="0"/>
              <a:t>professionels</a:t>
            </a:r>
            <a:r>
              <a:rPr lang="fr-FR" sz="2800" dirty="0" smtClean="0"/>
              <a:t>  se protégeaient</a:t>
            </a:r>
          </a:p>
        </p:txBody>
      </p:sp>
    </p:spTree>
    <p:extLst>
      <p:ext uri="{BB962C8B-B14F-4D97-AF65-F5344CB8AC3E}">
        <p14:creationId xmlns:p14="http://schemas.microsoft.com/office/powerpoint/2010/main" val="20198308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i="1" dirty="0" smtClean="0">
                <a:solidFill>
                  <a:srgbClr val="008080"/>
                </a:solidFill>
              </a:rPr>
              <a:t>Pourquoi l’infectiologie du</a:t>
            </a:r>
            <a:r>
              <a:rPr lang="fr-FR" i="1" baseline="0" dirty="0" smtClean="0">
                <a:solidFill>
                  <a:srgbClr val="008080"/>
                </a:solidFill>
              </a:rPr>
              <a:t> sujet âgé?</a:t>
            </a:r>
            <a:endParaRPr lang="fr-FR" i="1" dirty="0">
              <a:solidFill>
                <a:srgbClr val="008080"/>
              </a:solidFill>
            </a:endParaRPr>
          </a:p>
        </p:txBody>
      </p:sp>
      <p:graphicFrame>
        <p:nvGraphicFramePr>
          <p:cNvPr id="4" name="Espace réservé du contenu 3"/>
          <p:cNvGraphicFramePr>
            <a:graphicFrameLocks noGrp="1"/>
          </p:cNvGraphicFramePr>
          <p:nvPr>
            <p:ph idx="1"/>
            <p:extLst/>
          </p:nvPr>
        </p:nvGraphicFramePr>
        <p:xfrm>
          <a:off x="5292080" y="3300846"/>
          <a:ext cx="2880320" cy="1854200"/>
        </p:xfrm>
        <a:graphic>
          <a:graphicData uri="http://schemas.openxmlformats.org/drawingml/2006/table">
            <a:tbl>
              <a:tblPr firstRow="1" bandRow="1">
                <a:tableStyleId>{7DF18680-E054-41AD-8BC1-D1AEF772440D}</a:tableStyleId>
              </a:tblPr>
              <a:tblGrid>
                <a:gridCol w="1440160"/>
                <a:gridCol w="1440160"/>
              </a:tblGrid>
              <a:tr h="370840">
                <a:tc>
                  <a:txBody>
                    <a:bodyPr/>
                    <a:lstStyle/>
                    <a:p>
                      <a:pPr algn="ctr"/>
                      <a:r>
                        <a:rPr lang="fr-FR" dirty="0" smtClean="0"/>
                        <a:t>Année</a:t>
                      </a:r>
                      <a:endParaRPr lang="fr-FR" dirty="0"/>
                    </a:p>
                  </a:txBody>
                  <a:tcPr/>
                </a:tc>
                <a:tc>
                  <a:txBody>
                    <a:bodyPr/>
                    <a:lstStyle/>
                    <a:p>
                      <a:pPr algn="ctr"/>
                      <a:r>
                        <a:rPr lang="fr-FR" dirty="0" smtClean="0"/>
                        <a:t>% ≥ 65 ans</a:t>
                      </a:r>
                      <a:endParaRPr lang="fr-FR" dirty="0"/>
                    </a:p>
                  </a:txBody>
                  <a:tcPr/>
                </a:tc>
              </a:tr>
              <a:tr h="370840">
                <a:tc>
                  <a:txBody>
                    <a:bodyPr/>
                    <a:lstStyle/>
                    <a:p>
                      <a:pPr algn="ctr"/>
                      <a:r>
                        <a:rPr lang="fr-FR" dirty="0" smtClean="0"/>
                        <a:t>1901</a:t>
                      </a:r>
                      <a:endParaRPr lang="fr-FR" dirty="0"/>
                    </a:p>
                  </a:txBody>
                  <a:tcPr/>
                </a:tc>
                <a:tc>
                  <a:txBody>
                    <a:bodyPr/>
                    <a:lstStyle/>
                    <a:p>
                      <a:pPr algn="ctr"/>
                      <a:r>
                        <a:rPr lang="fr-FR" dirty="0" smtClean="0"/>
                        <a:t>8,5</a:t>
                      </a:r>
                      <a:endParaRPr lang="fr-FR" dirty="0"/>
                    </a:p>
                  </a:txBody>
                  <a:tcPr/>
                </a:tc>
              </a:tr>
              <a:tr h="370840">
                <a:tc>
                  <a:txBody>
                    <a:bodyPr/>
                    <a:lstStyle/>
                    <a:p>
                      <a:pPr algn="ctr"/>
                      <a:r>
                        <a:rPr lang="fr-FR" dirty="0" smtClean="0"/>
                        <a:t>1950</a:t>
                      </a:r>
                      <a:endParaRPr lang="fr-FR" dirty="0"/>
                    </a:p>
                  </a:txBody>
                  <a:tcPr/>
                </a:tc>
                <a:tc>
                  <a:txBody>
                    <a:bodyPr/>
                    <a:lstStyle/>
                    <a:p>
                      <a:pPr algn="ctr"/>
                      <a:r>
                        <a:rPr lang="fr-FR" dirty="0" smtClean="0"/>
                        <a:t>11,4</a:t>
                      </a:r>
                      <a:endParaRPr lang="fr-FR" dirty="0"/>
                    </a:p>
                  </a:txBody>
                  <a:tcPr/>
                </a:tc>
              </a:tr>
              <a:tr h="370840">
                <a:tc>
                  <a:txBody>
                    <a:bodyPr/>
                    <a:lstStyle/>
                    <a:p>
                      <a:pPr algn="ctr"/>
                      <a:r>
                        <a:rPr lang="fr-FR" dirty="0" smtClean="0"/>
                        <a:t>2000</a:t>
                      </a:r>
                      <a:endParaRPr lang="fr-FR" dirty="0"/>
                    </a:p>
                  </a:txBody>
                  <a:tcPr/>
                </a:tc>
                <a:tc>
                  <a:txBody>
                    <a:bodyPr/>
                    <a:lstStyle/>
                    <a:p>
                      <a:pPr algn="ctr"/>
                      <a:r>
                        <a:rPr lang="fr-FR" dirty="0" smtClean="0"/>
                        <a:t>16</a:t>
                      </a:r>
                      <a:endParaRPr lang="fr-FR" dirty="0"/>
                    </a:p>
                  </a:txBody>
                  <a:tcPr/>
                </a:tc>
              </a:tr>
              <a:tr h="370840">
                <a:tc>
                  <a:txBody>
                    <a:bodyPr/>
                    <a:lstStyle/>
                    <a:p>
                      <a:pPr algn="ctr"/>
                      <a:r>
                        <a:rPr lang="fr-FR" dirty="0" smtClean="0"/>
                        <a:t>2050</a:t>
                      </a:r>
                      <a:endParaRPr lang="fr-FR" dirty="0"/>
                    </a:p>
                  </a:txBody>
                  <a:tcPr/>
                </a:tc>
                <a:tc>
                  <a:txBody>
                    <a:bodyPr/>
                    <a:lstStyle/>
                    <a:p>
                      <a:pPr algn="ctr"/>
                      <a:r>
                        <a:rPr lang="fr-FR" dirty="0" smtClean="0"/>
                        <a:t>26,2</a:t>
                      </a:r>
                      <a:endParaRPr lang="fr-FR" dirty="0"/>
                    </a:p>
                  </a:txBody>
                  <a:tcPr/>
                </a:tc>
              </a:tr>
            </a:tbl>
          </a:graphicData>
        </a:graphic>
      </p:graphicFrame>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52630" y="2420888"/>
            <a:ext cx="3287322"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53152" y="2434448"/>
            <a:ext cx="3286800" cy="3586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54184" y="2420888"/>
            <a:ext cx="3285768" cy="36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853152" y="2420888"/>
            <a:ext cx="3286800" cy="3614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Espace réservé du texte 4"/>
          <p:cNvSpPr>
            <a:spLocks noGrp="1"/>
          </p:cNvSpPr>
          <p:nvPr>
            <p:ph type="body" idx="4294967295"/>
          </p:nvPr>
        </p:nvSpPr>
        <p:spPr/>
        <p:txBody>
          <a:bodyPr>
            <a:normAutofit/>
          </a:bodyPr>
          <a:lstStyle/>
          <a:p>
            <a:r>
              <a:rPr lang="fr-FR" sz="2800" dirty="0" smtClean="0"/>
              <a:t>Il y a </a:t>
            </a:r>
            <a:r>
              <a:rPr lang="fr-FR" sz="2800" dirty="0" smtClean="0">
                <a:solidFill>
                  <a:schemeClr val="accent5">
                    <a:lumMod val="75000"/>
                  </a:schemeClr>
                </a:solidFill>
              </a:rPr>
              <a:t>de plus en plus de personnes âgées</a:t>
            </a:r>
            <a:endParaRPr lang="fr-FR" sz="2800" dirty="0">
              <a:solidFill>
                <a:schemeClr val="accent5">
                  <a:lumMod val="75000"/>
                </a:schemeClr>
              </a:solidFill>
            </a:endParaRPr>
          </a:p>
        </p:txBody>
      </p:sp>
    </p:spTree>
    <p:extLst>
      <p:ext uri="{BB962C8B-B14F-4D97-AF65-F5344CB8AC3E}">
        <p14:creationId xmlns:p14="http://schemas.microsoft.com/office/powerpoint/2010/main" val="3179351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5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500"/>
                                        <p:tgtEl>
                                          <p:spTgt spid="10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fade">
                                      <p:cBhvr>
                                        <p:cTn id="17"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685800"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p>
            <a:pPr algn="ctr">
              <a:spcBef>
                <a:spcPct val="0"/>
              </a:spcBef>
            </a:pPr>
            <a:r>
              <a:rPr lang="en-GB" sz="4000" b="1" dirty="0">
                <a:solidFill>
                  <a:schemeClr val="accent5">
                    <a:lumMod val="75000"/>
                  </a:schemeClr>
                </a:solidFill>
                <a:latin typeface="+mj-lt"/>
              </a:rPr>
              <a:t>3ème </a:t>
            </a:r>
            <a:r>
              <a:rPr lang="en-GB" sz="4000" b="1" dirty="0" err="1">
                <a:solidFill>
                  <a:schemeClr val="accent5">
                    <a:lumMod val="75000"/>
                  </a:schemeClr>
                </a:solidFill>
                <a:latin typeface="+mj-lt"/>
              </a:rPr>
              <a:t>série</a:t>
            </a:r>
            <a:r>
              <a:rPr lang="en-GB" sz="4000" b="1" dirty="0">
                <a:solidFill>
                  <a:schemeClr val="accent5">
                    <a:lumMod val="75000"/>
                  </a:schemeClr>
                </a:solidFill>
                <a:latin typeface="+mj-lt"/>
              </a:rPr>
              <a:t> de questions: </a:t>
            </a:r>
          </a:p>
        </p:txBody>
      </p:sp>
      <p:sp>
        <p:nvSpPr>
          <p:cNvPr id="2" name="ZoneTexte 1"/>
          <p:cNvSpPr txBox="1"/>
          <p:nvPr/>
        </p:nvSpPr>
        <p:spPr>
          <a:xfrm>
            <a:off x="539553" y="1556792"/>
            <a:ext cx="7848872" cy="3970318"/>
          </a:xfrm>
          <a:prstGeom prst="rect">
            <a:avLst/>
          </a:prstGeom>
          <a:noFill/>
        </p:spPr>
        <p:txBody>
          <a:bodyPr wrap="square" rtlCol="0">
            <a:spAutoFit/>
          </a:bodyPr>
          <a:lstStyle/>
          <a:p>
            <a:pPr marL="342900" indent="-342900">
              <a:buAutoNum type="arabicPeriod"/>
            </a:pPr>
            <a:r>
              <a:rPr lang="fr-FR" sz="2800" dirty="0" smtClean="0"/>
              <a:t>La vaccination pour les professionnels n’est pas justifiée particulièrement en EHPAD</a:t>
            </a:r>
          </a:p>
          <a:p>
            <a:pPr marL="342900" indent="-342900">
              <a:buAutoNum type="arabicPeriod"/>
            </a:pPr>
            <a:r>
              <a:rPr lang="fr-FR" sz="2800" dirty="0" smtClean="0"/>
              <a:t>Il existe des recommandations pour vacciner</a:t>
            </a:r>
          </a:p>
          <a:p>
            <a:pPr marL="342900" indent="-342900">
              <a:buFontTx/>
              <a:buAutoNum type="arabicPeriod"/>
            </a:pPr>
            <a:r>
              <a:rPr lang="fr-FR" sz="2800" dirty="0" smtClean="0"/>
              <a:t>Les effets indésirables sont  fréquents</a:t>
            </a:r>
          </a:p>
          <a:p>
            <a:pPr marL="342900" indent="-342900">
              <a:buFontTx/>
              <a:buAutoNum type="arabicPeriod"/>
            </a:pPr>
            <a:r>
              <a:rPr lang="fr-FR" sz="2800" dirty="0" smtClean="0"/>
              <a:t>La vaccination des professionnel est altruiste</a:t>
            </a:r>
          </a:p>
          <a:p>
            <a:pPr marL="342900" indent="-342900">
              <a:buAutoNum type="arabicPeriod"/>
            </a:pPr>
            <a:r>
              <a:rPr lang="fr-FR" sz="2800" dirty="0" smtClean="0"/>
              <a:t>Les couvertures vaccinales sont suffisantes</a:t>
            </a:r>
          </a:p>
          <a:p>
            <a:pPr marL="342900" indent="-342900">
              <a:buAutoNum type="arabicPeriod"/>
            </a:pPr>
            <a:r>
              <a:rPr lang="fr-FR" sz="2800" dirty="0" smtClean="0"/>
              <a:t>Les mesures d’hygiène de base  doivent être respectées même si on est vacciné.</a:t>
            </a:r>
          </a:p>
          <a:p>
            <a:pPr marL="342900" indent="-342900">
              <a:buAutoNum type="arabicPeriod"/>
            </a:pPr>
            <a:endParaRPr lang="fr-FR" sz="2800" dirty="0"/>
          </a:p>
        </p:txBody>
      </p:sp>
    </p:spTree>
    <p:extLst>
      <p:ext uri="{BB962C8B-B14F-4D97-AF65-F5344CB8AC3E}">
        <p14:creationId xmlns:p14="http://schemas.microsoft.com/office/powerpoint/2010/main" val="1189917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685800"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p>
            <a:pPr algn="ctr">
              <a:spcBef>
                <a:spcPct val="0"/>
              </a:spcBef>
            </a:pPr>
            <a:r>
              <a:rPr lang="en-GB" sz="4000" b="1" dirty="0">
                <a:solidFill>
                  <a:schemeClr val="accent5">
                    <a:lumMod val="75000"/>
                  </a:schemeClr>
                </a:solidFill>
                <a:latin typeface="+mj-lt"/>
              </a:rPr>
              <a:t>3ème </a:t>
            </a:r>
            <a:r>
              <a:rPr lang="en-GB" sz="4000" b="1" dirty="0" err="1">
                <a:solidFill>
                  <a:schemeClr val="accent5">
                    <a:lumMod val="75000"/>
                  </a:schemeClr>
                </a:solidFill>
                <a:latin typeface="+mj-lt"/>
              </a:rPr>
              <a:t>série</a:t>
            </a:r>
            <a:r>
              <a:rPr lang="en-GB" sz="4000" b="1" dirty="0">
                <a:solidFill>
                  <a:schemeClr val="accent5">
                    <a:lumMod val="75000"/>
                  </a:schemeClr>
                </a:solidFill>
                <a:latin typeface="+mj-lt"/>
              </a:rPr>
              <a:t> de questions: </a:t>
            </a:r>
          </a:p>
        </p:txBody>
      </p:sp>
      <p:sp>
        <p:nvSpPr>
          <p:cNvPr id="2" name="ZoneTexte 1"/>
          <p:cNvSpPr txBox="1"/>
          <p:nvPr/>
        </p:nvSpPr>
        <p:spPr>
          <a:xfrm>
            <a:off x="539553" y="1556792"/>
            <a:ext cx="7848872" cy="3970318"/>
          </a:xfrm>
          <a:prstGeom prst="rect">
            <a:avLst/>
          </a:prstGeom>
          <a:noFill/>
        </p:spPr>
        <p:txBody>
          <a:bodyPr wrap="square" rtlCol="0">
            <a:spAutoFit/>
          </a:bodyPr>
          <a:lstStyle/>
          <a:p>
            <a:pPr marL="342900" indent="-342900">
              <a:buAutoNum type="arabicPeriod"/>
            </a:pPr>
            <a:r>
              <a:rPr lang="fr-FR" sz="2800" dirty="0" smtClean="0">
                <a:solidFill>
                  <a:schemeClr val="bg1">
                    <a:lumMod val="85000"/>
                  </a:schemeClr>
                </a:solidFill>
              </a:rPr>
              <a:t>La vaccination pour les professionnels n’est pas justifiée, particulièrement en EHPAD</a:t>
            </a:r>
          </a:p>
          <a:p>
            <a:pPr marL="342900" indent="-342900">
              <a:buAutoNum type="arabicPeriod"/>
            </a:pPr>
            <a:r>
              <a:rPr lang="fr-FR" sz="2800" dirty="0" smtClean="0"/>
              <a:t>Il existe des recommandations pour vacciner</a:t>
            </a:r>
          </a:p>
          <a:p>
            <a:pPr marL="342900" indent="-342900">
              <a:buFontTx/>
              <a:buAutoNum type="arabicPeriod"/>
            </a:pPr>
            <a:r>
              <a:rPr lang="fr-FR" sz="2800" dirty="0" smtClean="0">
                <a:solidFill>
                  <a:srgbClr val="D9D9D9"/>
                </a:solidFill>
              </a:rPr>
              <a:t>Les effets indésirables sont  fréquents</a:t>
            </a:r>
          </a:p>
          <a:p>
            <a:pPr marL="342900" indent="-342900">
              <a:buFontTx/>
              <a:buAutoNum type="arabicPeriod"/>
            </a:pPr>
            <a:r>
              <a:rPr lang="fr-FR" sz="2800" dirty="0" smtClean="0"/>
              <a:t>La vaccination des professionnel est altruiste</a:t>
            </a:r>
          </a:p>
          <a:p>
            <a:pPr marL="342900" indent="-342900">
              <a:buAutoNum type="arabicPeriod"/>
            </a:pPr>
            <a:r>
              <a:rPr lang="fr-FR" sz="2800" dirty="0" smtClean="0">
                <a:solidFill>
                  <a:srgbClr val="D9D9D9"/>
                </a:solidFill>
              </a:rPr>
              <a:t>Les couvertures vaccinales sont suffisantes</a:t>
            </a:r>
          </a:p>
          <a:p>
            <a:pPr marL="342900" indent="-342900">
              <a:buAutoNum type="arabicPeriod"/>
            </a:pPr>
            <a:r>
              <a:rPr lang="fr-FR" sz="2800" dirty="0" smtClean="0"/>
              <a:t>Les mesures d’hygiène de base  doivent être respectées même si on est vacciné.</a:t>
            </a:r>
          </a:p>
          <a:p>
            <a:endParaRPr lang="fr-FR" sz="2800" dirty="0"/>
          </a:p>
        </p:txBody>
      </p:sp>
    </p:spTree>
    <p:extLst>
      <p:ext uri="{BB962C8B-B14F-4D97-AF65-F5344CB8AC3E}">
        <p14:creationId xmlns:p14="http://schemas.microsoft.com/office/powerpoint/2010/main" val="13748041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Image 2"/>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499" y="4437112"/>
            <a:ext cx="2825750" cy="203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1028"/>
          <p:cNvSpPr txBox="1">
            <a:spLocks noChangeArrowheads="1"/>
          </p:cNvSpPr>
          <p:nvPr/>
        </p:nvSpPr>
        <p:spPr bwMode="auto">
          <a:xfrm>
            <a:off x="1" y="20638"/>
            <a:ext cx="9144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defRPr/>
            </a:pPr>
            <a:r>
              <a:rPr lang="fr-FR" sz="4000" b="1" dirty="0" smtClean="0">
                <a:solidFill>
                  <a:schemeClr val="accent5">
                    <a:lumMod val="75000"/>
                  </a:schemeClr>
                </a:solidFill>
                <a:latin typeface="+mj-lt"/>
              </a:rPr>
              <a:t>Chez </a:t>
            </a:r>
            <a:r>
              <a:rPr lang="fr-FR" sz="4000" b="1" dirty="0">
                <a:solidFill>
                  <a:schemeClr val="accent5">
                    <a:lumMod val="75000"/>
                  </a:schemeClr>
                </a:solidFill>
                <a:latin typeface="+mj-lt"/>
              </a:rPr>
              <a:t>les professionnels</a:t>
            </a:r>
          </a:p>
        </p:txBody>
      </p:sp>
      <p:sp>
        <p:nvSpPr>
          <p:cNvPr id="39939" name="ZoneTexte 1"/>
          <p:cNvSpPr txBox="1">
            <a:spLocks noChangeArrowheads="1"/>
          </p:cNvSpPr>
          <p:nvPr/>
        </p:nvSpPr>
        <p:spPr bwMode="auto">
          <a:xfrm>
            <a:off x="539750" y="692150"/>
            <a:ext cx="837406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dirty="0">
                <a:cs typeface="Arial" charset="0"/>
              </a:rPr>
              <a:t>Vaccination </a:t>
            </a:r>
            <a:r>
              <a:rPr lang="en-GB" dirty="0" err="1" smtClean="0">
                <a:cs typeface="Arial" charset="0"/>
              </a:rPr>
              <a:t>recommandée</a:t>
            </a:r>
            <a:r>
              <a:rPr lang="en-GB" dirty="0" smtClean="0">
                <a:cs typeface="Arial" charset="0"/>
              </a:rPr>
              <a:t>  </a:t>
            </a:r>
            <a:r>
              <a:rPr lang="en-GB" dirty="0">
                <a:cs typeface="Arial" charset="0"/>
              </a:rPr>
              <a:t>chez le </a:t>
            </a:r>
            <a:r>
              <a:rPr lang="en-GB" dirty="0" err="1">
                <a:cs typeface="Arial" charset="0"/>
              </a:rPr>
              <a:t>professionnel</a:t>
            </a:r>
            <a:r>
              <a:rPr lang="en-GB" dirty="0">
                <a:cs typeface="Arial" charset="0"/>
              </a:rPr>
              <a:t>  de santé</a:t>
            </a:r>
          </a:p>
          <a:p>
            <a:pPr eaLnBrk="1" hangingPunct="1"/>
            <a:endParaRPr lang="en-GB" dirty="0">
              <a:cs typeface="Arial" charset="0"/>
            </a:endParaRPr>
          </a:p>
        </p:txBody>
      </p:sp>
      <p:sp>
        <p:nvSpPr>
          <p:cNvPr id="39940" name="Rectangle 3"/>
          <p:cNvSpPr>
            <a:spLocks noChangeArrowheads="1"/>
          </p:cNvSpPr>
          <p:nvPr/>
        </p:nvSpPr>
        <p:spPr bwMode="auto">
          <a:xfrm>
            <a:off x="2916238" y="5084763"/>
            <a:ext cx="24368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4000">
                <a:solidFill>
                  <a:srgbClr val="0000FF"/>
                </a:solidFill>
                <a:cs typeface="Arial" charset="0"/>
              </a:rPr>
              <a:t>La Grippe</a:t>
            </a:r>
          </a:p>
        </p:txBody>
      </p:sp>
      <p:pic>
        <p:nvPicPr>
          <p:cNvPr id="39941" name="Image 4"/>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1484313"/>
            <a:ext cx="9144000" cy="289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llipse 5"/>
          <p:cNvSpPr/>
          <p:nvPr/>
        </p:nvSpPr>
        <p:spPr>
          <a:xfrm>
            <a:off x="7019925" y="1773238"/>
            <a:ext cx="504825" cy="1150937"/>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8" name="Ellipse 7"/>
          <p:cNvSpPr/>
          <p:nvPr/>
        </p:nvSpPr>
        <p:spPr>
          <a:xfrm>
            <a:off x="3851275" y="1773238"/>
            <a:ext cx="504825" cy="1150937"/>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39944" name="ZoneTexte 6"/>
          <p:cNvSpPr txBox="1">
            <a:spLocks noChangeArrowheads="1"/>
          </p:cNvSpPr>
          <p:nvPr/>
        </p:nvSpPr>
        <p:spPr bwMode="auto">
          <a:xfrm>
            <a:off x="6828162" y="6032321"/>
            <a:ext cx="22803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200" dirty="0" err="1">
                <a:cs typeface="Arial" charset="0"/>
              </a:rPr>
              <a:t>Calendrier</a:t>
            </a:r>
            <a:r>
              <a:rPr lang="en-GB" sz="1200" dirty="0">
                <a:cs typeface="Arial" charset="0"/>
              </a:rPr>
              <a:t> </a:t>
            </a:r>
            <a:r>
              <a:rPr lang="en-GB" sz="1200" dirty="0" err="1">
                <a:cs typeface="Arial" charset="0"/>
              </a:rPr>
              <a:t>vaccinal</a:t>
            </a:r>
            <a:r>
              <a:rPr lang="en-GB" sz="1200" dirty="0">
                <a:cs typeface="Arial" charset="0"/>
              </a:rPr>
              <a:t> 2013, BEH</a:t>
            </a:r>
          </a:p>
        </p:txBody>
      </p:sp>
      <p:sp>
        <p:nvSpPr>
          <p:cNvPr id="10" name="Ellipse 9"/>
          <p:cNvSpPr/>
          <p:nvPr/>
        </p:nvSpPr>
        <p:spPr>
          <a:xfrm rot="5400000" flipH="1">
            <a:off x="3258344" y="4237832"/>
            <a:ext cx="1670050" cy="2500312"/>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Tree>
    <p:extLst>
      <p:ext uri="{BB962C8B-B14F-4D97-AF65-F5344CB8AC3E}">
        <p14:creationId xmlns:p14="http://schemas.microsoft.com/office/powerpoint/2010/main" val="10368825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0" y="1828800"/>
            <a:ext cx="9144000" cy="3563938"/>
          </a:xfrm>
          <a:prstGeom prst="rect">
            <a:avLst/>
          </a:prstGeom>
          <a:noFill/>
          <a:ln w="9525">
            <a:noFill/>
            <a:miter lim="800000"/>
            <a:headEnd/>
            <a:tailEnd/>
          </a:ln>
          <a:effectLst/>
        </p:spPr>
        <p:txBody>
          <a:bodyPr lIns="92075" tIns="46038" rIns="92075" bIns="46038">
            <a:spAutoFit/>
          </a:bodyPr>
          <a:lstStyle/>
          <a:p>
            <a:pPr algn="ctr">
              <a:defRPr/>
            </a:pPr>
            <a:endParaRPr lang="en-GB" sz="2800" b="1" dirty="0">
              <a:solidFill>
                <a:schemeClr val="tx2"/>
              </a:solidFill>
            </a:endParaRPr>
          </a:p>
          <a:p>
            <a:pPr>
              <a:defRPr/>
            </a:pPr>
            <a:r>
              <a:rPr lang="en-GB" sz="2800" dirty="0"/>
              <a:t>	</a:t>
            </a:r>
            <a:r>
              <a:rPr lang="en-GB" sz="2800" dirty="0">
                <a:solidFill>
                  <a:schemeClr val="tx2"/>
                </a:solidFill>
                <a:effectLst>
                  <a:outerShdw blurRad="38100" dist="38100" dir="2700000" algn="tl">
                    <a:srgbClr val="DDDDDD"/>
                  </a:outerShdw>
                </a:effectLst>
                <a:latin typeface="Wingdings" charset="0"/>
              </a:rPr>
              <a:t>î</a:t>
            </a:r>
            <a:r>
              <a:rPr lang="en-GB" sz="2800" dirty="0">
                <a:solidFill>
                  <a:schemeClr val="tx2"/>
                </a:solidFill>
                <a:effectLst>
                  <a:outerShdw blurRad="38100" dist="38100" dir="2700000" algn="tl">
                    <a:srgbClr val="DDDDDD"/>
                  </a:outerShdw>
                </a:effectLst>
              </a:rPr>
              <a:t> 	</a:t>
            </a:r>
            <a:r>
              <a:rPr lang="en-GB" sz="2800" b="1" dirty="0">
                <a:solidFill>
                  <a:schemeClr val="tx2"/>
                </a:solidFill>
                <a:effectLst>
                  <a:outerShdw blurRad="38100" dist="38100" dir="2700000" algn="tl">
                    <a:srgbClr val="DDDDDD"/>
                  </a:outerShdw>
                </a:effectLst>
              </a:rPr>
              <a:t>25 %</a:t>
            </a:r>
            <a:r>
              <a:rPr lang="en-GB" sz="2800" dirty="0"/>
              <a:t> 		</a:t>
            </a:r>
            <a:r>
              <a:rPr lang="en-GB" sz="2400" b="1" dirty="0" err="1"/>
              <a:t>Taux</a:t>
            </a:r>
            <a:r>
              <a:rPr lang="en-GB" sz="2400" b="1" dirty="0"/>
              <a:t> des Infections </a:t>
            </a:r>
            <a:r>
              <a:rPr lang="en-GB" sz="2400" b="1" dirty="0" err="1"/>
              <a:t>Respiratoires</a:t>
            </a:r>
            <a:endParaRPr lang="en-GB" sz="2400" b="1" dirty="0"/>
          </a:p>
          <a:p>
            <a:pPr>
              <a:defRPr/>
            </a:pPr>
            <a:endParaRPr lang="en-GB" sz="2400" b="1" dirty="0"/>
          </a:p>
          <a:p>
            <a:pPr>
              <a:defRPr/>
            </a:pPr>
            <a:r>
              <a:rPr lang="en-GB" sz="2400" b="1" dirty="0"/>
              <a:t>				</a:t>
            </a:r>
            <a:r>
              <a:rPr lang="en-GB" sz="2400" b="1" dirty="0" err="1"/>
              <a:t>Durée</a:t>
            </a:r>
            <a:r>
              <a:rPr lang="en-GB" sz="2400" b="1" dirty="0"/>
              <a:t> des Infections </a:t>
            </a:r>
            <a:r>
              <a:rPr lang="en-GB" sz="2400" b="1" dirty="0" err="1"/>
              <a:t>Respiratoires</a:t>
            </a:r>
            <a:endParaRPr lang="en-GB" sz="2400" b="1" dirty="0"/>
          </a:p>
          <a:p>
            <a:pPr>
              <a:defRPr/>
            </a:pPr>
            <a:endParaRPr lang="en-GB" sz="2400" b="1" dirty="0"/>
          </a:p>
          <a:p>
            <a:pPr>
              <a:defRPr/>
            </a:pPr>
            <a:r>
              <a:rPr lang="en-GB" sz="2400" b="1" dirty="0"/>
              <a:t>				Consultations MG et  </a:t>
            </a:r>
            <a:r>
              <a:rPr lang="en-GB" sz="2400" b="1" dirty="0" err="1"/>
              <a:t>prescr</a:t>
            </a:r>
            <a:r>
              <a:rPr lang="en-GB" sz="2400" b="1" dirty="0"/>
              <a:t>. ATB</a:t>
            </a:r>
          </a:p>
          <a:p>
            <a:pPr>
              <a:defRPr/>
            </a:pPr>
            <a:endParaRPr lang="en-GB" sz="2400" b="1" dirty="0"/>
          </a:p>
          <a:p>
            <a:pPr>
              <a:defRPr/>
            </a:pPr>
            <a:endParaRPr lang="en-GB" sz="2400" b="1" dirty="0"/>
          </a:p>
          <a:p>
            <a:pPr>
              <a:defRPr/>
            </a:pPr>
            <a:r>
              <a:rPr lang="en-GB" sz="2800" dirty="0"/>
              <a:t>	</a:t>
            </a:r>
            <a:r>
              <a:rPr lang="en-GB" sz="2800" dirty="0">
                <a:solidFill>
                  <a:schemeClr val="tx2"/>
                </a:solidFill>
                <a:effectLst>
                  <a:outerShdw blurRad="38100" dist="38100" dir="2700000" algn="tl">
                    <a:srgbClr val="DDDDDD"/>
                  </a:outerShdw>
                </a:effectLst>
                <a:latin typeface="Wingdings" charset="0"/>
              </a:rPr>
              <a:t>î</a:t>
            </a:r>
            <a:r>
              <a:rPr lang="en-GB" sz="2800" dirty="0">
                <a:solidFill>
                  <a:schemeClr val="tx2"/>
                </a:solidFill>
                <a:effectLst>
                  <a:outerShdw blurRad="38100" dist="38100" dir="2700000" algn="tl">
                    <a:srgbClr val="DDDDDD"/>
                  </a:outerShdw>
                </a:effectLst>
              </a:rPr>
              <a:t> 	</a:t>
            </a:r>
            <a:r>
              <a:rPr lang="en-GB" sz="2800" b="1" dirty="0">
                <a:solidFill>
                  <a:schemeClr val="tx2"/>
                </a:solidFill>
                <a:effectLst>
                  <a:outerShdw blurRad="38100" dist="38100" dir="2700000" algn="tl">
                    <a:srgbClr val="DDDDDD"/>
                  </a:outerShdw>
                </a:effectLst>
              </a:rPr>
              <a:t>30-45 %</a:t>
            </a:r>
            <a:r>
              <a:rPr lang="en-GB" sz="2800" dirty="0"/>
              <a:t> 	</a:t>
            </a:r>
            <a:r>
              <a:rPr lang="en-GB" sz="2400" b="1" dirty="0" err="1"/>
              <a:t>Nombre</a:t>
            </a:r>
            <a:r>
              <a:rPr lang="en-GB" sz="2400" b="1" dirty="0"/>
              <a:t> et </a:t>
            </a:r>
            <a:r>
              <a:rPr lang="en-GB" sz="2400" b="1" dirty="0" err="1"/>
              <a:t>Durée</a:t>
            </a:r>
            <a:r>
              <a:rPr lang="en-GB" sz="2400" b="1" dirty="0"/>
              <a:t> </a:t>
            </a:r>
            <a:r>
              <a:rPr lang="en-GB" sz="2400" b="1" dirty="0" err="1"/>
              <a:t>d’arrêt</a:t>
            </a:r>
            <a:r>
              <a:rPr lang="en-GB" sz="2400" b="1" dirty="0"/>
              <a:t> de travail</a:t>
            </a:r>
          </a:p>
        </p:txBody>
      </p:sp>
      <p:sp>
        <p:nvSpPr>
          <p:cNvPr id="40962" name="Rectangle 3"/>
          <p:cNvSpPr>
            <a:spLocks noChangeArrowheads="1"/>
          </p:cNvSpPr>
          <p:nvPr/>
        </p:nvSpPr>
        <p:spPr bwMode="auto">
          <a:xfrm>
            <a:off x="6169499" y="6021288"/>
            <a:ext cx="2968261"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GB" sz="1200" b="1"/>
              <a:t>Wilde </a:t>
            </a:r>
            <a:r>
              <a:rPr lang="en-GB" sz="1200"/>
              <a:t>JAMA 1999,</a:t>
            </a:r>
            <a:r>
              <a:rPr lang="en-GB" sz="1200" b="1"/>
              <a:t> Nichol </a:t>
            </a:r>
            <a:r>
              <a:rPr lang="en-GB" sz="1200"/>
              <a:t>N Engl J Med 1995  </a:t>
            </a:r>
          </a:p>
        </p:txBody>
      </p:sp>
      <p:sp>
        <p:nvSpPr>
          <p:cNvPr id="40963" name="Rectangle 4"/>
          <p:cNvSpPr>
            <a:spLocks noChangeArrowheads="1"/>
          </p:cNvSpPr>
          <p:nvPr/>
        </p:nvSpPr>
        <p:spPr bwMode="auto">
          <a:xfrm>
            <a:off x="250825" y="152400"/>
            <a:ext cx="85883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p>
            <a:pPr algn="ctr">
              <a:defRPr/>
            </a:pPr>
            <a:r>
              <a:rPr lang="en-GB" sz="4000" b="1" dirty="0">
                <a:solidFill>
                  <a:schemeClr val="accent5">
                    <a:lumMod val="75000"/>
                  </a:schemeClr>
                </a:solidFill>
                <a:latin typeface="+mj-lt"/>
              </a:rPr>
              <a:t>Impact de la Vaccination </a:t>
            </a:r>
            <a:r>
              <a:rPr lang="en-GB" sz="4000" b="1" dirty="0" err="1">
                <a:solidFill>
                  <a:schemeClr val="accent5">
                    <a:lumMod val="75000"/>
                  </a:schemeClr>
                </a:solidFill>
                <a:latin typeface="+mj-lt"/>
              </a:rPr>
              <a:t>antigrippale</a:t>
            </a:r>
            <a:endParaRPr lang="en-GB" sz="4000" b="1" dirty="0">
              <a:solidFill>
                <a:schemeClr val="accent5">
                  <a:lumMod val="75000"/>
                </a:schemeClr>
              </a:solidFill>
              <a:latin typeface="+mj-lt"/>
            </a:endParaRPr>
          </a:p>
          <a:p>
            <a:pPr algn="ctr">
              <a:defRPr/>
            </a:pPr>
            <a:r>
              <a:rPr lang="en-GB" sz="4000" b="1" dirty="0">
                <a:solidFill>
                  <a:schemeClr val="accent5">
                    <a:lumMod val="75000"/>
                  </a:schemeClr>
                </a:solidFill>
                <a:latin typeface="+mj-lt"/>
              </a:rPr>
              <a:t>Chez </a:t>
            </a:r>
            <a:r>
              <a:rPr lang="en-GB" sz="4000" b="1" dirty="0" err="1">
                <a:solidFill>
                  <a:schemeClr val="accent5">
                    <a:lumMod val="75000"/>
                  </a:schemeClr>
                </a:solidFill>
                <a:latin typeface="+mj-lt"/>
              </a:rPr>
              <a:t>l’adulte</a:t>
            </a:r>
            <a:r>
              <a:rPr lang="en-GB" sz="4000" b="1" dirty="0">
                <a:solidFill>
                  <a:schemeClr val="accent5">
                    <a:lumMod val="75000"/>
                  </a:schemeClr>
                </a:solidFill>
                <a:latin typeface="+mj-lt"/>
              </a:rPr>
              <a:t> (les </a:t>
            </a:r>
            <a:r>
              <a:rPr lang="en-GB" sz="4000" b="1" dirty="0" err="1">
                <a:solidFill>
                  <a:schemeClr val="accent5">
                    <a:lumMod val="75000"/>
                  </a:schemeClr>
                </a:solidFill>
                <a:latin typeface="+mj-lt"/>
              </a:rPr>
              <a:t>professionnels</a:t>
            </a:r>
            <a:r>
              <a:rPr lang="en-GB" sz="4000" b="1" dirty="0">
                <a:solidFill>
                  <a:schemeClr val="accent5">
                    <a:lumMod val="75000"/>
                  </a:schemeClr>
                </a:solidFill>
                <a:latin typeface="+mj-lt"/>
              </a:rPr>
              <a:t>)</a:t>
            </a:r>
          </a:p>
        </p:txBody>
      </p:sp>
    </p:spTree>
    <p:extLst>
      <p:ext uri="{BB962C8B-B14F-4D97-AF65-F5344CB8AC3E}">
        <p14:creationId xmlns:p14="http://schemas.microsoft.com/office/powerpoint/2010/main" val="210015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ChangeArrowheads="1"/>
          </p:cNvSpPr>
          <p:nvPr/>
        </p:nvSpPr>
        <p:spPr bwMode="auto">
          <a:xfrm>
            <a:off x="0" y="76200"/>
            <a:ext cx="9144000" cy="1816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algn="ctr">
              <a:defRPr/>
            </a:pPr>
            <a:r>
              <a:rPr lang="en-GB" sz="3600" dirty="0">
                <a:solidFill>
                  <a:schemeClr val="accent2"/>
                </a:solidFill>
              </a:rPr>
              <a:t>Impact de la Vaccination des </a:t>
            </a:r>
            <a:r>
              <a:rPr lang="en-GB" sz="3600" i="1" dirty="0" err="1">
                <a:solidFill>
                  <a:schemeClr val="accent2"/>
                </a:solidFill>
              </a:rPr>
              <a:t>Professionnels</a:t>
            </a:r>
            <a:r>
              <a:rPr lang="en-GB" sz="3600" dirty="0">
                <a:solidFill>
                  <a:schemeClr val="accent2"/>
                </a:solidFill>
              </a:rPr>
              <a:t> </a:t>
            </a:r>
            <a:r>
              <a:rPr lang="en-GB" sz="3600" i="1" dirty="0">
                <a:solidFill>
                  <a:schemeClr val="accent2"/>
                </a:solidFill>
              </a:rPr>
              <a:t>de Santé</a:t>
            </a:r>
            <a:r>
              <a:rPr lang="en-GB" sz="3600" dirty="0">
                <a:solidFill>
                  <a:schemeClr val="accent2"/>
                </a:solidFill>
              </a:rPr>
              <a:t> chez les </a:t>
            </a:r>
            <a:r>
              <a:rPr lang="en-GB" sz="3600" dirty="0" err="1">
                <a:solidFill>
                  <a:schemeClr val="accent2"/>
                </a:solidFill>
              </a:rPr>
              <a:t>sujets</a:t>
            </a:r>
            <a:r>
              <a:rPr lang="en-GB" sz="3600" dirty="0">
                <a:solidFill>
                  <a:schemeClr val="accent2"/>
                </a:solidFill>
              </a:rPr>
              <a:t> </a:t>
            </a:r>
            <a:r>
              <a:rPr lang="en-GB" sz="3600" dirty="0" err="1">
                <a:solidFill>
                  <a:schemeClr val="accent2"/>
                </a:solidFill>
              </a:rPr>
              <a:t>âgés</a:t>
            </a:r>
            <a:r>
              <a:rPr lang="en-GB" sz="3600" dirty="0">
                <a:solidFill>
                  <a:schemeClr val="accent2"/>
                </a:solidFill>
              </a:rPr>
              <a:t> en institution</a:t>
            </a:r>
          </a:p>
          <a:p>
            <a:pPr algn="ctr">
              <a:defRPr/>
            </a:pPr>
            <a:r>
              <a:rPr lang="en-GB" sz="4000" dirty="0" err="1">
                <a:solidFill>
                  <a:schemeClr val="accent5">
                    <a:lumMod val="75000"/>
                  </a:schemeClr>
                </a:solidFill>
                <a:latin typeface="+mj-lt"/>
              </a:rPr>
              <a:t>Mortalité</a:t>
            </a:r>
            <a:endParaRPr lang="en-GB" sz="4000" dirty="0">
              <a:solidFill>
                <a:schemeClr val="accent5">
                  <a:lumMod val="75000"/>
                </a:schemeClr>
              </a:solidFill>
              <a:latin typeface="+mj-lt"/>
            </a:endParaRPr>
          </a:p>
        </p:txBody>
      </p:sp>
      <p:sp>
        <p:nvSpPr>
          <p:cNvPr id="62468" name="Rectangle 4"/>
          <p:cNvSpPr>
            <a:spLocks noChangeArrowheads="1"/>
          </p:cNvSpPr>
          <p:nvPr/>
        </p:nvSpPr>
        <p:spPr bwMode="auto">
          <a:xfrm>
            <a:off x="5761038" y="5813425"/>
            <a:ext cx="14620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a:defRPr/>
            </a:pPr>
            <a:endParaRPr lang="en-GB">
              <a:latin typeface="Times New Roman" charset="0"/>
              <a:cs typeface="+mn-cs"/>
            </a:endParaRPr>
          </a:p>
        </p:txBody>
      </p:sp>
      <p:sp>
        <p:nvSpPr>
          <p:cNvPr id="62469" name="Rectangle 5"/>
          <p:cNvSpPr>
            <a:spLocks noChangeArrowheads="1"/>
          </p:cNvSpPr>
          <p:nvPr/>
        </p:nvSpPr>
        <p:spPr bwMode="auto">
          <a:xfrm>
            <a:off x="1920875" y="2797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latin typeface="Times New Roman" charset="0"/>
              <a:cs typeface="+mn-cs"/>
            </a:endParaRPr>
          </a:p>
        </p:txBody>
      </p:sp>
      <p:grpSp>
        <p:nvGrpSpPr>
          <p:cNvPr id="3" name="Grouper 2"/>
          <p:cNvGrpSpPr/>
          <p:nvPr/>
        </p:nvGrpSpPr>
        <p:grpSpPr>
          <a:xfrm>
            <a:off x="97458" y="2086892"/>
            <a:ext cx="9083054" cy="3924005"/>
            <a:chOff x="97458" y="2086892"/>
            <a:chExt cx="9083054" cy="3924005"/>
          </a:xfrm>
        </p:grpSpPr>
        <p:sp>
          <p:nvSpPr>
            <p:cNvPr id="62467" name="Rectangle 3"/>
            <p:cNvSpPr>
              <a:spLocks noChangeArrowheads="1"/>
            </p:cNvSpPr>
            <p:nvPr/>
          </p:nvSpPr>
          <p:spPr bwMode="auto">
            <a:xfrm>
              <a:off x="2267744" y="5733256"/>
              <a:ext cx="6552728" cy="277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2075" tIns="46038" rIns="92075" bIns="46038">
              <a:spAutoFit/>
            </a:bodyPr>
            <a:lstStyle/>
            <a:p>
              <a:pPr>
                <a:defRPr/>
              </a:pPr>
              <a:r>
                <a:rPr lang="en-GB" sz="1200" b="1" dirty="0">
                  <a:cs typeface="+mn-cs"/>
                </a:rPr>
                <a:t>     Carman WF </a:t>
              </a:r>
              <a:r>
                <a:rPr lang="en-GB" sz="1200" dirty="0">
                  <a:cs typeface="+mn-cs"/>
                </a:rPr>
                <a:t>Lancet 2000,  </a:t>
              </a:r>
              <a:r>
                <a:rPr lang="en-GB" sz="1200" dirty="0" smtClean="0">
                  <a:cs typeface="+mn-cs"/>
                </a:rPr>
                <a:t>	                </a:t>
              </a:r>
              <a:r>
                <a:rPr lang="en-GB" sz="1200" b="1" dirty="0" smtClean="0">
                  <a:cs typeface="+mn-cs"/>
                </a:rPr>
                <a:t>Hayward </a:t>
              </a:r>
              <a:r>
                <a:rPr lang="en-GB" sz="1200" b="1" dirty="0">
                  <a:cs typeface="+mn-cs"/>
                </a:rPr>
                <a:t>AC</a:t>
              </a:r>
              <a:r>
                <a:rPr lang="en-GB" sz="1200" dirty="0">
                  <a:cs typeface="+mn-cs"/>
                </a:rPr>
                <a:t> BMJ 2007   </a:t>
              </a:r>
              <a:r>
                <a:rPr lang="en-GB" sz="1200" dirty="0" smtClean="0">
                  <a:cs typeface="+mn-cs"/>
                </a:rPr>
                <a:t>	  </a:t>
              </a:r>
              <a:r>
                <a:rPr lang="en-GB" sz="1200" b="1" dirty="0" err="1">
                  <a:cs typeface="+mn-cs"/>
                </a:rPr>
                <a:t>Lemaître</a:t>
              </a:r>
              <a:r>
                <a:rPr lang="en-GB" sz="1200" b="1" dirty="0">
                  <a:cs typeface="+mn-cs"/>
                </a:rPr>
                <a:t> M </a:t>
              </a:r>
              <a:r>
                <a:rPr lang="en-GB" sz="1200" dirty="0">
                  <a:cs typeface="+mn-cs"/>
                </a:rPr>
                <a:t>JAGS</a:t>
              </a:r>
              <a:r>
                <a:rPr lang="en-GB" sz="1200" b="1" dirty="0">
                  <a:cs typeface="+mn-cs"/>
                </a:rPr>
                <a:t> </a:t>
              </a:r>
              <a:r>
                <a:rPr lang="en-GB" sz="1200" dirty="0">
                  <a:cs typeface="+mn-cs"/>
                </a:rPr>
                <a:t>2009</a:t>
              </a:r>
              <a:endParaRPr lang="en-GB" sz="1200" b="1" dirty="0">
                <a:cs typeface="+mn-cs"/>
              </a:endParaRPr>
            </a:p>
          </p:txBody>
        </p:sp>
        <p:grpSp>
          <p:nvGrpSpPr>
            <p:cNvPr id="2" name="Grouper 1"/>
            <p:cNvGrpSpPr/>
            <p:nvPr/>
          </p:nvGrpSpPr>
          <p:grpSpPr>
            <a:xfrm>
              <a:off x="97458" y="2086892"/>
              <a:ext cx="9083054" cy="3862388"/>
              <a:chOff x="-108520" y="2086892"/>
              <a:chExt cx="9083054" cy="3862388"/>
            </a:xfrm>
          </p:grpSpPr>
          <p:graphicFrame>
            <p:nvGraphicFramePr>
              <p:cNvPr id="41989" name="Object 6"/>
              <p:cNvGraphicFramePr>
                <a:graphicFrameLocks/>
              </p:cNvGraphicFramePr>
              <p:nvPr>
                <p:extLst/>
              </p:nvPr>
            </p:nvGraphicFramePr>
            <p:xfrm>
              <a:off x="-108520" y="2086892"/>
              <a:ext cx="8475663" cy="3862388"/>
            </p:xfrm>
            <a:graphic>
              <a:graphicData uri="http://schemas.openxmlformats.org/presentationml/2006/ole">
                <mc:AlternateContent xmlns:mc="http://schemas.openxmlformats.org/markup-compatibility/2006">
                  <mc:Choice xmlns:v="urn:schemas-microsoft-com:vml" Requires="v">
                    <p:oleObj spid="_x0000_s12294" name="Document" r:id="rId4" imgW="7099300" imgH="3860800" progId="Word.Document.8">
                      <p:embed/>
                    </p:oleObj>
                  </mc:Choice>
                  <mc:Fallback>
                    <p:oleObj name="Document" r:id="rId4" imgW="7099300" imgH="3860800" progId="Word.Documen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520" y="2086892"/>
                            <a:ext cx="8475663" cy="386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2471" name="Text Box 7"/>
              <p:cNvSpPr txBox="1">
                <a:spLocks noChangeArrowheads="1"/>
              </p:cNvSpPr>
              <p:nvPr/>
            </p:nvSpPr>
            <p:spPr bwMode="auto">
              <a:xfrm>
                <a:off x="8028384" y="4797152"/>
                <a:ext cx="946150" cy="3698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fr-CH" dirty="0">
                    <a:latin typeface="Times New Roman" charset="0"/>
                    <a:cs typeface="+mn-cs"/>
                  </a:rPr>
                  <a:t>*</a:t>
                </a:r>
                <a:endParaRPr lang="fr-FR" dirty="0">
                  <a:latin typeface="Times New Roman" charset="0"/>
                  <a:cs typeface="+mn-cs"/>
                </a:endParaRPr>
              </a:p>
            </p:txBody>
          </p:sp>
          <p:sp>
            <p:nvSpPr>
              <p:cNvPr id="62473" name="Text Box 9"/>
              <p:cNvSpPr txBox="1">
                <a:spLocks noChangeArrowheads="1"/>
              </p:cNvSpPr>
              <p:nvPr/>
            </p:nvSpPr>
            <p:spPr bwMode="auto">
              <a:xfrm>
                <a:off x="5940152" y="4725144"/>
                <a:ext cx="1584325"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fr-CH" dirty="0">
                    <a:latin typeface="Times New Roman" charset="0"/>
                    <a:cs typeface="+mn-cs"/>
                  </a:rPr>
                  <a:t>*</a:t>
                </a:r>
                <a:endParaRPr lang="fr-FR" dirty="0">
                  <a:latin typeface="Times New Roman" charset="0"/>
                  <a:cs typeface="+mn-cs"/>
                </a:endParaRPr>
              </a:p>
            </p:txBody>
          </p:sp>
        </p:grpSp>
      </p:grpSp>
      <p:sp>
        <p:nvSpPr>
          <p:cNvPr id="62474" name="Rectangle 10"/>
          <p:cNvSpPr>
            <a:spLocks noChangeArrowheads="1"/>
          </p:cNvSpPr>
          <p:nvPr/>
        </p:nvSpPr>
        <p:spPr bwMode="auto">
          <a:xfrm>
            <a:off x="7772400" y="6491288"/>
            <a:ext cx="1011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fr-CH">
                <a:latin typeface="Times New Roman" charset="0"/>
                <a:cs typeface="+mn-cs"/>
              </a:rPr>
              <a:t>* P&lt;0.05</a:t>
            </a:r>
            <a:endParaRPr lang="fr-FR">
              <a:latin typeface="Times New Roman" charset="0"/>
              <a:cs typeface="+mn-cs"/>
            </a:endParaRPr>
          </a:p>
        </p:txBody>
      </p:sp>
    </p:spTree>
    <p:extLst>
      <p:ext uri="{BB962C8B-B14F-4D97-AF65-F5344CB8AC3E}">
        <p14:creationId xmlns:p14="http://schemas.microsoft.com/office/powerpoint/2010/main" val="24263191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ChangeArrowheads="1"/>
          </p:cNvSpPr>
          <p:nvPr/>
        </p:nvSpPr>
        <p:spPr bwMode="auto">
          <a:xfrm>
            <a:off x="0" y="76200"/>
            <a:ext cx="9144000" cy="1201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algn="ctr">
              <a:defRPr/>
            </a:pPr>
            <a:r>
              <a:rPr lang="en-GB" sz="3600" dirty="0">
                <a:solidFill>
                  <a:schemeClr val="accent2"/>
                </a:solidFill>
                <a:latin typeface="Arial"/>
                <a:cs typeface="Arial"/>
              </a:rPr>
              <a:t>Impact de la Vaccination des </a:t>
            </a:r>
            <a:r>
              <a:rPr lang="en-GB" sz="3600" i="1" dirty="0" err="1">
                <a:solidFill>
                  <a:schemeClr val="accent2"/>
                </a:solidFill>
                <a:latin typeface="Arial"/>
                <a:cs typeface="Arial"/>
              </a:rPr>
              <a:t>Professionnels</a:t>
            </a:r>
            <a:r>
              <a:rPr lang="en-GB" sz="3600" dirty="0">
                <a:solidFill>
                  <a:schemeClr val="accent2"/>
                </a:solidFill>
                <a:latin typeface="Arial"/>
                <a:cs typeface="Arial"/>
              </a:rPr>
              <a:t> </a:t>
            </a:r>
            <a:r>
              <a:rPr lang="en-GB" sz="3600" i="1" dirty="0">
                <a:solidFill>
                  <a:schemeClr val="accent2"/>
                </a:solidFill>
                <a:latin typeface="Arial"/>
                <a:cs typeface="Arial"/>
              </a:rPr>
              <a:t>de Santé</a:t>
            </a:r>
            <a:r>
              <a:rPr lang="en-GB" sz="3600" dirty="0">
                <a:solidFill>
                  <a:schemeClr val="accent2"/>
                </a:solidFill>
                <a:latin typeface="Arial"/>
                <a:cs typeface="Arial"/>
              </a:rPr>
              <a:t> chez les </a:t>
            </a:r>
            <a:r>
              <a:rPr lang="en-GB" sz="3600" dirty="0" err="1">
                <a:solidFill>
                  <a:schemeClr val="accent2"/>
                </a:solidFill>
                <a:latin typeface="Arial"/>
                <a:cs typeface="Arial"/>
              </a:rPr>
              <a:t>sujets</a:t>
            </a:r>
            <a:r>
              <a:rPr lang="en-GB" sz="3600" dirty="0">
                <a:solidFill>
                  <a:schemeClr val="accent2"/>
                </a:solidFill>
                <a:latin typeface="Arial"/>
                <a:cs typeface="Arial"/>
              </a:rPr>
              <a:t> </a:t>
            </a:r>
            <a:r>
              <a:rPr lang="en-GB" sz="3600" dirty="0" err="1">
                <a:solidFill>
                  <a:schemeClr val="accent2"/>
                </a:solidFill>
                <a:latin typeface="Arial"/>
                <a:cs typeface="Arial"/>
              </a:rPr>
              <a:t>âgés</a:t>
            </a:r>
            <a:r>
              <a:rPr lang="en-GB" sz="3600" dirty="0">
                <a:solidFill>
                  <a:schemeClr val="accent2"/>
                </a:solidFill>
                <a:latin typeface="Arial"/>
                <a:cs typeface="Arial"/>
              </a:rPr>
              <a:t> en institution</a:t>
            </a:r>
          </a:p>
        </p:txBody>
      </p:sp>
      <p:sp>
        <p:nvSpPr>
          <p:cNvPr id="62467" name="Rectangle 3"/>
          <p:cNvSpPr>
            <a:spLocks noChangeArrowheads="1"/>
          </p:cNvSpPr>
          <p:nvPr/>
        </p:nvSpPr>
        <p:spPr bwMode="auto">
          <a:xfrm>
            <a:off x="7020272" y="5877272"/>
            <a:ext cx="2123728" cy="288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2075" tIns="46038" rIns="92075" bIns="46038">
            <a:spAutoFit/>
          </a:bodyPr>
          <a:lstStyle/>
          <a:p>
            <a:pPr>
              <a:defRPr/>
            </a:pPr>
            <a:r>
              <a:rPr lang="en-GB" sz="1200" b="1" dirty="0" err="1" smtClean="0">
                <a:latin typeface="Arial"/>
                <a:cs typeface="Arial"/>
              </a:rPr>
              <a:t>Lemaître</a:t>
            </a:r>
            <a:r>
              <a:rPr lang="en-GB" sz="1200" b="1" dirty="0" smtClean="0">
                <a:latin typeface="Arial"/>
                <a:cs typeface="Arial"/>
              </a:rPr>
              <a:t> </a:t>
            </a:r>
            <a:r>
              <a:rPr lang="en-GB" sz="1200" b="1" dirty="0">
                <a:latin typeface="Arial"/>
                <a:cs typeface="Arial"/>
              </a:rPr>
              <a:t>M </a:t>
            </a:r>
            <a:r>
              <a:rPr lang="en-GB" sz="1200" dirty="0">
                <a:latin typeface="Arial"/>
                <a:cs typeface="Arial"/>
              </a:rPr>
              <a:t>JAGS</a:t>
            </a:r>
            <a:r>
              <a:rPr lang="en-GB" sz="1200" b="1" dirty="0">
                <a:latin typeface="Arial"/>
                <a:cs typeface="Arial"/>
              </a:rPr>
              <a:t> </a:t>
            </a:r>
            <a:r>
              <a:rPr lang="en-GB" sz="1200" dirty="0">
                <a:latin typeface="Arial"/>
                <a:cs typeface="Arial"/>
              </a:rPr>
              <a:t>2009</a:t>
            </a:r>
            <a:endParaRPr lang="en-GB" sz="1200" b="1" dirty="0">
              <a:latin typeface="Arial"/>
              <a:cs typeface="Arial"/>
            </a:endParaRPr>
          </a:p>
        </p:txBody>
      </p:sp>
      <p:sp>
        <p:nvSpPr>
          <p:cNvPr id="62468" name="Rectangle 4"/>
          <p:cNvSpPr>
            <a:spLocks noChangeArrowheads="1"/>
          </p:cNvSpPr>
          <p:nvPr/>
        </p:nvSpPr>
        <p:spPr bwMode="auto">
          <a:xfrm>
            <a:off x="5761038" y="5813425"/>
            <a:ext cx="14620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a:defRPr/>
            </a:pPr>
            <a:endParaRPr lang="en-GB">
              <a:cs typeface="+mn-cs"/>
            </a:endParaRPr>
          </a:p>
        </p:txBody>
      </p:sp>
      <p:sp>
        <p:nvSpPr>
          <p:cNvPr id="62469" name="Rectangle 5"/>
          <p:cNvSpPr>
            <a:spLocks noChangeArrowheads="1"/>
          </p:cNvSpPr>
          <p:nvPr/>
        </p:nvSpPr>
        <p:spPr bwMode="auto">
          <a:xfrm>
            <a:off x="1920875" y="2797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graphicFrame>
        <p:nvGraphicFramePr>
          <p:cNvPr id="51205" name="Object 6"/>
          <p:cNvGraphicFramePr>
            <a:graphicFrameLocks/>
          </p:cNvGraphicFramePr>
          <p:nvPr/>
        </p:nvGraphicFramePr>
        <p:xfrm>
          <a:off x="-36513" y="1844675"/>
          <a:ext cx="8475663" cy="3862388"/>
        </p:xfrm>
        <a:graphic>
          <a:graphicData uri="http://schemas.openxmlformats.org/presentationml/2006/ole">
            <mc:AlternateContent xmlns:mc="http://schemas.openxmlformats.org/markup-compatibility/2006">
              <mc:Choice xmlns:v="urn:schemas-microsoft-com:vml" Requires="v">
                <p:oleObj spid="_x0000_s13318" name="Document" r:id="rId4" imgW="7099300" imgH="3860800" progId="Word.Document.8">
                  <p:embed/>
                </p:oleObj>
              </mc:Choice>
              <mc:Fallback>
                <p:oleObj name="Document" r:id="rId4" imgW="7099300" imgH="3860800" progId="Word.Documen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13" y="1844675"/>
                        <a:ext cx="8475663" cy="386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2471" name="Text Box 7"/>
          <p:cNvSpPr txBox="1">
            <a:spLocks noChangeArrowheads="1"/>
          </p:cNvSpPr>
          <p:nvPr/>
        </p:nvSpPr>
        <p:spPr bwMode="auto">
          <a:xfrm>
            <a:off x="8089900" y="4437063"/>
            <a:ext cx="946150" cy="36988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fr-CH" dirty="0">
                <a:cs typeface="+mn-cs"/>
              </a:rPr>
              <a:t>*</a:t>
            </a:r>
            <a:endParaRPr lang="fr-FR" dirty="0">
              <a:cs typeface="+mn-cs"/>
            </a:endParaRPr>
          </a:p>
        </p:txBody>
      </p:sp>
      <p:sp>
        <p:nvSpPr>
          <p:cNvPr id="62473" name="Text Box 9"/>
          <p:cNvSpPr txBox="1">
            <a:spLocks noChangeArrowheads="1"/>
          </p:cNvSpPr>
          <p:nvPr/>
        </p:nvSpPr>
        <p:spPr bwMode="auto">
          <a:xfrm>
            <a:off x="5940425" y="4437063"/>
            <a:ext cx="1584325"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fr-CH" dirty="0">
                <a:cs typeface="+mn-cs"/>
              </a:rPr>
              <a:t>*</a:t>
            </a:r>
            <a:endParaRPr lang="fr-FR" dirty="0">
              <a:cs typeface="+mn-cs"/>
            </a:endParaRPr>
          </a:p>
        </p:txBody>
      </p:sp>
      <p:sp>
        <p:nvSpPr>
          <p:cNvPr id="63497" name="Text Box 5"/>
          <p:cNvSpPr txBox="1">
            <a:spLocks noChangeArrowheads="1"/>
          </p:cNvSpPr>
          <p:nvPr/>
        </p:nvSpPr>
        <p:spPr bwMode="auto">
          <a:xfrm>
            <a:off x="5219700" y="2286000"/>
            <a:ext cx="3924300" cy="32305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61988" eaLnBrk="0" hangingPunct="0">
              <a:defRPr sz="2400">
                <a:solidFill>
                  <a:schemeClr val="tx1"/>
                </a:solidFill>
                <a:latin typeface="Times New Roman" charset="0"/>
                <a:ea typeface="ＭＳ Ｐゴシック" charset="0"/>
                <a:cs typeface="ＭＳ Ｐゴシック" charset="0"/>
              </a:defRPr>
            </a:lvl1pPr>
            <a:lvl2pPr marL="742950" indent="-285750" defTabSz="661988" eaLnBrk="0" hangingPunct="0">
              <a:defRPr sz="2400">
                <a:solidFill>
                  <a:schemeClr val="tx1"/>
                </a:solidFill>
                <a:latin typeface="Times New Roman" charset="0"/>
                <a:ea typeface="ＭＳ Ｐゴシック" charset="0"/>
              </a:defRPr>
            </a:lvl2pPr>
            <a:lvl3pPr marL="1143000" indent="-228600" defTabSz="661988" eaLnBrk="0" hangingPunct="0">
              <a:defRPr sz="2400">
                <a:solidFill>
                  <a:schemeClr val="tx1"/>
                </a:solidFill>
                <a:latin typeface="Times New Roman" charset="0"/>
                <a:ea typeface="ＭＳ Ｐゴシック" charset="0"/>
              </a:defRPr>
            </a:lvl3pPr>
            <a:lvl4pPr marL="1600200" indent="-228600" defTabSz="661988" eaLnBrk="0" hangingPunct="0">
              <a:defRPr sz="2400">
                <a:solidFill>
                  <a:schemeClr val="tx1"/>
                </a:solidFill>
                <a:latin typeface="Times New Roman" charset="0"/>
                <a:ea typeface="ＭＳ Ｐゴシック" charset="0"/>
              </a:defRPr>
            </a:lvl4pPr>
            <a:lvl5pPr marL="2057400" indent="-228600" defTabSz="661988" eaLnBrk="0" hangingPunct="0">
              <a:defRPr sz="2400">
                <a:solidFill>
                  <a:schemeClr val="tx1"/>
                </a:solidFill>
                <a:latin typeface="Times New Roman" charset="0"/>
                <a:ea typeface="ＭＳ Ｐゴシック" charset="0"/>
              </a:defRPr>
            </a:lvl5pPr>
            <a:lvl6pPr marL="2514600" indent="-228600" defTabSz="6619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6619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6619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661988"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defRPr/>
            </a:pPr>
            <a:r>
              <a:rPr lang="fr-FR" dirty="0" smtClean="0">
                <a:solidFill>
                  <a:schemeClr val="accent5">
                    <a:lumMod val="75000"/>
                  </a:schemeClr>
                </a:solidFill>
                <a:latin typeface="Arial" charset="0"/>
              </a:rPr>
              <a:t> </a:t>
            </a:r>
            <a:r>
              <a:rPr lang="fr-CH" dirty="0" smtClean="0">
                <a:solidFill>
                  <a:schemeClr val="accent5">
                    <a:lumMod val="75000"/>
                  </a:schemeClr>
                </a:solidFill>
                <a:latin typeface="Wingdings" charset="0"/>
                <a:cs typeface="Wingdings" charset="0"/>
                <a:sym typeface="Wingdings" charset="0"/>
              </a:rPr>
              <a:t></a:t>
            </a:r>
            <a:r>
              <a:rPr lang="fr-FR" dirty="0" smtClean="0">
                <a:solidFill>
                  <a:schemeClr val="accent5">
                    <a:lumMod val="75000"/>
                  </a:schemeClr>
                </a:solidFill>
                <a:sym typeface="Wingdings" charset="0"/>
              </a:rPr>
              <a:t> </a:t>
            </a:r>
            <a:r>
              <a:rPr lang="fr-FR" dirty="0" smtClean="0">
                <a:solidFill>
                  <a:schemeClr val="accent5">
                    <a:lumMod val="75000"/>
                  </a:schemeClr>
                </a:solidFill>
                <a:latin typeface="Arial" charset="0"/>
              </a:rPr>
              <a:t>mortalité de 18 %</a:t>
            </a:r>
          </a:p>
          <a:p>
            <a:pPr eaLnBrk="1" hangingPunct="1">
              <a:spcBef>
                <a:spcPct val="50000"/>
              </a:spcBef>
              <a:defRPr/>
            </a:pPr>
            <a:r>
              <a:rPr lang="fr-FR" dirty="0" smtClean="0">
                <a:solidFill>
                  <a:schemeClr val="accent5">
                    <a:lumMod val="75000"/>
                  </a:schemeClr>
                </a:solidFill>
                <a:latin typeface="Arial" charset="0"/>
              </a:rPr>
              <a:t>-</a:t>
            </a:r>
            <a:r>
              <a:rPr lang="fr-CH" dirty="0" smtClean="0">
                <a:solidFill>
                  <a:schemeClr val="accent5">
                    <a:lumMod val="75000"/>
                  </a:schemeClr>
                </a:solidFill>
                <a:latin typeface="Wingdings" charset="0"/>
                <a:cs typeface="Wingdings" charset="0"/>
                <a:sym typeface="Wingdings" charset="0"/>
              </a:rPr>
              <a:t></a:t>
            </a:r>
            <a:r>
              <a:rPr lang="fr-FR" dirty="0" smtClean="0">
                <a:solidFill>
                  <a:schemeClr val="accent5">
                    <a:lumMod val="75000"/>
                  </a:schemeClr>
                </a:solidFill>
                <a:sym typeface="Wingdings" charset="0"/>
              </a:rPr>
              <a:t> </a:t>
            </a:r>
            <a:r>
              <a:rPr lang="fr-FR" dirty="0" smtClean="0">
                <a:solidFill>
                  <a:schemeClr val="accent5">
                    <a:lumMod val="75000"/>
                  </a:schemeClr>
                </a:solidFill>
                <a:latin typeface="Arial" charset="0"/>
              </a:rPr>
              <a:t>de 31% des infections d</a:t>
            </a:r>
            <a:r>
              <a:rPr lang="ja-JP" altLang="fr-FR" dirty="0" smtClean="0">
                <a:solidFill>
                  <a:schemeClr val="accent5">
                    <a:lumMod val="75000"/>
                  </a:schemeClr>
                </a:solidFill>
                <a:latin typeface="Arial" charset="0"/>
              </a:rPr>
              <a:t>’</a:t>
            </a:r>
            <a:r>
              <a:rPr lang="fr-FR" altLang="ja-JP" dirty="0" smtClean="0">
                <a:solidFill>
                  <a:schemeClr val="accent5">
                    <a:lumMod val="75000"/>
                  </a:schemeClr>
                </a:solidFill>
                <a:latin typeface="Arial" charset="0"/>
              </a:rPr>
              <a:t>allure grippale</a:t>
            </a:r>
          </a:p>
          <a:p>
            <a:pPr eaLnBrk="1" hangingPunct="1">
              <a:spcBef>
                <a:spcPct val="50000"/>
              </a:spcBef>
              <a:defRPr/>
            </a:pPr>
            <a:r>
              <a:rPr lang="fr-FR" dirty="0" smtClean="0">
                <a:solidFill>
                  <a:schemeClr val="accent5">
                    <a:lumMod val="75000"/>
                  </a:schemeClr>
                </a:solidFill>
                <a:latin typeface="Arial" charset="0"/>
              </a:rPr>
              <a:t>-</a:t>
            </a:r>
            <a:r>
              <a:rPr lang="fr-CH" dirty="0" smtClean="0">
                <a:solidFill>
                  <a:schemeClr val="accent5">
                    <a:lumMod val="75000"/>
                  </a:schemeClr>
                </a:solidFill>
                <a:latin typeface="Wingdings" charset="0"/>
                <a:cs typeface="Wingdings" charset="0"/>
                <a:sym typeface="Wingdings" charset="0"/>
              </a:rPr>
              <a:t></a:t>
            </a:r>
            <a:r>
              <a:rPr lang="fr-FR" dirty="0" smtClean="0">
                <a:solidFill>
                  <a:schemeClr val="accent5">
                    <a:lumMod val="75000"/>
                  </a:schemeClr>
                </a:solidFill>
                <a:sym typeface="Wingdings" charset="0"/>
              </a:rPr>
              <a:t> </a:t>
            </a:r>
            <a:r>
              <a:rPr lang="fr-FR" dirty="0" smtClean="0">
                <a:solidFill>
                  <a:schemeClr val="accent5">
                    <a:lumMod val="75000"/>
                  </a:schemeClr>
                </a:solidFill>
                <a:latin typeface="Arial" charset="0"/>
              </a:rPr>
              <a:t>de 42% des arrêts maladie (prof)</a:t>
            </a:r>
          </a:p>
          <a:p>
            <a:pPr eaLnBrk="1" hangingPunct="1">
              <a:spcBef>
                <a:spcPct val="50000"/>
              </a:spcBef>
              <a:defRPr/>
            </a:pPr>
            <a:r>
              <a:rPr lang="fr-FR" dirty="0" smtClean="0">
                <a:solidFill>
                  <a:schemeClr val="accent5">
                    <a:lumMod val="75000"/>
                  </a:schemeClr>
                </a:solidFill>
                <a:latin typeface="Arial" charset="0"/>
              </a:rPr>
              <a:t>Indépendant  vaccination / statut fonctionnel)</a:t>
            </a:r>
          </a:p>
        </p:txBody>
      </p:sp>
      <p:pic>
        <p:nvPicPr>
          <p:cNvPr id="14" name="Picture 11"/>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3813" y="2420938"/>
            <a:ext cx="5146675" cy="266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5452833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ChangeArrowheads="1"/>
          </p:cNvSpPr>
          <p:nvPr/>
        </p:nvSpPr>
        <p:spPr bwMode="auto">
          <a:xfrm>
            <a:off x="0" y="76200"/>
            <a:ext cx="9144000" cy="1200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algn="ctr">
              <a:defRPr/>
            </a:pPr>
            <a:r>
              <a:rPr lang="en-GB" sz="3600" b="1" dirty="0">
                <a:solidFill>
                  <a:schemeClr val="accent5">
                    <a:lumMod val="75000"/>
                  </a:schemeClr>
                </a:solidFill>
                <a:latin typeface="+mj-lt"/>
              </a:rPr>
              <a:t>Impact de la Vaccination des </a:t>
            </a:r>
            <a:r>
              <a:rPr lang="en-GB" sz="3600" b="1" dirty="0" err="1">
                <a:solidFill>
                  <a:schemeClr val="accent5">
                    <a:lumMod val="75000"/>
                  </a:schemeClr>
                </a:solidFill>
                <a:latin typeface="+mj-lt"/>
              </a:rPr>
              <a:t>Professionnels</a:t>
            </a:r>
            <a:r>
              <a:rPr lang="en-GB" sz="3600" b="1" dirty="0">
                <a:solidFill>
                  <a:schemeClr val="accent5">
                    <a:lumMod val="75000"/>
                  </a:schemeClr>
                </a:solidFill>
                <a:latin typeface="+mj-lt"/>
              </a:rPr>
              <a:t> de Santé chez les </a:t>
            </a:r>
            <a:r>
              <a:rPr lang="en-GB" sz="3600" b="1" dirty="0" err="1">
                <a:solidFill>
                  <a:schemeClr val="accent5">
                    <a:lumMod val="75000"/>
                  </a:schemeClr>
                </a:solidFill>
                <a:latin typeface="+mj-lt"/>
              </a:rPr>
              <a:t>sujets</a:t>
            </a:r>
            <a:r>
              <a:rPr lang="en-GB" sz="3600" b="1" dirty="0">
                <a:solidFill>
                  <a:schemeClr val="accent5">
                    <a:lumMod val="75000"/>
                  </a:schemeClr>
                </a:solidFill>
                <a:latin typeface="+mj-lt"/>
              </a:rPr>
              <a:t> </a:t>
            </a:r>
            <a:r>
              <a:rPr lang="en-GB" sz="3600" b="1" dirty="0" err="1">
                <a:solidFill>
                  <a:schemeClr val="accent5">
                    <a:lumMod val="75000"/>
                  </a:schemeClr>
                </a:solidFill>
                <a:latin typeface="+mj-lt"/>
              </a:rPr>
              <a:t>âgés</a:t>
            </a:r>
            <a:r>
              <a:rPr lang="en-GB" sz="3600" b="1" dirty="0">
                <a:solidFill>
                  <a:schemeClr val="accent5">
                    <a:lumMod val="75000"/>
                  </a:schemeClr>
                </a:solidFill>
                <a:latin typeface="+mj-lt"/>
              </a:rPr>
              <a:t> en institution</a:t>
            </a:r>
          </a:p>
        </p:txBody>
      </p:sp>
      <p:sp>
        <p:nvSpPr>
          <p:cNvPr id="62467" name="Rectangle 3"/>
          <p:cNvSpPr>
            <a:spLocks noChangeArrowheads="1"/>
          </p:cNvSpPr>
          <p:nvPr/>
        </p:nvSpPr>
        <p:spPr bwMode="auto">
          <a:xfrm>
            <a:off x="6444208" y="6021288"/>
            <a:ext cx="2699792" cy="277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2075" tIns="46038" rIns="92075" bIns="46038">
            <a:spAutoFit/>
          </a:bodyPr>
          <a:lstStyle/>
          <a:p>
            <a:pPr>
              <a:defRPr/>
            </a:pPr>
            <a:r>
              <a:rPr lang="en-GB" sz="1200" b="1" dirty="0">
                <a:cs typeface="+mn-cs"/>
              </a:rPr>
              <a:t>    Thomas Re </a:t>
            </a:r>
            <a:r>
              <a:rPr lang="en-GB" sz="1200" dirty="0">
                <a:cs typeface="+mn-cs"/>
              </a:rPr>
              <a:t>Cochrane </a:t>
            </a:r>
            <a:r>
              <a:rPr lang="en-GB" sz="1200" dirty="0" err="1">
                <a:cs typeface="+mn-cs"/>
              </a:rPr>
              <a:t>dat</a:t>
            </a:r>
            <a:r>
              <a:rPr lang="en-GB" sz="1200" dirty="0">
                <a:cs typeface="+mn-cs"/>
              </a:rPr>
              <a:t> </a:t>
            </a:r>
            <a:r>
              <a:rPr lang="en-GB" sz="1200" dirty="0" err="1">
                <a:cs typeface="+mn-cs"/>
              </a:rPr>
              <a:t>syst</a:t>
            </a:r>
            <a:r>
              <a:rPr lang="en-GB" sz="1200" dirty="0">
                <a:cs typeface="+mn-cs"/>
              </a:rPr>
              <a:t>  2013</a:t>
            </a:r>
            <a:endParaRPr lang="en-GB" sz="1200" b="1" dirty="0">
              <a:cs typeface="+mn-cs"/>
            </a:endParaRPr>
          </a:p>
        </p:txBody>
      </p:sp>
      <p:sp>
        <p:nvSpPr>
          <p:cNvPr id="62468" name="Rectangle 4"/>
          <p:cNvSpPr>
            <a:spLocks noChangeArrowheads="1"/>
          </p:cNvSpPr>
          <p:nvPr/>
        </p:nvSpPr>
        <p:spPr bwMode="auto">
          <a:xfrm>
            <a:off x="5761038" y="5813425"/>
            <a:ext cx="14620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a:defRPr/>
            </a:pPr>
            <a:endParaRPr lang="en-GB">
              <a:latin typeface="Times New Roman" charset="0"/>
              <a:cs typeface="+mn-cs"/>
            </a:endParaRPr>
          </a:p>
        </p:txBody>
      </p:sp>
      <p:sp>
        <p:nvSpPr>
          <p:cNvPr id="62469" name="Rectangle 5"/>
          <p:cNvSpPr>
            <a:spLocks noChangeArrowheads="1"/>
          </p:cNvSpPr>
          <p:nvPr/>
        </p:nvSpPr>
        <p:spPr bwMode="auto">
          <a:xfrm>
            <a:off x="1920875" y="2797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latin typeface="Times New Roman" charset="0"/>
              <a:cs typeface="+mn-cs"/>
            </a:endParaRPr>
          </a:p>
        </p:txBody>
      </p:sp>
      <p:sp>
        <p:nvSpPr>
          <p:cNvPr id="44037" name="ZoneTexte 1"/>
          <p:cNvSpPr txBox="1">
            <a:spLocks noChangeArrowheads="1"/>
          </p:cNvSpPr>
          <p:nvPr/>
        </p:nvSpPr>
        <p:spPr bwMode="auto">
          <a:xfrm>
            <a:off x="2160074" y="1412875"/>
            <a:ext cx="4676217"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2800" dirty="0" smtClean="0"/>
              <a:t>Y a-t-</a:t>
            </a:r>
            <a:r>
              <a:rPr lang="en-GB" sz="2800" dirty="0" err="1" smtClean="0"/>
              <a:t>il</a:t>
            </a:r>
            <a:r>
              <a:rPr lang="en-GB" sz="2800" dirty="0" smtClean="0"/>
              <a:t> </a:t>
            </a:r>
            <a:r>
              <a:rPr lang="en-GB" sz="2800" dirty="0" err="1"/>
              <a:t>une</a:t>
            </a:r>
            <a:r>
              <a:rPr lang="en-GB" sz="2800" dirty="0"/>
              <a:t> justification ????</a:t>
            </a:r>
          </a:p>
          <a:p>
            <a:pPr algn="ctr" eaLnBrk="1" hangingPunct="1"/>
            <a:endParaRPr lang="en-GB" sz="2800" dirty="0"/>
          </a:p>
          <a:p>
            <a:pPr algn="ctr" eaLnBrk="1" hangingPunct="1"/>
            <a:endParaRPr lang="en-GB" sz="2800" dirty="0"/>
          </a:p>
          <a:p>
            <a:pPr algn="ctr" eaLnBrk="1" hangingPunct="1"/>
            <a:endParaRPr lang="en-GB" sz="2800" dirty="0"/>
          </a:p>
          <a:p>
            <a:pPr algn="ctr" eaLnBrk="1" hangingPunct="1"/>
            <a:endParaRPr lang="en-GB" sz="2800" dirty="0"/>
          </a:p>
          <a:p>
            <a:pPr algn="ctr" eaLnBrk="1" hangingPunct="1"/>
            <a:endParaRPr lang="en-GB" sz="2800" dirty="0"/>
          </a:p>
          <a:p>
            <a:pPr algn="ctr" eaLnBrk="1" hangingPunct="1"/>
            <a:endParaRPr lang="en-GB" sz="2800" dirty="0"/>
          </a:p>
          <a:p>
            <a:pPr algn="ctr" eaLnBrk="1" hangingPunct="1"/>
            <a:endParaRPr lang="en-GB" sz="2800" dirty="0"/>
          </a:p>
          <a:p>
            <a:pPr algn="ctr" eaLnBrk="1" hangingPunct="1"/>
            <a:endParaRPr lang="en-GB" sz="2800" dirty="0"/>
          </a:p>
          <a:p>
            <a:pPr algn="ctr" eaLnBrk="1" hangingPunct="1"/>
            <a:r>
              <a:rPr lang="en-GB" sz="2800" dirty="0" err="1"/>
              <a:t>Aucune</a:t>
            </a:r>
            <a:r>
              <a:rPr lang="en-GB" sz="2800" dirty="0"/>
              <a:t> </a:t>
            </a:r>
            <a:r>
              <a:rPr lang="en-GB" sz="2800" dirty="0" err="1"/>
              <a:t>selon</a:t>
            </a:r>
            <a:r>
              <a:rPr lang="en-GB" sz="2800" dirty="0"/>
              <a:t> </a:t>
            </a:r>
            <a:r>
              <a:rPr lang="en-GB" sz="2800" dirty="0" err="1"/>
              <a:t>dernière</a:t>
            </a:r>
            <a:endParaRPr lang="en-GB" sz="2800" dirty="0"/>
          </a:p>
          <a:p>
            <a:pPr algn="ctr" eaLnBrk="1" hangingPunct="1"/>
            <a:endParaRPr lang="en-GB" sz="2800" dirty="0"/>
          </a:p>
        </p:txBody>
      </p:sp>
      <p:pic>
        <p:nvPicPr>
          <p:cNvPr id="44038" name="Image 3"/>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042988" y="2178050"/>
            <a:ext cx="7524750"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9" name="Image 4"/>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68313" y="3357563"/>
            <a:ext cx="1736725" cy="185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09807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ChangeArrowheads="1"/>
          </p:cNvSpPr>
          <p:nvPr/>
        </p:nvSpPr>
        <p:spPr bwMode="auto">
          <a:xfrm>
            <a:off x="5364163" y="6518275"/>
            <a:ext cx="3779837"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a:defRPr/>
            </a:pPr>
            <a:r>
              <a:rPr lang="en-GB" sz="1600" b="1" dirty="0">
                <a:cs typeface="+mn-cs"/>
              </a:rPr>
              <a:t>    Thomas Re </a:t>
            </a:r>
            <a:r>
              <a:rPr lang="en-GB" sz="1600" dirty="0">
                <a:cs typeface="+mn-cs"/>
              </a:rPr>
              <a:t>Cochrane </a:t>
            </a:r>
            <a:r>
              <a:rPr lang="en-GB" sz="1600" dirty="0" err="1">
                <a:cs typeface="+mn-cs"/>
              </a:rPr>
              <a:t>dat</a:t>
            </a:r>
            <a:r>
              <a:rPr lang="en-GB" sz="1600" dirty="0">
                <a:cs typeface="+mn-cs"/>
              </a:rPr>
              <a:t> </a:t>
            </a:r>
            <a:r>
              <a:rPr lang="en-GB" sz="1600" dirty="0" err="1">
                <a:cs typeface="+mn-cs"/>
              </a:rPr>
              <a:t>syst</a:t>
            </a:r>
            <a:r>
              <a:rPr lang="en-GB" sz="1600" dirty="0">
                <a:cs typeface="+mn-cs"/>
              </a:rPr>
              <a:t>  2013</a:t>
            </a:r>
            <a:endParaRPr lang="en-GB" sz="1600" b="1" dirty="0">
              <a:cs typeface="+mn-cs"/>
            </a:endParaRPr>
          </a:p>
        </p:txBody>
      </p:sp>
      <p:sp>
        <p:nvSpPr>
          <p:cNvPr id="62468" name="Rectangle 4"/>
          <p:cNvSpPr>
            <a:spLocks noChangeArrowheads="1"/>
          </p:cNvSpPr>
          <p:nvPr/>
        </p:nvSpPr>
        <p:spPr bwMode="auto">
          <a:xfrm>
            <a:off x="5761038" y="5813425"/>
            <a:ext cx="14620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a:defRPr/>
            </a:pPr>
            <a:endParaRPr lang="en-GB">
              <a:latin typeface="Times New Roman" charset="0"/>
              <a:cs typeface="+mn-cs"/>
            </a:endParaRPr>
          </a:p>
        </p:txBody>
      </p:sp>
      <p:sp>
        <p:nvSpPr>
          <p:cNvPr id="62469" name="Rectangle 5"/>
          <p:cNvSpPr>
            <a:spLocks noChangeArrowheads="1"/>
          </p:cNvSpPr>
          <p:nvPr/>
        </p:nvSpPr>
        <p:spPr bwMode="auto">
          <a:xfrm>
            <a:off x="1920875" y="2797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latin typeface="Times New Roman" charset="0"/>
              <a:cs typeface="+mn-cs"/>
            </a:endParaRPr>
          </a:p>
        </p:txBody>
      </p:sp>
      <p:sp>
        <p:nvSpPr>
          <p:cNvPr id="46084" name="ZoneTexte 1"/>
          <p:cNvSpPr txBox="1">
            <a:spLocks noChangeArrowheads="1"/>
          </p:cNvSpPr>
          <p:nvPr/>
        </p:nvSpPr>
        <p:spPr bwMode="auto">
          <a:xfrm>
            <a:off x="3632391" y="476672"/>
            <a:ext cx="319497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4000" b="1" dirty="0" err="1">
                <a:solidFill>
                  <a:schemeClr val="accent5">
                    <a:lumMod val="75000"/>
                  </a:schemeClr>
                </a:solidFill>
                <a:latin typeface="+mj-lt"/>
                <a:ea typeface="+mn-ea"/>
                <a:cs typeface="+mn-cs"/>
              </a:rPr>
              <a:t>Pourquoi</a:t>
            </a:r>
            <a:r>
              <a:rPr lang="en-GB" sz="4000" b="1" dirty="0">
                <a:solidFill>
                  <a:schemeClr val="accent5">
                    <a:lumMod val="75000"/>
                  </a:schemeClr>
                </a:solidFill>
                <a:latin typeface="+mj-lt"/>
                <a:ea typeface="+mn-ea"/>
                <a:cs typeface="+mn-cs"/>
              </a:rPr>
              <a:t> ????</a:t>
            </a:r>
          </a:p>
        </p:txBody>
      </p:sp>
      <p:pic>
        <p:nvPicPr>
          <p:cNvPr id="46085" name="Image 3"/>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6988" y="188913"/>
            <a:ext cx="3348037"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6" name="Image 4"/>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067675" y="-31750"/>
            <a:ext cx="1089025"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7" name="Image 2"/>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395288" y="1198563"/>
            <a:ext cx="8396287" cy="565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3"/>
          <p:cNvSpPr>
            <a:spLocks noChangeArrowheads="1"/>
          </p:cNvSpPr>
          <p:nvPr/>
        </p:nvSpPr>
        <p:spPr bwMode="auto">
          <a:xfrm>
            <a:off x="6444208" y="6021288"/>
            <a:ext cx="2699792" cy="277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2075" tIns="46038" rIns="92075" bIns="46038">
            <a:spAutoFit/>
          </a:bodyPr>
          <a:lstStyle/>
          <a:p>
            <a:pPr>
              <a:defRPr/>
            </a:pPr>
            <a:r>
              <a:rPr lang="en-GB" sz="1200" b="1" dirty="0">
                <a:cs typeface="+mn-cs"/>
              </a:rPr>
              <a:t>    Thomas Re </a:t>
            </a:r>
            <a:r>
              <a:rPr lang="en-GB" sz="1200" dirty="0">
                <a:cs typeface="+mn-cs"/>
              </a:rPr>
              <a:t>Cochrane </a:t>
            </a:r>
            <a:r>
              <a:rPr lang="en-GB" sz="1200" dirty="0" err="1">
                <a:cs typeface="+mn-cs"/>
              </a:rPr>
              <a:t>dat</a:t>
            </a:r>
            <a:r>
              <a:rPr lang="en-GB" sz="1200" dirty="0">
                <a:cs typeface="+mn-cs"/>
              </a:rPr>
              <a:t> </a:t>
            </a:r>
            <a:r>
              <a:rPr lang="en-GB" sz="1200" dirty="0" err="1">
                <a:cs typeface="+mn-cs"/>
              </a:rPr>
              <a:t>syst</a:t>
            </a:r>
            <a:r>
              <a:rPr lang="en-GB" sz="1200" dirty="0">
                <a:cs typeface="+mn-cs"/>
              </a:rPr>
              <a:t>  2013</a:t>
            </a:r>
            <a:endParaRPr lang="en-GB" sz="1200" b="1" dirty="0">
              <a:cs typeface="+mn-cs"/>
            </a:endParaRPr>
          </a:p>
        </p:txBody>
      </p:sp>
    </p:spTree>
    <p:extLst>
      <p:ext uri="{BB962C8B-B14F-4D97-AF65-F5344CB8AC3E}">
        <p14:creationId xmlns:p14="http://schemas.microsoft.com/office/powerpoint/2010/main" val="33490316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Image 5"/>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50825" y="1266825"/>
            <a:ext cx="8388350" cy="559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8" name="Rectangle 4"/>
          <p:cNvSpPr>
            <a:spLocks noChangeArrowheads="1"/>
          </p:cNvSpPr>
          <p:nvPr/>
        </p:nvSpPr>
        <p:spPr bwMode="auto">
          <a:xfrm>
            <a:off x="5761038" y="5813425"/>
            <a:ext cx="14620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a:defRPr/>
            </a:pPr>
            <a:endParaRPr lang="en-GB">
              <a:latin typeface="Times New Roman" charset="0"/>
              <a:cs typeface="+mn-cs"/>
            </a:endParaRPr>
          </a:p>
        </p:txBody>
      </p:sp>
      <p:sp>
        <p:nvSpPr>
          <p:cNvPr id="62469" name="Rectangle 5"/>
          <p:cNvSpPr>
            <a:spLocks noChangeArrowheads="1"/>
          </p:cNvSpPr>
          <p:nvPr/>
        </p:nvSpPr>
        <p:spPr bwMode="auto">
          <a:xfrm>
            <a:off x="1920875" y="2797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latin typeface="Times New Roman" charset="0"/>
              <a:cs typeface="+mn-cs"/>
            </a:endParaRPr>
          </a:p>
        </p:txBody>
      </p:sp>
      <p:pic>
        <p:nvPicPr>
          <p:cNvPr id="48134" name="Image 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6988" y="188913"/>
            <a:ext cx="3348037"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5" name="Image 4"/>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067675" y="-31750"/>
            <a:ext cx="1089025"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ZoneTexte 1"/>
          <p:cNvSpPr txBox="1">
            <a:spLocks noChangeArrowheads="1"/>
          </p:cNvSpPr>
          <p:nvPr/>
        </p:nvSpPr>
        <p:spPr bwMode="auto">
          <a:xfrm>
            <a:off x="3632391" y="476672"/>
            <a:ext cx="319497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4000" b="1" dirty="0" err="1">
                <a:solidFill>
                  <a:schemeClr val="accent5">
                    <a:lumMod val="75000"/>
                  </a:schemeClr>
                </a:solidFill>
                <a:latin typeface="+mj-lt"/>
                <a:ea typeface="+mn-ea"/>
                <a:cs typeface="+mn-cs"/>
              </a:rPr>
              <a:t>Pourquoi</a:t>
            </a:r>
            <a:r>
              <a:rPr lang="en-GB" sz="4000" b="1" dirty="0">
                <a:solidFill>
                  <a:schemeClr val="accent5">
                    <a:lumMod val="75000"/>
                  </a:schemeClr>
                </a:solidFill>
                <a:latin typeface="+mj-lt"/>
                <a:ea typeface="+mn-ea"/>
                <a:cs typeface="+mn-cs"/>
              </a:rPr>
              <a:t> ????</a:t>
            </a:r>
          </a:p>
        </p:txBody>
      </p:sp>
      <p:sp>
        <p:nvSpPr>
          <p:cNvPr id="10" name="Rectangle 3"/>
          <p:cNvSpPr>
            <a:spLocks noChangeArrowheads="1"/>
          </p:cNvSpPr>
          <p:nvPr/>
        </p:nvSpPr>
        <p:spPr bwMode="auto">
          <a:xfrm>
            <a:off x="6444208" y="6021288"/>
            <a:ext cx="2699792" cy="277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2075" tIns="46038" rIns="92075" bIns="46038">
            <a:spAutoFit/>
          </a:bodyPr>
          <a:lstStyle/>
          <a:p>
            <a:pPr>
              <a:defRPr/>
            </a:pPr>
            <a:r>
              <a:rPr lang="en-GB" sz="1200" b="1" dirty="0">
                <a:cs typeface="+mn-cs"/>
              </a:rPr>
              <a:t>    Thomas Re </a:t>
            </a:r>
            <a:r>
              <a:rPr lang="en-GB" sz="1200" dirty="0">
                <a:cs typeface="+mn-cs"/>
              </a:rPr>
              <a:t>Cochrane </a:t>
            </a:r>
            <a:r>
              <a:rPr lang="en-GB" sz="1200" dirty="0" err="1">
                <a:cs typeface="+mn-cs"/>
              </a:rPr>
              <a:t>dat</a:t>
            </a:r>
            <a:r>
              <a:rPr lang="en-GB" sz="1200" dirty="0">
                <a:cs typeface="+mn-cs"/>
              </a:rPr>
              <a:t> </a:t>
            </a:r>
            <a:r>
              <a:rPr lang="en-GB" sz="1200" dirty="0" err="1">
                <a:cs typeface="+mn-cs"/>
              </a:rPr>
              <a:t>syst</a:t>
            </a:r>
            <a:r>
              <a:rPr lang="en-GB" sz="1200" dirty="0">
                <a:cs typeface="+mn-cs"/>
              </a:rPr>
              <a:t>  2013</a:t>
            </a:r>
            <a:endParaRPr lang="en-GB" sz="1200" b="1" dirty="0">
              <a:cs typeface="+mn-cs"/>
            </a:endParaRPr>
          </a:p>
        </p:txBody>
      </p:sp>
    </p:spTree>
    <p:extLst>
      <p:ext uri="{BB962C8B-B14F-4D97-AF65-F5344CB8AC3E}">
        <p14:creationId xmlns:p14="http://schemas.microsoft.com/office/powerpoint/2010/main" val="822194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Rectangle 4"/>
          <p:cNvSpPr>
            <a:spLocks noChangeArrowheads="1"/>
          </p:cNvSpPr>
          <p:nvPr/>
        </p:nvSpPr>
        <p:spPr bwMode="auto">
          <a:xfrm>
            <a:off x="5761038" y="5813425"/>
            <a:ext cx="14620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a:defRPr/>
            </a:pPr>
            <a:endParaRPr lang="en-GB">
              <a:latin typeface="Times New Roman" charset="0"/>
              <a:cs typeface="+mn-cs"/>
            </a:endParaRPr>
          </a:p>
        </p:txBody>
      </p:sp>
      <p:sp>
        <p:nvSpPr>
          <p:cNvPr id="62469" name="Rectangle 5"/>
          <p:cNvSpPr>
            <a:spLocks noChangeArrowheads="1"/>
          </p:cNvSpPr>
          <p:nvPr/>
        </p:nvSpPr>
        <p:spPr bwMode="auto">
          <a:xfrm>
            <a:off x="1920875" y="2797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latin typeface="Times New Roman" charset="0"/>
              <a:cs typeface="+mn-cs"/>
            </a:endParaRPr>
          </a:p>
        </p:txBody>
      </p:sp>
      <p:pic>
        <p:nvPicPr>
          <p:cNvPr id="50181" name="Image 3"/>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6988" y="188913"/>
            <a:ext cx="3348037"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2" name="Image 4"/>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067675" y="-31750"/>
            <a:ext cx="1089025"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3" name="Image 2"/>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611188" y="1341438"/>
            <a:ext cx="7669212" cy="514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ZoneTexte 1"/>
          <p:cNvSpPr txBox="1">
            <a:spLocks noChangeArrowheads="1"/>
          </p:cNvSpPr>
          <p:nvPr/>
        </p:nvSpPr>
        <p:spPr bwMode="auto">
          <a:xfrm>
            <a:off x="3686091" y="476672"/>
            <a:ext cx="308757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4000" b="1" dirty="0" err="1">
                <a:solidFill>
                  <a:schemeClr val="accent5">
                    <a:lumMod val="75000"/>
                  </a:schemeClr>
                </a:solidFill>
                <a:latin typeface="+mj-lt"/>
                <a:ea typeface="+mn-ea"/>
                <a:cs typeface="+mn-cs"/>
              </a:rPr>
              <a:t>Pourquoi</a:t>
            </a:r>
            <a:r>
              <a:rPr lang="en-GB" sz="3600" b="1" dirty="0">
                <a:solidFill>
                  <a:schemeClr val="accent5">
                    <a:lumMod val="75000"/>
                  </a:schemeClr>
                </a:solidFill>
                <a:latin typeface="+mj-lt"/>
                <a:ea typeface="+mn-ea"/>
                <a:cs typeface="+mn-cs"/>
              </a:rPr>
              <a:t> ????</a:t>
            </a:r>
          </a:p>
        </p:txBody>
      </p:sp>
      <p:sp>
        <p:nvSpPr>
          <p:cNvPr id="10" name="Rectangle 3"/>
          <p:cNvSpPr>
            <a:spLocks noChangeArrowheads="1"/>
          </p:cNvSpPr>
          <p:nvPr/>
        </p:nvSpPr>
        <p:spPr bwMode="auto">
          <a:xfrm>
            <a:off x="6444208" y="6021288"/>
            <a:ext cx="2699792" cy="277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2075" tIns="46038" rIns="92075" bIns="46038">
            <a:spAutoFit/>
          </a:bodyPr>
          <a:lstStyle/>
          <a:p>
            <a:pPr>
              <a:defRPr/>
            </a:pPr>
            <a:r>
              <a:rPr lang="en-GB" sz="1200" b="1" dirty="0">
                <a:cs typeface="+mn-cs"/>
              </a:rPr>
              <a:t>    Thomas Re </a:t>
            </a:r>
            <a:r>
              <a:rPr lang="en-GB" sz="1200" dirty="0">
                <a:cs typeface="+mn-cs"/>
              </a:rPr>
              <a:t>Cochrane </a:t>
            </a:r>
            <a:r>
              <a:rPr lang="en-GB" sz="1200" dirty="0" err="1">
                <a:cs typeface="+mn-cs"/>
              </a:rPr>
              <a:t>dat</a:t>
            </a:r>
            <a:r>
              <a:rPr lang="en-GB" sz="1200" dirty="0">
                <a:cs typeface="+mn-cs"/>
              </a:rPr>
              <a:t> </a:t>
            </a:r>
            <a:r>
              <a:rPr lang="en-GB" sz="1200" dirty="0" err="1">
                <a:cs typeface="+mn-cs"/>
              </a:rPr>
              <a:t>syst</a:t>
            </a:r>
            <a:r>
              <a:rPr lang="en-GB" sz="1200" dirty="0">
                <a:cs typeface="+mn-cs"/>
              </a:rPr>
              <a:t>  2013</a:t>
            </a:r>
            <a:endParaRPr lang="en-GB" sz="1200" b="1" dirty="0">
              <a:cs typeface="+mn-cs"/>
            </a:endParaRPr>
          </a:p>
        </p:txBody>
      </p:sp>
    </p:spTree>
    <p:extLst>
      <p:ext uri="{BB962C8B-B14F-4D97-AF65-F5344CB8AC3E}">
        <p14:creationId xmlns:p14="http://schemas.microsoft.com/office/powerpoint/2010/main" val="38132292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4000" i="1" dirty="0" smtClean="0">
                <a:solidFill>
                  <a:srgbClr val="008080"/>
                </a:solidFill>
              </a:rPr>
              <a:t>Pourquoi l’infectiologie du sujet âgé?</a:t>
            </a:r>
            <a:endParaRPr lang="fr-FR" sz="4000" i="1" dirty="0">
              <a:solidFill>
                <a:srgbClr val="008080"/>
              </a:solidFill>
            </a:endParaRPr>
          </a:p>
        </p:txBody>
      </p:sp>
      <p:sp>
        <p:nvSpPr>
          <p:cNvPr id="3" name="Espace réservé du contenu 2"/>
          <p:cNvSpPr>
            <a:spLocks noGrp="1"/>
          </p:cNvSpPr>
          <p:nvPr>
            <p:ph idx="1"/>
          </p:nvPr>
        </p:nvSpPr>
        <p:spPr/>
        <p:txBody>
          <a:bodyPr/>
          <a:lstStyle/>
          <a:p>
            <a:pPr marL="0" indent="0">
              <a:buNone/>
            </a:pPr>
            <a:r>
              <a:rPr lang="fr-FR" dirty="0" smtClean="0"/>
              <a:t>Les sujets âgés font </a:t>
            </a:r>
            <a:r>
              <a:rPr lang="fr-FR" dirty="0" smtClean="0">
                <a:solidFill>
                  <a:schemeClr val="accent5">
                    <a:lumMod val="75000"/>
                  </a:schemeClr>
                </a:solidFill>
              </a:rPr>
              <a:t>plus d’infections</a:t>
            </a:r>
            <a:endParaRPr lang="fr-FR" dirty="0">
              <a:solidFill>
                <a:schemeClr val="accent5">
                  <a:lumMod val="75000"/>
                </a:schemeClr>
              </a:solidFill>
            </a:endParaRPr>
          </a:p>
        </p:txBody>
      </p:sp>
      <p:pic>
        <p:nvPicPr>
          <p:cNvPr id="4" name="Picture 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800206" y="3212976"/>
            <a:ext cx="3948258" cy="226332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Espace réservé du contenu 1"/>
          <p:cNvSpPr txBox="1">
            <a:spLocks/>
          </p:cNvSpPr>
          <p:nvPr/>
        </p:nvSpPr>
        <p:spPr>
          <a:xfrm>
            <a:off x="5148064" y="2530227"/>
            <a:ext cx="3484562" cy="46672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fr-FR" sz="2000" dirty="0" smtClean="0">
                <a:solidFill>
                  <a:schemeClr val="accent5">
                    <a:lumMod val="75000"/>
                  </a:schemeClr>
                </a:solidFill>
                <a:latin typeface="Candara" pitchFamily="34" charset="0"/>
              </a:rPr>
              <a:t>Endocardite infectieuse</a:t>
            </a:r>
          </a:p>
        </p:txBody>
      </p:sp>
      <p:sp>
        <p:nvSpPr>
          <p:cNvPr id="8" name="ZoneTexte 3"/>
          <p:cNvSpPr txBox="1">
            <a:spLocks noChangeArrowheads="1"/>
          </p:cNvSpPr>
          <p:nvPr/>
        </p:nvSpPr>
        <p:spPr bwMode="auto">
          <a:xfrm>
            <a:off x="6300192" y="5654685"/>
            <a:ext cx="1440408" cy="46166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algn="ctr"/>
            <a:r>
              <a:rPr lang="fr-FR" sz="1200" dirty="0" smtClean="0">
                <a:solidFill>
                  <a:srgbClr val="000000"/>
                </a:solidFill>
              </a:rPr>
              <a:t>Selton-</a:t>
            </a:r>
            <a:r>
              <a:rPr lang="fr-FR" sz="1200" dirty="0" err="1" smtClean="0">
                <a:solidFill>
                  <a:srgbClr val="000000"/>
                </a:solidFill>
              </a:rPr>
              <a:t>Suty</a:t>
            </a:r>
            <a:endParaRPr lang="fr-FR" sz="1200" dirty="0" smtClean="0">
              <a:solidFill>
                <a:srgbClr val="000000"/>
              </a:solidFill>
            </a:endParaRPr>
          </a:p>
          <a:p>
            <a:pPr algn="ctr"/>
            <a:r>
              <a:rPr lang="fr-FR" sz="1200" dirty="0" smtClean="0">
                <a:solidFill>
                  <a:srgbClr val="000000"/>
                </a:solidFill>
              </a:rPr>
              <a:t>Clin Infect Dis 2012</a:t>
            </a:r>
            <a:endParaRPr lang="fr-FR" sz="1200" dirty="0">
              <a:solidFill>
                <a:srgbClr val="00000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5496" y="3336999"/>
            <a:ext cx="4242716" cy="21393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Espace réservé du contenu 1"/>
          <p:cNvSpPr txBox="1">
            <a:spLocks/>
          </p:cNvSpPr>
          <p:nvPr/>
        </p:nvSpPr>
        <p:spPr>
          <a:xfrm>
            <a:off x="655390" y="2530227"/>
            <a:ext cx="3484562" cy="46672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fr-FR" sz="2000" dirty="0" smtClean="0">
                <a:solidFill>
                  <a:schemeClr val="accent5">
                    <a:lumMod val="75000"/>
                  </a:schemeClr>
                </a:solidFill>
                <a:latin typeface="Candara" pitchFamily="34" charset="0"/>
              </a:rPr>
              <a:t>Pneumonies</a:t>
            </a:r>
          </a:p>
        </p:txBody>
      </p:sp>
    </p:spTree>
    <p:extLst>
      <p:ext uri="{BB962C8B-B14F-4D97-AF65-F5344CB8AC3E}">
        <p14:creationId xmlns:p14="http://schemas.microsoft.com/office/powerpoint/2010/main" val="33623378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ChangeArrowheads="1"/>
          </p:cNvSpPr>
          <p:nvPr/>
        </p:nvSpPr>
        <p:spPr bwMode="auto">
          <a:xfrm>
            <a:off x="0" y="76200"/>
            <a:ext cx="9144000" cy="1200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algn="ctr">
              <a:defRPr/>
            </a:pPr>
            <a:r>
              <a:rPr lang="en-GB" sz="3600" b="1" dirty="0">
                <a:solidFill>
                  <a:schemeClr val="accent5">
                    <a:lumMod val="75000"/>
                  </a:schemeClr>
                </a:solidFill>
                <a:latin typeface="+mj-lt"/>
              </a:rPr>
              <a:t>Impact de la Vaccination des </a:t>
            </a:r>
            <a:r>
              <a:rPr lang="en-GB" sz="3600" b="1" dirty="0" err="1">
                <a:solidFill>
                  <a:schemeClr val="accent5">
                    <a:lumMod val="75000"/>
                  </a:schemeClr>
                </a:solidFill>
                <a:latin typeface="+mj-lt"/>
              </a:rPr>
              <a:t>Professionnels</a:t>
            </a:r>
            <a:r>
              <a:rPr lang="en-GB" sz="3600" b="1" dirty="0">
                <a:solidFill>
                  <a:schemeClr val="accent5">
                    <a:lumMod val="75000"/>
                  </a:schemeClr>
                </a:solidFill>
                <a:latin typeface="+mj-lt"/>
              </a:rPr>
              <a:t> de Santé chez les </a:t>
            </a:r>
            <a:r>
              <a:rPr lang="en-GB" sz="3600" b="1" dirty="0" err="1">
                <a:solidFill>
                  <a:schemeClr val="accent5">
                    <a:lumMod val="75000"/>
                  </a:schemeClr>
                </a:solidFill>
                <a:latin typeface="+mj-lt"/>
              </a:rPr>
              <a:t>sujets</a:t>
            </a:r>
            <a:r>
              <a:rPr lang="en-GB" sz="3600" b="1" dirty="0">
                <a:solidFill>
                  <a:schemeClr val="accent5">
                    <a:lumMod val="75000"/>
                  </a:schemeClr>
                </a:solidFill>
                <a:latin typeface="+mj-lt"/>
              </a:rPr>
              <a:t> </a:t>
            </a:r>
            <a:r>
              <a:rPr lang="en-GB" sz="3600" b="1" dirty="0" err="1">
                <a:solidFill>
                  <a:schemeClr val="accent5">
                    <a:lumMod val="75000"/>
                  </a:schemeClr>
                </a:solidFill>
                <a:latin typeface="+mj-lt"/>
              </a:rPr>
              <a:t>âgés</a:t>
            </a:r>
            <a:r>
              <a:rPr lang="en-GB" sz="3600" b="1" dirty="0">
                <a:solidFill>
                  <a:schemeClr val="accent5">
                    <a:lumMod val="75000"/>
                  </a:schemeClr>
                </a:solidFill>
                <a:latin typeface="+mj-lt"/>
              </a:rPr>
              <a:t> en institution</a:t>
            </a:r>
          </a:p>
        </p:txBody>
      </p:sp>
      <p:sp>
        <p:nvSpPr>
          <p:cNvPr id="62467" name="Rectangle 3"/>
          <p:cNvSpPr>
            <a:spLocks noChangeArrowheads="1"/>
          </p:cNvSpPr>
          <p:nvPr/>
        </p:nvSpPr>
        <p:spPr bwMode="auto">
          <a:xfrm>
            <a:off x="-415" y="3501008"/>
            <a:ext cx="7816850" cy="708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a:defRPr/>
            </a:pPr>
            <a:r>
              <a:rPr lang="en-GB" sz="2000" b="1" dirty="0">
                <a:solidFill>
                  <a:srgbClr val="0000FF"/>
                </a:solidFill>
                <a:cs typeface="+mn-cs"/>
              </a:rPr>
              <a:t>    Thomas </a:t>
            </a:r>
            <a:r>
              <a:rPr lang="en-GB" sz="2000" dirty="0">
                <a:solidFill>
                  <a:srgbClr val="0000FF"/>
                </a:solidFill>
                <a:cs typeface="+mn-cs"/>
              </a:rPr>
              <a:t>Cochrane </a:t>
            </a:r>
            <a:r>
              <a:rPr lang="en-GB" sz="2000" dirty="0" err="1">
                <a:solidFill>
                  <a:srgbClr val="0000FF"/>
                </a:solidFill>
                <a:cs typeface="+mn-cs"/>
              </a:rPr>
              <a:t>dat</a:t>
            </a:r>
            <a:r>
              <a:rPr lang="en-GB" sz="2000" dirty="0">
                <a:solidFill>
                  <a:srgbClr val="0000FF"/>
                </a:solidFill>
                <a:cs typeface="+mn-cs"/>
              </a:rPr>
              <a:t> </a:t>
            </a:r>
            <a:r>
              <a:rPr lang="en-GB" sz="2000" dirty="0" err="1">
                <a:solidFill>
                  <a:srgbClr val="0000FF"/>
                </a:solidFill>
                <a:cs typeface="+mn-cs"/>
              </a:rPr>
              <a:t>syst</a:t>
            </a:r>
            <a:r>
              <a:rPr lang="en-GB" sz="2000" dirty="0">
                <a:solidFill>
                  <a:srgbClr val="0000FF"/>
                </a:solidFill>
                <a:cs typeface="+mn-cs"/>
              </a:rPr>
              <a:t>  2013.</a:t>
            </a:r>
            <a:r>
              <a:rPr lang="en-GB" sz="2000" dirty="0" smtClean="0">
                <a:solidFill>
                  <a:srgbClr val="0000FF"/>
                </a:solidFill>
                <a:cs typeface="+mn-cs"/>
              </a:rPr>
              <a:t>.</a:t>
            </a:r>
          </a:p>
          <a:p>
            <a:pPr>
              <a:defRPr/>
            </a:pPr>
            <a:r>
              <a:rPr lang="en-GB" sz="2000" dirty="0">
                <a:solidFill>
                  <a:srgbClr val="0000FF"/>
                </a:solidFill>
              </a:rPr>
              <a:t>	</a:t>
            </a:r>
            <a:r>
              <a:rPr lang="en-GB" sz="2000" dirty="0" smtClean="0">
                <a:solidFill>
                  <a:srgbClr val="0000FF"/>
                </a:solidFill>
              </a:rPr>
              <a:t>		</a:t>
            </a:r>
            <a:r>
              <a:rPr lang="en-GB" sz="2000" dirty="0" smtClean="0">
                <a:solidFill>
                  <a:srgbClr val="0000FF"/>
                </a:solidFill>
                <a:cs typeface="+mn-cs"/>
              </a:rPr>
              <a:t> </a:t>
            </a:r>
            <a:r>
              <a:rPr lang="en-GB" sz="2000" dirty="0" err="1" smtClean="0">
                <a:solidFill>
                  <a:srgbClr val="0000FF"/>
                </a:solidFill>
                <a:cs typeface="+mn-cs"/>
              </a:rPr>
              <a:t>Critères</a:t>
            </a:r>
            <a:r>
              <a:rPr lang="en-GB" sz="2000" dirty="0" smtClean="0">
                <a:solidFill>
                  <a:srgbClr val="0000FF"/>
                </a:solidFill>
                <a:cs typeface="+mn-cs"/>
              </a:rPr>
              <a:t> de </a:t>
            </a:r>
            <a:r>
              <a:rPr lang="en-GB" sz="2000" dirty="0" err="1" smtClean="0">
                <a:solidFill>
                  <a:srgbClr val="0000FF"/>
                </a:solidFill>
                <a:cs typeface="+mn-cs"/>
              </a:rPr>
              <a:t>jugements</a:t>
            </a:r>
            <a:endParaRPr lang="en-GB" sz="2000" b="1" dirty="0">
              <a:solidFill>
                <a:srgbClr val="0000FF"/>
              </a:solidFill>
              <a:cs typeface="+mn-cs"/>
            </a:endParaRPr>
          </a:p>
        </p:txBody>
      </p:sp>
      <p:sp>
        <p:nvSpPr>
          <p:cNvPr id="62468" name="Rectangle 4"/>
          <p:cNvSpPr>
            <a:spLocks noChangeArrowheads="1"/>
          </p:cNvSpPr>
          <p:nvPr/>
        </p:nvSpPr>
        <p:spPr bwMode="auto">
          <a:xfrm>
            <a:off x="5761038" y="5272088"/>
            <a:ext cx="14620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a:defRPr/>
            </a:pPr>
            <a:endParaRPr lang="en-GB">
              <a:latin typeface="Times New Roman" charset="0"/>
              <a:cs typeface="+mn-cs"/>
            </a:endParaRPr>
          </a:p>
        </p:txBody>
      </p:sp>
      <p:sp>
        <p:nvSpPr>
          <p:cNvPr id="62469" name="Rectangle 5"/>
          <p:cNvSpPr>
            <a:spLocks noChangeArrowheads="1"/>
          </p:cNvSpPr>
          <p:nvPr/>
        </p:nvSpPr>
        <p:spPr bwMode="auto">
          <a:xfrm>
            <a:off x="1920875" y="2797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latin typeface="Times New Roman" charset="0"/>
              <a:cs typeface="+mn-cs"/>
            </a:endParaRPr>
          </a:p>
        </p:txBody>
      </p:sp>
      <p:sp>
        <p:nvSpPr>
          <p:cNvPr id="52229" name="ZoneTexte 1"/>
          <p:cNvSpPr txBox="1">
            <a:spLocks noChangeArrowheads="1"/>
          </p:cNvSpPr>
          <p:nvPr/>
        </p:nvSpPr>
        <p:spPr bwMode="auto">
          <a:xfrm>
            <a:off x="1979613" y="1341438"/>
            <a:ext cx="507841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2800" dirty="0" err="1">
                <a:solidFill>
                  <a:srgbClr val="FF0000"/>
                </a:solidFill>
              </a:rPr>
              <a:t>Pourquoi</a:t>
            </a:r>
            <a:r>
              <a:rPr lang="en-GB" sz="2800" dirty="0">
                <a:solidFill>
                  <a:srgbClr val="FF0000"/>
                </a:solidFill>
              </a:rPr>
              <a:t> des </a:t>
            </a:r>
            <a:r>
              <a:rPr lang="en-GB" sz="2800" dirty="0" err="1">
                <a:solidFill>
                  <a:srgbClr val="FF0000"/>
                </a:solidFill>
              </a:rPr>
              <a:t>différences</a:t>
            </a:r>
            <a:r>
              <a:rPr lang="en-GB" sz="2800" dirty="0">
                <a:solidFill>
                  <a:srgbClr val="FF0000"/>
                </a:solidFill>
              </a:rPr>
              <a:t>????</a:t>
            </a:r>
          </a:p>
        </p:txBody>
      </p:sp>
      <p:sp>
        <p:nvSpPr>
          <p:cNvPr id="52230" name="Rectangle 2"/>
          <p:cNvSpPr>
            <a:spLocks noChangeArrowheads="1"/>
          </p:cNvSpPr>
          <p:nvPr/>
        </p:nvSpPr>
        <p:spPr bwMode="auto">
          <a:xfrm>
            <a:off x="179512" y="1916832"/>
            <a:ext cx="8789612" cy="1323439"/>
          </a:xfrm>
          <a:prstGeom prst="rect">
            <a:avLst/>
          </a:prstGeom>
          <a:solidFill>
            <a:srgbClr val="FFFFFF"/>
          </a:solidFill>
          <a:ln>
            <a:noFill/>
          </a:ln>
        </p:spPr>
        <p:txBody>
          <a:bodyPr wrap="square">
            <a:spAutoFit/>
          </a:bodyPr>
          <a:lstStyle/>
          <a:p>
            <a:r>
              <a:rPr lang="en-GB" sz="2000" b="1" dirty="0">
                <a:solidFill>
                  <a:srgbClr val="0000FF"/>
                </a:solidFill>
              </a:rPr>
              <a:t>Carman /  Hayward  / Lemaitre  </a:t>
            </a:r>
          </a:p>
          <a:p>
            <a:r>
              <a:rPr lang="en-GB" sz="2000" dirty="0">
                <a:solidFill>
                  <a:srgbClr val="0000FF"/>
                </a:solidFill>
              </a:rPr>
              <a:t>	</a:t>
            </a:r>
            <a:r>
              <a:rPr lang="en-GB" sz="2000" dirty="0" err="1">
                <a:solidFill>
                  <a:srgbClr val="0000FF"/>
                </a:solidFill>
              </a:rPr>
              <a:t>Critère</a:t>
            </a:r>
            <a:r>
              <a:rPr lang="en-GB" sz="2000" dirty="0">
                <a:solidFill>
                  <a:srgbClr val="0000FF"/>
                </a:solidFill>
              </a:rPr>
              <a:t> principal </a:t>
            </a:r>
            <a:r>
              <a:rPr lang="en-GB" sz="2000" dirty="0" err="1"/>
              <a:t>était</a:t>
            </a:r>
            <a:r>
              <a:rPr lang="en-GB" sz="2000" dirty="0"/>
              <a:t> la </a:t>
            </a:r>
            <a:r>
              <a:rPr lang="en-GB" sz="2000" dirty="0" err="1"/>
              <a:t>Mortalité</a:t>
            </a:r>
            <a:r>
              <a:rPr lang="en-GB" sz="2000" dirty="0"/>
              <a:t> </a:t>
            </a:r>
            <a:r>
              <a:rPr lang="en-GB" sz="2000" dirty="0" err="1"/>
              <a:t>toute</a:t>
            </a:r>
            <a:r>
              <a:rPr lang="en-GB" sz="2000" dirty="0"/>
              <a:t> cause </a:t>
            </a:r>
            <a:r>
              <a:rPr lang="en-GB" sz="2000" dirty="0" err="1"/>
              <a:t>pdt</a:t>
            </a:r>
            <a:r>
              <a:rPr lang="en-GB" sz="2000" dirty="0"/>
              <a:t> la </a:t>
            </a:r>
            <a:r>
              <a:rPr lang="en-GB" sz="2000" dirty="0" err="1"/>
              <a:t>saison</a:t>
            </a:r>
            <a:r>
              <a:rPr lang="en-GB" sz="2000" dirty="0"/>
              <a:t> </a:t>
            </a:r>
            <a:r>
              <a:rPr lang="en-GB" sz="2000" dirty="0" err="1"/>
              <a:t>grippale</a:t>
            </a:r>
            <a:r>
              <a:rPr lang="en-GB" sz="2000" dirty="0"/>
              <a:t>.</a:t>
            </a:r>
          </a:p>
          <a:p>
            <a:r>
              <a:rPr lang="en-GB" sz="2000" dirty="0">
                <a:solidFill>
                  <a:srgbClr val="0000FF"/>
                </a:solidFill>
              </a:rPr>
              <a:t>	</a:t>
            </a:r>
            <a:r>
              <a:rPr lang="en-GB" sz="2000" dirty="0" err="1">
                <a:solidFill>
                  <a:srgbClr val="0000FF"/>
                </a:solidFill>
              </a:rPr>
              <a:t>Critères</a:t>
            </a:r>
            <a:r>
              <a:rPr lang="en-GB" sz="2000" dirty="0">
                <a:solidFill>
                  <a:srgbClr val="0000FF"/>
                </a:solidFill>
              </a:rPr>
              <a:t> </a:t>
            </a:r>
            <a:r>
              <a:rPr lang="en-GB" sz="2000" dirty="0" err="1">
                <a:solidFill>
                  <a:srgbClr val="0000FF"/>
                </a:solidFill>
              </a:rPr>
              <a:t>secondaires</a:t>
            </a:r>
            <a:r>
              <a:rPr lang="en-GB" sz="2000" dirty="0">
                <a:solidFill>
                  <a:srgbClr val="0000FF"/>
                </a:solidFill>
              </a:rPr>
              <a:t> </a:t>
            </a:r>
            <a:r>
              <a:rPr lang="en-GB" sz="2000" dirty="0"/>
              <a:t>incidences des hospitalizations, Des syndromes </a:t>
            </a:r>
            <a:r>
              <a:rPr lang="en-GB" sz="2000" dirty="0" err="1"/>
              <a:t>grippaux</a:t>
            </a:r>
            <a:endParaRPr lang="en-GB" sz="2000" dirty="0"/>
          </a:p>
          <a:p>
            <a:r>
              <a:rPr lang="en-GB" sz="2000" dirty="0"/>
              <a:t>	chez les </a:t>
            </a:r>
            <a:r>
              <a:rPr lang="en-GB" sz="2000" dirty="0" err="1"/>
              <a:t>résidents</a:t>
            </a:r>
            <a:endParaRPr lang="en-GB" sz="2000" dirty="0"/>
          </a:p>
        </p:txBody>
      </p:sp>
      <p:grpSp>
        <p:nvGrpSpPr>
          <p:cNvPr id="52231" name="Grouper 17"/>
          <p:cNvGrpSpPr>
            <a:grpSpLocks/>
          </p:cNvGrpSpPr>
          <p:nvPr/>
        </p:nvGrpSpPr>
        <p:grpSpPr bwMode="auto">
          <a:xfrm>
            <a:off x="0" y="4622800"/>
            <a:ext cx="9144000" cy="1749425"/>
            <a:chOff x="0" y="4344144"/>
            <a:chExt cx="9144000" cy="1749152"/>
          </a:xfrm>
        </p:grpSpPr>
        <p:pic>
          <p:nvPicPr>
            <p:cNvPr id="52240" name="Image 3"/>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07503" y="4816177"/>
              <a:ext cx="8496945" cy="341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1" name="Image 5"/>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0" y="5263232"/>
              <a:ext cx="9144000" cy="276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2" name="Image 6"/>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899592" y="5839296"/>
              <a:ext cx="71247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3" name="Image 7"/>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18701" y="5551264"/>
              <a:ext cx="26035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4" name="Image 8"/>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0" y="4344144"/>
              <a:ext cx="8003144" cy="453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2233" name="Image 10"/>
          <p:cNvPicPr>
            <a:picLocks noChangeAspect="1"/>
          </p:cNvPicPr>
          <p:nvPr/>
        </p:nvPicPr>
        <p:blipFill>
          <a:blip r:embed="rId8">
            <a:extLst>
              <a:ext uri="{28A0092B-C50C-407E-A947-70E740481C1C}">
                <a14:useLocalDpi xmlns:a14="http://schemas.microsoft.com/office/drawing/2010/main"/>
              </a:ext>
            </a:extLst>
          </a:blip>
          <a:srcRect/>
          <a:stretch>
            <a:fillRect/>
          </a:stretch>
        </p:blipFill>
        <p:spPr bwMode="auto">
          <a:xfrm>
            <a:off x="5526088" y="3213100"/>
            <a:ext cx="20701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4" name="Image 11"/>
          <p:cNvPicPr>
            <a:picLocks noChangeAspect="1"/>
          </p:cNvPicPr>
          <p:nvPr/>
        </p:nvPicPr>
        <p:blipFill>
          <a:blip r:embed="rId9">
            <a:extLst>
              <a:ext uri="{28A0092B-C50C-407E-A947-70E740481C1C}">
                <a14:useLocalDpi xmlns:a14="http://schemas.microsoft.com/office/drawing/2010/main"/>
              </a:ext>
            </a:extLst>
          </a:blip>
          <a:srcRect/>
          <a:stretch>
            <a:fillRect/>
          </a:stretch>
        </p:blipFill>
        <p:spPr bwMode="auto">
          <a:xfrm>
            <a:off x="5559425" y="3500438"/>
            <a:ext cx="18923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5" name="Image 12"/>
          <p:cNvPicPr>
            <a:picLocks noChangeAspect="1"/>
          </p:cNvPicPr>
          <p:nvPr/>
        </p:nvPicPr>
        <p:blipFill>
          <a:blip r:embed="rId10">
            <a:extLst>
              <a:ext uri="{28A0092B-C50C-407E-A947-70E740481C1C}">
                <a14:useLocalDpi xmlns:a14="http://schemas.microsoft.com/office/drawing/2010/main"/>
              </a:ext>
            </a:extLst>
          </a:blip>
          <a:srcRect/>
          <a:stretch>
            <a:fillRect/>
          </a:stretch>
        </p:blipFill>
        <p:spPr bwMode="auto">
          <a:xfrm>
            <a:off x="5480050" y="4106863"/>
            <a:ext cx="33401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 name="Connecteur droit 18"/>
          <p:cNvCxnSpPr/>
          <p:nvPr/>
        </p:nvCxnSpPr>
        <p:spPr>
          <a:xfrm>
            <a:off x="5219700" y="3459163"/>
            <a:ext cx="0" cy="11938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pic>
        <p:nvPicPr>
          <p:cNvPr id="52237" name="Image 19"/>
          <p:cNvPicPr>
            <a:picLocks noChangeAspect="1"/>
          </p:cNvPicPr>
          <p:nvPr/>
        </p:nvPicPr>
        <p:blipFill>
          <a:blip r:embed="rId11">
            <a:extLst>
              <a:ext uri="{28A0092B-C50C-407E-A947-70E740481C1C}">
                <a14:useLocalDpi xmlns:a14="http://schemas.microsoft.com/office/drawing/2010/main"/>
              </a:ext>
            </a:extLst>
          </a:blip>
          <a:srcRect/>
          <a:stretch>
            <a:fillRect/>
          </a:stretch>
        </p:blipFill>
        <p:spPr bwMode="auto">
          <a:xfrm>
            <a:off x="5435600" y="3789363"/>
            <a:ext cx="3276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8" name="Image 20"/>
          <p:cNvPicPr>
            <a:picLocks noChangeAspect="1"/>
          </p:cNvPicPr>
          <p:nvPr/>
        </p:nvPicPr>
        <p:blipFill>
          <a:blip r:embed="rId12">
            <a:extLst>
              <a:ext uri="{28A0092B-C50C-407E-A947-70E740481C1C}">
                <a14:useLocalDpi xmlns:a14="http://schemas.microsoft.com/office/drawing/2010/main"/>
              </a:ext>
            </a:extLst>
          </a:blip>
          <a:srcRect/>
          <a:stretch>
            <a:fillRect/>
          </a:stretch>
        </p:blipFill>
        <p:spPr bwMode="auto">
          <a:xfrm>
            <a:off x="5435600" y="4292600"/>
            <a:ext cx="26289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9" name="Image 21"/>
          <p:cNvPicPr>
            <a:picLocks noChangeAspect="1"/>
          </p:cNvPicPr>
          <p:nvPr/>
        </p:nvPicPr>
        <p:blipFill>
          <a:blip r:embed="rId13">
            <a:extLst>
              <a:ext uri="{28A0092B-C50C-407E-A947-70E740481C1C}">
                <a14:useLocalDpi xmlns:a14="http://schemas.microsoft.com/office/drawing/2010/main"/>
              </a:ext>
            </a:extLst>
          </a:blip>
          <a:srcRect/>
          <a:stretch>
            <a:fillRect/>
          </a:stretch>
        </p:blipFill>
        <p:spPr bwMode="auto">
          <a:xfrm>
            <a:off x="0" y="6370638"/>
            <a:ext cx="9144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22542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ChangeArrowheads="1"/>
          </p:cNvSpPr>
          <p:nvPr/>
        </p:nvSpPr>
        <p:spPr bwMode="auto">
          <a:xfrm>
            <a:off x="0" y="76200"/>
            <a:ext cx="9144000" cy="1200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algn="ctr">
              <a:defRPr/>
            </a:pPr>
            <a:r>
              <a:rPr lang="en-GB" sz="3600" b="1" dirty="0">
                <a:solidFill>
                  <a:schemeClr val="accent5">
                    <a:lumMod val="75000"/>
                  </a:schemeClr>
                </a:solidFill>
                <a:latin typeface="+mj-lt"/>
              </a:rPr>
              <a:t>Impact de la Vaccination des </a:t>
            </a:r>
            <a:r>
              <a:rPr lang="en-GB" sz="3600" b="1" dirty="0" err="1">
                <a:solidFill>
                  <a:schemeClr val="accent5">
                    <a:lumMod val="75000"/>
                  </a:schemeClr>
                </a:solidFill>
                <a:latin typeface="+mj-lt"/>
              </a:rPr>
              <a:t>Professionnels</a:t>
            </a:r>
            <a:r>
              <a:rPr lang="en-GB" sz="3600" b="1" dirty="0">
                <a:solidFill>
                  <a:schemeClr val="accent5">
                    <a:lumMod val="75000"/>
                  </a:schemeClr>
                </a:solidFill>
                <a:latin typeface="+mj-lt"/>
              </a:rPr>
              <a:t> de Santé chez les </a:t>
            </a:r>
            <a:r>
              <a:rPr lang="en-GB" sz="3600" b="1" dirty="0" err="1">
                <a:solidFill>
                  <a:schemeClr val="accent5">
                    <a:lumMod val="75000"/>
                  </a:schemeClr>
                </a:solidFill>
                <a:latin typeface="+mj-lt"/>
              </a:rPr>
              <a:t>sujets</a:t>
            </a:r>
            <a:r>
              <a:rPr lang="en-GB" sz="3600" b="1" dirty="0">
                <a:solidFill>
                  <a:schemeClr val="accent5">
                    <a:lumMod val="75000"/>
                  </a:schemeClr>
                </a:solidFill>
                <a:latin typeface="+mj-lt"/>
              </a:rPr>
              <a:t> </a:t>
            </a:r>
            <a:r>
              <a:rPr lang="en-GB" sz="3600" b="1" dirty="0" err="1">
                <a:solidFill>
                  <a:schemeClr val="accent5">
                    <a:lumMod val="75000"/>
                  </a:schemeClr>
                </a:solidFill>
                <a:latin typeface="+mj-lt"/>
              </a:rPr>
              <a:t>âgés</a:t>
            </a:r>
            <a:r>
              <a:rPr lang="en-GB" sz="3600" b="1" dirty="0">
                <a:solidFill>
                  <a:schemeClr val="accent5">
                    <a:lumMod val="75000"/>
                  </a:schemeClr>
                </a:solidFill>
                <a:latin typeface="+mj-lt"/>
              </a:rPr>
              <a:t> en institution</a:t>
            </a:r>
          </a:p>
        </p:txBody>
      </p:sp>
      <p:sp>
        <p:nvSpPr>
          <p:cNvPr id="62467" name="Rectangle 3"/>
          <p:cNvSpPr>
            <a:spLocks noChangeArrowheads="1"/>
          </p:cNvSpPr>
          <p:nvPr/>
        </p:nvSpPr>
        <p:spPr bwMode="auto">
          <a:xfrm>
            <a:off x="0" y="3645024"/>
            <a:ext cx="781685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a:defRPr/>
            </a:pPr>
            <a:r>
              <a:rPr lang="en-GB" sz="1600" b="1" dirty="0">
                <a:solidFill>
                  <a:srgbClr val="0000FF"/>
                </a:solidFill>
                <a:cs typeface="+mn-cs"/>
              </a:rPr>
              <a:t>    Thomas </a:t>
            </a:r>
            <a:r>
              <a:rPr lang="en-GB" sz="1600" dirty="0">
                <a:solidFill>
                  <a:srgbClr val="0000FF"/>
                </a:solidFill>
                <a:cs typeface="+mn-cs"/>
              </a:rPr>
              <a:t>Cochrane </a:t>
            </a:r>
            <a:r>
              <a:rPr lang="en-GB" sz="1600" dirty="0" err="1">
                <a:solidFill>
                  <a:srgbClr val="0000FF"/>
                </a:solidFill>
                <a:cs typeface="+mn-cs"/>
              </a:rPr>
              <a:t>dat</a:t>
            </a:r>
            <a:r>
              <a:rPr lang="en-GB" sz="1600" dirty="0">
                <a:solidFill>
                  <a:srgbClr val="0000FF"/>
                </a:solidFill>
                <a:cs typeface="+mn-cs"/>
              </a:rPr>
              <a:t> </a:t>
            </a:r>
            <a:r>
              <a:rPr lang="en-GB" sz="1600" dirty="0" err="1">
                <a:solidFill>
                  <a:srgbClr val="0000FF"/>
                </a:solidFill>
                <a:cs typeface="+mn-cs"/>
              </a:rPr>
              <a:t>syst</a:t>
            </a:r>
            <a:r>
              <a:rPr lang="en-GB" sz="1600" dirty="0">
                <a:solidFill>
                  <a:srgbClr val="0000FF"/>
                </a:solidFill>
                <a:cs typeface="+mn-cs"/>
              </a:rPr>
              <a:t>  2013.. </a:t>
            </a:r>
            <a:r>
              <a:rPr lang="en-GB" sz="1600" dirty="0" err="1" smtClean="0">
                <a:solidFill>
                  <a:srgbClr val="0000FF"/>
                </a:solidFill>
                <a:cs typeface="+mn-cs"/>
              </a:rPr>
              <a:t>Critères</a:t>
            </a:r>
            <a:r>
              <a:rPr lang="en-GB" sz="1600" dirty="0" smtClean="0">
                <a:solidFill>
                  <a:srgbClr val="0000FF"/>
                </a:solidFill>
                <a:cs typeface="+mn-cs"/>
              </a:rPr>
              <a:t> de </a:t>
            </a:r>
            <a:r>
              <a:rPr lang="en-GB" sz="1600" dirty="0" err="1" smtClean="0">
                <a:solidFill>
                  <a:srgbClr val="0000FF"/>
                </a:solidFill>
                <a:cs typeface="+mn-cs"/>
              </a:rPr>
              <a:t>jugements</a:t>
            </a:r>
            <a:endParaRPr lang="en-GB" sz="1600" b="1" dirty="0">
              <a:solidFill>
                <a:srgbClr val="0000FF"/>
              </a:solidFill>
              <a:cs typeface="+mn-cs"/>
            </a:endParaRPr>
          </a:p>
        </p:txBody>
      </p:sp>
      <p:sp>
        <p:nvSpPr>
          <p:cNvPr id="62468" name="Rectangle 4"/>
          <p:cNvSpPr>
            <a:spLocks noChangeArrowheads="1"/>
          </p:cNvSpPr>
          <p:nvPr/>
        </p:nvSpPr>
        <p:spPr bwMode="auto">
          <a:xfrm>
            <a:off x="5761038" y="5272088"/>
            <a:ext cx="14620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a:defRPr/>
            </a:pPr>
            <a:endParaRPr lang="en-GB">
              <a:latin typeface="Times New Roman" charset="0"/>
              <a:cs typeface="+mn-cs"/>
            </a:endParaRPr>
          </a:p>
        </p:txBody>
      </p:sp>
      <p:sp>
        <p:nvSpPr>
          <p:cNvPr id="62469" name="Rectangle 5"/>
          <p:cNvSpPr>
            <a:spLocks noChangeArrowheads="1"/>
          </p:cNvSpPr>
          <p:nvPr/>
        </p:nvSpPr>
        <p:spPr bwMode="auto">
          <a:xfrm>
            <a:off x="1920875" y="2797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latin typeface="Times New Roman" charset="0"/>
              <a:cs typeface="+mn-cs"/>
            </a:endParaRPr>
          </a:p>
        </p:txBody>
      </p:sp>
      <p:sp>
        <p:nvSpPr>
          <p:cNvPr id="52229" name="ZoneTexte 1"/>
          <p:cNvSpPr txBox="1">
            <a:spLocks noChangeArrowheads="1"/>
          </p:cNvSpPr>
          <p:nvPr/>
        </p:nvSpPr>
        <p:spPr bwMode="auto">
          <a:xfrm>
            <a:off x="1979613" y="1341438"/>
            <a:ext cx="507841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2800" dirty="0" err="1">
                <a:solidFill>
                  <a:srgbClr val="FF0000"/>
                </a:solidFill>
              </a:rPr>
              <a:t>Pourquoi</a:t>
            </a:r>
            <a:r>
              <a:rPr lang="en-GB" sz="2800" dirty="0">
                <a:solidFill>
                  <a:srgbClr val="FF0000"/>
                </a:solidFill>
              </a:rPr>
              <a:t> des </a:t>
            </a:r>
            <a:r>
              <a:rPr lang="en-GB" sz="2800" dirty="0" err="1">
                <a:solidFill>
                  <a:srgbClr val="FF0000"/>
                </a:solidFill>
              </a:rPr>
              <a:t>différences</a:t>
            </a:r>
            <a:r>
              <a:rPr lang="en-GB" sz="2800" dirty="0">
                <a:solidFill>
                  <a:srgbClr val="FF0000"/>
                </a:solidFill>
              </a:rPr>
              <a:t>????</a:t>
            </a:r>
          </a:p>
        </p:txBody>
      </p:sp>
      <p:sp>
        <p:nvSpPr>
          <p:cNvPr id="52230" name="Rectangle 2"/>
          <p:cNvSpPr>
            <a:spLocks noChangeArrowheads="1"/>
          </p:cNvSpPr>
          <p:nvPr/>
        </p:nvSpPr>
        <p:spPr bwMode="auto">
          <a:xfrm>
            <a:off x="4511" y="1916832"/>
            <a:ext cx="8964613" cy="1323439"/>
          </a:xfrm>
          <a:prstGeom prst="rect">
            <a:avLst/>
          </a:prstGeom>
          <a:solidFill>
            <a:srgbClr val="FFFFFF"/>
          </a:solidFill>
          <a:ln>
            <a:noFill/>
          </a:ln>
        </p:spPr>
        <p:txBody>
          <a:bodyPr>
            <a:spAutoFit/>
          </a:bodyPr>
          <a:lstStyle/>
          <a:p>
            <a:r>
              <a:rPr lang="en-GB" sz="2000" dirty="0">
                <a:solidFill>
                  <a:srgbClr val="0000FF"/>
                </a:solidFill>
              </a:rPr>
              <a:t>Carman /  Hayward  / Lemaitre  </a:t>
            </a:r>
          </a:p>
          <a:p>
            <a:r>
              <a:rPr lang="en-GB" sz="2000" dirty="0">
                <a:solidFill>
                  <a:srgbClr val="0000FF"/>
                </a:solidFill>
              </a:rPr>
              <a:t>	</a:t>
            </a:r>
            <a:r>
              <a:rPr lang="en-GB" sz="2000" dirty="0" err="1">
                <a:solidFill>
                  <a:srgbClr val="0000FF"/>
                </a:solidFill>
              </a:rPr>
              <a:t>Critère</a:t>
            </a:r>
            <a:r>
              <a:rPr lang="en-GB" sz="2000" dirty="0">
                <a:solidFill>
                  <a:srgbClr val="0000FF"/>
                </a:solidFill>
              </a:rPr>
              <a:t> principal </a:t>
            </a:r>
            <a:r>
              <a:rPr lang="en-GB" sz="2000" dirty="0" err="1"/>
              <a:t>était</a:t>
            </a:r>
            <a:r>
              <a:rPr lang="en-GB" sz="2000" dirty="0"/>
              <a:t> la </a:t>
            </a:r>
            <a:r>
              <a:rPr lang="en-GB" sz="2000" dirty="0" err="1"/>
              <a:t>Mortalité</a:t>
            </a:r>
            <a:r>
              <a:rPr lang="en-GB" sz="2000" dirty="0"/>
              <a:t> </a:t>
            </a:r>
            <a:r>
              <a:rPr lang="en-GB" sz="2000" dirty="0" err="1"/>
              <a:t>toute</a:t>
            </a:r>
            <a:r>
              <a:rPr lang="en-GB" sz="2000" dirty="0"/>
              <a:t> cause </a:t>
            </a:r>
            <a:r>
              <a:rPr lang="en-GB" sz="2000" dirty="0" err="1"/>
              <a:t>pdt</a:t>
            </a:r>
            <a:r>
              <a:rPr lang="en-GB" sz="2000" dirty="0"/>
              <a:t> la </a:t>
            </a:r>
            <a:r>
              <a:rPr lang="en-GB" sz="2000" dirty="0" err="1"/>
              <a:t>saison</a:t>
            </a:r>
            <a:r>
              <a:rPr lang="en-GB" sz="2000" dirty="0"/>
              <a:t> </a:t>
            </a:r>
            <a:r>
              <a:rPr lang="en-GB" sz="2000" dirty="0" err="1"/>
              <a:t>grippale</a:t>
            </a:r>
            <a:r>
              <a:rPr lang="en-GB" sz="2000" dirty="0"/>
              <a:t>.</a:t>
            </a:r>
          </a:p>
          <a:p>
            <a:r>
              <a:rPr lang="en-GB" sz="2000" dirty="0">
                <a:solidFill>
                  <a:srgbClr val="0000FF"/>
                </a:solidFill>
              </a:rPr>
              <a:t>	</a:t>
            </a:r>
            <a:r>
              <a:rPr lang="en-GB" sz="2000" dirty="0" err="1">
                <a:solidFill>
                  <a:srgbClr val="0000FF"/>
                </a:solidFill>
              </a:rPr>
              <a:t>Critères</a:t>
            </a:r>
            <a:r>
              <a:rPr lang="en-GB" sz="2000" dirty="0">
                <a:solidFill>
                  <a:srgbClr val="0000FF"/>
                </a:solidFill>
              </a:rPr>
              <a:t> </a:t>
            </a:r>
            <a:r>
              <a:rPr lang="en-GB" sz="2000" dirty="0" err="1">
                <a:solidFill>
                  <a:srgbClr val="0000FF"/>
                </a:solidFill>
              </a:rPr>
              <a:t>secondaires</a:t>
            </a:r>
            <a:r>
              <a:rPr lang="en-GB" sz="2000" dirty="0">
                <a:solidFill>
                  <a:srgbClr val="0000FF"/>
                </a:solidFill>
              </a:rPr>
              <a:t> </a:t>
            </a:r>
            <a:r>
              <a:rPr lang="en-GB" sz="2000" dirty="0"/>
              <a:t>incidences des hospitalizations, Des syndromes </a:t>
            </a:r>
            <a:r>
              <a:rPr lang="en-GB" sz="2000" dirty="0" err="1"/>
              <a:t>grippaux</a:t>
            </a:r>
            <a:endParaRPr lang="en-GB" sz="2000" dirty="0"/>
          </a:p>
          <a:p>
            <a:r>
              <a:rPr lang="en-GB" sz="2000" dirty="0"/>
              <a:t>	chez les </a:t>
            </a:r>
            <a:r>
              <a:rPr lang="en-GB" sz="2000" dirty="0" err="1"/>
              <a:t>résidents</a:t>
            </a:r>
            <a:endParaRPr lang="en-GB" sz="2000" dirty="0"/>
          </a:p>
        </p:txBody>
      </p:sp>
      <p:grpSp>
        <p:nvGrpSpPr>
          <p:cNvPr id="52231" name="Grouper 17"/>
          <p:cNvGrpSpPr>
            <a:grpSpLocks/>
          </p:cNvGrpSpPr>
          <p:nvPr/>
        </p:nvGrpSpPr>
        <p:grpSpPr bwMode="auto">
          <a:xfrm>
            <a:off x="0" y="4622800"/>
            <a:ext cx="9144000" cy="1749425"/>
            <a:chOff x="0" y="4344144"/>
            <a:chExt cx="9144000" cy="1749152"/>
          </a:xfrm>
        </p:grpSpPr>
        <p:pic>
          <p:nvPicPr>
            <p:cNvPr id="52240" name="Image 3"/>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07503" y="4816177"/>
              <a:ext cx="8496945" cy="341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1" name="Image 5"/>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0" y="5263232"/>
              <a:ext cx="9144000" cy="276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2" name="Image 6"/>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899592" y="5839296"/>
              <a:ext cx="71247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3" name="Image 7"/>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18701" y="5551264"/>
              <a:ext cx="26035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4" name="Image 8"/>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0" y="4344144"/>
              <a:ext cx="8003144" cy="453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2233" name="Image 10"/>
          <p:cNvPicPr>
            <a:picLocks noChangeAspect="1"/>
          </p:cNvPicPr>
          <p:nvPr/>
        </p:nvPicPr>
        <p:blipFill>
          <a:blip r:embed="rId8">
            <a:extLst>
              <a:ext uri="{28A0092B-C50C-407E-A947-70E740481C1C}">
                <a14:useLocalDpi xmlns:a14="http://schemas.microsoft.com/office/drawing/2010/main"/>
              </a:ext>
            </a:extLst>
          </a:blip>
          <a:srcRect/>
          <a:stretch>
            <a:fillRect/>
          </a:stretch>
        </p:blipFill>
        <p:spPr bwMode="auto">
          <a:xfrm>
            <a:off x="5526088" y="3213100"/>
            <a:ext cx="20701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4" name="Image 11"/>
          <p:cNvPicPr>
            <a:picLocks noChangeAspect="1"/>
          </p:cNvPicPr>
          <p:nvPr/>
        </p:nvPicPr>
        <p:blipFill>
          <a:blip r:embed="rId9">
            <a:extLst>
              <a:ext uri="{28A0092B-C50C-407E-A947-70E740481C1C}">
                <a14:useLocalDpi xmlns:a14="http://schemas.microsoft.com/office/drawing/2010/main"/>
              </a:ext>
            </a:extLst>
          </a:blip>
          <a:srcRect/>
          <a:stretch>
            <a:fillRect/>
          </a:stretch>
        </p:blipFill>
        <p:spPr bwMode="auto">
          <a:xfrm>
            <a:off x="5559425" y="3500438"/>
            <a:ext cx="18923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5" name="Image 12"/>
          <p:cNvPicPr>
            <a:picLocks noChangeAspect="1"/>
          </p:cNvPicPr>
          <p:nvPr/>
        </p:nvPicPr>
        <p:blipFill>
          <a:blip r:embed="rId10">
            <a:extLst>
              <a:ext uri="{28A0092B-C50C-407E-A947-70E740481C1C}">
                <a14:useLocalDpi xmlns:a14="http://schemas.microsoft.com/office/drawing/2010/main"/>
              </a:ext>
            </a:extLst>
          </a:blip>
          <a:srcRect/>
          <a:stretch>
            <a:fillRect/>
          </a:stretch>
        </p:blipFill>
        <p:spPr bwMode="auto">
          <a:xfrm>
            <a:off x="5480050" y="4106863"/>
            <a:ext cx="33401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 name="Connecteur droit 18"/>
          <p:cNvCxnSpPr/>
          <p:nvPr/>
        </p:nvCxnSpPr>
        <p:spPr>
          <a:xfrm>
            <a:off x="5219700" y="3459163"/>
            <a:ext cx="0" cy="11938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pic>
        <p:nvPicPr>
          <p:cNvPr id="52237" name="Image 19"/>
          <p:cNvPicPr>
            <a:picLocks noChangeAspect="1"/>
          </p:cNvPicPr>
          <p:nvPr/>
        </p:nvPicPr>
        <p:blipFill>
          <a:blip r:embed="rId11">
            <a:extLst>
              <a:ext uri="{28A0092B-C50C-407E-A947-70E740481C1C}">
                <a14:useLocalDpi xmlns:a14="http://schemas.microsoft.com/office/drawing/2010/main"/>
              </a:ext>
            </a:extLst>
          </a:blip>
          <a:srcRect/>
          <a:stretch>
            <a:fillRect/>
          </a:stretch>
        </p:blipFill>
        <p:spPr bwMode="auto">
          <a:xfrm>
            <a:off x="5435600" y="3789363"/>
            <a:ext cx="3276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8" name="Image 20"/>
          <p:cNvPicPr>
            <a:picLocks noChangeAspect="1"/>
          </p:cNvPicPr>
          <p:nvPr/>
        </p:nvPicPr>
        <p:blipFill>
          <a:blip r:embed="rId12">
            <a:extLst>
              <a:ext uri="{28A0092B-C50C-407E-A947-70E740481C1C}">
                <a14:useLocalDpi xmlns:a14="http://schemas.microsoft.com/office/drawing/2010/main"/>
              </a:ext>
            </a:extLst>
          </a:blip>
          <a:srcRect/>
          <a:stretch>
            <a:fillRect/>
          </a:stretch>
        </p:blipFill>
        <p:spPr bwMode="auto">
          <a:xfrm>
            <a:off x="5435600" y="4292600"/>
            <a:ext cx="26289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9" name="Image 21"/>
          <p:cNvPicPr>
            <a:picLocks noChangeAspect="1"/>
          </p:cNvPicPr>
          <p:nvPr/>
        </p:nvPicPr>
        <p:blipFill>
          <a:blip r:embed="rId13">
            <a:extLst>
              <a:ext uri="{28A0092B-C50C-407E-A947-70E740481C1C}">
                <a14:useLocalDpi xmlns:a14="http://schemas.microsoft.com/office/drawing/2010/main"/>
              </a:ext>
            </a:extLst>
          </a:blip>
          <a:srcRect/>
          <a:stretch>
            <a:fillRect/>
          </a:stretch>
        </p:blipFill>
        <p:spPr bwMode="auto">
          <a:xfrm>
            <a:off x="0" y="6370638"/>
            <a:ext cx="9144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2" name="Rectangle 9"/>
          <p:cNvSpPr>
            <a:spLocks noChangeArrowheads="1"/>
          </p:cNvSpPr>
          <p:nvPr/>
        </p:nvSpPr>
        <p:spPr bwMode="auto">
          <a:xfrm rot="20179497">
            <a:off x="761032" y="2536272"/>
            <a:ext cx="7359407" cy="1569660"/>
          </a:xfrm>
          <a:prstGeom prst="rect">
            <a:avLst/>
          </a:prstGeom>
          <a:solidFill>
            <a:srgbClr val="FFFFFF"/>
          </a:solidFill>
          <a:ln>
            <a:noFill/>
          </a:ln>
        </p:spPr>
        <p:txBody>
          <a:bodyPr wrap="none">
            <a:spAutoFit/>
          </a:bodyPr>
          <a:lstStyle/>
          <a:p>
            <a:pPr algn="ctr"/>
            <a:r>
              <a:rPr lang="en-GB" sz="4800" dirty="0" err="1" smtClean="0">
                <a:solidFill>
                  <a:srgbClr val="FF0000"/>
                </a:solidFill>
              </a:rPr>
              <a:t>Ils</a:t>
            </a:r>
            <a:r>
              <a:rPr lang="en-GB" sz="4800" dirty="0" smtClean="0">
                <a:solidFill>
                  <a:srgbClr val="FF0000"/>
                </a:solidFill>
              </a:rPr>
              <a:t> se </a:t>
            </a:r>
            <a:r>
              <a:rPr lang="en-GB" sz="4800" dirty="0" err="1" smtClean="0">
                <a:solidFill>
                  <a:srgbClr val="FF0000"/>
                </a:solidFill>
              </a:rPr>
              <a:t>trompent</a:t>
            </a:r>
            <a:r>
              <a:rPr lang="en-GB" sz="4800" dirty="0" smtClean="0">
                <a:solidFill>
                  <a:srgbClr val="FF0000"/>
                </a:solidFill>
              </a:rPr>
              <a:t>….</a:t>
            </a:r>
          </a:p>
          <a:p>
            <a:pPr algn="ctr"/>
            <a:r>
              <a:rPr lang="en-GB" sz="4800" dirty="0" smtClean="0">
                <a:solidFill>
                  <a:srgbClr val="FF0000"/>
                </a:solidFill>
              </a:rPr>
              <a:t>Vision </a:t>
            </a:r>
            <a:r>
              <a:rPr lang="en-GB" sz="4800" dirty="0" err="1" smtClean="0">
                <a:solidFill>
                  <a:srgbClr val="FF0000"/>
                </a:solidFill>
              </a:rPr>
              <a:t>épidémiologique</a:t>
            </a:r>
            <a:r>
              <a:rPr lang="en-GB" sz="4800" dirty="0" smtClean="0">
                <a:solidFill>
                  <a:srgbClr val="FF0000"/>
                </a:solidFill>
              </a:rPr>
              <a:t> pure </a:t>
            </a:r>
            <a:endParaRPr lang="en-GB" sz="4800" dirty="0">
              <a:solidFill>
                <a:srgbClr val="FF0000"/>
              </a:solidFill>
            </a:endParaRPr>
          </a:p>
        </p:txBody>
      </p:sp>
    </p:spTree>
    <p:extLst>
      <p:ext uri="{BB962C8B-B14F-4D97-AF65-F5344CB8AC3E}">
        <p14:creationId xmlns:p14="http://schemas.microsoft.com/office/powerpoint/2010/main" val="20537512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2232"/>
                                        </p:tgtEl>
                                        <p:attrNameLst>
                                          <p:attrName>style.visibility</p:attrName>
                                        </p:attrNameLst>
                                      </p:cBhvr>
                                      <p:to>
                                        <p:strVal val="visible"/>
                                      </p:to>
                                    </p:set>
                                    <p:anim calcmode="lin" valueType="num">
                                      <p:cBhvr additive="base">
                                        <p:cTn id="7" dur="500" fill="hold"/>
                                        <p:tgtEl>
                                          <p:spTgt spid="52232"/>
                                        </p:tgtEl>
                                        <p:attrNameLst>
                                          <p:attrName>ppt_x</p:attrName>
                                        </p:attrNameLst>
                                      </p:cBhvr>
                                      <p:tavLst>
                                        <p:tav tm="0">
                                          <p:val>
                                            <p:strVal val="#ppt_x"/>
                                          </p:val>
                                        </p:tav>
                                        <p:tav tm="100000">
                                          <p:val>
                                            <p:strVal val="#ppt_x"/>
                                          </p:val>
                                        </p:tav>
                                      </p:tavLst>
                                    </p:anim>
                                    <p:anim calcmode="lin" valueType="num">
                                      <p:cBhvr additive="base">
                                        <p:cTn id="8" dur="500" fill="hold"/>
                                        <p:tgtEl>
                                          <p:spTgt spid="522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2"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83568" y="0"/>
            <a:ext cx="7772400" cy="11265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4000" b="1" dirty="0">
                <a:solidFill>
                  <a:schemeClr val="accent5">
                    <a:lumMod val="75000"/>
                  </a:schemeClr>
                </a:solidFill>
                <a:ea typeface="+mn-ea"/>
                <a:cs typeface="+mn-cs"/>
              </a:rPr>
              <a:t>« Confirmation Avis HSCP » 2014</a:t>
            </a:r>
          </a:p>
        </p:txBody>
      </p:sp>
      <p:sp>
        <p:nvSpPr>
          <p:cNvPr id="3" name="Rectangle 3"/>
          <p:cNvSpPr txBox="1">
            <a:spLocks noChangeArrowheads="1"/>
          </p:cNvSpPr>
          <p:nvPr/>
        </p:nvSpPr>
        <p:spPr>
          <a:xfrm>
            <a:off x="251520" y="1124744"/>
            <a:ext cx="8435975" cy="48245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fr-FR" sz="2400" dirty="0"/>
              <a:t>la poursuite de la vaccination contre la grippe des personnels de santé </a:t>
            </a:r>
          </a:p>
          <a:p>
            <a:r>
              <a:rPr lang="fr-FR" sz="2400" dirty="0" smtClean="0"/>
              <a:t>Cette vaccination doit s’</a:t>
            </a:r>
            <a:r>
              <a:rPr lang="fr-FR" sz="2400" dirty="0" err="1" smtClean="0"/>
              <a:t>intégrer</a:t>
            </a:r>
            <a:r>
              <a:rPr lang="fr-FR" sz="2400" dirty="0" smtClean="0"/>
              <a:t> dans un programme global de </a:t>
            </a:r>
            <a:r>
              <a:rPr lang="fr-FR" sz="2400" dirty="0" err="1" smtClean="0"/>
              <a:t>prévention</a:t>
            </a:r>
            <a:r>
              <a:rPr lang="fr-FR" sz="2400" dirty="0" smtClean="0"/>
              <a:t> de l’infection </a:t>
            </a:r>
            <a:r>
              <a:rPr lang="fr-FR" sz="2400" dirty="0"/>
              <a:t>nosocomiale, en </a:t>
            </a:r>
            <a:r>
              <a:rPr lang="fr-FR" sz="2400" dirty="0" err="1"/>
              <a:t>complément</a:t>
            </a:r>
            <a:r>
              <a:rPr lang="fr-FR" sz="2400" dirty="0"/>
              <a:t> des mesures </a:t>
            </a:r>
            <a:r>
              <a:rPr lang="fr-FR" sz="2400" dirty="0" err="1"/>
              <a:t>barrières</a:t>
            </a:r>
            <a:r>
              <a:rPr lang="fr-FR" sz="2400" dirty="0"/>
              <a:t> ; </a:t>
            </a:r>
          </a:p>
          <a:p>
            <a:r>
              <a:rPr lang="fr-FR" sz="2400" dirty="0" smtClean="0"/>
              <a:t>les </a:t>
            </a:r>
            <a:r>
              <a:rPr lang="fr-FR" sz="2400" dirty="0" err="1"/>
              <a:t>établissements</a:t>
            </a:r>
            <a:r>
              <a:rPr lang="fr-FR" sz="2400" dirty="0"/>
              <a:t> de santé et </a:t>
            </a:r>
            <a:r>
              <a:rPr lang="fr-FR" sz="2400" dirty="0" err="1"/>
              <a:t>médico-sociaux</a:t>
            </a:r>
            <a:r>
              <a:rPr lang="fr-FR" sz="2400" dirty="0"/>
              <a:t> doivent mettre en place des actions visant à promouvoir la vaccination ainsi que toutes les mesures permettant de faciliter son application et sa </a:t>
            </a:r>
            <a:r>
              <a:rPr lang="fr-FR" sz="2400" dirty="0" err="1"/>
              <a:t>réalisation</a:t>
            </a:r>
            <a:r>
              <a:rPr lang="fr-FR" sz="2400" dirty="0"/>
              <a:t> sur les lieux du travail ; </a:t>
            </a:r>
          </a:p>
          <a:p>
            <a:r>
              <a:rPr lang="fr-FR" sz="2400" dirty="0" smtClean="0"/>
              <a:t>En </a:t>
            </a:r>
            <a:r>
              <a:rPr lang="fr-FR" sz="2400" dirty="0" err="1" smtClean="0"/>
              <a:t>période</a:t>
            </a:r>
            <a:r>
              <a:rPr lang="fr-FR" sz="2400" dirty="0" smtClean="0"/>
              <a:t> de circulation </a:t>
            </a:r>
            <a:r>
              <a:rPr lang="fr-FR" sz="2400" dirty="0" err="1" smtClean="0"/>
              <a:t>virale</a:t>
            </a:r>
            <a:r>
              <a:rPr lang="fr-FR" sz="2400" dirty="0" err="1"/>
              <a:t>,</a:t>
            </a:r>
            <a:r>
              <a:rPr lang="fr-FR" sz="2400" dirty="0" err="1" smtClean="0"/>
              <a:t>les</a:t>
            </a:r>
            <a:r>
              <a:rPr lang="fr-FR" sz="2400" dirty="0" smtClean="0"/>
              <a:t> services hospitaliers et </a:t>
            </a:r>
            <a:r>
              <a:rPr lang="fr-FR" sz="2400" dirty="0" err="1" smtClean="0"/>
              <a:t>médico</a:t>
            </a:r>
            <a:r>
              <a:rPr lang="fr-FR" sz="2400" dirty="0" err="1"/>
              <a:t>-</a:t>
            </a:r>
            <a:r>
              <a:rPr lang="fr-FR" sz="2400" dirty="0" err="1" smtClean="0"/>
              <a:t>sociaux</a:t>
            </a:r>
            <a:r>
              <a:rPr lang="fr-FR" sz="2400" dirty="0" smtClean="0"/>
              <a:t> sont </a:t>
            </a:r>
            <a:r>
              <a:rPr lang="fr-FR" sz="2400" dirty="0" err="1" smtClean="0"/>
              <a:t>fondés</a:t>
            </a:r>
            <a:r>
              <a:rPr lang="fr-FR" sz="2400" dirty="0" smtClean="0"/>
              <a:t> </a:t>
            </a:r>
            <a:r>
              <a:rPr lang="fr-FR" sz="2400" dirty="0"/>
              <a:t>à demander à leur personnel non vacciné de porter un masque. </a:t>
            </a:r>
          </a:p>
          <a:p>
            <a:pPr>
              <a:lnSpc>
                <a:spcPct val="90000"/>
              </a:lnSpc>
              <a:buFont typeface="Wingdings" charset="0"/>
              <a:buNone/>
            </a:pPr>
            <a:endParaRPr lang="fr-FR" sz="2400" dirty="0">
              <a:latin typeface="Calibri"/>
              <a:ea typeface="ＭＳ Ｐゴシック" charset="0"/>
              <a:cs typeface="Calibri"/>
            </a:endParaRPr>
          </a:p>
        </p:txBody>
      </p:sp>
      <p:sp>
        <p:nvSpPr>
          <p:cNvPr id="6" name="Rectangle 5"/>
          <p:cNvSpPr/>
          <p:nvPr/>
        </p:nvSpPr>
        <p:spPr>
          <a:xfrm>
            <a:off x="1715187" y="6021288"/>
            <a:ext cx="7406895" cy="276999"/>
          </a:xfrm>
          <a:prstGeom prst="rect">
            <a:avLst/>
          </a:prstGeom>
        </p:spPr>
        <p:txBody>
          <a:bodyPr wrap="none">
            <a:spAutoFit/>
          </a:bodyPr>
          <a:lstStyle/>
          <a:p>
            <a:r>
              <a:rPr lang="en-GB" sz="1200" b="1" dirty="0" smtClean="0">
                <a:latin typeface="Calibri"/>
                <a:cs typeface="Calibri"/>
              </a:rPr>
              <a:t>Rapport HSCP </a:t>
            </a:r>
            <a:r>
              <a:rPr lang="fr-FR" sz="1200" dirty="0" smtClean="0"/>
              <a:t>Vaccination </a:t>
            </a:r>
            <a:r>
              <a:rPr lang="fr-FR" sz="1200" dirty="0"/>
              <a:t>contre la grippe saisonnière chez les personnes âgées et les professionnels de </a:t>
            </a:r>
            <a:r>
              <a:rPr lang="fr-FR" sz="1200" dirty="0" smtClean="0"/>
              <a:t>santé </a:t>
            </a:r>
            <a:r>
              <a:rPr lang="en-GB" sz="1200" dirty="0" smtClean="0">
                <a:latin typeface="Calibri"/>
                <a:cs typeface="Calibri"/>
              </a:rPr>
              <a:t>2014  </a:t>
            </a:r>
            <a:endParaRPr lang="fr-FR" sz="1200" dirty="0">
              <a:latin typeface="Calibri"/>
              <a:cs typeface="Calibri"/>
            </a:endParaRPr>
          </a:p>
        </p:txBody>
      </p:sp>
    </p:spTree>
    <p:extLst>
      <p:ext uri="{BB962C8B-B14F-4D97-AF65-F5344CB8AC3E}">
        <p14:creationId xmlns:p14="http://schemas.microsoft.com/office/powerpoint/2010/main" val="37813471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ext Box 2"/>
          <p:cNvSpPr txBox="1">
            <a:spLocks noChangeArrowheads="1"/>
          </p:cNvSpPr>
          <p:nvPr/>
        </p:nvSpPr>
        <p:spPr bwMode="auto">
          <a:xfrm>
            <a:off x="825991" y="130175"/>
            <a:ext cx="744915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fr-CH" sz="4000" b="1" dirty="0">
                <a:solidFill>
                  <a:schemeClr val="accent5">
                    <a:lumMod val="75000"/>
                  </a:schemeClr>
                </a:solidFill>
                <a:latin typeface="+mj-lt"/>
                <a:ea typeface="+mn-ea"/>
                <a:cs typeface="+mn-cs"/>
              </a:rPr>
              <a:t>Couverture vaccinale antigrippale </a:t>
            </a:r>
          </a:p>
          <a:p>
            <a:pPr algn="ctr" eaLnBrk="1" hangingPunct="1"/>
            <a:r>
              <a:rPr lang="fr-CH" sz="4000" b="1" dirty="0">
                <a:solidFill>
                  <a:schemeClr val="accent5">
                    <a:lumMod val="75000"/>
                  </a:schemeClr>
                </a:solidFill>
                <a:latin typeface="+mj-lt"/>
                <a:ea typeface="+mn-ea"/>
                <a:cs typeface="+mn-cs"/>
              </a:rPr>
              <a:t> études en France </a:t>
            </a:r>
            <a:endParaRPr lang="fr-FR" sz="4000" b="1" dirty="0">
              <a:solidFill>
                <a:schemeClr val="accent5">
                  <a:lumMod val="75000"/>
                </a:schemeClr>
              </a:solidFill>
              <a:latin typeface="+mj-lt"/>
              <a:ea typeface="+mn-ea"/>
              <a:cs typeface="+mn-cs"/>
            </a:endParaRPr>
          </a:p>
        </p:txBody>
      </p:sp>
      <p:sp>
        <p:nvSpPr>
          <p:cNvPr id="56322" name="Text Box 3"/>
          <p:cNvSpPr txBox="1">
            <a:spLocks noChangeArrowheads="1"/>
          </p:cNvSpPr>
          <p:nvPr/>
        </p:nvSpPr>
        <p:spPr bwMode="auto">
          <a:xfrm>
            <a:off x="609600" y="1622425"/>
            <a:ext cx="8382000" cy="495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CH" b="1" dirty="0">
                <a:solidFill>
                  <a:schemeClr val="tx2"/>
                </a:solidFill>
              </a:rPr>
              <a:t>Saint Etienne /Lyon</a:t>
            </a:r>
          </a:p>
          <a:p>
            <a:pPr eaLnBrk="1" hangingPunct="1"/>
            <a:r>
              <a:rPr lang="fr-CH" dirty="0"/>
              <a:t>	26.9% pas d’ intervention</a:t>
            </a:r>
            <a:endParaRPr lang="fr-CH" b="1" dirty="0"/>
          </a:p>
          <a:p>
            <a:pPr eaLnBrk="1" hangingPunct="1"/>
            <a:r>
              <a:rPr lang="fr-CH" b="1" dirty="0">
                <a:solidFill>
                  <a:schemeClr val="tx2"/>
                </a:solidFill>
              </a:rPr>
              <a:t>Nice</a:t>
            </a:r>
          </a:p>
          <a:p>
            <a:pPr eaLnBrk="1" hangingPunct="1"/>
            <a:r>
              <a:rPr lang="fr-CH" dirty="0"/>
              <a:t>	&lt; 7% pre-intervention à 67% post-itv(pg éducationnel)</a:t>
            </a:r>
          </a:p>
          <a:p>
            <a:pPr eaLnBrk="1" hangingPunct="1"/>
            <a:r>
              <a:rPr lang="fr-CH" b="1" dirty="0"/>
              <a:t>Marseille</a:t>
            </a:r>
          </a:p>
          <a:p>
            <a:pPr eaLnBrk="1" hangingPunct="1"/>
            <a:r>
              <a:rPr lang="fr-CH" dirty="0"/>
              <a:t> 	6-7 % pre-intervention à 32% post-itv (equipe Mobile)</a:t>
            </a:r>
          </a:p>
          <a:p>
            <a:pPr eaLnBrk="1" hangingPunct="1"/>
            <a:endParaRPr lang="fr-CH" dirty="0"/>
          </a:p>
          <a:p>
            <a:pPr eaLnBrk="1" hangingPunct="1"/>
            <a:r>
              <a:rPr lang="fr-CH" b="1" dirty="0"/>
              <a:t>ORIG</a:t>
            </a:r>
            <a:r>
              <a:rPr lang="fr-CH" dirty="0"/>
              <a:t>  Gériatrie</a:t>
            </a:r>
          </a:p>
          <a:p>
            <a:pPr eaLnBrk="1" hangingPunct="1"/>
            <a:r>
              <a:rPr lang="fr-CH" dirty="0"/>
              <a:t>	</a:t>
            </a:r>
            <a:r>
              <a:rPr lang="en-GB" dirty="0"/>
              <a:t>CS  30.0%,  SSR 34.7%, SLD 39.7%</a:t>
            </a:r>
          </a:p>
          <a:p>
            <a:pPr eaLnBrk="1" hangingPunct="1"/>
            <a:endParaRPr lang="en-GB" dirty="0"/>
          </a:p>
          <a:p>
            <a:pPr algn="ctr" eaLnBrk="1" hangingPunct="1"/>
            <a:r>
              <a:rPr lang="en-GB" sz="2800" dirty="0">
                <a:solidFill>
                  <a:srgbClr val="0000FF"/>
                </a:solidFill>
              </a:rPr>
              <a:t>En FRANCE…….. Au </a:t>
            </a:r>
            <a:r>
              <a:rPr lang="en-GB" sz="2800" dirty="0" err="1">
                <a:solidFill>
                  <a:srgbClr val="0000FF"/>
                </a:solidFill>
              </a:rPr>
              <a:t>mieux</a:t>
            </a:r>
            <a:r>
              <a:rPr lang="en-GB" sz="2800" dirty="0">
                <a:solidFill>
                  <a:srgbClr val="0000FF"/>
                </a:solidFill>
              </a:rPr>
              <a:t> 30 %</a:t>
            </a:r>
            <a:r>
              <a:rPr lang="en-GB" dirty="0"/>
              <a:t>	</a:t>
            </a:r>
          </a:p>
          <a:p>
            <a:pPr eaLnBrk="1" hangingPunct="1"/>
            <a:endParaRPr lang="fr-FR" b="1" dirty="0">
              <a:solidFill>
                <a:schemeClr val="hlink"/>
              </a:solidFill>
            </a:endParaRPr>
          </a:p>
          <a:p>
            <a:pPr algn="ctr" eaLnBrk="1" hangingPunct="1"/>
            <a:endParaRPr lang="fr-FR" dirty="0">
              <a:solidFill>
                <a:schemeClr val="tx2"/>
              </a:solidFill>
            </a:endParaRPr>
          </a:p>
        </p:txBody>
      </p:sp>
      <p:sp>
        <p:nvSpPr>
          <p:cNvPr id="56323" name="Rectangle 4"/>
          <p:cNvSpPr>
            <a:spLocks noChangeArrowheads="1"/>
          </p:cNvSpPr>
          <p:nvPr/>
        </p:nvSpPr>
        <p:spPr bwMode="auto">
          <a:xfrm>
            <a:off x="3528392" y="6021288"/>
            <a:ext cx="5868144"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p>
            <a:r>
              <a:rPr lang="en-GB" sz="1200" b="1" dirty="0"/>
              <a:t>Crozet I</a:t>
            </a:r>
            <a:r>
              <a:rPr lang="en-GB" sz="1200" dirty="0"/>
              <a:t> RICAI 2004</a:t>
            </a:r>
            <a:r>
              <a:rPr lang="en-GB" sz="1200" b="1" dirty="0"/>
              <a:t>; Roger P </a:t>
            </a:r>
            <a:r>
              <a:rPr lang="en-GB" sz="1200" dirty="0"/>
              <a:t>ICAAC 44</a:t>
            </a:r>
            <a:r>
              <a:rPr lang="en-GB" sz="1200" baseline="30000" dirty="0"/>
              <a:t>Th </a:t>
            </a:r>
            <a:r>
              <a:rPr lang="en-GB" sz="1200" dirty="0"/>
              <a:t> 2004;</a:t>
            </a:r>
            <a:r>
              <a:rPr lang="en-GB" sz="1200" b="1" dirty="0"/>
              <a:t>  </a:t>
            </a:r>
            <a:r>
              <a:rPr lang="en-GB" sz="1200" b="1" dirty="0" err="1"/>
              <a:t>Sartor</a:t>
            </a:r>
            <a:r>
              <a:rPr lang="en-GB" sz="1200" b="1" dirty="0"/>
              <a:t> C. </a:t>
            </a:r>
            <a:r>
              <a:rPr lang="en-GB" sz="1200" dirty="0"/>
              <a:t>Infect control </a:t>
            </a:r>
            <a:r>
              <a:rPr lang="en-GB" sz="1200" dirty="0" err="1"/>
              <a:t>Hosp</a:t>
            </a:r>
            <a:r>
              <a:rPr lang="en-GB" sz="1200" dirty="0"/>
              <a:t> </a:t>
            </a:r>
            <a:r>
              <a:rPr lang="en-GB" sz="1200" dirty="0" err="1"/>
              <a:t>Epid</a:t>
            </a:r>
            <a:r>
              <a:rPr lang="en-GB" sz="1200" dirty="0"/>
              <a:t> 2004 </a:t>
            </a:r>
          </a:p>
        </p:txBody>
      </p:sp>
    </p:spTree>
    <p:extLst>
      <p:ext uri="{BB962C8B-B14F-4D97-AF65-F5344CB8AC3E}">
        <p14:creationId xmlns:p14="http://schemas.microsoft.com/office/powerpoint/2010/main" val="6027357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304756" y="228600"/>
            <a:ext cx="861703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fr-CH" sz="3600" b="1" dirty="0">
                <a:solidFill>
                  <a:schemeClr val="accent5">
                    <a:lumMod val="75000"/>
                  </a:schemeClr>
                </a:solidFill>
                <a:latin typeface="+mj-lt"/>
              </a:rPr>
              <a:t>Vaccin antigrippal  Facteurs d’acceptabilité ?</a:t>
            </a:r>
            <a:endParaRPr lang="fr-FR" sz="3600" b="1" dirty="0">
              <a:solidFill>
                <a:schemeClr val="accent5">
                  <a:lumMod val="75000"/>
                </a:schemeClr>
              </a:solidFill>
              <a:latin typeface="+mj-lt"/>
            </a:endParaRPr>
          </a:p>
        </p:txBody>
      </p:sp>
      <p:sp>
        <p:nvSpPr>
          <p:cNvPr id="13315" name="Text Box 3"/>
          <p:cNvSpPr txBox="1">
            <a:spLocks noChangeArrowheads="1"/>
          </p:cNvSpPr>
          <p:nvPr/>
        </p:nvSpPr>
        <p:spPr bwMode="auto">
          <a:xfrm>
            <a:off x="971550" y="1052513"/>
            <a:ext cx="6625206"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fr-CH" sz="2400" b="1" dirty="0">
                <a:solidFill>
                  <a:schemeClr val="accent2"/>
                </a:solidFill>
                <a:latin typeface="Arial" charset="0"/>
                <a:cs typeface="+mn-cs"/>
              </a:rPr>
              <a:t>Caractéristiques démographiques</a:t>
            </a:r>
          </a:p>
          <a:p>
            <a:pPr>
              <a:defRPr/>
            </a:pPr>
            <a:r>
              <a:rPr lang="fr-CH" sz="2400" dirty="0">
                <a:latin typeface="Arial" charset="0"/>
                <a:cs typeface="+mn-cs"/>
              </a:rPr>
              <a:t>	</a:t>
            </a:r>
            <a:r>
              <a:rPr lang="fr-CH" sz="2000" dirty="0">
                <a:latin typeface="Arial" charset="0"/>
                <a:cs typeface="+mn-cs"/>
              </a:rPr>
              <a:t>âge, catégorie prof, niveau scolaire,</a:t>
            </a:r>
          </a:p>
          <a:p>
            <a:pPr>
              <a:defRPr/>
            </a:pPr>
            <a:r>
              <a:rPr lang="fr-CH" sz="2000" dirty="0">
                <a:latin typeface="Arial" charset="0"/>
                <a:cs typeface="+mn-cs"/>
              </a:rPr>
              <a:t>	secteur d’activité, niveau socio –econ.</a:t>
            </a:r>
          </a:p>
          <a:p>
            <a:pPr>
              <a:defRPr/>
            </a:pPr>
            <a:r>
              <a:rPr lang="fr-CH" sz="2000" dirty="0">
                <a:latin typeface="Arial" charset="0"/>
                <a:cs typeface="+mn-cs"/>
              </a:rPr>
              <a:t>	type de Vaccin pandémique / saisonniere)</a:t>
            </a:r>
          </a:p>
          <a:p>
            <a:pPr>
              <a:defRPr/>
            </a:pPr>
            <a:endParaRPr lang="fr-CH" sz="2000" dirty="0">
              <a:latin typeface="Arial" charset="0"/>
              <a:cs typeface="+mn-cs"/>
            </a:endParaRPr>
          </a:p>
          <a:p>
            <a:pPr>
              <a:defRPr/>
            </a:pPr>
            <a:r>
              <a:rPr lang="fr-CH" sz="2400" b="1" dirty="0">
                <a:solidFill>
                  <a:schemeClr val="accent2"/>
                </a:solidFill>
                <a:latin typeface="Arial" charset="0"/>
                <a:cs typeface="+mn-cs"/>
              </a:rPr>
              <a:t>Connaissances / Croyances</a:t>
            </a:r>
          </a:p>
          <a:p>
            <a:pPr>
              <a:defRPr/>
            </a:pPr>
            <a:r>
              <a:rPr lang="fr-CH" sz="2400" dirty="0">
                <a:latin typeface="Arial" charset="0"/>
                <a:cs typeface="+mn-cs"/>
              </a:rPr>
              <a:t>	</a:t>
            </a:r>
            <a:r>
              <a:rPr lang="fr-CH" sz="2000" dirty="0">
                <a:solidFill>
                  <a:schemeClr val="tx2"/>
                </a:solidFill>
                <a:latin typeface="Arial" charset="0"/>
                <a:cs typeface="+mn-cs"/>
              </a:rPr>
              <a:t>de la maladie</a:t>
            </a:r>
          </a:p>
          <a:p>
            <a:pPr>
              <a:defRPr/>
            </a:pPr>
            <a:r>
              <a:rPr lang="fr-CH" sz="2000" dirty="0">
                <a:latin typeface="Arial" charset="0"/>
                <a:cs typeface="+mn-cs"/>
              </a:rPr>
              <a:t>	    protection naturelle / pas de transmission nos.</a:t>
            </a:r>
          </a:p>
          <a:p>
            <a:pPr>
              <a:defRPr/>
            </a:pPr>
            <a:r>
              <a:rPr lang="fr-CH" sz="2000" dirty="0">
                <a:latin typeface="Arial" charset="0"/>
                <a:cs typeface="+mn-cs"/>
              </a:rPr>
              <a:t>	</a:t>
            </a:r>
          </a:p>
          <a:p>
            <a:pPr>
              <a:defRPr/>
            </a:pPr>
            <a:r>
              <a:rPr lang="fr-CH" sz="2000" dirty="0">
                <a:latin typeface="Arial" charset="0"/>
                <a:cs typeface="+mn-cs"/>
              </a:rPr>
              <a:t>	</a:t>
            </a:r>
            <a:r>
              <a:rPr lang="fr-CH" sz="2000" dirty="0">
                <a:solidFill>
                  <a:schemeClr val="tx2"/>
                </a:solidFill>
                <a:latin typeface="Arial" charset="0"/>
                <a:cs typeface="+mn-cs"/>
              </a:rPr>
              <a:t>du vaccin</a:t>
            </a:r>
          </a:p>
          <a:p>
            <a:pPr>
              <a:defRPr/>
            </a:pPr>
            <a:r>
              <a:rPr lang="fr-CH" sz="2000" dirty="0">
                <a:latin typeface="Arial" charset="0"/>
                <a:cs typeface="+mn-cs"/>
              </a:rPr>
              <a:t>	   sécurité vaccinale.+++ / effets secondaires</a:t>
            </a:r>
          </a:p>
          <a:p>
            <a:pPr>
              <a:defRPr/>
            </a:pPr>
            <a:endParaRPr lang="fr-CH" sz="2400" dirty="0">
              <a:latin typeface="Arial" charset="0"/>
              <a:cs typeface="+mn-cs"/>
            </a:endParaRPr>
          </a:p>
          <a:p>
            <a:pPr>
              <a:defRPr/>
            </a:pPr>
            <a:r>
              <a:rPr lang="fr-CH" sz="2400" b="1" dirty="0">
                <a:solidFill>
                  <a:schemeClr val="accent2"/>
                </a:solidFill>
                <a:latin typeface="Arial" charset="0"/>
                <a:cs typeface="+mn-cs"/>
              </a:rPr>
              <a:t>Facteurs organisationnels</a:t>
            </a:r>
          </a:p>
          <a:p>
            <a:pPr>
              <a:defRPr/>
            </a:pPr>
            <a:r>
              <a:rPr lang="fr-FR" sz="2400" dirty="0">
                <a:latin typeface="Arial" charset="0"/>
                <a:cs typeface="+mn-cs"/>
              </a:rPr>
              <a:t>	prix, disponibilité…</a:t>
            </a:r>
          </a:p>
        </p:txBody>
      </p:sp>
      <p:sp>
        <p:nvSpPr>
          <p:cNvPr id="13316" name="Rectangle 4"/>
          <p:cNvSpPr>
            <a:spLocks noChangeArrowheads="1"/>
          </p:cNvSpPr>
          <p:nvPr/>
        </p:nvSpPr>
        <p:spPr bwMode="auto">
          <a:xfrm>
            <a:off x="1374775" y="6021288"/>
            <a:ext cx="7769225"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defRPr/>
            </a:pPr>
            <a:r>
              <a:rPr lang="en-GB" sz="1200" b="1" dirty="0" err="1">
                <a:latin typeface="Arial"/>
                <a:cs typeface="Arial"/>
              </a:rPr>
              <a:t>Landelle</a:t>
            </a:r>
            <a:r>
              <a:rPr lang="en-GB" sz="1200" b="1" dirty="0">
                <a:latin typeface="Arial"/>
                <a:cs typeface="Arial"/>
              </a:rPr>
              <a:t>  C  </a:t>
            </a:r>
            <a:r>
              <a:rPr lang="en-GB" sz="1200" dirty="0">
                <a:latin typeface="Arial"/>
                <a:cs typeface="Arial"/>
              </a:rPr>
              <a:t>Vaccine 2012 , </a:t>
            </a:r>
            <a:r>
              <a:rPr lang="en-GB" sz="1200" b="1" dirty="0">
                <a:latin typeface="Arial"/>
                <a:cs typeface="Arial"/>
              </a:rPr>
              <a:t>Tanguy M </a:t>
            </a:r>
            <a:r>
              <a:rPr lang="en-GB" sz="1200" dirty="0">
                <a:latin typeface="Arial"/>
                <a:cs typeface="Arial"/>
              </a:rPr>
              <a:t>Vaccine 2011</a:t>
            </a:r>
            <a:r>
              <a:rPr lang="en-GB" sz="1200" b="1" dirty="0">
                <a:latin typeface="Arial"/>
                <a:cs typeface="Arial"/>
              </a:rPr>
              <a:t>,</a:t>
            </a:r>
            <a:r>
              <a:rPr lang="en-GB" sz="1200" dirty="0">
                <a:latin typeface="Arial"/>
                <a:cs typeface="Arial"/>
              </a:rPr>
              <a:t> </a:t>
            </a:r>
            <a:r>
              <a:rPr lang="en-GB" sz="1200" b="1" dirty="0" err="1">
                <a:latin typeface="Arial"/>
                <a:cs typeface="Arial"/>
              </a:rPr>
              <a:t>Hallyday</a:t>
            </a:r>
            <a:r>
              <a:rPr lang="en-GB" sz="1200" dirty="0">
                <a:latin typeface="Arial"/>
                <a:cs typeface="Arial"/>
              </a:rPr>
              <a:t> 2003, </a:t>
            </a:r>
            <a:r>
              <a:rPr lang="en-GB" sz="1200" b="1" dirty="0">
                <a:latin typeface="Arial"/>
                <a:cs typeface="Arial"/>
              </a:rPr>
              <a:t>Salgado</a:t>
            </a:r>
            <a:r>
              <a:rPr lang="en-GB" sz="1200" dirty="0">
                <a:latin typeface="Arial"/>
                <a:cs typeface="Arial"/>
              </a:rPr>
              <a:t> 2004, </a:t>
            </a:r>
            <a:r>
              <a:rPr lang="en-GB" sz="1200" b="1" dirty="0" err="1">
                <a:latin typeface="Arial"/>
                <a:cs typeface="Arial"/>
              </a:rPr>
              <a:t>Rothan-tondeur</a:t>
            </a:r>
            <a:r>
              <a:rPr lang="en-GB" sz="1200" b="1" dirty="0">
                <a:latin typeface="Arial"/>
                <a:cs typeface="Arial"/>
              </a:rPr>
              <a:t> M</a:t>
            </a:r>
            <a:r>
              <a:rPr lang="en-GB" sz="1200" dirty="0">
                <a:latin typeface="Arial"/>
                <a:cs typeface="Arial"/>
              </a:rPr>
              <a:t> 2005 </a:t>
            </a:r>
          </a:p>
        </p:txBody>
      </p:sp>
    </p:spTree>
    <p:extLst>
      <p:ext uri="{BB962C8B-B14F-4D97-AF65-F5344CB8AC3E}">
        <p14:creationId xmlns:p14="http://schemas.microsoft.com/office/powerpoint/2010/main" val="11668118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ChangeArrowheads="1"/>
          </p:cNvSpPr>
          <p:nvPr/>
        </p:nvSpPr>
        <p:spPr bwMode="auto">
          <a:xfrm>
            <a:off x="304800" y="1340768"/>
            <a:ext cx="8610600" cy="234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fr-CH" sz="2800" dirty="0">
                <a:solidFill>
                  <a:schemeClr val="accent2"/>
                </a:solidFill>
                <a:latin typeface="Arial" charset="0"/>
                <a:cs typeface="Arial" charset="0"/>
              </a:rPr>
              <a:t>Efficacité potentielles des programmes à court terme</a:t>
            </a:r>
          </a:p>
          <a:p>
            <a:pPr>
              <a:defRPr/>
            </a:pPr>
            <a:endParaRPr lang="fr-CH" sz="2000" dirty="0">
              <a:latin typeface="Arial" charset="0"/>
              <a:cs typeface="Arial" charset="0"/>
            </a:endParaRPr>
          </a:p>
          <a:p>
            <a:pPr>
              <a:defRPr/>
            </a:pPr>
            <a:r>
              <a:rPr lang="fr-CH" sz="2000" dirty="0">
                <a:latin typeface="Arial" charset="0"/>
                <a:cs typeface="Arial" charset="0"/>
              </a:rPr>
              <a:t>	Affichage, Educationnel, Campagne avec leader d’opinion, </a:t>
            </a:r>
          </a:p>
          <a:p>
            <a:pPr>
              <a:defRPr/>
            </a:pPr>
            <a:r>
              <a:rPr lang="fr-CH" sz="2000" dirty="0">
                <a:latin typeface="Arial" charset="0"/>
                <a:cs typeface="Arial" charset="0"/>
              </a:rPr>
              <a:t>	Programmes de promotion vaccinale intensive</a:t>
            </a:r>
          </a:p>
          <a:p>
            <a:pPr>
              <a:defRPr/>
            </a:pPr>
            <a:endParaRPr lang="fr-CH" sz="2000" dirty="0">
              <a:latin typeface="Arial" charset="0"/>
              <a:cs typeface="Arial" charset="0"/>
            </a:endParaRPr>
          </a:p>
          <a:p>
            <a:pPr>
              <a:defRPr/>
            </a:pPr>
            <a:r>
              <a:rPr lang="fr-CH" sz="2000" dirty="0">
                <a:latin typeface="Arial" charset="0"/>
                <a:cs typeface="Arial" charset="0"/>
              </a:rPr>
              <a:t>	Efficacité  à long terme 	</a:t>
            </a:r>
            <a:r>
              <a:rPr lang="fr-CH" sz="2000" dirty="0" smtClean="0">
                <a:latin typeface="Arial" charset="0"/>
                <a:cs typeface="Arial" charset="0"/>
              </a:rPr>
              <a:t>2 </a:t>
            </a:r>
            <a:r>
              <a:rPr lang="fr-CH" sz="2000" dirty="0">
                <a:latin typeface="Arial" charset="0"/>
                <a:cs typeface="Arial" charset="0"/>
              </a:rPr>
              <a:t>études  (suivi à 10 ans )</a:t>
            </a:r>
          </a:p>
          <a:p>
            <a:pPr>
              <a:defRPr/>
            </a:pPr>
            <a:r>
              <a:rPr lang="fr-CH" sz="2000" dirty="0">
                <a:latin typeface="Arial" charset="0"/>
                <a:cs typeface="Arial" charset="0"/>
              </a:rPr>
              <a:t>    </a:t>
            </a:r>
            <a:r>
              <a:rPr lang="fr-CH" sz="2000" dirty="0">
                <a:solidFill>
                  <a:srgbClr val="FF0000"/>
                </a:solidFill>
                <a:latin typeface="Arial" charset="0"/>
                <a:cs typeface="Arial" charset="0"/>
              </a:rPr>
              <a:t>Equipe mobile de vaccination /   programme multidimensionnel (SLD</a:t>
            </a:r>
            <a:r>
              <a:rPr lang="fr-CH" sz="2000" dirty="0">
                <a:solidFill>
                  <a:schemeClr val="accent2"/>
                </a:solidFill>
                <a:latin typeface="Arial" charset="0"/>
                <a:cs typeface="Arial" charset="0"/>
              </a:rPr>
              <a:t>)</a:t>
            </a:r>
            <a:endParaRPr lang="fr-FR" sz="2000" dirty="0">
              <a:solidFill>
                <a:schemeClr val="accent2"/>
              </a:solidFill>
              <a:latin typeface="Arial" charset="0"/>
              <a:cs typeface="Arial" charset="0"/>
            </a:endParaRPr>
          </a:p>
        </p:txBody>
      </p:sp>
      <p:sp>
        <p:nvSpPr>
          <p:cNvPr id="74759" name="Text Box 7"/>
          <p:cNvSpPr txBox="1">
            <a:spLocks noChangeArrowheads="1"/>
          </p:cNvSpPr>
          <p:nvPr/>
        </p:nvSpPr>
        <p:spPr bwMode="auto">
          <a:xfrm>
            <a:off x="3308176" y="3789040"/>
            <a:ext cx="608836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fr-CH" sz="1200" b="1" dirty="0">
                <a:latin typeface="Arial" charset="0"/>
                <a:cs typeface="+mn-cs"/>
              </a:rPr>
              <a:t>Goldstein</a:t>
            </a:r>
            <a:r>
              <a:rPr lang="fr-CH" sz="1200" dirty="0">
                <a:latin typeface="Arial" charset="0"/>
                <a:cs typeface="+mn-cs"/>
              </a:rPr>
              <a:t> 2004,  </a:t>
            </a:r>
            <a:r>
              <a:rPr lang="fr-CH" sz="1200" b="1" dirty="0">
                <a:latin typeface="Arial" charset="0"/>
                <a:cs typeface="+mn-cs"/>
              </a:rPr>
              <a:t>Salgado</a:t>
            </a:r>
            <a:r>
              <a:rPr lang="fr-CH" sz="1200" dirty="0">
                <a:latin typeface="Arial" charset="0"/>
                <a:cs typeface="+mn-cs"/>
              </a:rPr>
              <a:t> Infect Control 2004,,  </a:t>
            </a:r>
            <a:r>
              <a:rPr lang="fr-CH" sz="1200" b="1" dirty="0">
                <a:latin typeface="Arial" charset="0"/>
                <a:cs typeface="+mn-cs"/>
              </a:rPr>
              <a:t>Nace</a:t>
            </a:r>
            <a:r>
              <a:rPr lang="fr-CH" sz="1200" dirty="0">
                <a:latin typeface="Arial" charset="0"/>
                <a:cs typeface="+mn-cs"/>
              </a:rPr>
              <a:t> </a:t>
            </a:r>
            <a:r>
              <a:rPr lang="fr-CH" sz="1200" b="1" dirty="0">
                <a:latin typeface="Arial" charset="0"/>
                <a:cs typeface="+mn-cs"/>
              </a:rPr>
              <a:t>A</a:t>
            </a:r>
            <a:r>
              <a:rPr lang="fr-CH" sz="1200" dirty="0">
                <a:latin typeface="Arial" charset="0"/>
                <a:cs typeface="+mn-cs"/>
              </a:rPr>
              <a:t> </a:t>
            </a:r>
            <a:r>
              <a:rPr lang="fr-FR" sz="1200" dirty="0">
                <a:latin typeface="Arial" charset="0"/>
                <a:cs typeface="+mn-cs"/>
              </a:rPr>
              <a:t>J Am Med</a:t>
            </a:r>
            <a:r>
              <a:rPr lang="fr-CH" sz="1200" dirty="0">
                <a:latin typeface="Arial" charset="0"/>
                <a:cs typeface="+mn-cs"/>
              </a:rPr>
              <a:t> </a:t>
            </a:r>
            <a:r>
              <a:rPr lang="fr-FR" sz="1200" dirty="0" err="1">
                <a:latin typeface="Arial" charset="0"/>
                <a:cs typeface="+mn-cs"/>
              </a:rPr>
              <a:t>Dir</a:t>
            </a:r>
            <a:r>
              <a:rPr lang="fr-FR" sz="1200" dirty="0">
                <a:latin typeface="Arial" charset="0"/>
                <a:cs typeface="+mn-cs"/>
              </a:rPr>
              <a:t> </a:t>
            </a:r>
            <a:r>
              <a:rPr lang="fr-FR" sz="1200" dirty="0" err="1">
                <a:latin typeface="Arial" charset="0"/>
                <a:cs typeface="+mn-cs"/>
              </a:rPr>
              <a:t>Assoc</a:t>
            </a:r>
            <a:r>
              <a:rPr lang="fr-CH" sz="1200" dirty="0">
                <a:latin typeface="Arial" charset="0"/>
                <a:cs typeface="+mn-cs"/>
              </a:rPr>
              <a:t> 2007</a:t>
            </a:r>
            <a:endParaRPr lang="fr-FR" sz="1200" dirty="0">
              <a:latin typeface="Arial" charset="0"/>
              <a:cs typeface="+mn-cs"/>
            </a:endParaRPr>
          </a:p>
        </p:txBody>
      </p:sp>
      <p:sp>
        <p:nvSpPr>
          <p:cNvPr id="74755" name="Rectangle 3"/>
          <p:cNvSpPr>
            <a:spLocks noChangeArrowheads="1"/>
          </p:cNvSpPr>
          <p:nvPr/>
        </p:nvSpPr>
        <p:spPr bwMode="auto">
          <a:xfrm>
            <a:off x="3347864" y="6021288"/>
            <a:ext cx="5832648" cy="288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fr-CH" sz="1200" b="1" dirty="0">
                <a:latin typeface="Arial" charset="0"/>
                <a:cs typeface="+mn-cs"/>
              </a:rPr>
              <a:t>Lugo</a:t>
            </a:r>
            <a:r>
              <a:rPr lang="fr-CH" sz="1200" dirty="0">
                <a:latin typeface="Arial" charset="0"/>
                <a:cs typeface="+mn-cs"/>
              </a:rPr>
              <a:t> </a:t>
            </a:r>
            <a:r>
              <a:rPr lang="fr-FR" sz="1200" dirty="0">
                <a:latin typeface="Arial" charset="0"/>
                <a:cs typeface="+mn-cs"/>
              </a:rPr>
              <a:t>Am J Infect Control</a:t>
            </a:r>
            <a:r>
              <a:rPr lang="fr-CH" sz="1200" dirty="0">
                <a:latin typeface="Arial" charset="0"/>
                <a:cs typeface="+mn-cs"/>
              </a:rPr>
              <a:t> </a:t>
            </a:r>
            <a:r>
              <a:rPr lang="fr-FR" sz="1200" dirty="0">
                <a:latin typeface="Arial" charset="0"/>
                <a:cs typeface="+mn-cs"/>
              </a:rPr>
              <a:t>2007;   </a:t>
            </a:r>
            <a:r>
              <a:rPr lang="fr-FR" sz="1200" b="1" dirty="0">
                <a:latin typeface="Arial" charset="0"/>
                <a:cs typeface="+mn-cs"/>
              </a:rPr>
              <a:t>MMWR</a:t>
            </a:r>
            <a:r>
              <a:rPr lang="fr-FR" sz="1200" dirty="0">
                <a:latin typeface="Arial" charset="0"/>
                <a:cs typeface="+mn-cs"/>
              </a:rPr>
              <a:t>  2012  et  2013  </a:t>
            </a:r>
            <a:r>
              <a:rPr lang="fr-FR" sz="1200" b="1" dirty="0">
                <a:latin typeface="Arial" charset="0"/>
                <a:cs typeface="+mn-cs"/>
              </a:rPr>
              <a:t>Gavazzi G  </a:t>
            </a:r>
            <a:r>
              <a:rPr lang="fr-FR" sz="1200" dirty="0">
                <a:latin typeface="Arial" charset="0"/>
                <a:cs typeface="+mn-cs"/>
              </a:rPr>
              <a:t>Vaccine 2011</a:t>
            </a:r>
          </a:p>
        </p:txBody>
      </p:sp>
      <p:sp>
        <p:nvSpPr>
          <p:cNvPr id="74761" name="Rectangle 9"/>
          <p:cNvSpPr>
            <a:spLocks noChangeArrowheads="1"/>
          </p:cNvSpPr>
          <p:nvPr/>
        </p:nvSpPr>
        <p:spPr bwMode="auto">
          <a:xfrm>
            <a:off x="228600" y="4437112"/>
            <a:ext cx="68151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fr-CH" sz="2800" dirty="0">
                <a:solidFill>
                  <a:schemeClr val="accent2"/>
                </a:solidFill>
                <a:latin typeface="Arial" charset="0"/>
                <a:cs typeface="Arial" charset="0"/>
              </a:rPr>
              <a:t>Recommandations nationales USA (6 SV)</a:t>
            </a:r>
            <a:endParaRPr lang="fr-FR" sz="2800" dirty="0">
              <a:solidFill>
                <a:schemeClr val="accent2"/>
              </a:solidFill>
              <a:latin typeface="Arial" charset="0"/>
              <a:cs typeface="Arial" charset="0"/>
            </a:endParaRPr>
          </a:p>
        </p:txBody>
      </p:sp>
      <p:sp>
        <p:nvSpPr>
          <p:cNvPr id="74762" name="Text Box 10"/>
          <p:cNvSpPr txBox="1">
            <a:spLocks noChangeArrowheads="1"/>
          </p:cNvSpPr>
          <p:nvPr/>
        </p:nvSpPr>
        <p:spPr bwMode="auto">
          <a:xfrm>
            <a:off x="183219" y="152400"/>
            <a:ext cx="9076011"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fr-CH" sz="4000" b="1" dirty="0">
                <a:solidFill>
                  <a:schemeClr val="accent5">
                    <a:lumMod val="75000"/>
                  </a:schemeClr>
                </a:solidFill>
                <a:latin typeface="+mj-lt"/>
              </a:rPr>
              <a:t>Efficacité des interventions de promotion </a:t>
            </a:r>
          </a:p>
          <a:p>
            <a:pPr algn="ctr">
              <a:defRPr/>
            </a:pPr>
            <a:r>
              <a:rPr lang="fr-CH" sz="4000" b="1" dirty="0">
                <a:solidFill>
                  <a:schemeClr val="accent5">
                    <a:lumMod val="75000"/>
                  </a:schemeClr>
                </a:solidFill>
                <a:latin typeface="+mj-lt"/>
              </a:rPr>
              <a:t>Vaccinale ?</a:t>
            </a:r>
            <a:endParaRPr lang="fr-FR" sz="4000" b="1" dirty="0">
              <a:solidFill>
                <a:schemeClr val="accent5">
                  <a:lumMod val="75000"/>
                </a:schemeClr>
              </a:solidFill>
              <a:latin typeface="+mj-lt"/>
            </a:endParaRPr>
          </a:p>
        </p:txBody>
      </p:sp>
      <p:sp>
        <p:nvSpPr>
          <p:cNvPr id="74763" name="Text Box 11"/>
          <p:cNvSpPr txBox="1">
            <a:spLocks noChangeArrowheads="1"/>
          </p:cNvSpPr>
          <p:nvPr/>
        </p:nvSpPr>
        <p:spPr bwMode="auto">
          <a:xfrm>
            <a:off x="1143000" y="5094337"/>
            <a:ext cx="7315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fr-CH" sz="2000" dirty="0">
                <a:solidFill>
                  <a:srgbClr val="0000FF"/>
                </a:solidFill>
                <a:latin typeface="Arial" charset="0"/>
                <a:cs typeface="Arial" charset="0"/>
              </a:rPr>
              <a:t>Pas de Programme type / Pas de suivi / Pas de nécessité d’évaluation / Vaccination obligatoire </a:t>
            </a:r>
            <a:r>
              <a:rPr lang="fr-CH" sz="2000" dirty="0" smtClean="0">
                <a:solidFill>
                  <a:srgbClr val="0000FF"/>
                </a:solidFill>
                <a:latin typeface="Arial" charset="0"/>
                <a:cs typeface="Arial" charset="0"/>
              </a:rPr>
              <a:t>/ OU autres contraintes</a:t>
            </a:r>
            <a:endParaRPr lang="fr-FR" sz="2000" dirty="0">
              <a:solidFill>
                <a:srgbClr val="0000FF"/>
              </a:solidFill>
              <a:latin typeface="Arial" charset="0"/>
              <a:cs typeface="Arial" charset="0"/>
            </a:endParaRPr>
          </a:p>
        </p:txBody>
      </p:sp>
    </p:spTree>
    <p:extLst>
      <p:ext uri="{BB962C8B-B14F-4D97-AF65-F5344CB8AC3E}">
        <p14:creationId xmlns:p14="http://schemas.microsoft.com/office/powerpoint/2010/main" val="5233197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Text Box 2"/>
          <p:cNvSpPr txBox="1">
            <a:spLocks noChangeArrowheads="1"/>
          </p:cNvSpPr>
          <p:nvPr/>
        </p:nvSpPr>
        <p:spPr bwMode="auto">
          <a:xfrm>
            <a:off x="152400" y="0"/>
            <a:ext cx="8991600" cy="336550"/>
          </a:xfrm>
          <a:prstGeom prst="rect">
            <a:avLst/>
          </a:prstGeom>
          <a:noFill/>
          <a:ln w="9525">
            <a:noFill/>
            <a:miter lim="800000"/>
            <a:headEnd/>
            <a:tailEnd/>
          </a:ln>
        </p:spPr>
        <p:txBody>
          <a:bodyPr>
            <a:spAutoFit/>
          </a:bodyPr>
          <a:lstStyle/>
          <a:p>
            <a:pPr algn="ctr" eaLnBrk="0" hangingPunct="0"/>
            <a:r>
              <a:rPr lang="en-GB" sz="1600" b="1" dirty="0" err="1">
                <a:ea typeface="ＭＳ Ｐゴシック"/>
                <a:cs typeface="ＭＳ Ｐゴシック"/>
              </a:rPr>
              <a:t>Prévention</a:t>
            </a:r>
            <a:r>
              <a:rPr lang="en-GB" sz="1600" b="1">
                <a:ea typeface="ＭＳ Ｐゴシック"/>
                <a:cs typeface="ＭＳ Ｐゴシック"/>
              </a:rPr>
              <a:t> </a:t>
            </a:r>
            <a:r>
              <a:rPr lang="en-GB" sz="1600" b="1" smtClean="0">
                <a:ea typeface="ＭＳ Ｐゴシック"/>
                <a:cs typeface="ＭＳ Ｐゴシック"/>
              </a:rPr>
              <a:t>grippe du </a:t>
            </a:r>
            <a:r>
              <a:rPr lang="en-GB" sz="1600" b="1" dirty="0" err="1">
                <a:ea typeface="ＭＳ Ｐゴシック"/>
                <a:cs typeface="ＭＳ Ｐゴシック"/>
              </a:rPr>
              <a:t>sujet</a:t>
            </a:r>
            <a:r>
              <a:rPr lang="en-GB" sz="1600" b="1" dirty="0">
                <a:ea typeface="ＭＳ Ｐゴシック"/>
                <a:cs typeface="ＭＳ Ｐゴシック"/>
              </a:rPr>
              <a:t> </a:t>
            </a:r>
            <a:r>
              <a:rPr lang="en-GB" sz="1600" b="1" dirty="0" err="1">
                <a:ea typeface="ＭＳ Ｐゴシック"/>
                <a:cs typeface="ＭＳ Ｐゴシック"/>
              </a:rPr>
              <a:t>âgé</a:t>
            </a:r>
            <a:endParaRPr lang="en-GB" sz="1600" b="1" dirty="0">
              <a:ea typeface="ＭＳ Ｐゴシック"/>
              <a:cs typeface="ＭＳ Ｐゴシック"/>
            </a:endParaRPr>
          </a:p>
        </p:txBody>
      </p:sp>
      <p:sp>
        <p:nvSpPr>
          <p:cNvPr id="151554" name="Text Box 3"/>
          <p:cNvSpPr txBox="1">
            <a:spLocks noChangeArrowheads="1"/>
          </p:cNvSpPr>
          <p:nvPr/>
        </p:nvSpPr>
        <p:spPr bwMode="auto">
          <a:xfrm>
            <a:off x="284163" y="2996952"/>
            <a:ext cx="3775075" cy="1433513"/>
          </a:xfrm>
          <a:prstGeom prst="rect">
            <a:avLst/>
          </a:prstGeom>
          <a:noFill/>
          <a:ln w="9525">
            <a:noFill/>
            <a:miter lim="800000"/>
            <a:headEnd/>
            <a:tailEnd/>
          </a:ln>
        </p:spPr>
        <p:txBody>
          <a:bodyPr wrap="none">
            <a:spAutoFit/>
          </a:bodyPr>
          <a:lstStyle/>
          <a:p>
            <a:pPr algn="ctr" eaLnBrk="0" hangingPunct="0"/>
            <a:r>
              <a:rPr lang="en-GB" sz="2400" b="1" dirty="0" err="1">
                <a:solidFill>
                  <a:schemeClr val="tx2"/>
                </a:solidFill>
                <a:ea typeface="ＭＳ Ｐゴシック"/>
                <a:cs typeface="ＭＳ Ｐゴシック"/>
              </a:rPr>
              <a:t>Recherche</a:t>
            </a:r>
            <a:r>
              <a:rPr lang="en-GB" sz="2400" b="1" dirty="0">
                <a:solidFill>
                  <a:schemeClr val="tx2"/>
                </a:solidFill>
                <a:ea typeface="ＭＳ Ｐゴシック"/>
                <a:cs typeface="ＭＳ Ｐゴシック"/>
              </a:rPr>
              <a:t> - </a:t>
            </a:r>
            <a:r>
              <a:rPr lang="en-GB" sz="2800" b="1" dirty="0" err="1">
                <a:solidFill>
                  <a:schemeClr val="tx2"/>
                </a:solidFill>
                <a:ea typeface="ＭＳ Ｐゴシック"/>
                <a:cs typeface="ＭＳ Ｐゴシック"/>
              </a:rPr>
              <a:t>Approche</a:t>
            </a:r>
            <a:r>
              <a:rPr lang="en-GB" sz="2800" b="1" dirty="0">
                <a:ea typeface="ＭＳ Ｐゴシック"/>
                <a:cs typeface="ＭＳ Ｐゴシック"/>
              </a:rPr>
              <a:t> </a:t>
            </a:r>
          </a:p>
          <a:p>
            <a:pPr algn="ctr" eaLnBrk="0" hangingPunct="0"/>
            <a:r>
              <a:rPr lang="en-GB" sz="2400" b="1" dirty="0" err="1">
                <a:solidFill>
                  <a:schemeClr val="tx2"/>
                </a:solidFill>
                <a:ea typeface="ＭＳ Ｐゴシック"/>
                <a:cs typeface="ＭＳ Ｐゴシック"/>
              </a:rPr>
              <a:t>multidimensionnelle</a:t>
            </a:r>
            <a:endParaRPr lang="en-GB" sz="2800" b="1" dirty="0">
              <a:solidFill>
                <a:schemeClr val="tx2"/>
              </a:solidFill>
              <a:ea typeface="ＭＳ Ｐゴシック"/>
              <a:cs typeface="ＭＳ Ｐゴシック"/>
            </a:endParaRPr>
          </a:p>
          <a:p>
            <a:pPr algn="ctr" eaLnBrk="0" hangingPunct="0"/>
            <a:r>
              <a:rPr lang="en-GB" b="1" dirty="0">
                <a:ea typeface="ＭＳ Ｐゴシック"/>
                <a:cs typeface="ＭＳ Ｐゴシック"/>
              </a:rPr>
              <a:t>nutrition, </a:t>
            </a:r>
            <a:r>
              <a:rPr lang="en-GB" b="1" dirty="0" err="1">
                <a:ea typeface="ＭＳ Ｐゴシック"/>
                <a:cs typeface="ＭＳ Ｐゴシック"/>
              </a:rPr>
              <a:t>fonction</a:t>
            </a:r>
            <a:r>
              <a:rPr lang="en-GB" b="1" dirty="0">
                <a:ea typeface="ＭＳ Ｐゴシック"/>
                <a:cs typeface="ＭＳ Ｐゴシック"/>
              </a:rPr>
              <a:t>, </a:t>
            </a:r>
          </a:p>
          <a:p>
            <a:pPr algn="ctr" eaLnBrk="0" hangingPunct="0"/>
            <a:r>
              <a:rPr lang="en-GB" b="1" dirty="0" err="1">
                <a:ea typeface="ＭＳ Ｐゴシック"/>
                <a:cs typeface="ＭＳ Ｐゴシック"/>
              </a:rPr>
              <a:t>environnement</a:t>
            </a:r>
            <a:r>
              <a:rPr lang="en-GB" b="1" dirty="0">
                <a:ea typeface="ＭＳ Ｐゴシック"/>
                <a:cs typeface="ＭＳ Ｐゴシック"/>
              </a:rPr>
              <a:t> social</a:t>
            </a:r>
          </a:p>
        </p:txBody>
      </p:sp>
      <p:grpSp>
        <p:nvGrpSpPr>
          <p:cNvPr id="151555" name="Group 4"/>
          <p:cNvGrpSpPr>
            <a:grpSpLocks/>
          </p:cNvGrpSpPr>
          <p:nvPr/>
        </p:nvGrpSpPr>
        <p:grpSpPr bwMode="auto">
          <a:xfrm>
            <a:off x="824880" y="1295400"/>
            <a:ext cx="2667000" cy="1143000"/>
            <a:chOff x="528" y="1056"/>
            <a:chExt cx="1680" cy="672"/>
          </a:xfrm>
        </p:grpSpPr>
        <p:sp>
          <p:nvSpPr>
            <p:cNvPr id="151575" name="Rectangle 5"/>
            <p:cNvSpPr>
              <a:spLocks noChangeArrowheads="1"/>
            </p:cNvSpPr>
            <p:nvPr/>
          </p:nvSpPr>
          <p:spPr bwMode="auto">
            <a:xfrm>
              <a:off x="528" y="1056"/>
              <a:ext cx="1680" cy="672"/>
            </a:xfrm>
            <a:prstGeom prst="rect">
              <a:avLst/>
            </a:prstGeom>
            <a:solidFill>
              <a:schemeClr val="bg2"/>
            </a:solidFill>
            <a:ln w="12700">
              <a:solidFill>
                <a:schemeClr val="tx1"/>
              </a:solidFill>
              <a:miter lim="800000"/>
              <a:headEnd type="none" w="sm" len="sm"/>
              <a:tailEnd type="none" w="sm" len="sm"/>
            </a:ln>
          </p:spPr>
          <p:txBody>
            <a:bodyPr wrap="none" anchor="ctr"/>
            <a:lstStyle/>
            <a:p>
              <a:endParaRPr lang="en-US">
                <a:latin typeface="Calibri" pitchFamily="34" charset="0"/>
              </a:endParaRPr>
            </a:p>
          </p:txBody>
        </p:sp>
        <p:sp>
          <p:nvSpPr>
            <p:cNvPr id="151576" name="Rectangle 6"/>
            <p:cNvSpPr>
              <a:spLocks noChangeArrowheads="1"/>
            </p:cNvSpPr>
            <p:nvPr/>
          </p:nvSpPr>
          <p:spPr bwMode="auto">
            <a:xfrm>
              <a:off x="720" y="1200"/>
              <a:ext cx="1300" cy="377"/>
            </a:xfrm>
            <a:prstGeom prst="rect">
              <a:avLst/>
            </a:prstGeom>
            <a:solidFill>
              <a:schemeClr val="bg2"/>
            </a:solidFill>
            <a:ln w="9525">
              <a:noFill/>
              <a:miter lim="800000"/>
              <a:headEnd/>
              <a:tailEnd/>
            </a:ln>
          </p:spPr>
          <p:txBody>
            <a:bodyPr wrap="none">
              <a:spAutoFit/>
            </a:bodyPr>
            <a:lstStyle/>
            <a:p>
              <a:pPr eaLnBrk="0" hangingPunct="0"/>
              <a:r>
                <a:rPr lang="en-GB" sz="3600"/>
                <a:t>Générale</a:t>
              </a:r>
            </a:p>
          </p:txBody>
        </p:sp>
      </p:grpSp>
      <p:grpSp>
        <p:nvGrpSpPr>
          <p:cNvPr id="151556" name="Group 7"/>
          <p:cNvGrpSpPr>
            <a:grpSpLocks/>
          </p:cNvGrpSpPr>
          <p:nvPr/>
        </p:nvGrpSpPr>
        <p:grpSpPr bwMode="auto">
          <a:xfrm>
            <a:off x="5795964" y="1295400"/>
            <a:ext cx="2693988" cy="1143000"/>
            <a:chOff x="3507" y="864"/>
            <a:chExt cx="1697" cy="672"/>
          </a:xfrm>
        </p:grpSpPr>
        <p:sp>
          <p:nvSpPr>
            <p:cNvPr id="151573" name="Rectangle 8"/>
            <p:cNvSpPr>
              <a:spLocks noChangeArrowheads="1"/>
            </p:cNvSpPr>
            <p:nvPr/>
          </p:nvSpPr>
          <p:spPr bwMode="auto">
            <a:xfrm>
              <a:off x="3507" y="864"/>
              <a:ext cx="1680" cy="672"/>
            </a:xfrm>
            <a:prstGeom prst="rect">
              <a:avLst/>
            </a:prstGeom>
            <a:solidFill>
              <a:srgbClr val="FF0000"/>
            </a:solidFill>
            <a:ln w="12700">
              <a:solidFill>
                <a:schemeClr val="tx1"/>
              </a:solidFill>
              <a:miter lim="800000"/>
              <a:headEnd type="none" w="sm" len="sm"/>
              <a:tailEnd type="none" w="sm" len="sm"/>
            </a:ln>
          </p:spPr>
          <p:txBody>
            <a:bodyPr wrap="none" anchor="ctr"/>
            <a:lstStyle/>
            <a:p>
              <a:endParaRPr lang="en-US">
                <a:latin typeface="Calibri" pitchFamily="34" charset="0"/>
              </a:endParaRPr>
            </a:p>
          </p:txBody>
        </p:sp>
        <p:sp>
          <p:nvSpPr>
            <p:cNvPr id="151574" name="Rectangle 9"/>
            <p:cNvSpPr>
              <a:spLocks noChangeArrowheads="1"/>
            </p:cNvSpPr>
            <p:nvPr/>
          </p:nvSpPr>
          <p:spPr bwMode="auto">
            <a:xfrm>
              <a:off x="3744" y="1008"/>
              <a:ext cx="1460" cy="377"/>
            </a:xfrm>
            <a:prstGeom prst="rect">
              <a:avLst/>
            </a:prstGeom>
            <a:noFill/>
            <a:ln w="9525">
              <a:noFill/>
              <a:miter lim="800000"/>
              <a:headEnd/>
              <a:tailEnd/>
            </a:ln>
          </p:spPr>
          <p:txBody>
            <a:bodyPr wrap="none">
              <a:spAutoFit/>
            </a:bodyPr>
            <a:lstStyle/>
            <a:p>
              <a:pPr eaLnBrk="0" hangingPunct="0"/>
              <a:r>
                <a:rPr lang="en-GB" sz="3600"/>
                <a:t>Spécifique</a:t>
              </a:r>
            </a:p>
          </p:txBody>
        </p:sp>
      </p:grpSp>
      <p:sp>
        <p:nvSpPr>
          <p:cNvPr id="151557" name="Rectangle 10"/>
          <p:cNvSpPr>
            <a:spLocks noChangeArrowheads="1"/>
          </p:cNvSpPr>
          <p:nvPr/>
        </p:nvSpPr>
        <p:spPr bwMode="auto">
          <a:xfrm>
            <a:off x="5292080" y="3200400"/>
            <a:ext cx="3841750" cy="822325"/>
          </a:xfrm>
          <a:prstGeom prst="rect">
            <a:avLst/>
          </a:prstGeom>
          <a:noFill/>
          <a:ln w="9525">
            <a:noFill/>
            <a:miter lim="800000"/>
            <a:headEnd/>
            <a:tailEnd/>
          </a:ln>
        </p:spPr>
        <p:txBody>
          <a:bodyPr wrap="none">
            <a:spAutoFit/>
          </a:bodyPr>
          <a:lstStyle/>
          <a:p>
            <a:pPr algn="ctr" eaLnBrk="0" hangingPunct="0"/>
            <a:r>
              <a:rPr lang="en-GB" b="1">
                <a:solidFill>
                  <a:schemeClr val="tx2"/>
                </a:solidFill>
              </a:rPr>
              <a:t>Recherche  </a:t>
            </a:r>
          </a:p>
          <a:p>
            <a:pPr algn="ctr" eaLnBrk="0" hangingPunct="0"/>
            <a:r>
              <a:rPr lang="en-GB" b="1">
                <a:solidFill>
                  <a:schemeClr val="tx2"/>
                </a:solidFill>
              </a:rPr>
              <a:t>Fondamentale et clinique</a:t>
            </a:r>
            <a:r>
              <a:rPr lang="en-GB" b="1"/>
              <a:t>	</a:t>
            </a:r>
          </a:p>
        </p:txBody>
      </p:sp>
      <p:sp>
        <p:nvSpPr>
          <p:cNvPr id="151558" name="Line 11"/>
          <p:cNvSpPr>
            <a:spLocks noChangeShapeType="1"/>
          </p:cNvSpPr>
          <p:nvPr/>
        </p:nvSpPr>
        <p:spPr bwMode="auto">
          <a:xfrm flipV="1">
            <a:off x="2057400" y="2438400"/>
            <a:ext cx="0" cy="762000"/>
          </a:xfrm>
          <a:prstGeom prst="line">
            <a:avLst/>
          </a:prstGeom>
          <a:noFill/>
          <a:ln w="76200">
            <a:solidFill>
              <a:schemeClr val="tx2"/>
            </a:solidFill>
            <a:round/>
            <a:headEnd type="triangle" w="med" len="med"/>
            <a:tailEnd/>
          </a:ln>
        </p:spPr>
        <p:txBody>
          <a:bodyPr wrap="none" anchor="ctr"/>
          <a:lstStyle/>
          <a:p>
            <a:endParaRPr lang="fr-FR"/>
          </a:p>
        </p:txBody>
      </p:sp>
      <p:sp>
        <p:nvSpPr>
          <p:cNvPr id="151559" name="Line 12"/>
          <p:cNvSpPr>
            <a:spLocks noChangeShapeType="1"/>
          </p:cNvSpPr>
          <p:nvPr/>
        </p:nvSpPr>
        <p:spPr bwMode="auto">
          <a:xfrm flipV="1">
            <a:off x="7162800" y="2438400"/>
            <a:ext cx="0" cy="762000"/>
          </a:xfrm>
          <a:prstGeom prst="line">
            <a:avLst/>
          </a:prstGeom>
          <a:noFill/>
          <a:ln w="76200">
            <a:solidFill>
              <a:schemeClr val="tx2"/>
            </a:solidFill>
            <a:round/>
            <a:headEnd type="triangle" w="med" len="med"/>
            <a:tailEnd/>
          </a:ln>
        </p:spPr>
        <p:txBody>
          <a:bodyPr wrap="none" anchor="ctr"/>
          <a:lstStyle/>
          <a:p>
            <a:endParaRPr lang="fr-FR"/>
          </a:p>
        </p:txBody>
      </p:sp>
      <p:sp>
        <p:nvSpPr>
          <p:cNvPr id="151560" name="Rectangle 13"/>
          <p:cNvSpPr>
            <a:spLocks noChangeArrowheads="1"/>
          </p:cNvSpPr>
          <p:nvPr/>
        </p:nvSpPr>
        <p:spPr bwMode="auto">
          <a:xfrm>
            <a:off x="0" y="333375"/>
            <a:ext cx="9144000" cy="707886"/>
          </a:xfrm>
          <a:prstGeom prst="rect">
            <a:avLst/>
          </a:prstGeom>
          <a:noFill/>
          <a:ln w="9525">
            <a:noFill/>
            <a:miter lim="800000"/>
            <a:headEnd/>
            <a:tailEnd/>
          </a:ln>
        </p:spPr>
        <p:txBody>
          <a:bodyPr>
            <a:spAutoFit/>
          </a:bodyPr>
          <a:lstStyle/>
          <a:p>
            <a:pPr algn="ctr" eaLnBrk="0" hangingPunct="0"/>
            <a:r>
              <a:rPr lang="en-GB" sz="4000" b="1" dirty="0">
                <a:solidFill>
                  <a:schemeClr val="accent5">
                    <a:lumMod val="75000"/>
                  </a:schemeClr>
                </a:solidFill>
                <a:latin typeface="+mj-lt"/>
              </a:rPr>
              <a:t>A RETENIR </a:t>
            </a:r>
          </a:p>
        </p:txBody>
      </p:sp>
      <p:grpSp>
        <p:nvGrpSpPr>
          <p:cNvPr id="4" name="Group 14"/>
          <p:cNvGrpSpPr>
            <a:grpSpLocks/>
          </p:cNvGrpSpPr>
          <p:nvPr/>
        </p:nvGrpSpPr>
        <p:grpSpPr bwMode="auto">
          <a:xfrm>
            <a:off x="590550" y="4653136"/>
            <a:ext cx="8477250" cy="1661460"/>
            <a:chOff x="340" y="2208"/>
            <a:chExt cx="5340" cy="2029"/>
          </a:xfrm>
        </p:grpSpPr>
        <p:grpSp>
          <p:nvGrpSpPr>
            <p:cNvPr id="151565" name="Group 15"/>
            <p:cNvGrpSpPr>
              <a:grpSpLocks/>
            </p:cNvGrpSpPr>
            <p:nvPr/>
          </p:nvGrpSpPr>
          <p:grpSpPr bwMode="auto">
            <a:xfrm>
              <a:off x="1899" y="2208"/>
              <a:ext cx="2160" cy="2029"/>
              <a:chOff x="1872" y="2208"/>
              <a:chExt cx="2160" cy="2029"/>
            </a:xfrm>
          </p:grpSpPr>
          <p:sp>
            <p:nvSpPr>
              <p:cNvPr id="151571" name="Rectangle 16"/>
              <p:cNvSpPr>
                <a:spLocks noChangeArrowheads="1"/>
              </p:cNvSpPr>
              <p:nvPr/>
            </p:nvSpPr>
            <p:spPr bwMode="auto">
              <a:xfrm>
                <a:off x="1872" y="3306"/>
                <a:ext cx="2160" cy="931"/>
              </a:xfrm>
              <a:prstGeom prst="rect">
                <a:avLst/>
              </a:prstGeom>
              <a:noFill/>
              <a:ln w="9525">
                <a:noFill/>
                <a:miter lim="800000"/>
                <a:headEnd/>
                <a:tailEnd/>
              </a:ln>
            </p:spPr>
            <p:txBody>
              <a:bodyPr>
                <a:spAutoFit/>
              </a:bodyPr>
              <a:lstStyle/>
              <a:p>
                <a:pPr algn="ctr" eaLnBrk="0" hangingPunct="0"/>
                <a:r>
                  <a:rPr lang="en-GB" sz="4400" b="1">
                    <a:solidFill>
                      <a:srgbClr val="0000FF"/>
                    </a:solidFill>
                  </a:rPr>
                  <a:t>Education</a:t>
                </a:r>
              </a:p>
            </p:txBody>
          </p:sp>
          <p:sp>
            <p:nvSpPr>
              <p:cNvPr id="151572" name="AutoShape 17"/>
              <p:cNvSpPr>
                <a:spLocks noChangeAspect="1" noChangeArrowheads="1"/>
              </p:cNvSpPr>
              <p:nvPr/>
            </p:nvSpPr>
            <p:spPr bwMode="auto">
              <a:xfrm flipV="1">
                <a:off x="2448" y="2208"/>
                <a:ext cx="912" cy="144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155 w 21600"/>
                  <a:gd name="T13" fmla="*/ 12345 h 21600"/>
                  <a:gd name="T14" fmla="*/ 19445 w 21600"/>
                  <a:gd name="T15" fmla="*/ 18510 h 21600"/>
                </a:gdLst>
                <a:ahLst/>
                <a:cxnLst>
                  <a:cxn ang="T8">
                    <a:pos x="T0" y="T1"/>
                  </a:cxn>
                  <a:cxn ang="T9">
                    <a:pos x="T2" y="T3"/>
                  </a:cxn>
                  <a:cxn ang="T10">
                    <a:pos x="T4" y="T5"/>
                  </a:cxn>
                  <a:cxn ang="T11">
                    <a:pos x="T6" y="T7"/>
                  </a:cxn>
                </a:cxnLst>
                <a:rect l="T12" t="T13" r="T14" b="T15"/>
                <a:pathLst>
                  <a:path w="21600" h="21600">
                    <a:moveTo>
                      <a:pt x="10800" y="0"/>
                    </a:moveTo>
                    <a:lnTo>
                      <a:pt x="6480" y="6171"/>
                    </a:lnTo>
                    <a:lnTo>
                      <a:pt x="8640" y="6171"/>
                    </a:lnTo>
                    <a:lnTo>
                      <a:pt x="8640" y="12343"/>
                    </a:lnTo>
                    <a:lnTo>
                      <a:pt x="4320" y="12343"/>
                    </a:lnTo>
                    <a:lnTo>
                      <a:pt x="4320" y="9257"/>
                    </a:lnTo>
                    <a:lnTo>
                      <a:pt x="0" y="15429"/>
                    </a:lnTo>
                    <a:lnTo>
                      <a:pt x="4320" y="21600"/>
                    </a:lnTo>
                    <a:lnTo>
                      <a:pt x="4320" y="18514"/>
                    </a:lnTo>
                    <a:lnTo>
                      <a:pt x="17280" y="18514"/>
                    </a:lnTo>
                    <a:lnTo>
                      <a:pt x="17280" y="21600"/>
                    </a:lnTo>
                    <a:lnTo>
                      <a:pt x="21600" y="15429"/>
                    </a:lnTo>
                    <a:lnTo>
                      <a:pt x="17280" y="9257"/>
                    </a:lnTo>
                    <a:lnTo>
                      <a:pt x="17280" y="12343"/>
                    </a:lnTo>
                    <a:lnTo>
                      <a:pt x="12960" y="12343"/>
                    </a:lnTo>
                    <a:lnTo>
                      <a:pt x="12960" y="6171"/>
                    </a:lnTo>
                    <a:lnTo>
                      <a:pt x="15120" y="6171"/>
                    </a:lnTo>
                    <a:close/>
                  </a:path>
                </a:pathLst>
              </a:custGeom>
              <a:solidFill>
                <a:schemeClr val="hlink"/>
              </a:solidFill>
              <a:ln w="12700">
                <a:solidFill>
                  <a:schemeClr val="hlink"/>
                </a:solidFill>
                <a:miter lim="800000"/>
                <a:headEnd type="none" w="sm" len="sm"/>
                <a:tailEnd type="none" w="sm" len="sm"/>
              </a:ln>
            </p:spPr>
            <p:txBody>
              <a:bodyPr wrap="none" anchor="ctr"/>
              <a:lstStyle/>
              <a:p>
                <a:endParaRPr lang="en-US">
                  <a:latin typeface="Calibri" pitchFamily="34" charset="0"/>
                </a:endParaRPr>
              </a:p>
            </p:txBody>
          </p:sp>
        </p:grpSp>
        <p:grpSp>
          <p:nvGrpSpPr>
            <p:cNvPr id="151566" name="Group 18"/>
            <p:cNvGrpSpPr>
              <a:grpSpLocks/>
            </p:cNvGrpSpPr>
            <p:nvPr/>
          </p:nvGrpSpPr>
          <p:grpSpPr bwMode="auto">
            <a:xfrm>
              <a:off x="340" y="3263"/>
              <a:ext cx="5340" cy="559"/>
              <a:chOff x="340" y="3263"/>
              <a:chExt cx="5340" cy="559"/>
            </a:xfrm>
          </p:grpSpPr>
          <p:sp>
            <p:nvSpPr>
              <p:cNvPr id="151567" name="Line 19"/>
              <p:cNvSpPr>
                <a:spLocks noChangeShapeType="1"/>
              </p:cNvSpPr>
              <p:nvPr/>
            </p:nvSpPr>
            <p:spPr bwMode="auto">
              <a:xfrm flipV="1">
                <a:off x="1383" y="3537"/>
                <a:ext cx="500" cy="0"/>
              </a:xfrm>
              <a:prstGeom prst="line">
                <a:avLst/>
              </a:prstGeom>
              <a:noFill/>
              <a:ln w="76200">
                <a:solidFill>
                  <a:srgbClr val="0000FF"/>
                </a:solidFill>
                <a:round/>
                <a:headEnd type="triangle" w="med" len="med"/>
                <a:tailEnd/>
              </a:ln>
            </p:spPr>
            <p:txBody>
              <a:bodyPr wrap="none" anchor="ctr"/>
              <a:lstStyle/>
              <a:p>
                <a:endParaRPr lang="fr-FR"/>
              </a:p>
            </p:txBody>
          </p:sp>
          <p:sp>
            <p:nvSpPr>
              <p:cNvPr id="151568" name="Line 20"/>
              <p:cNvSpPr>
                <a:spLocks noChangeShapeType="1"/>
              </p:cNvSpPr>
              <p:nvPr/>
            </p:nvSpPr>
            <p:spPr bwMode="auto">
              <a:xfrm flipH="1" flipV="1">
                <a:off x="3924" y="3537"/>
                <a:ext cx="453" cy="0"/>
              </a:xfrm>
              <a:prstGeom prst="line">
                <a:avLst/>
              </a:prstGeom>
              <a:noFill/>
              <a:ln w="76200">
                <a:solidFill>
                  <a:srgbClr val="0000FF"/>
                </a:solidFill>
                <a:round/>
                <a:headEnd type="triangle" w="med" len="med"/>
                <a:tailEnd/>
              </a:ln>
            </p:spPr>
            <p:txBody>
              <a:bodyPr wrap="none" anchor="ctr"/>
              <a:lstStyle/>
              <a:p>
                <a:endParaRPr lang="fr-FR"/>
              </a:p>
            </p:txBody>
          </p:sp>
          <p:sp>
            <p:nvSpPr>
              <p:cNvPr id="151569" name="Rectangle 21"/>
              <p:cNvSpPr>
                <a:spLocks noChangeArrowheads="1"/>
              </p:cNvSpPr>
              <p:nvPr/>
            </p:nvSpPr>
            <p:spPr bwMode="auto">
              <a:xfrm>
                <a:off x="340" y="3263"/>
                <a:ext cx="957" cy="559"/>
              </a:xfrm>
              <a:prstGeom prst="rect">
                <a:avLst/>
              </a:prstGeom>
              <a:noFill/>
              <a:ln w="9525">
                <a:noFill/>
                <a:miter lim="800000"/>
                <a:headEnd/>
                <a:tailEnd/>
              </a:ln>
            </p:spPr>
            <p:txBody>
              <a:bodyPr wrap="none">
                <a:spAutoFit/>
              </a:bodyPr>
              <a:lstStyle/>
              <a:p>
                <a:r>
                  <a:rPr lang="en-GB" b="1" dirty="0" err="1">
                    <a:solidFill>
                      <a:srgbClr val="0000FF"/>
                    </a:solidFill>
                  </a:rPr>
                  <a:t>Individus</a:t>
                </a:r>
                <a:endParaRPr lang="fr-FR" b="1" dirty="0">
                  <a:solidFill>
                    <a:srgbClr val="0000FF"/>
                  </a:solidFill>
                </a:endParaRPr>
              </a:p>
            </p:txBody>
          </p:sp>
          <p:sp>
            <p:nvSpPr>
              <p:cNvPr id="151570" name="Rectangle 22"/>
              <p:cNvSpPr>
                <a:spLocks noChangeArrowheads="1"/>
              </p:cNvSpPr>
              <p:nvPr/>
            </p:nvSpPr>
            <p:spPr bwMode="auto">
              <a:xfrm>
                <a:off x="4422" y="3263"/>
                <a:ext cx="1258" cy="559"/>
              </a:xfrm>
              <a:prstGeom prst="rect">
                <a:avLst/>
              </a:prstGeom>
              <a:noFill/>
              <a:ln w="9525">
                <a:noFill/>
                <a:miter lim="800000"/>
                <a:headEnd/>
                <a:tailEnd/>
              </a:ln>
            </p:spPr>
            <p:txBody>
              <a:bodyPr wrap="none">
                <a:spAutoFit/>
              </a:bodyPr>
              <a:lstStyle/>
              <a:p>
                <a:r>
                  <a:rPr lang="en-GB" b="1">
                    <a:solidFill>
                      <a:srgbClr val="0000FF"/>
                    </a:solidFill>
                  </a:rPr>
                  <a:t>Intervenants</a:t>
                </a:r>
                <a:endParaRPr lang="fr-FR" b="1">
                  <a:solidFill>
                    <a:srgbClr val="0000FF"/>
                  </a:solidFill>
                </a:endParaRPr>
              </a:p>
            </p:txBody>
          </p:sp>
        </p:grpSp>
      </p:grpSp>
      <p:sp>
        <p:nvSpPr>
          <p:cNvPr id="151563" name="Rectangle 24"/>
          <p:cNvSpPr>
            <a:spLocks noChangeArrowheads="1"/>
          </p:cNvSpPr>
          <p:nvPr/>
        </p:nvSpPr>
        <p:spPr bwMode="auto">
          <a:xfrm>
            <a:off x="-457200" y="4644107"/>
            <a:ext cx="4572000" cy="873125"/>
          </a:xfrm>
          <a:prstGeom prst="rect">
            <a:avLst/>
          </a:prstGeom>
          <a:noFill/>
          <a:ln w="9525">
            <a:noFill/>
            <a:miter lim="800000"/>
            <a:headEnd/>
            <a:tailEnd/>
          </a:ln>
        </p:spPr>
        <p:txBody>
          <a:bodyPr>
            <a:spAutoFit/>
          </a:bodyPr>
          <a:lstStyle/>
          <a:p>
            <a:pPr algn="ctr" eaLnBrk="0" hangingPunct="0">
              <a:lnSpc>
                <a:spcPct val="80000"/>
              </a:lnSpc>
              <a:spcBef>
                <a:spcPct val="50000"/>
              </a:spcBef>
            </a:pPr>
            <a:r>
              <a:rPr lang="en-GB" sz="2800" b="1" dirty="0">
                <a:solidFill>
                  <a:srgbClr val="FF0000"/>
                </a:solidFill>
                <a:sym typeface="Wingdings" pitchFamily="2" charset="2"/>
              </a:rPr>
              <a:t></a:t>
            </a:r>
            <a:r>
              <a:rPr lang="en-GB" sz="2800" b="1" dirty="0">
                <a:sym typeface="Wingdings" pitchFamily="2" charset="2"/>
              </a:rPr>
              <a:t> </a:t>
            </a:r>
            <a:r>
              <a:rPr lang="en-GB" sz="2000" b="1" dirty="0" err="1">
                <a:solidFill>
                  <a:srgbClr val="FF0000"/>
                </a:solidFill>
              </a:rPr>
              <a:t>Mesures</a:t>
            </a:r>
            <a:r>
              <a:rPr lang="en-GB" sz="2000" b="1" dirty="0">
                <a:solidFill>
                  <a:srgbClr val="FF0000"/>
                </a:solidFill>
              </a:rPr>
              <a:t> </a:t>
            </a:r>
            <a:r>
              <a:rPr lang="en-GB" sz="2000" b="1" dirty="0" err="1">
                <a:solidFill>
                  <a:srgbClr val="FF0000"/>
                </a:solidFill>
              </a:rPr>
              <a:t>d’hygiène</a:t>
            </a:r>
            <a:r>
              <a:rPr lang="en-GB" sz="2000" b="1" dirty="0">
                <a:solidFill>
                  <a:srgbClr val="FF0000"/>
                </a:solidFill>
              </a:rPr>
              <a:t> </a:t>
            </a:r>
          </a:p>
          <a:p>
            <a:pPr algn="ctr" eaLnBrk="0" hangingPunct="0">
              <a:lnSpc>
                <a:spcPct val="90000"/>
              </a:lnSpc>
              <a:spcBef>
                <a:spcPct val="50000"/>
              </a:spcBef>
            </a:pPr>
            <a:r>
              <a:rPr lang="en-GB" sz="2000" b="1" dirty="0">
                <a:solidFill>
                  <a:srgbClr val="FF0000"/>
                </a:solidFill>
              </a:rPr>
              <a:t>de base</a:t>
            </a:r>
          </a:p>
        </p:txBody>
      </p:sp>
      <p:sp>
        <p:nvSpPr>
          <p:cNvPr id="151564" name="Rectangle 25"/>
          <p:cNvSpPr>
            <a:spLocks noChangeArrowheads="1"/>
          </p:cNvSpPr>
          <p:nvPr/>
        </p:nvSpPr>
        <p:spPr bwMode="auto">
          <a:xfrm>
            <a:off x="4800600" y="4293096"/>
            <a:ext cx="4572000" cy="1157288"/>
          </a:xfrm>
          <a:prstGeom prst="rect">
            <a:avLst/>
          </a:prstGeom>
          <a:noFill/>
          <a:ln w="9525">
            <a:noFill/>
            <a:miter lim="800000"/>
            <a:headEnd/>
            <a:tailEnd/>
          </a:ln>
        </p:spPr>
        <p:txBody>
          <a:bodyPr>
            <a:spAutoFit/>
          </a:bodyPr>
          <a:lstStyle/>
          <a:p>
            <a:pPr algn="ctr" eaLnBrk="0" hangingPunct="0">
              <a:lnSpc>
                <a:spcPct val="140000"/>
              </a:lnSpc>
              <a:spcBef>
                <a:spcPct val="50000"/>
              </a:spcBef>
            </a:pPr>
            <a:r>
              <a:rPr lang="en-GB" sz="2800" b="1" dirty="0">
                <a:solidFill>
                  <a:srgbClr val="FF0000"/>
                </a:solidFill>
                <a:sym typeface="Wingdings" pitchFamily="2" charset="2"/>
              </a:rPr>
              <a:t></a:t>
            </a:r>
            <a:r>
              <a:rPr lang="en-GB" sz="2000" b="1" dirty="0">
                <a:solidFill>
                  <a:srgbClr val="FF0000"/>
                </a:solidFill>
              </a:rPr>
              <a:t> </a:t>
            </a:r>
            <a:r>
              <a:rPr lang="en-GB" sz="2000" b="1" dirty="0" err="1">
                <a:solidFill>
                  <a:srgbClr val="FF0000"/>
                </a:solidFill>
              </a:rPr>
              <a:t>Améliorer</a:t>
            </a:r>
            <a:endParaRPr lang="en-GB" sz="2000" b="1" dirty="0">
              <a:solidFill>
                <a:srgbClr val="FF0000"/>
              </a:solidFill>
            </a:endParaRPr>
          </a:p>
          <a:p>
            <a:pPr algn="ctr" eaLnBrk="0" hangingPunct="0">
              <a:spcBef>
                <a:spcPct val="50000"/>
              </a:spcBef>
            </a:pPr>
            <a:r>
              <a:rPr lang="en-GB" sz="2000" b="1" dirty="0">
                <a:solidFill>
                  <a:srgbClr val="FF0000"/>
                </a:solidFill>
              </a:rPr>
              <a:t>   </a:t>
            </a:r>
            <a:r>
              <a:rPr lang="en-GB" sz="2000" b="1" dirty="0" err="1">
                <a:solidFill>
                  <a:srgbClr val="FF0000"/>
                </a:solidFill>
              </a:rPr>
              <a:t>Couverture</a:t>
            </a:r>
            <a:r>
              <a:rPr lang="en-GB" sz="2000" b="1" dirty="0">
                <a:solidFill>
                  <a:srgbClr val="FF0000"/>
                </a:solidFill>
              </a:rPr>
              <a:t> </a:t>
            </a:r>
            <a:r>
              <a:rPr lang="en-GB" sz="2000" b="1" dirty="0" err="1">
                <a:solidFill>
                  <a:srgbClr val="FF0000"/>
                </a:solidFill>
              </a:rPr>
              <a:t>vaccinale</a:t>
            </a:r>
            <a:endParaRPr lang="fr-FR" sz="2000" b="1" dirty="0">
              <a:solidFill>
                <a:srgbClr val="FF0000"/>
              </a:solidFill>
            </a:endParaRPr>
          </a:p>
        </p:txBody>
      </p:sp>
    </p:spTree>
    <p:extLst>
      <p:ext uri="{BB962C8B-B14F-4D97-AF65-F5344CB8AC3E}">
        <p14:creationId xmlns:p14="http://schemas.microsoft.com/office/powerpoint/2010/main" val="11562515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5536" y="5301208"/>
            <a:ext cx="8229600" cy="896959"/>
          </a:xfrm>
        </p:spPr>
        <p:txBody>
          <a:bodyPr/>
          <a:lstStyle/>
          <a:p>
            <a:pPr marL="0" indent="0" algn="r">
              <a:buNone/>
            </a:pPr>
            <a:r>
              <a:rPr lang="fr-FR" dirty="0" smtClean="0"/>
              <a:t>2ème partie</a:t>
            </a:r>
            <a:endParaRPr lang="fr-FR" dirty="0"/>
          </a:p>
        </p:txBody>
      </p:sp>
      <p:pic>
        <p:nvPicPr>
          <p:cNvPr id="8194" name="Picture 2" descr="J:\FR-PAV\LIVE-BY-GL\SANTE-CONGRES\2015\PRODUCTION\RISQUE INFECTIEUX SUJET AGE\Capture d'écran logo.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39552" y="188640"/>
            <a:ext cx="8172400" cy="4893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62470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1"/>
          <p:cNvSpPr>
            <a:spLocks noGrp="1"/>
          </p:cNvSpPr>
          <p:nvPr>
            <p:ph type="ctrTitle"/>
          </p:nvPr>
        </p:nvSpPr>
        <p:spPr>
          <a:xfrm>
            <a:off x="685800" y="2060848"/>
            <a:ext cx="7772400" cy="1800200"/>
          </a:xfrm>
          <a:ln>
            <a:solidFill>
              <a:srgbClr val="7030A0"/>
            </a:solidFill>
          </a:ln>
        </p:spPr>
        <p:txBody>
          <a:bodyPr>
            <a:normAutofit fontScale="90000"/>
          </a:bodyPr>
          <a:lstStyle/>
          <a:p>
            <a:r>
              <a:rPr lang="fr-FR" altLang="fr-FR" dirty="0" smtClean="0">
                <a:ea typeface="ＭＳ Ｐゴシック" pitchFamily="34" charset="-128"/>
              </a:rPr>
              <a:t/>
            </a:r>
            <a:br>
              <a:rPr lang="fr-FR" altLang="fr-FR" dirty="0" smtClean="0">
                <a:ea typeface="ＭＳ Ｐゴシック" pitchFamily="34" charset="-128"/>
              </a:rPr>
            </a:br>
            <a:r>
              <a:rPr lang="fr-FR" altLang="fr-FR" b="1" dirty="0">
                <a:solidFill>
                  <a:srgbClr val="0070C0"/>
                </a:solidFill>
                <a:ea typeface="ＭＳ Ｐゴシック" pitchFamily="34" charset="-128"/>
              </a:rPr>
              <a:t>Le P</a:t>
            </a:r>
            <a:r>
              <a:rPr lang="fr-FR" altLang="fr-FR" b="1" dirty="0" smtClean="0">
                <a:solidFill>
                  <a:srgbClr val="0070C0"/>
                </a:solidFill>
                <a:ea typeface="ＭＳ Ｐゴシック" pitchFamily="34" charset="-128"/>
              </a:rPr>
              <a:t>neumocoque :</a:t>
            </a:r>
            <a:r>
              <a:rPr lang="fr-FR" altLang="fr-FR" b="1" dirty="0">
                <a:solidFill>
                  <a:srgbClr val="0070C0"/>
                </a:solidFill>
                <a:ea typeface="ＭＳ Ｐゴシック" pitchFamily="34" charset="-128"/>
              </a:rPr>
              <a:t/>
            </a:r>
            <a:br>
              <a:rPr lang="fr-FR" altLang="fr-FR" b="1" dirty="0">
                <a:solidFill>
                  <a:srgbClr val="0070C0"/>
                </a:solidFill>
                <a:ea typeface="ＭＳ Ｐゴシック" pitchFamily="34" charset="-128"/>
              </a:rPr>
            </a:br>
            <a:r>
              <a:rPr lang="fr-FR" altLang="fr-FR" b="1" dirty="0">
                <a:solidFill>
                  <a:srgbClr val="0070C0"/>
                </a:solidFill>
                <a:ea typeface="ＭＳ Ｐゴシック" pitchFamily="34" charset="-128"/>
              </a:rPr>
              <a:t>Cas cliniques </a:t>
            </a:r>
            <a:br>
              <a:rPr lang="fr-FR" altLang="fr-FR" b="1" dirty="0">
                <a:solidFill>
                  <a:srgbClr val="0070C0"/>
                </a:solidFill>
                <a:ea typeface="ＭＳ Ｐゴシック" pitchFamily="34" charset="-128"/>
              </a:rPr>
            </a:br>
            <a:endParaRPr lang="fr-FR" altLang="fr-FR" b="1" dirty="0" smtClean="0">
              <a:solidFill>
                <a:srgbClr val="0070C0"/>
              </a:solidFill>
              <a:ea typeface="ＭＳ Ｐゴシック" pitchFamily="34" charset="-128"/>
            </a:endParaRPr>
          </a:p>
        </p:txBody>
      </p:sp>
      <p:sp>
        <p:nvSpPr>
          <p:cNvPr id="3" name="Sous-titre 2"/>
          <p:cNvSpPr>
            <a:spLocks noGrp="1"/>
          </p:cNvSpPr>
          <p:nvPr>
            <p:ph type="subTitle" idx="1"/>
          </p:nvPr>
        </p:nvSpPr>
        <p:spPr/>
        <p:txBody>
          <a:bodyPr rtlCol="0">
            <a:normAutofit/>
          </a:bodyPr>
          <a:lstStyle/>
          <a:p>
            <a:pPr eaLnBrk="1" fontAlgn="auto" hangingPunct="1">
              <a:spcAft>
                <a:spcPts val="0"/>
              </a:spcAft>
              <a:defRPr/>
            </a:pPr>
            <a:endParaRPr lang="fr-FR" dirty="0">
              <a:ea typeface="+mn-ea"/>
              <a:cs typeface="+mn-cs"/>
            </a:endParaRPr>
          </a:p>
        </p:txBody>
      </p:sp>
    </p:spTree>
    <p:extLst>
      <p:ext uri="{BB962C8B-B14F-4D97-AF65-F5344CB8AC3E}">
        <p14:creationId xmlns:p14="http://schemas.microsoft.com/office/powerpoint/2010/main" val="30115009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re 1"/>
          <p:cNvSpPr>
            <a:spLocks noGrp="1"/>
          </p:cNvSpPr>
          <p:nvPr>
            <p:ph type="title"/>
          </p:nvPr>
        </p:nvSpPr>
        <p:spPr/>
        <p:txBody>
          <a:bodyPr/>
          <a:lstStyle/>
          <a:p>
            <a:pPr eaLnBrk="1" hangingPunct="1"/>
            <a:r>
              <a:rPr lang="fr-FR" altLang="fr-FR" smtClean="0">
                <a:ea typeface="ＭＳ Ｐゴシック" pitchFamily="34" charset="-128"/>
              </a:rPr>
              <a:t>Cas #1</a:t>
            </a:r>
          </a:p>
        </p:txBody>
      </p:sp>
      <p:sp>
        <p:nvSpPr>
          <p:cNvPr id="5123" name="Espace réservé du contenu 2"/>
          <p:cNvSpPr>
            <a:spLocks noGrp="1"/>
          </p:cNvSpPr>
          <p:nvPr>
            <p:ph idx="1"/>
          </p:nvPr>
        </p:nvSpPr>
        <p:spPr/>
        <p:txBody>
          <a:bodyPr/>
          <a:lstStyle/>
          <a:p>
            <a:pPr eaLnBrk="1" hangingPunct="1">
              <a:lnSpc>
                <a:spcPct val="80000"/>
              </a:lnSpc>
            </a:pPr>
            <a:r>
              <a:rPr lang="fr-FR" altLang="fr-FR" sz="3000" smtClean="0">
                <a:ea typeface="ＭＳ Ｐゴシック" pitchFamily="34" charset="-128"/>
              </a:rPr>
              <a:t>Mme Rose est une pensionnaire de la maison de retraite depuis 1 ans</a:t>
            </a:r>
          </a:p>
          <a:p>
            <a:pPr eaLnBrk="1" hangingPunct="1">
              <a:lnSpc>
                <a:spcPct val="80000"/>
              </a:lnSpc>
            </a:pPr>
            <a:r>
              <a:rPr lang="fr-FR" altLang="fr-FR" sz="3000" smtClean="0">
                <a:ea typeface="ＭＳ Ｐゴシック" pitchFamily="34" charset="-128"/>
              </a:rPr>
              <a:t>Âgée de 82 ans elle est porteuse d</a:t>
            </a:r>
            <a:r>
              <a:rPr lang="ja-JP" altLang="fr-FR" sz="3000" smtClean="0">
                <a:ea typeface="ＭＳ Ｐゴシック" pitchFamily="34" charset="-128"/>
              </a:rPr>
              <a:t>’</a:t>
            </a:r>
            <a:r>
              <a:rPr lang="fr-FR" altLang="ja-JP" sz="3000" smtClean="0">
                <a:ea typeface="ＭＳ Ｐゴシック" pitchFamily="34" charset="-128"/>
              </a:rPr>
              <a:t>une BPCO non oxygéno-dépendante mais avec une dyspnée à 100 m au plat.</a:t>
            </a:r>
          </a:p>
          <a:p>
            <a:pPr eaLnBrk="1" hangingPunct="1">
              <a:lnSpc>
                <a:spcPct val="80000"/>
              </a:lnSpc>
            </a:pPr>
            <a:r>
              <a:rPr lang="fr-FR" altLang="fr-FR" sz="3000" smtClean="0">
                <a:ea typeface="ＭＳ Ｐゴシック" pitchFamily="34" charset="-128"/>
              </a:rPr>
              <a:t>Elle est traitée pour une HTA (Amlor®), elle a fait un épisode de décompensation cardiaque l </a:t>
            </a:r>
            <a:r>
              <a:rPr lang="ja-JP" altLang="fr-FR" sz="3000" smtClean="0">
                <a:ea typeface="ＭＳ Ｐゴシック" pitchFamily="34" charset="-128"/>
              </a:rPr>
              <a:t>’</a:t>
            </a:r>
            <a:r>
              <a:rPr lang="fr-FR" altLang="ja-JP" sz="3000" smtClean="0">
                <a:ea typeface="ＭＳ Ｐゴシック" pitchFamily="34" charset="-128"/>
              </a:rPr>
              <a:t>année dernière à l</a:t>
            </a:r>
            <a:r>
              <a:rPr lang="ja-JP" altLang="fr-FR" sz="3000" smtClean="0">
                <a:ea typeface="ＭＳ Ｐゴシック" pitchFamily="34" charset="-128"/>
              </a:rPr>
              <a:t>’</a:t>
            </a:r>
            <a:r>
              <a:rPr lang="fr-FR" altLang="ja-JP" sz="3000" smtClean="0">
                <a:ea typeface="ＭＳ Ｐゴシック" pitchFamily="34" charset="-128"/>
              </a:rPr>
              <a:t>occasion d</a:t>
            </a:r>
            <a:r>
              <a:rPr lang="ja-JP" altLang="fr-FR" sz="3000" smtClean="0">
                <a:ea typeface="ＭＳ Ｐゴシック" pitchFamily="34" charset="-128"/>
              </a:rPr>
              <a:t>’</a:t>
            </a:r>
            <a:r>
              <a:rPr lang="fr-FR" altLang="ja-JP" sz="3000" smtClean="0">
                <a:ea typeface="ＭＳ Ｐゴシック" pitchFamily="34" charset="-128"/>
              </a:rPr>
              <a:t>un épisode infectieux</a:t>
            </a:r>
          </a:p>
          <a:p>
            <a:pPr eaLnBrk="1" hangingPunct="1">
              <a:lnSpc>
                <a:spcPct val="80000"/>
              </a:lnSpc>
            </a:pPr>
            <a:r>
              <a:rPr lang="fr-FR" altLang="fr-FR" sz="3000" smtClean="0">
                <a:ea typeface="ＭＳ Ｐゴシック" pitchFamily="34" charset="-128"/>
              </a:rPr>
              <a:t>Elle présente des troubles cognitifs modérés</a:t>
            </a:r>
          </a:p>
          <a:p>
            <a:pPr eaLnBrk="1" hangingPunct="1">
              <a:lnSpc>
                <a:spcPct val="80000"/>
              </a:lnSpc>
            </a:pPr>
            <a:r>
              <a:rPr lang="fr-FR" altLang="fr-FR" sz="3000" smtClean="0">
                <a:ea typeface="ＭＳ Ｐゴシック" pitchFamily="34" charset="-128"/>
              </a:rPr>
              <a:t>Elle est vaccinée contre la grippe</a:t>
            </a:r>
          </a:p>
          <a:p>
            <a:pPr eaLnBrk="1" hangingPunct="1">
              <a:lnSpc>
                <a:spcPct val="80000"/>
              </a:lnSpc>
            </a:pPr>
            <a:endParaRPr lang="fr-FR" altLang="fr-FR" sz="3000" smtClean="0">
              <a:ea typeface="ＭＳ Ｐゴシック" pitchFamily="34" charset="-128"/>
            </a:endParaRPr>
          </a:p>
        </p:txBody>
      </p:sp>
    </p:spTree>
    <p:extLst>
      <p:ext uri="{BB962C8B-B14F-4D97-AF65-F5344CB8AC3E}">
        <p14:creationId xmlns:p14="http://schemas.microsoft.com/office/powerpoint/2010/main" val="3504752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i="1" dirty="0" smtClean="0">
                <a:solidFill>
                  <a:srgbClr val="008080"/>
                </a:solidFill>
              </a:rPr>
              <a:t>Pourquoi l’infectiologie du sujet âgé?</a:t>
            </a:r>
            <a:endParaRPr lang="fr-FR" i="1" dirty="0">
              <a:solidFill>
                <a:srgbClr val="008080"/>
              </a:solidFill>
            </a:endParaRPr>
          </a:p>
        </p:txBody>
      </p:sp>
      <p:sp>
        <p:nvSpPr>
          <p:cNvPr id="3" name="Espace réservé du contenu 2"/>
          <p:cNvSpPr>
            <a:spLocks noGrp="1"/>
          </p:cNvSpPr>
          <p:nvPr>
            <p:ph idx="1"/>
          </p:nvPr>
        </p:nvSpPr>
        <p:spPr/>
        <p:txBody>
          <a:bodyPr/>
          <a:lstStyle/>
          <a:p>
            <a:pPr marL="0" indent="0">
              <a:buNone/>
            </a:pPr>
            <a:r>
              <a:rPr lang="fr-FR" dirty="0" smtClean="0"/>
              <a:t>Les sujets âgés font des </a:t>
            </a:r>
            <a:r>
              <a:rPr lang="fr-FR" dirty="0" smtClean="0">
                <a:solidFill>
                  <a:schemeClr val="accent5">
                    <a:lumMod val="75000"/>
                  </a:schemeClr>
                </a:solidFill>
              </a:rPr>
              <a:t>infections plus graves</a:t>
            </a:r>
            <a:endParaRPr lang="fr-FR" dirty="0">
              <a:solidFill>
                <a:schemeClr val="accent5">
                  <a:lumMod val="75000"/>
                </a:schemeClr>
              </a:solidFill>
            </a:endParaRPr>
          </a:p>
        </p:txBody>
      </p:sp>
      <p:pic>
        <p:nvPicPr>
          <p:cNvPr id="1026"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691680" y="2240943"/>
            <a:ext cx="5725028"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ZoneTexte 3"/>
          <p:cNvSpPr txBox="1">
            <a:spLocks noChangeArrowheads="1"/>
          </p:cNvSpPr>
          <p:nvPr/>
        </p:nvSpPr>
        <p:spPr bwMode="auto">
          <a:xfrm>
            <a:off x="7524328" y="3725465"/>
            <a:ext cx="1440408" cy="46166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algn="ctr"/>
            <a:r>
              <a:rPr lang="fr-FR" sz="1200" dirty="0" smtClean="0">
                <a:solidFill>
                  <a:srgbClr val="000000"/>
                </a:solidFill>
              </a:rPr>
              <a:t>Angus</a:t>
            </a:r>
          </a:p>
          <a:p>
            <a:pPr algn="ctr"/>
            <a:r>
              <a:rPr lang="fr-FR" sz="1200" dirty="0" err="1" smtClean="0">
                <a:solidFill>
                  <a:srgbClr val="000000"/>
                </a:solidFill>
              </a:rPr>
              <a:t>Crit</a:t>
            </a:r>
            <a:r>
              <a:rPr lang="fr-FR" sz="1200" dirty="0" smtClean="0">
                <a:solidFill>
                  <a:srgbClr val="000000"/>
                </a:solidFill>
              </a:rPr>
              <a:t> Care Med 2001</a:t>
            </a:r>
            <a:endParaRPr lang="fr-FR" sz="1200" dirty="0">
              <a:solidFill>
                <a:srgbClr val="000000"/>
              </a:solidFill>
            </a:endParaRPr>
          </a:p>
        </p:txBody>
      </p:sp>
      <p:sp>
        <p:nvSpPr>
          <p:cNvPr id="6" name="Espace réservé du contenu 1"/>
          <p:cNvSpPr txBox="1">
            <a:spLocks/>
          </p:cNvSpPr>
          <p:nvPr/>
        </p:nvSpPr>
        <p:spPr>
          <a:xfrm>
            <a:off x="2815630" y="2477054"/>
            <a:ext cx="3484562" cy="46672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fr-FR" sz="2000" dirty="0" err="1" smtClean="0">
                <a:solidFill>
                  <a:schemeClr val="accent5">
                    <a:lumMod val="75000"/>
                  </a:schemeClr>
                </a:solidFill>
                <a:latin typeface="Candara" pitchFamily="34" charset="0"/>
              </a:rPr>
              <a:t>Sepsis</a:t>
            </a:r>
            <a:r>
              <a:rPr lang="fr-FR" sz="2000" dirty="0" smtClean="0">
                <a:solidFill>
                  <a:schemeClr val="accent5">
                    <a:lumMod val="75000"/>
                  </a:schemeClr>
                </a:solidFill>
                <a:latin typeface="Candara" pitchFamily="34" charset="0"/>
              </a:rPr>
              <a:t> sévère</a:t>
            </a:r>
          </a:p>
        </p:txBody>
      </p:sp>
    </p:spTree>
    <p:extLst>
      <p:ext uri="{BB962C8B-B14F-4D97-AF65-F5344CB8AC3E}">
        <p14:creationId xmlns:p14="http://schemas.microsoft.com/office/powerpoint/2010/main" val="10243622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p:cNvSpPr>
            <a:spLocks noGrp="1"/>
          </p:cNvSpPr>
          <p:nvPr>
            <p:ph type="title"/>
          </p:nvPr>
        </p:nvSpPr>
        <p:spPr/>
        <p:txBody>
          <a:bodyPr/>
          <a:lstStyle/>
          <a:p>
            <a:pPr eaLnBrk="1" hangingPunct="1"/>
            <a:r>
              <a:rPr lang="fr-FR" altLang="fr-FR" smtClean="0">
                <a:ea typeface="ＭＳ Ｐゴシック" pitchFamily="34" charset="-128"/>
              </a:rPr>
              <a:t>Cas #1</a:t>
            </a:r>
          </a:p>
        </p:txBody>
      </p:sp>
      <p:sp>
        <p:nvSpPr>
          <p:cNvPr id="6147" name="Espace réservé du contenu 2"/>
          <p:cNvSpPr>
            <a:spLocks noGrp="1"/>
          </p:cNvSpPr>
          <p:nvPr>
            <p:ph idx="1"/>
          </p:nvPr>
        </p:nvSpPr>
        <p:spPr/>
        <p:txBody>
          <a:bodyPr/>
          <a:lstStyle/>
          <a:p>
            <a:pPr eaLnBrk="1" hangingPunct="1">
              <a:lnSpc>
                <a:spcPct val="80000"/>
              </a:lnSpc>
            </a:pPr>
            <a:r>
              <a:rPr lang="fr-FR" altLang="fr-FR" sz="3000" smtClean="0">
                <a:ea typeface="ＭＳ Ｐゴシック" pitchFamily="34" charset="-128"/>
              </a:rPr>
              <a:t>Ce 18 mars 2014, les infirmières vous signalent que depuis 48h :</a:t>
            </a:r>
          </a:p>
          <a:p>
            <a:pPr lvl="1" eaLnBrk="1" hangingPunct="1">
              <a:lnSpc>
                <a:spcPct val="80000"/>
              </a:lnSpc>
            </a:pPr>
            <a:r>
              <a:rPr lang="fr-FR" altLang="fr-FR" sz="2600" smtClean="0">
                <a:ea typeface="ＭＳ Ｐゴシック" pitchFamily="34" charset="-128"/>
              </a:rPr>
              <a:t>Elle est confuse</a:t>
            </a:r>
          </a:p>
          <a:p>
            <a:pPr lvl="1" eaLnBrk="1" hangingPunct="1">
              <a:lnSpc>
                <a:spcPct val="80000"/>
              </a:lnSpc>
            </a:pPr>
            <a:r>
              <a:rPr lang="fr-FR" altLang="fr-FR" sz="2600" smtClean="0">
                <a:ea typeface="ＭＳ Ｐゴシック" pitchFamily="34" charset="-128"/>
              </a:rPr>
              <a:t>Elle a fait une chute et elle est, chose très inhabituelle chez elle, incontinente</a:t>
            </a:r>
          </a:p>
          <a:p>
            <a:pPr lvl="1" eaLnBrk="1" hangingPunct="1">
              <a:lnSpc>
                <a:spcPct val="80000"/>
              </a:lnSpc>
            </a:pPr>
            <a:r>
              <a:rPr lang="fr-FR" altLang="fr-FR" sz="2600" smtClean="0">
                <a:ea typeface="ＭＳ Ｐゴシック" pitchFamily="34" charset="-128"/>
              </a:rPr>
              <a:t>Elle est tachycarde à 125 c/mn</a:t>
            </a:r>
          </a:p>
          <a:p>
            <a:pPr lvl="1" eaLnBrk="1" hangingPunct="1">
              <a:lnSpc>
                <a:spcPct val="80000"/>
              </a:lnSpc>
            </a:pPr>
            <a:r>
              <a:rPr lang="fr-FR" altLang="fr-FR" sz="2600" smtClean="0">
                <a:ea typeface="ＭＳ Ｐゴシック" pitchFamily="34" charset="-128"/>
              </a:rPr>
              <a:t>Et tachypnéique (28 c/mn)</a:t>
            </a:r>
          </a:p>
          <a:p>
            <a:pPr lvl="1" eaLnBrk="1" hangingPunct="1">
              <a:lnSpc>
                <a:spcPct val="80000"/>
              </a:lnSpc>
            </a:pPr>
            <a:r>
              <a:rPr lang="fr-FR" altLang="fr-FR" sz="2600" smtClean="0">
                <a:ea typeface="ＭＳ Ｐゴシック" pitchFamily="34" charset="-128"/>
              </a:rPr>
              <a:t>La température est à 37°8</a:t>
            </a:r>
          </a:p>
          <a:p>
            <a:pPr lvl="1" eaLnBrk="1" hangingPunct="1">
              <a:lnSpc>
                <a:spcPct val="80000"/>
              </a:lnSpc>
            </a:pPr>
            <a:r>
              <a:rPr lang="fr-FR" altLang="fr-FR" sz="2600" smtClean="0">
                <a:ea typeface="ＭＳ Ｐゴシック" pitchFamily="34" charset="-128"/>
              </a:rPr>
              <a:t>L</a:t>
            </a:r>
            <a:r>
              <a:rPr lang="ja-JP" altLang="fr-FR" sz="2600" smtClean="0">
                <a:ea typeface="ＭＳ Ｐゴシック" pitchFamily="34" charset="-128"/>
              </a:rPr>
              <a:t>’</a:t>
            </a:r>
            <a:r>
              <a:rPr lang="fr-FR" altLang="ja-JP" sz="2600" smtClean="0">
                <a:ea typeface="ＭＳ Ｐゴシック" pitchFamily="34" charset="-128"/>
              </a:rPr>
              <a:t>examen est difficile, avec des crépitants bilatéraux prédominant à gauche</a:t>
            </a:r>
          </a:p>
          <a:p>
            <a:pPr lvl="1" eaLnBrk="1" hangingPunct="1">
              <a:lnSpc>
                <a:spcPct val="80000"/>
              </a:lnSpc>
            </a:pPr>
            <a:r>
              <a:rPr lang="fr-FR" altLang="fr-FR" sz="2600" smtClean="0">
                <a:ea typeface="ＭＳ Ｐゴシック" pitchFamily="34" charset="-128"/>
              </a:rPr>
              <a:t>La bandelette urinaire est positive (leuco+, nitrites+)</a:t>
            </a:r>
          </a:p>
          <a:p>
            <a:pPr lvl="1" eaLnBrk="1" hangingPunct="1">
              <a:lnSpc>
                <a:spcPct val="80000"/>
              </a:lnSpc>
            </a:pPr>
            <a:endParaRPr lang="fr-FR" altLang="fr-FR" sz="2600" smtClean="0">
              <a:ea typeface="ＭＳ Ｐゴシック" pitchFamily="34" charset="-128"/>
            </a:endParaRPr>
          </a:p>
        </p:txBody>
      </p:sp>
    </p:spTree>
    <p:extLst>
      <p:ext uri="{BB962C8B-B14F-4D97-AF65-F5344CB8AC3E}">
        <p14:creationId xmlns:p14="http://schemas.microsoft.com/office/powerpoint/2010/main" val="26687718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re 1"/>
          <p:cNvSpPr>
            <a:spLocks noGrp="1"/>
          </p:cNvSpPr>
          <p:nvPr>
            <p:ph type="title"/>
          </p:nvPr>
        </p:nvSpPr>
        <p:spPr/>
        <p:txBody>
          <a:bodyPr/>
          <a:lstStyle/>
          <a:p>
            <a:pPr eaLnBrk="1" hangingPunct="1"/>
            <a:r>
              <a:rPr lang="fr-FR" altLang="fr-FR" smtClean="0">
                <a:ea typeface="ＭＳ Ｐゴシック" pitchFamily="34" charset="-128"/>
              </a:rPr>
              <a:t>Cas # 1 (suite)</a:t>
            </a:r>
          </a:p>
        </p:txBody>
      </p:sp>
      <p:sp>
        <p:nvSpPr>
          <p:cNvPr id="7171" name="Espace réservé du contenu 2"/>
          <p:cNvSpPr>
            <a:spLocks noGrp="1"/>
          </p:cNvSpPr>
          <p:nvPr>
            <p:ph idx="1"/>
          </p:nvPr>
        </p:nvSpPr>
        <p:spPr>
          <a:xfrm>
            <a:off x="457200" y="1600200"/>
            <a:ext cx="8229600" cy="3810000"/>
          </a:xfrm>
        </p:spPr>
        <p:txBody>
          <a:bodyPr/>
          <a:lstStyle/>
          <a:p>
            <a:pPr eaLnBrk="1" hangingPunct="1"/>
            <a:r>
              <a:rPr lang="fr-FR" altLang="fr-FR" smtClean="0">
                <a:ea typeface="ＭＳ Ｐゴシック" pitchFamily="34" charset="-128"/>
              </a:rPr>
              <a:t>Devant cette situation vous décidez de :</a:t>
            </a:r>
          </a:p>
          <a:p>
            <a:pPr marL="971550" lvl="1" indent="-514350" eaLnBrk="1" hangingPunct="1">
              <a:buFont typeface="Calibri" pitchFamily="34" charset="0"/>
              <a:buAutoNum type="arabicPeriod"/>
            </a:pPr>
            <a:r>
              <a:rPr lang="fr-FR" altLang="fr-FR" smtClean="0">
                <a:solidFill>
                  <a:srgbClr val="FF0000"/>
                </a:solidFill>
                <a:ea typeface="ＭＳ Ｐゴシック" pitchFamily="34" charset="-128"/>
              </a:rPr>
              <a:t> l’hospitaliser</a:t>
            </a:r>
          </a:p>
          <a:p>
            <a:pPr marL="971550" lvl="1" indent="-514350" eaLnBrk="1" hangingPunct="1">
              <a:buFont typeface="Calibri" pitchFamily="34" charset="0"/>
              <a:buAutoNum type="arabicPeriod"/>
            </a:pPr>
            <a:r>
              <a:rPr lang="fr-FR" altLang="fr-FR" smtClean="0">
                <a:solidFill>
                  <a:srgbClr val="008000"/>
                </a:solidFill>
                <a:ea typeface="ＭＳ Ｐゴシック" pitchFamily="34" charset="-128"/>
              </a:rPr>
              <a:t>faire une antibiothérapie large spectre </a:t>
            </a:r>
          </a:p>
          <a:p>
            <a:pPr marL="971550" lvl="1" indent="-514350" eaLnBrk="1" hangingPunct="1">
              <a:buFont typeface="Calibri" pitchFamily="34" charset="0"/>
              <a:buAutoNum type="arabicPeriod"/>
            </a:pPr>
            <a:r>
              <a:rPr lang="fr-FR" altLang="fr-FR" smtClean="0">
                <a:solidFill>
                  <a:srgbClr val="FFFF00"/>
                </a:solidFill>
                <a:ea typeface="ＭＳ Ｐゴシック" pitchFamily="34" charset="-128"/>
              </a:rPr>
              <a:t>de faire une ECBU et de traiter une probable infection urinaire par ciprofloxacine </a:t>
            </a:r>
          </a:p>
          <a:p>
            <a:pPr marL="971550" lvl="1" indent="-514350" eaLnBrk="1" hangingPunct="1">
              <a:buFont typeface="Calibri" pitchFamily="34" charset="0"/>
              <a:buAutoNum type="arabicPeriod"/>
            </a:pPr>
            <a:r>
              <a:rPr lang="fr-FR" altLang="fr-FR" smtClean="0">
                <a:solidFill>
                  <a:srgbClr val="800000"/>
                </a:solidFill>
                <a:ea typeface="ＭＳ Ｐゴシック" pitchFamily="34" charset="-128"/>
              </a:rPr>
              <a:t> de traiter l’insuffisance cardiaque associée</a:t>
            </a:r>
          </a:p>
          <a:p>
            <a:pPr marL="971550" lvl="1" indent="-514350" eaLnBrk="1" hangingPunct="1">
              <a:buFont typeface="Calibri" pitchFamily="34" charset="0"/>
              <a:buAutoNum type="arabicPeriod"/>
            </a:pPr>
            <a:r>
              <a:rPr lang="fr-FR" altLang="fr-FR" smtClean="0">
                <a:solidFill>
                  <a:srgbClr val="0000FF"/>
                </a:solidFill>
                <a:ea typeface="ＭＳ Ｐゴシック" pitchFamily="34" charset="-128"/>
              </a:rPr>
              <a:t> autres propositions</a:t>
            </a:r>
          </a:p>
        </p:txBody>
      </p:sp>
    </p:spTree>
    <p:extLst>
      <p:ext uri="{BB962C8B-B14F-4D97-AF65-F5344CB8AC3E}">
        <p14:creationId xmlns:p14="http://schemas.microsoft.com/office/powerpoint/2010/main" val="8242023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re 1"/>
          <p:cNvSpPr>
            <a:spLocks noGrp="1"/>
          </p:cNvSpPr>
          <p:nvPr>
            <p:ph type="title"/>
          </p:nvPr>
        </p:nvSpPr>
        <p:spPr/>
        <p:txBody>
          <a:bodyPr/>
          <a:lstStyle/>
          <a:p>
            <a:pPr eaLnBrk="1" hangingPunct="1"/>
            <a:r>
              <a:rPr lang="fr-FR" altLang="fr-FR" smtClean="0">
                <a:ea typeface="ＭＳ Ｐゴシック" pitchFamily="34" charset="-128"/>
              </a:rPr>
              <a:t>Cas #1 suite</a:t>
            </a:r>
          </a:p>
        </p:txBody>
      </p:sp>
      <p:sp>
        <p:nvSpPr>
          <p:cNvPr id="8195" name="Espace réservé du contenu 2"/>
          <p:cNvSpPr>
            <a:spLocks noGrp="1"/>
          </p:cNvSpPr>
          <p:nvPr>
            <p:ph idx="1"/>
          </p:nvPr>
        </p:nvSpPr>
        <p:spPr/>
        <p:txBody>
          <a:bodyPr/>
          <a:lstStyle/>
          <a:p>
            <a:pPr eaLnBrk="1" hangingPunct="1"/>
            <a:r>
              <a:rPr lang="fr-FR" altLang="fr-FR" smtClean="0">
                <a:ea typeface="ＭＳ Ｐゴシック" pitchFamily="34" charset="-128"/>
              </a:rPr>
              <a:t>Son état clinique se détériore sensiblement sous ciprofloxacine, Elle est tachypnéique, toujours confuse. L’ECBU serait positive avec un BGN en culture, antibiogramme en cours. La famille est inquiète </a:t>
            </a:r>
          </a:p>
          <a:p>
            <a:pPr eaLnBrk="1" hangingPunct="1"/>
            <a:r>
              <a:rPr lang="fr-FR" altLang="fr-FR" smtClean="0">
                <a:ea typeface="ＭＳ Ｐゴシック" pitchFamily="34" charset="-128"/>
              </a:rPr>
              <a:t>Quelle décision prenez vous? </a:t>
            </a:r>
          </a:p>
          <a:p>
            <a:pPr eaLnBrk="1" hangingPunct="1"/>
            <a:endParaRPr lang="fr-FR" altLang="fr-FR" smtClean="0">
              <a:ea typeface="ＭＳ Ｐゴシック" pitchFamily="34" charset="-128"/>
            </a:endParaRPr>
          </a:p>
          <a:p>
            <a:pPr eaLnBrk="1" hangingPunct="1"/>
            <a:endParaRPr lang="fr-FR" altLang="fr-FR" smtClean="0">
              <a:ea typeface="ＭＳ Ｐゴシック" pitchFamily="34" charset="-128"/>
            </a:endParaRPr>
          </a:p>
        </p:txBody>
      </p:sp>
    </p:spTree>
    <p:extLst>
      <p:ext uri="{BB962C8B-B14F-4D97-AF65-F5344CB8AC3E}">
        <p14:creationId xmlns:p14="http://schemas.microsoft.com/office/powerpoint/2010/main" val="17367576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re 4"/>
          <p:cNvSpPr>
            <a:spLocks noGrp="1"/>
          </p:cNvSpPr>
          <p:nvPr>
            <p:ph type="title"/>
          </p:nvPr>
        </p:nvSpPr>
        <p:spPr/>
        <p:txBody>
          <a:bodyPr/>
          <a:lstStyle/>
          <a:p>
            <a:pPr eaLnBrk="1" hangingPunct="1"/>
            <a:r>
              <a:rPr lang="fr-FR" altLang="fr-FR" smtClean="0">
                <a:ea typeface="ＭＳ Ｐゴシック" pitchFamily="34" charset="-128"/>
              </a:rPr>
              <a:t>Biologie</a:t>
            </a:r>
          </a:p>
        </p:txBody>
      </p:sp>
      <p:sp>
        <p:nvSpPr>
          <p:cNvPr id="9219" name="Espace réservé du contenu 5"/>
          <p:cNvSpPr>
            <a:spLocks noGrp="1"/>
          </p:cNvSpPr>
          <p:nvPr>
            <p:ph idx="1"/>
          </p:nvPr>
        </p:nvSpPr>
        <p:spPr/>
        <p:txBody>
          <a:bodyPr/>
          <a:lstStyle/>
          <a:p>
            <a:pPr eaLnBrk="1" hangingPunct="1"/>
            <a:r>
              <a:rPr lang="fr-FR" altLang="fr-FR" smtClean="0">
                <a:ea typeface="ＭＳ Ｐゴシック" pitchFamily="34" charset="-128"/>
              </a:rPr>
              <a:t>GB : 7800 (65 %PNN)</a:t>
            </a:r>
          </a:p>
          <a:p>
            <a:pPr eaLnBrk="1" hangingPunct="1"/>
            <a:r>
              <a:rPr lang="fr-FR" altLang="fr-FR" smtClean="0">
                <a:ea typeface="ＭＳ Ｐゴシック" pitchFamily="34" charset="-128"/>
              </a:rPr>
              <a:t>CRP : 90</a:t>
            </a:r>
          </a:p>
          <a:p>
            <a:pPr eaLnBrk="1" hangingPunct="1"/>
            <a:r>
              <a:rPr lang="fr-FR" altLang="fr-FR" smtClean="0">
                <a:ea typeface="ＭＳ Ｐゴシック" pitchFamily="34" charset="-128"/>
              </a:rPr>
              <a:t>Na : 130</a:t>
            </a:r>
          </a:p>
          <a:p>
            <a:pPr eaLnBrk="1" hangingPunct="1"/>
            <a:r>
              <a:rPr lang="fr-FR" altLang="fr-FR" smtClean="0">
                <a:ea typeface="ＭＳ Ｐゴシック" pitchFamily="34" charset="-128"/>
              </a:rPr>
              <a:t>Créatinine : 124 micromol</a:t>
            </a:r>
          </a:p>
          <a:p>
            <a:pPr eaLnBrk="1" hangingPunct="1"/>
            <a:endParaRPr lang="fr-FR" altLang="fr-FR" smtClean="0">
              <a:ea typeface="ＭＳ Ｐゴシック" pitchFamily="34" charset="-128"/>
            </a:endParaRPr>
          </a:p>
        </p:txBody>
      </p:sp>
    </p:spTree>
    <p:extLst>
      <p:ext uri="{BB962C8B-B14F-4D97-AF65-F5344CB8AC3E}">
        <p14:creationId xmlns:p14="http://schemas.microsoft.com/office/powerpoint/2010/main" val="39293587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re 3"/>
          <p:cNvSpPr>
            <a:spLocks noGrp="1"/>
          </p:cNvSpPr>
          <p:nvPr>
            <p:ph type="title"/>
          </p:nvPr>
        </p:nvSpPr>
        <p:spPr>
          <a:xfrm>
            <a:off x="457200" y="85725"/>
            <a:ext cx="8229600" cy="1143000"/>
          </a:xfrm>
        </p:spPr>
        <p:txBody>
          <a:bodyPr/>
          <a:lstStyle/>
          <a:p>
            <a:pPr eaLnBrk="1" hangingPunct="1"/>
            <a:r>
              <a:rPr lang="fr-FR" altLang="fr-FR" smtClean="0">
                <a:ea typeface="ＭＳ Ｐゴシック" pitchFamily="34" charset="-128"/>
              </a:rPr>
              <a:t>Faire une radiographie pulmonaire</a:t>
            </a:r>
          </a:p>
        </p:txBody>
      </p:sp>
      <p:pic>
        <p:nvPicPr>
          <p:cNvPr id="10243" name="Espace réservé du contenu 7" descr="107_0788.JPG"/>
          <p:cNvPicPr>
            <a:picLocks noGrp="1" noChangeAspect="1"/>
          </p:cNvPicPr>
          <p:nvPr>
            <p:ph sz="half" idx="1"/>
          </p:nvPr>
        </p:nvPicPr>
        <p:blipFill>
          <a:blip r:embed="rId2" cstate="screen">
            <a:extLst>
              <a:ext uri="{28A0092B-C50C-407E-A947-70E740481C1C}">
                <a14:useLocalDpi xmlns:a14="http://schemas.microsoft.com/office/drawing/2010/main"/>
              </a:ext>
            </a:extLst>
          </a:blip>
          <a:srcRect/>
          <a:stretch>
            <a:fillRect/>
          </a:stretch>
        </p:blipFill>
        <p:spPr>
          <a:xfrm>
            <a:off x="5343525" y="1652588"/>
            <a:ext cx="3213100" cy="3602037"/>
          </a:xfrm>
        </p:spPr>
      </p:pic>
      <p:sp>
        <p:nvSpPr>
          <p:cNvPr id="10244" name="ZoneTexte 8"/>
          <p:cNvSpPr txBox="1">
            <a:spLocks noChangeArrowheads="1"/>
          </p:cNvSpPr>
          <p:nvPr/>
        </p:nvSpPr>
        <p:spPr bwMode="auto">
          <a:xfrm>
            <a:off x="611188" y="5676900"/>
            <a:ext cx="732948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fr-FR" altLang="fr-FR" sz="2800"/>
              <a:t>Quelles informations retirez vous de ces clichés ?</a:t>
            </a:r>
          </a:p>
        </p:txBody>
      </p:sp>
      <p:pic>
        <p:nvPicPr>
          <p:cNvPr id="10245" name="Image 20" descr="107_0789.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31763" y="1865313"/>
            <a:ext cx="4516437" cy="338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36865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re 4"/>
          <p:cNvSpPr>
            <a:spLocks noGrp="1"/>
          </p:cNvSpPr>
          <p:nvPr>
            <p:ph type="title"/>
          </p:nvPr>
        </p:nvSpPr>
        <p:spPr/>
        <p:txBody>
          <a:bodyPr/>
          <a:lstStyle/>
          <a:p>
            <a:pPr eaLnBrk="1" hangingPunct="1"/>
            <a:r>
              <a:rPr lang="fr-FR" altLang="fr-FR" smtClean="0">
                <a:ea typeface="ＭＳ Ｐゴシック" pitchFamily="34" charset="-128"/>
              </a:rPr>
              <a:t>Cas #1 </a:t>
            </a:r>
          </a:p>
        </p:txBody>
      </p:sp>
      <p:sp>
        <p:nvSpPr>
          <p:cNvPr id="11267" name="Espace réservé du contenu 5"/>
          <p:cNvSpPr>
            <a:spLocks noGrp="1"/>
          </p:cNvSpPr>
          <p:nvPr>
            <p:ph idx="1"/>
          </p:nvPr>
        </p:nvSpPr>
        <p:spPr/>
        <p:txBody>
          <a:bodyPr/>
          <a:lstStyle/>
          <a:p>
            <a:pPr eaLnBrk="1" hangingPunct="1"/>
            <a:r>
              <a:rPr lang="fr-FR" altLang="fr-FR" smtClean="0">
                <a:ea typeface="ＭＳ Ｐゴシック" pitchFamily="34" charset="-128"/>
              </a:rPr>
              <a:t>En quoi le tableau clinique chez cette patiente pouvait être trompeur</a:t>
            </a:r>
          </a:p>
        </p:txBody>
      </p:sp>
    </p:spTree>
    <p:extLst>
      <p:ext uri="{BB962C8B-B14F-4D97-AF65-F5344CB8AC3E}">
        <p14:creationId xmlns:p14="http://schemas.microsoft.com/office/powerpoint/2010/main" val="1253587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xfrm>
            <a:off x="0" y="0"/>
            <a:ext cx="9144000" cy="1143000"/>
          </a:xfrm>
        </p:spPr>
        <p:txBody>
          <a:bodyPr>
            <a:normAutofit fontScale="90000"/>
          </a:bodyPr>
          <a:lstStyle/>
          <a:p>
            <a:pPr eaLnBrk="1" hangingPunct="1">
              <a:defRPr/>
            </a:pPr>
            <a:r>
              <a:rPr lang="fr-FR" sz="2900" smtClean="0">
                <a:latin typeface="Trebuchet MS" pitchFamily="34" charset="0"/>
                <a:ea typeface="ＭＳ Ｐゴシック" pitchFamily="34" charset="-128"/>
              </a:rPr>
              <a:t>Une symptomatologie contrastée entre le sujet jeune et le sujet âgé </a:t>
            </a:r>
            <a:br>
              <a:rPr lang="fr-FR" sz="2900" smtClean="0">
                <a:latin typeface="Trebuchet MS" pitchFamily="34" charset="0"/>
                <a:ea typeface="ＭＳ Ｐゴシック" pitchFamily="34" charset="-128"/>
              </a:rPr>
            </a:br>
            <a:r>
              <a:rPr lang="de-DE" sz="1600" b="1" smtClean="0">
                <a:latin typeface="Trebuchet MS" pitchFamily="34" charset="0"/>
                <a:ea typeface="ＭＳ Ｐゴシック" pitchFamily="34" charset="-128"/>
                <a:cs typeface="Times New Roman" pitchFamily="18" charset="0"/>
              </a:rPr>
              <a:t>Fein AM.</a:t>
            </a:r>
            <a:r>
              <a:rPr lang="en-GB" sz="1600" b="1" smtClean="0">
                <a:latin typeface="Trebuchet MS" pitchFamily="34" charset="0"/>
                <a:ea typeface="ＭＳ Ｐゴシック" pitchFamily="34" charset="-128"/>
                <a:cs typeface="Times New Roman" pitchFamily="18" charset="0"/>
              </a:rPr>
              <a:t>. Med Clinics N Amer 1994;778:1015-33</a:t>
            </a:r>
            <a:endParaRPr lang="fr-FR" sz="1600" b="1" smtClean="0">
              <a:latin typeface="Trebuchet MS" pitchFamily="34" charset="0"/>
              <a:ea typeface="ＭＳ Ｐゴシック" pitchFamily="34" charset="-128"/>
              <a:cs typeface="Times New Roman" pitchFamily="18" charset="0"/>
            </a:endParaRPr>
          </a:p>
        </p:txBody>
      </p:sp>
      <p:graphicFrame>
        <p:nvGraphicFramePr>
          <p:cNvPr id="30723" name="Group 3"/>
          <p:cNvGraphicFramePr>
            <a:graphicFrameLocks noGrp="1"/>
          </p:cNvGraphicFramePr>
          <p:nvPr>
            <p:extLst/>
          </p:nvPr>
        </p:nvGraphicFramePr>
        <p:xfrm>
          <a:off x="611560" y="1143000"/>
          <a:ext cx="8153400" cy="5321598"/>
        </p:xfrm>
        <a:graphic>
          <a:graphicData uri="http://schemas.openxmlformats.org/drawingml/2006/table">
            <a:tbl>
              <a:tblPr/>
              <a:tblGrid>
                <a:gridCol w="5181600"/>
                <a:gridCol w="1752600"/>
                <a:gridCol w="1219200"/>
              </a:tblGrid>
              <a:tr h="45712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400" b="0" i="0" u="none" strike="noStrike" cap="none" normalizeH="0" baseline="0" dirty="0" smtClean="0">
                        <a:ln>
                          <a:noFill/>
                        </a:ln>
                        <a:solidFill>
                          <a:schemeClr val="tx1"/>
                        </a:solidFill>
                        <a:effectLst/>
                        <a:latin typeface="Times New Roman" pitchFamily="18" charset="0"/>
                        <a:ea typeface="ＭＳ Ｐゴシック" pitchFamily="34" charset="-128"/>
                      </a:endParaRPr>
                    </a:p>
                  </a:txBody>
                  <a:tcPr marT="45685" marB="4568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smtClean="0">
                          <a:ln>
                            <a:noFill/>
                          </a:ln>
                          <a:solidFill>
                            <a:schemeClr val="tx1"/>
                          </a:solidFill>
                          <a:effectLst/>
                          <a:latin typeface="Times New Roman" pitchFamily="18" charset="0"/>
                          <a:ea typeface="ＭＳ Ｐゴシック" pitchFamily="34" charset="-128"/>
                        </a:rPr>
                        <a:t>âgé</a:t>
                      </a:r>
                    </a:p>
                  </a:txBody>
                  <a:tcPr marT="45685" marB="4568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smtClean="0">
                          <a:ln>
                            <a:noFill/>
                          </a:ln>
                          <a:solidFill>
                            <a:schemeClr val="tx1"/>
                          </a:solidFill>
                          <a:effectLst/>
                          <a:latin typeface="Times New Roman" pitchFamily="18" charset="0"/>
                          <a:ea typeface="ＭＳ Ｐゴシック" pitchFamily="34" charset="-128"/>
                        </a:rPr>
                        <a:t>jeune</a:t>
                      </a:r>
                    </a:p>
                  </a:txBody>
                  <a:tcPr marT="45685" marB="4568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2929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400" b="1" i="0" u="none" strike="noStrike" cap="none" normalizeH="0" baseline="0" dirty="0" smtClean="0">
                          <a:ln>
                            <a:noFill/>
                          </a:ln>
                          <a:solidFill>
                            <a:schemeClr val="tx1"/>
                          </a:solidFill>
                          <a:effectLst/>
                          <a:latin typeface="Times New Roman" pitchFamily="18" charset="0"/>
                          <a:ea typeface="ＭＳ Ｐゴシック" pitchFamily="34" charset="-128"/>
                        </a:rPr>
                        <a:t>Confusion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400" b="1" i="0" u="none" strike="noStrike" cap="none" normalizeH="0" baseline="0" dirty="0" err="1" smtClean="0">
                          <a:ln>
                            <a:noFill/>
                          </a:ln>
                          <a:solidFill>
                            <a:schemeClr val="tx1"/>
                          </a:solidFill>
                          <a:effectLst/>
                          <a:latin typeface="Times New Roman" pitchFamily="18" charset="0"/>
                          <a:ea typeface="ＭＳ Ｐゴシック" pitchFamily="34" charset="-128"/>
                        </a:rPr>
                        <a:t>Alteration</a:t>
                      </a:r>
                      <a:r>
                        <a:rPr kumimoji="0" lang="fr-FR" sz="2400" b="1" i="0" u="none" strike="noStrike" cap="none" normalizeH="0" baseline="0" dirty="0" smtClean="0">
                          <a:ln>
                            <a:noFill/>
                          </a:ln>
                          <a:solidFill>
                            <a:schemeClr val="tx1"/>
                          </a:solidFill>
                          <a:effectLst/>
                          <a:latin typeface="Times New Roman" pitchFamily="18" charset="0"/>
                          <a:ea typeface="ＭＳ Ｐゴシック" pitchFamily="34" charset="-128"/>
                        </a:rPr>
                        <a:t> fonction cérébrale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400" b="1" i="0" u="none" strike="noStrike" cap="none" normalizeH="0" baseline="0" dirty="0" smtClean="0">
                          <a:ln>
                            <a:noFill/>
                          </a:ln>
                          <a:solidFill>
                            <a:schemeClr val="tx1"/>
                          </a:solidFill>
                          <a:effectLst/>
                          <a:latin typeface="Times New Roman" pitchFamily="18" charset="0"/>
                          <a:ea typeface="ＭＳ Ｐゴシック" pitchFamily="34" charset="-128"/>
                        </a:rPr>
                        <a:t>Sepsis sévère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400" b="1" i="0" u="none" strike="noStrike" cap="none" normalizeH="0" baseline="0" dirty="0" smtClean="0">
                          <a:ln>
                            <a:noFill/>
                          </a:ln>
                          <a:solidFill>
                            <a:schemeClr val="tx1"/>
                          </a:solidFill>
                          <a:effectLst/>
                          <a:latin typeface="Times New Roman" pitchFamily="18" charset="0"/>
                          <a:ea typeface="ＭＳ Ｐゴシック" pitchFamily="34" charset="-128"/>
                        </a:rPr>
                        <a:t> Chute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400" b="1" i="0" u="none" strike="noStrike" cap="none" normalizeH="0" baseline="0" dirty="0" smtClean="0">
                          <a:ln>
                            <a:noFill/>
                          </a:ln>
                          <a:solidFill>
                            <a:schemeClr val="tx1"/>
                          </a:solidFill>
                          <a:effectLst/>
                          <a:latin typeface="Times New Roman" pitchFamily="18" charset="0"/>
                          <a:ea typeface="ＭＳ Ｐゴシック" pitchFamily="34" charset="-128"/>
                        </a:rPr>
                        <a:t>Tachypnée / Tachycardie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400" b="1" i="0" u="none" strike="noStrike" cap="none" normalizeH="0" baseline="0" dirty="0" smtClean="0">
                          <a:ln>
                            <a:noFill/>
                          </a:ln>
                          <a:solidFill>
                            <a:schemeClr val="tx1"/>
                          </a:solidFill>
                          <a:effectLst/>
                          <a:latin typeface="Times New Roman" pitchFamily="18" charset="0"/>
                          <a:ea typeface="ＭＳ Ｐゴシック" pitchFamily="34" charset="-128"/>
                        </a:rPr>
                        <a:t>incontinence urinaire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400" b="1" i="0" u="none" strike="noStrike" cap="none" normalizeH="0" baseline="0" dirty="0" smtClean="0">
                          <a:ln>
                            <a:noFill/>
                          </a:ln>
                          <a:solidFill>
                            <a:schemeClr val="tx1"/>
                          </a:solidFill>
                          <a:effectLst/>
                          <a:latin typeface="Times New Roman" pitchFamily="18" charset="0"/>
                          <a:ea typeface="ＭＳ Ｐゴシック" pitchFamily="34" charset="-128"/>
                        </a:rPr>
                        <a:t>Fièvre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400" b="1" i="0" u="none" strike="noStrike" cap="none" normalizeH="0" baseline="0" dirty="0" smtClean="0">
                          <a:ln>
                            <a:noFill/>
                          </a:ln>
                          <a:solidFill>
                            <a:schemeClr val="tx1"/>
                          </a:solidFill>
                          <a:effectLst/>
                          <a:latin typeface="Times New Roman" pitchFamily="18" charset="0"/>
                          <a:ea typeface="ＭＳ Ｐゴシック" pitchFamily="34" charset="-128"/>
                        </a:rPr>
                        <a:t>toux/ expectoration</a:t>
                      </a:r>
                    </a:p>
                  </a:txBody>
                  <a:tcPr marT="45685" marB="4568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1" i="0" u="none" strike="noStrike" cap="none" normalizeH="0" baseline="0" smtClean="0">
                          <a:ln>
                            <a:noFill/>
                          </a:ln>
                          <a:solidFill>
                            <a:schemeClr val="tx1"/>
                          </a:solidFill>
                          <a:effectLst/>
                          <a:latin typeface="Times New Roman" pitchFamily="18" charset="0"/>
                          <a:ea typeface="ＭＳ Ｐゴシック" pitchFamily="34" charset="-128"/>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1" i="0" u="none" strike="noStrike" cap="none" normalizeH="0" baseline="0" smtClean="0">
                          <a:ln>
                            <a:noFill/>
                          </a:ln>
                          <a:solidFill>
                            <a:schemeClr val="tx1"/>
                          </a:solidFill>
                          <a:effectLst/>
                          <a:latin typeface="Times New Roman" pitchFamily="18" charset="0"/>
                          <a:ea typeface="ＭＳ Ｐゴシック" pitchFamily="34" charset="-128"/>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1" i="0" u="none" strike="noStrike" cap="none" normalizeH="0" baseline="0" smtClean="0">
                          <a:ln>
                            <a:noFill/>
                          </a:ln>
                          <a:solidFill>
                            <a:schemeClr val="tx1"/>
                          </a:solidFill>
                          <a:effectLst/>
                          <a:latin typeface="Times New Roman" pitchFamily="18" charset="0"/>
                          <a:ea typeface="ＭＳ Ｐゴシック" pitchFamily="34" charset="-128"/>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1" i="0" u="none" strike="noStrike" cap="none" normalizeH="0" baseline="0" smtClean="0">
                          <a:ln>
                            <a:noFill/>
                          </a:ln>
                          <a:solidFill>
                            <a:schemeClr val="tx1"/>
                          </a:solidFill>
                          <a:effectLst/>
                          <a:latin typeface="Times New Roman" pitchFamily="18" charset="0"/>
                          <a:ea typeface="ＭＳ Ｐゴシック" pitchFamily="34" charset="-128"/>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1" i="0" u="none" strike="noStrike" cap="none" normalizeH="0" baseline="0" smtClean="0">
                          <a:ln>
                            <a:noFill/>
                          </a:ln>
                          <a:solidFill>
                            <a:schemeClr val="tx1"/>
                          </a:solidFill>
                          <a:effectLst/>
                          <a:latin typeface="Times New Roman" pitchFamily="18" charset="0"/>
                          <a:ea typeface="ＭＳ Ｐゴシック" pitchFamily="34" charset="-128"/>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1" i="0" u="none" strike="noStrike" cap="none" normalizeH="0" baseline="0" smtClean="0">
                          <a:ln>
                            <a:noFill/>
                          </a:ln>
                          <a:solidFill>
                            <a:schemeClr val="tx1"/>
                          </a:solidFill>
                          <a:effectLst/>
                          <a:latin typeface="Times New Roman" pitchFamily="18" charset="0"/>
                          <a:ea typeface="ＭＳ Ｐゴシック" pitchFamily="34" charset="-128"/>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1" i="0" u="none" strike="noStrike" cap="none" normalizeH="0" baseline="0" smtClean="0">
                          <a:ln>
                            <a:noFill/>
                          </a:ln>
                          <a:solidFill>
                            <a:schemeClr val="tx1"/>
                          </a:solidFill>
                          <a:effectLst/>
                          <a:latin typeface="Times New Roman" pitchFamily="18" charset="0"/>
                          <a:ea typeface="ＭＳ Ｐゴシック" pitchFamily="34" charset="-128"/>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1" i="0" u="none" strike="noStrike" cap="none" normalizeH="0" baseline="0" smtClean="0">
                          <a:ln>
                            <a:noFill/>
                          </a:ln>
                          <a:solidFill>
                            <a:schemeClr val="tx1"/>
                          </a:solidFill>
                          <a:effectLst/>
                          <a:latin typeface="Times New Roman" pitchFamily="18" charset="0"/>
                          <a:ea typeface="ＭＳ Ｐゴシック" pitchFamily="34" charset="-128"/>
                        </a:rPr>
                        <a:t>+</a:t>
                      </a:r>
                    </a:p>
                  </a:txBody>
                  <a:tcPr marT="45685" marB="4568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smtClean="0">
                          <a:ln>
                            <a:noFill/>
                          </a:ln>
                          <a:solidFill>
                            <a:schemeClr val="tx1"/>
                          </a:solidFill>
                          <a:effectLst/>
                          <a:latin typeface="Times New Roman" pitchFamily="18" charset="0"/>
                          <a:ea typeface="ＭＳ Ｐゴシック" pitchFamily="34" charset="-128"/>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smtClean="0">
                          <a:ln>
                            <a:noFill/>
                          </a:ln>
                          <a:solidFill>
                            <a:schemeClr val="tx1"/>
                          </a:solidFill>
                          <a:effectLst/>
                          <a:latin typeface="Times New Roman" pitchFamily="18" charset="0"/>
                          <a:ea typeface="ＭＳ Ｐゴシック" pitchFamily="34" charset="-128"/>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smtClean="0">
                          <a:ln>
                            <a:noFill/>
                          </a:ln>
                          <a:solidFill>
                            <a:schemeClr val="tx1"/>
                          </a:solidFill>
                          <a:effectLst/>
                          <a:latin typeface="Times New Roman" pitchFamily="18" charset="0"/>
                          <a:ea typeface="ＭＳ Ｐゴシック" pitchFamily="34" charset="-128"/>
                        </a:rPr>
                        <a:t>+ /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smtClean="0">
                          <a:ln>
                            <a:noFill/>
                          </a:ln>
                          <a:solidFill>
                            <a:schemeClr val="tx1"/>
                          </a:solidFill>
                          <a:effectLst/>
                          <a:latin typeface="Times New Roman" pitchFamily="18" charset="0"/>
                          <a:ea typeface="ＭＳ Ｐゴシック" pitchFamily="34" charset="-128"/>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smtClean="0">
                          <a:ln>
                            <a:noFill/>
                          </a:ln>
                          <a:solidFill>
                            <a:schemeClr val="tx1"/>
                          </a:solidFill>
                          <a:effectLst/>
                          <a:latin typeface="Times New Roman" pitchFamily="18" charset="0"/>
                          <a:ea typeface="ＭＳ Ｐゴシック" pitchFamily="34" charset="-128"/>
                        </a:rPr>
                        <a:t>+ /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smtClean="0">
                          <a:ln>
                            <a:noFill/>
                          </a:ln>
                          <a:solidFill>
                            <a:schemeClr val="tx1"/>
                          </a:solidFill>
                          <a:effectLst/>
                          <a:latin typeface="Times New Roman" pitchFamily="18" charset="0"/>
                          <a:ea typeface="ＭＳ Ｐゴシック" pitchFamily="34" charset="-128"/>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smtClean="0">
                          <a:ln>
                            <a:noFill/>
                          </a:ln>
                          <a:solidFill>
                            <a:schemeClr val="tx1"/>
                          </a:solidFill>
                          <a:effectLst/>
                          <a:latin typeface="Times New Roman" pitchFamily="18" charset="0"/>
                          <a:ea typeface="ＭＳ Ｐゴシック" pitchFamily="34" charset="-128"/>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smtClean="0">
                          <a:ln>
                            <a:noFill/>
                          </a:ln>
                          <a:solidFill>
                            <a:schemeClr val="tx1"/>
                          </a:solidFill>
                          <a:effectLst/>
                          <a:latin typeface="Times New Roman" pitchFamily="18" charset="0"/>
                          <a:ea typeface="ＭＳ Ｐゴシック" pitchFamily="34" charset="-128"/>
                        </a:rPr>
                        <a:t>+++</a:t>
                      </a:r>
                    </a:p>
                  </a:txBody>
                  <a:tcPr marT="45685" marB="4568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3487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400" b="1" i="0" u="none" strike="noStrike" cap="none" normalizeH="0" baseline="0" smtClean="0">
                          <a:ln>
                            <a:noFill/>
                          </a:ln>
                          <a:solidFill>
                            <a:schemeClr val="tx1"/>
                          </a:solidFill>
                          <a:effectLst/>
                          <a:latin typeface="Times New Roman" pitchFamily="18" charset="0"/>
                          <a:ea typeface="ＭＳ Ｐゴシック" pitchFamily="34" charset="-128"/>
                        </a:rPr>
                        <a:t>opacité radiologique typique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400" b="1" i="0" u="none" strike="noStrike" cap="none" normalizeH="0" baseline="0" smtClean="0">
                          <a:ln>
                            <a:noFill/>
                          </a:ln>
                          <a:solidFill>
                            <a:schemeClr val="tx1"/>
                          </a:solidFill>
                          <a:effectLst/>
                          <a:latin typeface="Times New Roman" pitchFamily="18" charset="0"/>
                          <a:ea typeface="ＭＳ Ｐゴシック" pitchFamily="34" charset="-128"/>
                        </a:rPr>
                        <a:t>résolution rapide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400" b="1" i="0" u="none" strike="noStrike" cap="none" normalizeH="0" baseline="0" smtClean="0">
                          <a:ln>
                            <a:noFill/>
                          </a:ln>
                          <a:solidFill>
                            <a:schemeClr val="tx1"/>
                          </a:solidFill>
                          <a:effectLst/>
                          <a:latin typeface="Times New Roman" pitchFamily="18" charset="0"/>
                          <a:ea typeface="ＭＳ Ｐゴシック" pitchFamily="34" charset="-128"/>
                        </a:rPr>
                        <a:t>neutropéniae</a:t>
                      </a:r>
                    </a:p>
                  </a:txBody>
                  <a:tcPr marT="45685" marB="4568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1" i="0" u="none" strike="noStrike" cap="none" normalizeH="0" baseline="0" smtClean="0">
                          <a:ln>
                            <a:noFill/>
                          </a:ln>
                          <a:solidFill>
                            <a:schemeClr val="tx1"/>
                          </a:solidFill>
                          <a:effectLst/>
                          <a:latin typeface="Times New Roman" pitchFamily="18" charset="0"/>
                          <a:ea typeface="ＭＳ Ｐゴシック" pitchFamily="34" charset="-128"/>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1" i="0" u="none" strike="noStrike" cap="none" normalizeH="0" baseline="0" smtClean="0">
                          <a:ln>
                            <a:noFill/>
                          </a:ln>
                          <a:solidFill>
                            <a:schemeClr val="tx1"/>
                          </a:solidFill>
                          <a:effectLst/>
                          <a:latin typeface="Times New Roman" pitchFamily="18" charset="0"/>
                          <a:ea typeface="ＭＳ Ｐゴシック" pitchFamily="34" charset="-128"/>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1" i="0" u="none" strike="noStrike" cap="none" normalizeH="0" baseline="0" smtClean="0">
                          <a:ln>
                            <a:noFill/>
                          </a:ln>
                          <a:solidFill>
                            <a:schemeClr val="tx1"/>
                          </a:solidFill>
                          <a:effectLst/>
                          <a:latin typeface="Times New Roman" pitchFamily="18" charset="0"/>
                          <a:ea typeface="ＭＳ Ｐゴシック" pitchFamily="34" charset="-128"/>
                        </a:rPr>
                        <a:t>++</a:t>
                      </a:r>
                    </a:p>
                  </a:txBody>
                  <a:tcPr marT="45685" marB="4568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dirty="0" smtClean="0">
                          <a:ln>
                            <a:noFill/>
                          </a:ln>
                          <a:solidFill>
                            <a:schemeClr val="tx1"/>
                          </a:solidFill>
                          <a:effectLst/>
                          <a:latin typeface="Times New Roman" pitchFamily="18" charset="0"/>
                          <a:ea typeface="ＭＳ Ｐゴシック" pitchFamily="34" charset="-128"/>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dirty="0" smtClean="0">
                          <a:ln>
                            <a:noFill/>
                          </a:ln>
                          <a:solidFill>
                            <a:schemeClr val="tx1"/>
                          </a:solidFill>
                          <a:effectLst/>
                          <a:latin typeface="Times New Roman" pitchFamily="18" charset="0"/>
                          <a:ea typeface="ＭＳ Ｐゴシック" pitchFamily="34" charset="-128"/>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dirty="0" smtClean="0">
                          <a:ln>
                            <a:noFill/>
                          </a:ln>
                          <a:solidFill>
                            <a:schemeClr val="tx1"/>
                          </a:solidFill>
                          <a:effectLst/>
                          <a:latin typeface="Times New Roman" pitchFamily="18" charset="0"/>
                          <a:ea typeface="ＭＳ Ｐゴシック" pitchFamily="34" charset="-128"/>
                        </a:rPr>
                        <a:t>+ / -</a:t>
                      </a:r>
                    </a:p>
                  </a:txBody>
                  <a:tcPr marT="45685" marB="4568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1969142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re 1"/>
          <p:cNvSpPr>
            <a:spLocks noGrp="1"/>
          </p:cNvSpPr>
          <p:nvPr>
            <p:ph type="title"/>
          </p:nvPr>
        </p:nvSpPr>
        <p:spPr/>
        <p:txBody>
          <a:bodyPr/>
          <a:lstStyle/>
          <a:p>
            <a:pPr eaLnBrk="1" hangingPunct="1"/>
            <a:r>
              <a:rPr lang="fr-FR" altLang="fr-FR" smtClean="0">
                <a:ea typeface="ＭＳ Ｐゴシック" pitchFamily="34" charset="-128"/>
              </a:rPr>
              <a:t>Cas # 1 </a:t>
            </a:r>
          </a:p>
        </p:txBody>
      </p:sp>
      <p:sp>
        <p:nvSpPr>
          <p:cNvPr id="13315" name="Espace réservé du contenu 2"/>
          <p:cNvSpPr>
            <a:spLocks noGrp="1"/>
          </p:cNvSpPr>
          <p:nvPr>
            <p:ph idx="1"/>
          </p:nvPr>
        </p:nvSpPr>
        <p:spPr/>
        <p:txBody>
          <a:bodyPr/>
          <a:lstStyle/>
          <a:p>
            <a:pPr eaLnBrk="1" hangingPunct="1"/>
            <a:r>
              <a:rPr lang="fr-FR" altLang="fr-FR" smtClean="0">
                <a:ea typeface="ＭＳ Ｐゴシック" pitchFamily="34" charset="-128"/>
              </a:rPr>
              <a:t>Par rapport à une personne de &lt; 65 ans, de  combien le facteur de risque de faire une pneumonie est augmenté?</a:t>
            </a:r>
          </a:p>
          <a:p>
            <a:pPr lvl="1" eaLnBrk="1" hangingPunct="1"/>
            <a:r>
              <a:rPr lang="fr-FR" altLang="fr-FR" smtClean="0">
                <a:ea typeface="ＭＳ Ｐゴシック" pitchFamily="34" charset="-128"/>
              </a:rPr>
              <a:t>Pour les &gt; 65 ans </a:t>
            </a:r>
          </a:p>
          <a:p>
            <a:pPr lvl="1" eaLnBrk="1" hangingPunct="1"/>
            <a:r>
              <a:rPr lang="fr-FR" altLang="fr-FR" smtClean="0">
                <a:ea typeface="ＭＳ Ｐゴシック" pitchFamily="34" charset="-128"/>
              </a:rPr>
              <a:t>Pour les personnes en institution</a:t>
            </a:r>
          </a:p>
        </p:txBody>
      </p:sp>
    </p:spTree>
    <p:extLst>
      <p:ext uri="{BB962C8B-B14F-4D97-AF65-F5344CB8AC3E}">
        <p14:creationId xmlns:p14="http://schemas.microsoft.com/office/powerpoint/2010/main" val="27904665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457200" y="173038"/>
            <a:ext cx="8229600" cy="1143000"/>
          </a:xfrm>
          <a:ln>
            <a:solidFill>
              <a:srgbClr val="4F81BD"/>
            </a:solidFill>
          </a:ln>
        </p:spPr>
        <p:txBody>
          <a:bodyPr rtlCol="0">
            <a:normAutofit fontScale="90000"/>
          </a:bodyPr>
          <a:lstStyle/>
          <a:p>
            <a:pPr eaLnBrk="1" fontAlgn="auto" hangingPunct="1">
              <a:spcAft>
                <a:spcPts val="0"/>
              </a:spcAft>
              <a:defRPr/>
            </a:pPr>
            <a:r>
              <a:rPr lang="fr-FR" dirty="0" smtClean="0">
                <a:ea typeface="+mj-ea"/>
                <a:cs typeface="+mj-cs"/>
              </a:rPr>
              <a:t>AGE premier facteur de risque pneumonie</a:t>
            </a:r>
            <a:endParaRPr lang="fr-FR" dirty="0">
              <a:ea typeface="+mj-ea"/>
              <a:cs typeface="+mj-cs"/>
            </a:endParaRPr>
          </a:p>
        </p:txBody>
      </p:sp>
      <p:cxnSp>
        <p:nvCxnSpPr>
          <p:cNvPr id="5" name="Connecteur droit 4"/>
          <p:cNvCxnSpPr>
            <a:cxnSpLocks noChangeShapeType="1"/>
          </p:cNvCxnSpPr>
          <p:nvPr/>
        </p:nvCxnSpPr>
        <p:spPr bwMode="auto">
          <a:xfrm flipV="1">
            <a:off x="828675" y="5172075"/>
            <a:ext cx="7302500" cy="14288"/>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7" name="Connecteur droit avec flèche 6"/>
          <p:cNvCxnSpPr>
            <a:cxnSpLocks noChangeShapeType="1"/>
          </p:cNvCxnSpPr>
          <p:nvPr/>
        </p:nvCxnSpPr>
        <p:spPr bwMode="auto">
          <a:xfrm flipV="1">
            <a:off x="828675" y="2065338"/>
            <a:ext cx="0" cy="3121025"/>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8" name="Flèche vers le haut 7"/>
          <p:cNvSpPr>
            <a:spLocks noChangeArrowheads="1"/>
          </p:cNvSpPr>
          <p:nvPr/>
        </p:nvSpPr>
        <p:spPr bwMode="auto">
          <a:xfrm>
            <a:off x="1519238" y="4922838"/>
            <a:ext cx="688975" cy="263525"/>
          </a:xfrm>
          <a:prstGeom prst="upArrow">
            <a:avLst>
              <a:gd name="adj1" fmla="val 50000"/>
              <a:gd name="adj2" fmla="val 50000"/>
            </a:avLst>
          </a:pr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fontAlgn="auto">
              <a:spcBef>
                <a:spcPts val="0"/>
              </a:spcBef>
              <a:spcAft>
                <a:spcPts val="0"/>
              </a:spcAft>
              <a:defRPr/>
            </a:pPr>
            <a:endParaRPr lang="fr-FR">
              <a:solidFill>
                <a:schemeClr val="lt1"/>
              </a:solidFill>
              <a:latin typeface="+mn-lt"/>
              <a:ea typeface="+mn-ea"/>
            </a:endParaRPr>
          </a:p>
        </p:txBody>
      </p:sp>
      <p:sp>
        <p:nvSpPr>
          <p:cNvPr id="9" name="Flèche vers le haut 8"/>
          <p:cNvSpPr>
            <a:spLocks noChangeArrowheads="1"/>
          </p:cNvSpPr>
          <p:nvPr/>
        </p:nvSpPr>
        <p:spPr bwMode="auto">
          <a:xfrm>
            <a:off x="3368675" y="3998913"/>
            <a:ext cx="1076325" cy="1187450"/>
          </a:xfrm>
          <a:prstGeom prst="upArrow">
            <a:avLst>
              <a:gd name="adj1" fmla="val 50000"/>
              <a:gd name="adj2" fmla="val 49998"/>
            </a:avLst>
          </a:pr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fontAlgn="auto">
              <a:spcBef>
                <a:spcPts val="0"/>
              </a:spcBef>
              <a:spcAft>
                <a:spcPts val="0"/>
              </a:spcAft>
              <a:defRPr/>
            </a:pPr>
            <a:endParaRPr lang="fr-FR">
              <a:solidFill>
                <a:schemeClr val="lt1"/>
              </a:solidFill>
              <a:latin typeface="+mn-lt"/>
              <a:ea typeface="+mn-ea"/>
            </a:endParaRPr>
          </a:p>
        </p:txBody>
      </p:sp>
      <p:sp>
        <p:nvSpPr>
          <p:cNvPr id="10" name="Flèche vers le haut 9"/>
          <p:cNvSpPr>
            <a:spLocks noChangeArrowheads="1"/>
          </p:cNvSpPr>
          <p:nvPr/>
        </p:nvSpPr>
        <p:spPr bwMode="auto">
          <a:xfrm>
            <a:off x="5811838" y="2438400"/>
            <a:ext cx="1230312" cy="2733675"/>
          </a:xfrm>
          <a:prstGeom prst="upArrow">
            <a:avLst>
              <a:gd name="adj1" fmla="val 50000"/>
              <a:gd name="adj2" fmla="val 50004"/>
            </a:avLst>
          </a:pr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fontAlgn="auto">
              <a:spcBef>
                <a:spcPts val="0"/>
              </a:spcBef>
              <a:spcAft>
                <a:spcPts val="0"/>
              </a:spcAft>
              <a:defRPr/>
            </a:pPr>
            <a:endParaRPr lang="fr-FR">
              <a:solidFill>
                <a:schemeClr val="lt1"/>
              </a:solidFill>
              <a:latin typeface="+mn-lt"/>
              <a:ea typeface="+mn-ea"/>
            </a:endParaRPr>
          </a:p>
        </p:txBody>
      </p:sp>
      <p:sp>
        <p:nvSpPr>
          <p:cNvPr id="14344" name="ZoneTexte 10"/>
          <p:cNvSpPr txBox="1">
            <a:spLocks noChangeArrowheads="1"/>
          </p:cNvSpPr>
          <p:nvPr/>
        </p:nvSpPr>
        <p:spPr bwMode="auto">
          <a:xfrm>
            <a:off x="1519238" y="5608638"/>
            <a:ext cx="9588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fr-FR" altLang="fr-FR" sz="1800"/>
              <a:t>&lt; 65 ans</a:t>
            </a:r>
          </a:p>
        </p:txBody>
      </p:sp>
      <p:sp>
        <p:nvSpPr>
          <p:cNvPr id="14345" name="ZoneTexte 11"/>
          <p:cNvSpPr txBox="1">
            <a:spLocks noChangeArrowheads="1"/>
          </p:cNvSpPr>
          <p:nvPr/>
        </p:nvSpPr>
        <p:spPr bwMode="auto">
          <a:xfrm>
            <a:off x="3671888" y="5672138"/>
            <a:ext cx="9604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fr-FR" altLang="fr-FR" sz="1800"/>
              <a:t>&gt; 65 ans</a:t>
            </a:r>
          </a:p>
        </p:txBody>
      </p:sp>
      <p:sp>
        <p:nvSpPr>
          <p:cNvPr id="14346" name="ZoneTexte 12"/>
          <p:cNvSpPr txBox="1">
            <a:spLocks noChangeArrowheads="1"/>
          </p:cNvSpPr>
          <p:nvPr/>
        </p:nvSpPr>
        <p:spPr bwMode="auto">
          <a:xfrm>
            <a:off x="5659438" y="5689600"/>
            <a:ext cx="17811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fr-FR" altLang="fr-FR" sz="1800"/>
              <a:t>institutionnalisés</a:t>
            </a:r>
          </a:p>
        </p:txBody>
      </p:sp>
      <p:sp>
        <p:nvSpPr>
          <p:cNvPr id="14347" name="ZoneTexte 13"/>
          <p:cNvSpPr txBox="1">
            <a:spLocks noChangeArrowheads="1"/>
          </p:cNvSpPr>
          <p:nvPr/>
        </p:nvSpPr>
        <p:spPr bwMode="auto">
          <a:xfrm>
            <a:off x="3605213" y="3521075"/>
            <a:ext cx="4746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fr-FR" altLang="fr-FR" sz="1800"/>
              <a:t>X 4</a:t>
            </a:r>
          </a:p>
        </p:txBody>
      </p:sp>
      <p:sp>
        <p:nvSpPr>
          <p:cNvPr id="14348" name="ZoneTexte 14"/>
          <p:cNvSpPr txBox="1">
            <a:spLocks noChangeArrowheads="1"/>
          </p:cNvSpPr>
          <p:nvPr/>
        </p:nvSpPr>
        <p:spPr bwMode="auto">
          <a:xfrm>
            <a:off x="5922963" y="1990725"/>
            <a:ext cx="9223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fr-FR" altLang="fr-FR" sz="1800"/>
              <a:t>X 6 à 10</a:t>
            </a:r>
          </a:p>
        </p:txBody>
      </p:sp>
      <p:sp>
        <p:nvSpPr>
          <p:cNvPr id="14349" name="ZoneTexte 15"/>
          <p:cNvSpPr txBox="1">
            <a:spLocks noChangeArrowheads="1"/>
          </p:cNvSpPr>
          <p:nvPr/>
        </p:nvSpPr>
        <p:spPr bwMode="auto">
          <a:xfrm>
            <a:off x="3175000" y="3298825"/>
            <a:ext cx="15287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fr-FR" altLang="fr-FR" sz="1800"/>
              <a:t>22 à 44 / 1000</a:t>
            </a:r>
          </a:p>
        </p:txBody>
      </p:sp>
      <p:sp>
        <p:nvSpPr>
          <p:cNvPr id="14350" name="ZoneTexte 16"/>
          <p:cNvSpPr txBox="1">
            <a:spLocks noChangeArrowheads="1"/>
          </p:cNvSpPr>
          <p:nvPr/>
        </p:nvSpPr>
        <p:spPr bwMode="auto">
          <a:xfrm>
            <a:off x="5619750" y="1403350"/>
            <a:ext cx="15938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fr-FR" altLang="fr-FR" sz="1800"/>
              <a:t>33 à 114/ 1000</a:t>
            </a:r>
          </a:p>
        </p:txBody>
      </p:sp>
      <p:sp>
        <p:nvSpPr>
          <p:cNvPr id="14351" name="ZoneTexte 18"/>
          <p:cNvSpPr txBox="1">
            <a:spLocks noChangeArrowheads="1"/>
          </p:cNvSpPr>
          <p:nvPr/>
        </p:nvSpPr>
        <p:spPr bwMode="auto">
          <a:xfrm rot="-5400000">
            <a:off x="-455612" y="3787775"/>
            <a:ext cx="17462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fr-FR" altLang="fr-FR" sz="1800"/>
              <a:t>Incidence / 1000</a:t>
            </a:r>
          </a:p>
        </p:txBody>
      </p:sp>
      <p:sp>
        <p:nvSpPr>
          <p:cNvPr id="14352" name="Rectangle 19"/>
          <p:cNvSpPr>
            <a:spLocks noChangeArrowheads="1"/>
          </p:cNvSpPr>
          <p:nvPr/>
        </p:nvSpPr>
        <p:spPr bwMode="auto">
          <a:xfrm>
            <a:off x="4114800" y="6040438"/>
            <a:ext cx="4572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fr-FR" altLang="fr-FR" sz="2400" baseline="30000"/>
              <a:t>D</a:t>
            </a:r>
            <a:r>
              <a:rPr lang="en-US" altLang="fr-FR" sz="2400" baseline="30000"/>
              <a:t>’après</a:t>
            </a:r>
            <a:r>
              <a:rPr lang="en-US" altLang="fr-FR" sz="2400"/>
              <a:t> </a:t>
            </a:r>
            <a:r>
              <a:rPr lang="en-US" altLang="fr-FR" sz="2400" baseline="30000"/>
              <a:t>Janssens Lancet Infect Dis 2004;4:112–124</a:t>
            </a:r>
            <a:endParaRPr lang="fr-FR" altLang="fr-FR" sz="2400"/>
          </a:p>
        </p:txBody>
      </p:sp>
      <p:pic>
        <p:nvPicPr>
          <p:cNvPr id="14353" name="Image 1" descr="aide-aux-personnes-agees-2312740_1713.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346950" y="1481138"/>
            <a:ext cx="1568450" cy="175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4" name="ZoneTexte 3"/>
          <p:cNvSpPr txBox="1">
            <a:spLocks noChangeArrowheads="1"/>
          </p:cNvSpPr>
          <p:nvPr/>
        </p:nvSpPr>
        <p:spPr bwMode="auto">
          <a:xfrm>
            <a:off x="7678738" y="5487988"/>
            <a:ext cx="14652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fr-FR" altLang="fr-FR" sz="1800"/>
              <a:t>Google photo</a:t>
            </a:r>
          </a:p>
        </p:txBody>
      </p:sp>
      <p:pic>
        <p:nvPicPr>
          <p:cNvPr id="14355" name="Image 20"/>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498725" y="1573213"/>
            <a:ext cx="2346325"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29218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re 4"/>
          <p:cNvSpPr>
            <a:spLocks noGrp="1"/>
          </p:cNvSpPr>
          <p:nvPr>
            <p:ph type="title"/>
          </p:nvPr>
        </p:nvSpPr>
        <p:spPr/>
        <p:txBody>
          <a:bodyPr/>
          <a:lstStyle/>
          <a:p>
            <a:pPr eaLnBrk="1" hangingPunct="1"/>
            <a:r>
              <a:rPr lang="fr-FR" altLang="fr-FR" smtClean="0">
                <a:ea typeface="ＭＳ Ｐゴシック" pitchFamily="34" charset="-128"/>
              </a:rPr>
              <a:t>Cas #1 suite</a:t>
            </a:r>
          </a:p>
        </p:txBody>
      </p:sp>
      <p:sp>
        <p:nvSpPr>
          <p:cNvPr id="15363" name="Espace réservé du contenu 5"/>
          <p:cNvSpPr>
            <a:spLocks noGrp="1"/>
          </p:cNvSpPr>
          <p:nvPr>
            <p:ph idx="1"/>
          </p:nvPr>
        </p:nvSpPr>
        <p:spPr/>
        <p:txBody>
          <a:bodyPr/>
          <a:lstStyle/>
          <a:p>
            <a:pPr eaLnBrk="1" hangingPunct="1"/>
            <a:r>
              <a:rPr lang="fr-FR" altLang="fr-FR" smtClean="0">
                <a:ea typeface="ＭＳ Ｐゴシック" pitchFamily="34" charset="-128"/>
              </a:rPr>
              <a:t>Quelles sont les hypothèses bactériologiques :</a:t>
            </a:r>
          </a:p>
          <a:p>
            <a:pPr marL="971550" lvl="1" indent="-514350" eaLnBrk="1" hangingPunct="1">
              <a:buFont typeface="Calibri" pitchFamily="34" charset="0"/>
              <a:buAutoNum type="arabicPeriod"/>
            </a:pPr>
            <a:r>
              <a:rPr lang="fr-FR" altLang="fr-FR" smtClean="0">
                <a:solidFill>
                  <a:srgbClr val="800000"/>
                </a:solidFill>
                <a:ea typeface="ＭＳ Ｐゴシック" pitchFamily="34" charset="-128"/>
              </a:rPr>
              <a:t>Légionella pneumophila</a:t>
            </a:r>
          </a:p>
          <a:p>
            <a:pPr marL="971550" lvl="1" indent="-514350" eaLnBrk="1" hangingPunct="1">
              <a:buFont typeface="Calibri" pitchFamily="34" charset="0"/>
              <a:buAutoNum type="arabicPeriod"/>
            </a:pPr>
            <a:r>
              <a:rPr lang="fr-FR" altLang="fr-FR" smtClean="0">
                <a:solidFill>
                  <a:srgbClr val="FF0000"/>
                </a:solidFill>
                <a:ea typeface="ＭＳ Ｐゴシック" pitchFamily="34" charset="-128"/>
              </a:rPr>
              <a:t>Pneumonie d’inhalation</a:t>
            </a:r>
          </a:p>
          <a:p>
            <a:pPr marL="971550" lvl="1" indent="-514350" eaLnBrk="1" hangingPunct="1">
              <a:buFont typeface="Calibri" pitchFamily="34" charset="0"/>
              <a:buAutoNum type="arabicPeriod"/>
            </a:pPr>
            <a:r>
              <a:rPr lang="fr-FR" altLang="fr-FR" smtClean="0">
                <a:solidFill>
                  <a:srgbClr val="FFFF00"/>
                </a:solidFill>
                <a:ea typeface="ＭＳ Ｐゴシック" pitchFamily="34" charset="-128"/>
              </a:rPr>
              <a:t>Pneumocoque</a:t>
            </a:r>
          </a:p>
          <a:p>
            <a:pPr marL="971550" lvl="1" indent="-514350" eaLnBrk="1" hangingPunct="1">
              <a:buFont typeface="Calibri" pitchFamily="34" charset="0"/>
              <a:buAutoNum type="arabicPeriod"/>
            </a:pPr>
            <a:r>
              <a:rPr lang="fr-FR" altLang="fr-FR" smtClean="0">
                <a:solidFill>
                  <a:srgbClr val="008000"/>
                </a:solidFill>
                <a:ea typeface="ＭＳ Ｐゴシック" pitchFamily="34" charset="-128"/>
              </a:rPr>
              <a:t>Pneumonie à BGN compliquant une pyélonéphrite</a:t>
            </a:r>
          </a:p>
          <a:p>
            <a:pPr marL="971550" lvl="1" indent="-514350" eaLnBrk="1" hangingPunct="1">
              <a:buFont typeface="Calibri" pitchFamily="34" charset="0"/>
              <a:buAutoNum type="arabicPeriod"/>
            </a:pPr>
            <a:r>
              <a:rPr lang="fr-FR" altLang="fr-FR" smtClean="0">
                <a:solidFill>
                  <a:srgbClr val="0000FF"/>
                </a:solidFill>
                <a:ea typeface="ＭＳ Ｐゴシック" pitchFamily="34" charset="-128"/>
              </a:rPr>
              <a:t>grippe</a:t>
            </a:r>
          </a:p>
        </p:txBody>
      </p:sp>
    </p:spTree>
    <p:extLst>
      <p:ext uri="{BB962C8B-B14F-4D97-AF65-F5344CB8AC3E}">
        <p14:creationId xmlns:p14="http://schemas.microsoft.com/office/powerpoint/2010/main" val="34132486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4000" i="1" dirty="0" smtClean="0">
                <a:solidFill>
                  <a:srgbClr val="008080"/>
                </a:solidFill>
              </a:rPr>
              <a:t>Pourquoi l’infectiologie du sujet âgé?</a:t>
            </a:r>
            <a:endParaRPr lang="fr-FR" sz="4000" i="1" dirty="0">
              <a:solidFill>
                <a:srgbClr val="008080"/>
              </a:solidFill>
            </a:endParaRPr>
          </a:p>
        </p:txBody>
      </p:sp>
      <p:sp>
        <p:nvSpPr>
          <p:cNvPr id="3" name="Espace réservé du contenu 2"/>
          <p:cNvSpPr>
            <a:spLocks noGrp="1"/>
          </p:cNvSpPr>
          <p:nvPr>
            <p:ph idx="1"/>
          </p:nvPr>
        </p:nvSpPr>
        <p:spPr>
          <a:xfrm>
            <a:off x="457200" y="1423321"/>
            <a:ext cx="8579296" cy="4525959"/>
          </a:xfrm>
        </p:spPr>
        <p:txBody>
          <a:bodyPr/>
          <a:lstStyle/>
          <a:p>
            <a:pPr marL="0" indent="0">
              <a:buNone/>
            </a:pPr>
            <a:r>
              <a:rPr lang="fr-FR" dirty="0" smtClean="0"/>
              <a:t>La </a:t>
            </a:r>
            <a:r>
              <a:rPr lang="fr-FR" dirty="0" smtClean="0">
                <a:solidFill>
                  <a:schemeClr val="accent5">
                    <a:lumMod val="75000"/>
                  </a:schemeClr>
                </a:solidFill>
              </a:rPr>
              <a:t>morbidité</a:t>
            </a:r>
            <a:r>
              <a:rPr lang="fr-FR" dirty="0" smtClean="0"/>
              <a:t> des infections du sujet âgé est importante</a:t>
            </a:r>
            <a:endParaRPr lang="fr-FR" dirty="0"/>
          </a:p>
        </p:txBody>
      </p:sp>
      <p:sp>
        <p:nvSpPr>
          <p:cNvPr id="4" name="Espace réservé du contenu 1"/>
          <p:cNvSpPr txBox="1">
            <a:spLocks/>
          </p:cNvSpPr>
          <p:nvPr/>
        </p:nvSpPr>
        <p:spPr>
          <a:xfrm>
            <a:off x="565150" y="3394323"/>
            <a:ext cx="3484562" cy="46672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fr-FR" sz="2000" dirty="0" smtClean="0">
                <a:solidFill>
                  <a:schemeClr val="accent5">
                    <a:lumMod val="75000"/>
                  </a:schemeClr>
                </a:solidFill>
                <a:latin typeface="Candara" pitchFamily="34" charset="0"/>
              </a:rPr>
              <a:t>Troubles cognitifs</a:t>
            </a:r>
          </a:p>
        </p:txBody>
      </p:sp>
      <p:pic>
        <p:nvPicPr>
          <p:cNvPr id="6" name="Picture 4"/>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14300" y="4005858"/>
            <a:ext cx="4386263" cy="230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99355" y="3849812"/>
            <a:ext cx="3677933" cy="245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ZoneTexte 3"/>
          <p:cNvSpPr txBox="1">
            <a:spLocks noChangeArrowheads="1"/>
          </p:cNvSpPr>
          <p:nvPr/>
        </p:nvSpPr>
        <p:spPr bwMode="auto">
          <a:xfrm>
            <a:off x="4386671" y="3534791"/>
            <a:ext cx="1049425" cy="46166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algn="ctr"/>
            <a:r>
              <a:rPr lang="fr-FR" sz="1200" dirty="0" err="1">
                <a:solidFill>
                  <a:srgbClr val="000000"/>
                </a:solidFill>
              </a:rPr>
              <a:t>Iwashyna</a:t>
            </a:r>
            <a:r>
              <a:rPr lang="fr-FR" sz="1200" dirty="0">
                <a:solidFill>
                  <a:srgbClr val="000000"/>
                </a:solidFill>
              </a:rPr>
              <a:t> </a:t>
            </a:r>
            <a:endParaRPr lang="fr-FR" sz="1200" dirty="0" smtClean="0">
              <a:solidFill>
                <a:srgbClr val="000000"/>
              </a:solidFill>
            </a:endParaRPr>
          </a:p>
          <a:p>
            <a:pPr algn="ctr"/>
            <a:r>
              <a:rPr lang="fr-FR" sz="1200" dirty="0" smtClean="0">
                <a:solidFill>
                  <a:srgbClr val="000000"/>
                </a:solidFill>
              </a:rPr>
              <a:t>JAMA </a:t>
            </a:r>
            <a:r>
              <a:rPr lang="fr-FR" sz="1200" dirty="0">
                <a:solidFill>
                  <a:srgbClr val="000000"/>
                </a:solidFill>
              </a:rPr>
              <a:t>2010</a:t>
            </a:r>
          </a:p>
        </p:txBody>
      </p:sp>
      <p:grpSp>
        <p:nvGrpSpPr>
          <p:cNvPr id="9" name="Groupe 8"/>
          <p:cNvGrpSpPr>
            <a:grpSpLocks/>
          </p:cNvGrpSpPr>
          <p:nvPr/>
        </p:nvGrpSpPr>
        <p:grpSpPr bwMode="auto">
          <a:xfrm>
            <a:off x="1763409" y="2492896"/>
            <a:ext cx="6013450" cy="815975"/>
            <a:chOff x="1510584" y="3837479"/>
            <a:chExt cx="6013744" cy="815657"/>
          </a:xfrm>
        </p:grpSpPr>
        <p:pic>
          <p:nvPicPr>
            <p:cNvPr id="10" name="Picture 6"/>
            <p:cNvPicPr>
              <a:picLocks noChangeAspect="1" noChangeArrowheads="1"/>
            </p:cNvPicPr>
            <p:nvPr/>
          </p:nvPicPr>
          <p:blipFill>
            <a:blip r:embed="rId4" cstate="screen">
              <a:extLst>
                <a:ext uri="{28A0092B-C50C-407E-A947-70E740481C1C}">
                  <a14:useLocalDpi xmlns:a14="http://schemas.microsoft.com/office/drawing/2010/main"/>
                </a:ext>
              </a:extLst>
            </a:blip>
            <a:srcRect r="1183"/>
            <a:stretch>
              <a:fillRect/>
            </a:stretch>
          </p:blipFill>
          <p:spPr bwMode="auto">
            <a:xfrm>
              <a:off x="1510584" y="3837479"/>
              <a:ext cx="6013744" cy="81565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1" name="Rectangle 10"/>
            <p:cNvSpPr/>
            <p:nvPr/>
          </p:nvSpPr>
          <p:spPr>
            <a:xfrm>
              <a:off x="1510584" y="3837479"/>
              <a:ext cx="6013744" cy="407828"/>
            </a:xfrm>
            <a:prstGeom prst="rect">
              <a:avLst/>
            </a:prstGeom>
            <a:solidFill>
              <a:schemeClr val="accent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prstClr val="white"/>
                </a:solidFill>
              </a:endParaRPr>
            </a:p>
          </p:txBody>
        </p:sp>
      </p:grpSp>
      <p:sp>
        <p:nvSpPr>
          <p:cNvPr id="13" name="Espace réservé du contenu 1"/>
          <p:cNvSpPr txBox="1">
            <a:spLocks/>
          </p:cNvSpPr>
          <p:nvPr/>
        </p:nvSpPr>
        <p:spPr>
          <a:xfrm>
            <a:off x="5287500" y="3394323"/>
            <a:ext cx="3484562" cy="46672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fr-FR" sz="2000" dirty="0" smtClean="0">
                <a:solidFill>
                  <a:schemeClr val="accent5">
                    <a:lumMod val="75000"/>
                  </a:schemeClr>
                </a:solidFill>
                <a:latin typeface="Candara" pitchFamily="34" charset="0"/>
              </a:rPr>
              <a:t>Troubles fonctionnels</a:t>
            </a:r>
          </a:p>
        </p:txBody>
      </p:sp>
    </p:spTree>
    <p:extLst>
      <p:ext uri="{BB962C8B-B14F-4D97-AF65-F5344CB8AC3E}">
        <p14:creationId xmlns:p14="http://schemas.microsoft.com/office/powerpoint/2010/main" val="9916483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52400" y="0"/>
            <a:ext cx="8153400" cy="914400"/>
          </a:xfrm>
        </p:spPr>
        <p:txBody>
          <a:bodyPr/>
          <a:lstStyle/>
          <a:p>
            <a:pPr eaLnBrk="1" hangingPunct="1"/>
            <a:r>
              <a:rPr lang="fr-FR" altLang="fr-FR" sz="3200" smtClean="0">
                <a:latin typeface="Trebuchet MS" pitchFamily="34" charset="0"/>
                <a:ea typeface="ＭＳ Ｐゴシック" pitchFamily="34" charset="-128"/>
              </a:rPr>
              <a:t>L</a:t>
            </a:r>
            <a:r>
              <a:rPr lang="ja-JP" altLang="fr-FR" sz="3200" smtClean="0">
                <a:latin typeface="Trebuchet MS" pitchFamily="34" charset="0"/>
                <a:ea typeface="ＭＳ Ｐゴシック" pitchFamily="34" charset="-128"/>
              </a:rPr>
              <a:t>’</a:t>
            </a:r>
            <a:r>
              <a:rPr lang="fr-FR" altLang="ja-JP" sz="3200" smtClean="0">
                <a:latin typeface="Trebuchet MS" pitchFamily="34" charset="0"/>
                <a:ea typeface="ＭＳ Ｐゴシック" pitchFamily="34" charset="-128"/>
              </a:rPr>
              <a:t>orientation clinique n</a:t>
            </a:r>
            <a:r>
              <a:rPr lang="ja-JP" altLang="fr-FR" sz="3200" smtClean="0">
                <a:latin typeface="Trebuchet MS" pitchFamily="34" charset="0"/>
                <a:ea typeface="ＭＳ Ｐゴシック" pitchFamily="34" charset="-128"/>
              </a:rPr>
              <a:t>’</a:t>
            </a:r>
            <a:r>
              <a:rPr lang="fr-FR" altLang="ja-JP" sz="3200" smtClean="0">
                <a:latin typeface="Trebuchet MS" pitchFamily="34" charset="0"/>
                <a:ea typeface="ＭＳ Ｐゴシック" pitchFamily="34" charset="-128"/>
              </a:rPr>
              <a:t>est pas spécifique</a:t>
            </a:r>
            <a:endParaRPr lang="fr-FR" altLang="fr-FR" sz="3200" smtClean="0">
              <a:latin typeface="Trebuchet MS" pitchFamily="34" charset="0"/>
              <a:ea typeface="ＭＳ Ｐゴシック" pitchFamily="34" charset="-128"/>
            </a:endParaRPr>
          </a:p>
        </p:txBody>
      </p:sp>
      <p:graphicFrame>
        <p:nvGraphicFramePr>
          <p:cNvPr id="31747" name="Group 3"/>
          <p:cNvGraphicFramePr>
            <a:graphicFrameLocks noGrp="1"/>
          </p:cNvGraphicFramePr>
          <p:nvPr/>
        </p:nvGraphicFramePr>
        <p:xfrm>
          <a:off x="139700" y="914400"/>
          <a:ext cx="8839200" cy="4759329"/>
        </p:xfrm>
        <a:graphic>
          <a:graphicData uri="http://schemas.openxmlformats.org/drawingml/2006/table">
            <a:tbl>
              <a:tblPr/>
              <a:tblGrid>
                <a:gridCol w="1752600"/>
                <a:gridCol w="1447800"/>
                <a:gridCol w="1371600"/>
                <a:gridCol w="1600200"/>
                <a:gridCol w="1524000"/>
                <a:gridCol w="1143000"/>
              </a:tblGrid>
              <a:tr h="76201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000" b="0" i="0" u="none" strike="noStrike" cap="none" normalizeH="0" baseline="0" smtClean="0">
                        <a:ln>
                          <a:noFill/>
                        </a:ln>
                        <a:solidFill>
                          <a:schemeClr val="tx1"/>
                        </a:solidFill>
                        <a:effectLst/>
                        <a:latin typeface="Times New Roman" pitchFamily="18" charset="0"/>
                        <a:ea typeface="ＭＳ Ｐゴシック" pitchFamily="34" charset="-128"/>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ea typeface="ＭＳ Ｐゴシック" pitchFamily="34" charset="-128"/>
                        </a:rPr>
                        <a:t>Legionella</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ea typeface="ＭＳ Ｐゴシック" pitchFamily="34" charset="-128"/>
                        </a:rPr>
                        <a:t>n= 24</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ea typeface="ＭＳ Ｐゴシック" pitchFamily="34" charset="-128"/>
                        </a:rPr>
                        <a:t>S pneumo</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ea typeface="ＭＳ Ｐゴシック" pitchFamily="34" charset="-128"/>
                        </a:rPr>
                        <a:t>n= 55</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ea typeface="ＭＳ Ｐゴシック" pitchFamily="34" charset="-128"/>
                        </a:rPr>
                        <a:t>H influenzae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ea typeface="ＭＳ Ｐゴシック" pitchFamily="34" charset="-128"/>
                        </a:rPr>
                        <a:t>n= 39</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ea typeface="ＭＳ Ｐゴシック" pitchFamily="34" charset="-128"/>
                        </a:rPr>
                        <a:t>C pneumo</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ea typeface="ＭＳ Ｐゴシック" pitchFamily="34" charset="-128"/>
                        </a:rPr>
                        <a:t>n= 22</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ea typeface="ＭＳ Ｐゴシック" pitchFamily="34" charset="-128"/>
                        </a:rPr>
                        <a:t>BGN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ea typeface="ＭＳ Ｐゴシック" pitchFamily="34" charset="-128"/>
                        </a:rPr>
                        <a:t>n= 21</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434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ea typeface="ＭＳ Ｐゴシック" pitchFamily="34" charset="-128"/>
                        </a:rPr>
                        <a:t>Dyspnée</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ea typeface="ＭＳ Ｐゴシック" pitchFamily="34" charset="-128"/>
                        </a:rPr>
                        <a:t>50</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ea typeface="ＭＳ Ｐゴシック" pitchFamily="34" charset="-128"/>
                        </a:rPr>
                        <a:t>67</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ea typeface="ＭＳ Ｐゴシック" pitchFamily="34" charset="-128"/>
                        </a:rPr>
                        <a:t>66</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ea typeface="ＭＳ Ｐゴシック" pitchFamily="34" charset="-128"/>
                        </a:rPr>
                        <a:t>60</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ea typeface="ＭＳ Ｐゴシック" pitchFamily="34" charset="-128"/>
                        </a:rPr>
                        <a:t>83</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49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ea typeface="ＭＳ Ｐゴシック" pitchFamily="34" charset="-128"/>
                        </a:rPr>
                        <a:t>Toux</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ea typeface="ＭＳ Ｐゴシック" pitchFamily="34" charset="-128"/>
                        </a:rPr>
                        <a:t>79</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ea typeface="ＭＳ Ｐゴシック" pitchFamily="34" charset="-128"/>
                        </a:rPr>
                        <a:t>94</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ea typeface="ＭＳ Ｐゴシック" pitchFamily="34" charset="-128"/>
                        </a:rPr>
                        <a:t>100</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ea typeface="ＭＳ Ｐゴシック" pitchFamily="34" charset="-128"/>
                        </a:rPr>
                        <a:t>76</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ea typeface="ＭＳ Ｐゴシック" pitchFamily="34" charset="-128"/>
                        </a:rPr>
                        <a:t>90</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434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ea typeface="ＭＳ Ｐゴシック" pitchFamily="34" charset="-128"/>
                        </a:rPr>
                        <a:t>expectoration</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ea typeface="ＭＳ Ｐゴシック" pitchFamily="34" charset="-128"/>
                        </a:rPr>
                        <a:t>75</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ea typeface="ＭＳ Ｐゴシック" pitchFamily="34" charset="-128"/>
                        </a:rPr>
                        <a:t>74</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ea typeface="ＭＳ Ｐゴシック" pitchFamily="34" charset="-128"/>
                        </a:rPr>
                        <a:t>87</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ea typeface="ＭＳ Ｐゴシック" pitchFamily="34" charset="-128"/>
                        </a:rPr>
                        <a:t>62</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ea typeface="ＭＳ Ｐゴシック" pitchFamily="34" charset="-128"/>
                        </a:rPr>
                        <a:t>80</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91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ea typeface="ＭＳ Ｐゴシック" pitchFamily="34" charset="-128"/>
                        </a:rPr>
                        <a:t>diarrhée</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ea typeface="ＭＳ Ｐゴシック" pitchFamily="34" charset="-128"/>
                        </a:rPr>
                        <a:t>21</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ea typeface="ＭＳ Ｐゴシック" pitchFamily="34" charset="-128"/>
                        </a:rPr>
                        <a:t>  4</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ea typeface="ＭＳ Ｐゴシック" pitchFamily="34" charset="-128"/>
                        </a:rPr>
                        <a:t>  5</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ea typeface="ＭＳ Ｐゴシック" pitchFamily="34" charset="-128"/>
                        </a:rPr>
                        <a:t>20</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ea typeface="ＭＳ Ｐゴシック" pitchFamily="34" charset="-128"/>
                        </a:rPr>
                        <a:t>  5</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434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ea typeface="ＭＳ Ｐゴシック" pitchFamily="34" charset="-128"/>
                        </a:rPr>
                        <a:t>T&gt;40°</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ea typeface="ＭＳ Ｐゴシック" pitchFamily="34" charset="-128"/>
                        </a:rPr>
                        <a:t>21</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ea typeface="ＭＳ Ｐゴシック" pitchFamily="34" charset="-128"/>
                        </a:rPr>
                        <a:t>  6</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ea typeface="ＭＳ Ｐゴシック" pitchFamily="34" charset="-128"/>
                        </a:rPr>
                        <a:t>  5</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ea typeface="ＭＳ Ｐゴシック" pitchFamily="34" charset="-128"/>
                        </a:rPr>
                        <a:t>  5</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ea typeface="ＭＳ Ｐゴシック" pitchFamily="34" charset="-128"/>
                        </a:rPr>
                        <a:t>  0</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434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ea typeface="ＭＳ Ｐゴシック" pitchFamily="34" charset="-128"/>
                        </a:rPr>
                        <a:t>confusion</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ea typeface="ＭＳ Ｐゴシック" pitchFamily="34" charset="-128"/>
                        </a:rPr>
                        <a:t>22</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ea typeface="ＭＳ Ｐゴシック" pitchFamily="34" charset="-128"/>
                        </a:rPr>
                        <a:t>15</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ea typeface="ＭＳ Ｐゴシック" pitchFamily="34" charset="-128"/>
                        </a:rPr>
                        <a:t>13</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ea typeface="ＭＳ Ｐゴシック" pitchFamily="34" charset="-128"/>
                        </a:rPr>
                        <a:t>38</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ea typeface="ＭＳ Ｐゴシック" pitchFamily="34" charset="-128"/>
                        </a:rPr>
                        <a:t>24</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ea typeface="ＭＳ Ｐゴシック" pitchFamily="34" charset="-128"/>
                        </a:rPr>
                        <a:t>Hyponatrémie</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ea typeface="ＭＳ Ｐゴシック" pitchFamily="34" charset="-128"/>
                        </a:rPr>
                        <a:t>17</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ea typeface="ＭＳ Ｐゴシック" pitchFamily="34" charset="-128"/>
                        </a:rPr>
                        <a:t>13</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ea typeface="ＭＳ Ｐゴシック" pitchFamily="34" charset="-128"/>
                        </a:rPr>
                        <a:t>10</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ea typeface="ＭＳ Ｐゴシック" pitchFamily="34" charset="-128"/>
                        </a:rPr>
                        <a:t>18</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ea typeface="ＭＳ Ｐゴシック" pitchFamily="34" charset="-128"/>
                        </a:rPr>
                        <a:t>14</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8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ea typeface="ＭＳ Ｐゴシック" pitchFamily="34" charset="-128"/>
                        </a:rPr>
                        <a:t>Condensation</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ea typeface="ＭＳ Ｐゴシック" pitchFamily="34" charset="-128"/>
                        </a:rPr>
                        <a:t>33</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ea typeface="ＭＳ Ｐゴシック" pitchFamily="34" charset="-128"/>
                        </a:rPr>
                        <a:t>35</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ea typeface="ＭＳ Ｐゴシック" pitchFamily="34" charset="-128"/>
                        </a:rPr>
                        <a:t>21</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ea typeface="ＭＳ Ｐゴシック" pitchFamily="34" charset="-128"/>
                        </a:rPr>
                        <a:t>32</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ea typeface="ＭＳ Ｐゴシック" pitchFamily="34" charset="-128"/>
                        </a:rPr>
                        <a:t>15</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6460" name="Text Box 76"/>
          <p:cNvSpPr txBox="1">
            <a:spLocks noChangeArrowheads="1"/>
          </p:cNvSpPr>
          <p:nvPr/>
        </p:nvSpPr>
        <p:spPr bwMode="auto">
          <a:xfrm>
            <a:off x="600075" y="5846763"/>
            <a:ext cx="33909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fr-FR" altLang="fr-FR" sz="2400">
                <a:latin typeface="Times New Roman" pitchFamily="18" charset="0"/>
              </a:rPr>
              <a:t>Medicine 1990;69:307-16</a:t>
            </a:r>
          </a:p>
        </p:txBody>
      </p:sp>
    </p:spTree>
    <p:extLst>
      <p:ext uri="{BB962C8B-B14F-4D97-AF65-F5344CB8AC3E}">
        <p14:creationId xmlns:p14="http://schemas.microsoft.com/office/powerpoint/2010/main" val="4378654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re 1"/>
          <p:cNvSpPr>
            <a:spLocks noGrp="1"/>
          </p:cNvSpPr>
          <p:nvPr>
            <p:ph type="title"/>
          </p:nvPr>
        </p:nvSpPr>
        <p:spPr/>
        <p:txBody>
          <a:bodyPr/>
          <a:lstStyle/>
          <a:p>
            <a:pPr eaLnBrk="1" hangingPunct="1"/>
            <a:r>
              <a:rPr lang="fr-FR" altLang="fr-FR" smtClean="0">
                <a:ea typeface="ＭＳ Ｐゴシック" pitchFamily="34" charset="-128"/>
              </a:rPr>
              <a:t>Cas #1 suite</a:t>
            </a:r>
          </a:p>
        </p:txBody>
      </p:sp>
      <p:sp>
        <p:nvSpPr>
          <p:cNvPr id="17411" name="Espace réservé du contenu 2"/>
          <p:cNvSpPr>
            <a:spLocks noGrp="1"/>
          </p:cNvSpPr>
          <p:nvPr>
            <p:ph idx="1"/>
          </p:nvPr>
        </p:nvSpPr>
        <p:spPr/>
        <p:txBody>
          <a:bodyPr/>
          <a:lstStyle/>
          <a:p>
            <a:pPr eaLnBrk="1" hangingPunct="1"/>
            <a:r>
              <a:rPr lang="fr-FR" altLang="fr-FR" smtClean="0">
                <a:ea typeface="ＭＳ Ｐゴシック" pitchFamily="34" charset="-128"/>
              </a:rPr>
              <a:t>Confirmation d’une pneumonie à pneumocoque : hémocultures &amp; antigènurie + </a:t>
            </a:r>
          </a:p>
          <a:p>
            <a:pPr eaLnBrk="1" hangingPunct="1"/>
            <a:r>
              <a:rPr lang="fr-FR" altLang="fr-FR" smtClean="0">
                <a:ea typeface="ＭＳ Ｐゴシック" pitchFamily="34" charset="-128"/>
              </a:rPr>
              <a:t>Quelles hypothèses:</a:t>
            </a:r>
          </a:p>
          <a:p>
            <a:pPr lvl="1" eaLnBrk="1" hangingPunct="1"/>
            <a:r>
              <a:rPr lang="fr-FR" altLang="fr-FR" smtClean="0">
                <a:ea typeface="ＭＳ Ｐゴシック" pitchFamily="34" charset="-128"/>
              </a:rPr>
              <a:t> pour expliquer l’échec du traitement antibiotique</a:t>
            </a:r>
          </a:p>
          <a:p>
            <a:pPr lvl="1" eaLnBrk="1" hangingPunct="1"/>
            <a:r>
              <a:rPr lang="fr-FR" altLang="fr-FR" smtClean="0">
                <a:ea typeface="ＭＳ Ｐゴシック" pitchFamily="34" charset="-128"/>
              </a:rPr>
              <a:t>Pour expliquer la relation ECBU + et pneumonie</a:t>
            </a:r>
          </a:p>
          <a:p>
            <a:pPr lvl="1" eaLnBrk="1" hangingPunct="1"/>
            <a:endParaRPr lang="fr-FR" altLang="fr-FR" smtClean="0">
              <a:ea typeface="ＭＳ Ｐゴシック" pitchFamily="34" charset="-128"/>
            </a:endParaRPr>
          </a:p>
        </p:txBody>
      </p:sp>
    </p:spTree>
    <p:extLst>
      <p:ext uri="{BB962C8B-B14F-4D97-AF65-F5344CB8AC3E}">
        <p14:creationId xmlns:p14="http://schemas.microsoft.com/office/powerpoint/2010/main" val="30147201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57200" y="1417638"/>
            <a:ext cx="8229600" cy="1143000"/>
          </a:xfrm>
        </p:spPr>
        <p:txBody>
          <a:bodyPr>
            <a:normAutofit fontScale="90000"/>
          </a:bodyPr>
          <a:lstStyle/>
          <a:p>
            <a:pPr eaLnBrk="1" hangingPunct="1">
              <a:defRPr/>
            </a:pPr>
            <a:r>
              <a:rPr lang="fr-FR" sz="3600" smtClean="0">
                <a:ea typeface="ＭＳ Ｐゴシック" pitchFamily="34" charset="-128"/>
              </a:rPr>
              <a:t>Le pneumocoque reste la 1</a:t>
            </a:r>
            <a:r>
              <a:rPr lang="fr-FR" sz="3600" baseline="30000" smtClean="0">
                <a:ea typeface="ＭＳ Ｐゴシック" pitchFamily="34" charset="-128"/>
              </a:rPr>
              <a:t>ère</a:t>
            </a:r>
            <a:r>
              <a:rPr lang="fr-FR" sz="3600" smtClean="0">
                <a:ea typeface="ＭＳ Ｐゴシック" pitchFamily="34" charset="-128"/>
              </a:rPr>
              <a:t> cause identifiée des pneumonies</a:t>
            </a:r>
          </a:p>
        </p:txBody>
      </p:sp>
    </p:spTree>
    <p:extLst>
      <p:ext uri="{BB962C8B-B14F-4D97-AF65-F5344CB8AC3E}">
        <p14:creationId xmlns:p14="http://schemas.microsoft.com/office/powerpoint/2010/main" val="35457763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762000" y="6324600"/>
            <a:ext cx="7620000" cy="304800"/>
          </a:xfrm>
          <a:prstGeom prst="rect">
            <a:avLst/>
          </a:prstGeom>
          <a:solidFill>
            <a:srgbClr val="008080"/>
          </a:solidFill>
          <a:ln w="9525">
            <a:solidFill>
              <a:schemeClr val="tx1"/>
            </a:solidFill>
            <a:miter lim="800000"/>
            <a:headEnd/>
            <a:tailEnd/>
          </a:ln>
        </p:spPr>
        <p:txBody>
          <a:bodyPr wrap="none" anchor="ct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fr-FR" altLang="fr-FR" sz="1800">
              <a:latin typeface="Arial" pitchFamily="34" charset="0"/>
            </a:endParaRPr>
          </a:p>
        </p:txBody>
      </p:sp>
      <p:sp>
        <p:nvSpPr>
          <p:cNvPr id="19459" name="Rectangle 3"/>
          <p:cNvSpPr>
            <a:spLocks noGrp="1" noChangeArrowheads="1"/>
          </p:cNvSpPr>
          <p:nvPr>
            <p:ph type="title" idx="4294967295"/>
          </p:nvPr>
        </p:nvSpPr>
        <p:spPr>
          <a:xfrm>
            <a:off x="381000" y="26988"/>
            <a:ext cx="8382000" cy="1143000"/>
          </a:xfrm>
        </p:spPr>
        <p:txBody>
          <a:bodyPr/>
          <a:lstStyle/>
          <a:p>
            <a:pPr eaLnBrk="1" hangingPunct="1"/>
            <a:r>
              <a:rPr lang="fr-FR" altLang="fr-FR" sz="3200" smtClean="0">
                <a:latin typeface="Trebuchet MS" pitchFamily="34" charset="0"/>
                <a:ea typeface="ＭＳ Ｐゴシック" pitchFamily="34" charset="-128"/>
              </a:rPr>
              <a:t>PAC : en Europe selon les modalités de prise en charge </a:t>
            </a:r>
            <a:r>
              <a:rPr lang="fr-FR" altLang="fr-FR" sz="2000" smtClean="0">
                <a:latin typeface="Trebuchet MS" pitchFamily="34" charset="0"/>
                <a:ea typeface="ＭＳ Ｐゴシック" pitchFamily="34" charset="-128"/>
              </a:rPr>
              <a:t>(Woodhead Eur Respir J 2002;20:20S-27S)</a:t>
            </a:r>
          </a:p>
        </p:txBody>
      </p:sp>
      <p:graphicFrame>
        <p:nvGraphicFramePr>
          <p:cNvPr id="38932" name="Group 20"/>
          <p:cNvGraphicFramePr>
            <a:graphicFrameLocks noGrp="1"/>
          </p:cNvGraphicFramePr>
          <p:nvPr>
            <p:ph type="tbl" idx="4294967295"/>
          </p:nvPr>
        </p:nvGraphicFramePr>
        <p:xfrm>
          <a:off x="762000" y="1119188"/>
          <a:ext cx="8062913" cy="5547244"/>
        </p:xfrm>
        <a:graphic>
          <a:graphicData uri="http://schemas.openxmlformats.org/drawingml/2006/table">
            <a:tbl>
              <a:tblPr/>
              <a:tblGrid>
                <a:gridCol w="2743200"/>
                <a:gridCol w="1981200"/>
                <a:gridCol w="1600200"/>
                <a:gridCol w="1738313"/>
              </a:tblGrid>
              <a:tr h="7618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ea typeface="ＭＳ Ｐゴシック" pitchFamily="34" charset="-128"/>
                        </a:rPr>
                        <a:t>Organismes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ea typeface="ＭＳ Ｐゴシック" pitchFamily="34" charset="-128"/>
                        </a:rPr>
                        <a:t>Nombre d</a:t>
                      </a:r>
                      <a:r>
                        <a:rPr kumimoji="0" lang="ja-JP" altLang="fr-FR" sz="2000" b="1" i="0" u="none" strike="noStrike" cap="none" normalizeH="0" baseline="0" smtClean="0">
                          <a:ln>
                            <a:noFill/>
                          </a:ln>
                          <a:solidFill>
                            <a:schemeClr val="tx1"/>
                          </a:solidFill>
                          <a:effectLst/>
                          <a:latin typeface="Times New Roman" pitchFamily="18" charset="0"/>
                          <a:ea typeface="ＭＳ Ｐゴシック" pitchFamily="34" charset="-128"/>
                        </a:rPr>
                        <a:t>’</a:t>
                      </a:r>
                      <a:r>
                        <a:rPr kumimoji="0" lang="fr-FR" altLang="ja-JP" sz="2000" b="1" i="0" u="none" strike="noStrike" cap="none" normalizeH="0" baseline="0" smtClean="0">
                          <a:ln>
                            <a:noFill/>
                          </a:ln>
                          <a:solidFill>
                            <a:schemeClr val="tx1"/>
                          </a:solidFill>
                          <a:effectLst/>
                          <a:latin typeface="Times New Roman" pitchFamily="18" charset="0"/>
                          <a:ea typeface="ＭＳ Ｐゴシック" pitchFamily="34" charset="-128"/>
                        </a:rPr>
                        <a:t>études</a:t>
                      </a:r>
                      <a:endParaRPr kumimoji="0" lang="fr-FR" sz="2000" b="1" i="0" u="none" strike="noStrike" cap="none" normalizeH="0" baseline="0" smtClean="0">
                        <a:ln>
                          <a:noFill/>
                        </a:ln>
                        <a:solidFill>
                          <a:schemeClr val="tx1"/>
                        </a:solidFill>
                        <a:effectLst/>
                        <a:latin typeface="Times New Roman" pitchFamily="18" charset="0"/>
                        <a:ea typeface="ＭＳ Ｐゴシック" pitchFamily="34" charset="-128"/>
                      </a:endParaRPr>
                    </a:p>
                  </a:txBody>
                  <a:tcPr marT="45691" marB="45691"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ea typeface="ＭＳ Ｐゴシック" pitchFamily="34" charset="-128"/>
                        </a:rPr>
                        <a:t>Communauté</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ea typeface="ＭＳ Ｐゴシック" pitchFamily="34" charset="-128"/>
                        </a:rPr>
                        <a:t>9</a:t>
                      </a:r>
                    </a:p>
                  </a:txBody>
                  <a:tcPr marT="45691" marB="45691"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ea typeface="ＭＳ Ｐゴシック" pitchFamily="34" charset="-128"/>
                        </a:rPr>
                        <a:t>Hôpital</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ea typeface="ＭＳ Ｐゴシック" pitchFamily="34" charset="-128"/>
                        </a:rPr>
                        <a:t>23</a:t>
                      </a:r>
                    </a:p>
                  </a:txBody>
                  <a:tcPr marT="45691" marB="45691"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ea typeface="ＭＳ Ｐゴシック" pitchFamily="34" charset="-128"/>
                        </a:rPr>
                        <a:t>réanimation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ea typeface="ＭＳ Ｐゴシック" pitchFamily="34" charset="-128"/>
                        </a:rPr>
                        <a:t>13</a:t>
                      </a:r>
                    </a:p>
                  </a:txBody>
                  <a:tcPr marT="45691" marB="45691"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r>
              <a:tr h="478484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000" b="1" i="1" u="none" strike="noStrike" cap="none" normalizeH="0" baseline="0" smtClean="0">
                          <a:ln>
                            <a:noFill/>
                          </a:ln>
                          <a:solidFill>
                            <a:schemeClr val="tx1"/>
                          </a:solidFill>
                          <a:effectLst/>
                          <a:latin typeface="Times New Roman" pitchFamily="18" charset="0"/>
                          <a:ea typeface="ＭＳ Ｐゴシック" pitchFamily="34" charset="-128"/>
                        </a:rPr>
                        <a:t>S pneumoniae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000" b="1" i="1" u="none" strike="noStrike" cap="none" normalizeH="0" baseline="0" smtClean="0">
                          <a:ln>
                            <a:noFill/>
                          </a:ln>
                          <a:solidFill>
                            <a:schemeClr val="tx1"/>
                          </a:solidFill>
                          <a:effectLst/>
                          <a:latin typeface="Times New Roman" pitchFamily="18" charset="0"/>
                          <a:ea typeface="ＭＳ Ｐゴシック" pitchFamily="34" charset="-128"/>
                        </a:rPr>
                        <a:t>H influenzae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000" b="1" i="1" u="none" strike="noStrike" cap="none" normalizeH="0" baseline="0" smtClean="0">
                          <a:ln>
                            <a:noFill/>
                          </a:ln>
                          <a:solidFill>
                            <a:schemeClr val="tx1"/>
                          </a:solidFill>
                          <a:effectLst/>
                          <a:latin typeface="Times New Roman" pitchFamily="18" charset="0"/>
                          <a:ea typeface="ＭＳ Ｐゴシック" pitchFamily="34" charset="-128"/>
                        </a:rPr>
                        <a:t>Legionella spp</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000" b="1" i="1" u="none" strike="noStrike" cap="none" normalizeH="0" baseline="0" smtClean="0">
                          <a:ln>
                            <a:noFill/>
                          </a:ln>
                          <a:solidFill>
                            <a:schemeClr val="tx1"/>
                          </a:solidFill>
                          <a:effectLst/>
                          <a:latin typeface="Times New Roman" pitchFamily="18" charset="0"/>
                          <a:ea typeface="ＭＳ Ｐゴシック" pitchFamily="34" charset="-128"/>
                        </a:rPr>
                        <a:t>S aureus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000" b="1" i="1" u="none" strike="noStrike" cap="none" normalizeH="0" baseline="0" smtClean="0">
                          <a:ln>
                            <a:noFill/>
                          </a:ln>
                          <a:solidFill>
                            <a:schemeClr val="tx1"/>
                          </a:solidFill>
                          <a:effectLst/>
                          <a:latin typeface="Times New Roman" pitchFamily="18" charset="0"/>
                          <a:ea typeface="ＭＳ Ｐゴシック" pitchFamily="34" charset="-128"/>
                        </a:rPr>
                        <a:t>M catarrhalis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ea typeface="ＭＳ Ｐゴシック" pitchFamily="34" charset="-128"/>
                        </a:rPr>
                        <a:t>bactéries GN</a:t>
                      </a:r>
                      <a:r>
                        <a:rPr kumimoji="0" lang="fr-FR" sz="2000" b="1" i="1" u="none" strike="noStrike" cap="none" normalizeH="0" baseline="0" smtClean="0">
                          <a:ln>
                            <a:noFill/>
                          </a:ln>
                          <a:solidFill>
                            <a:schemeClr val="tx1"/>
                          </a:solidFill>
                          <a:effectLst/>
                          <a:latin typeface="Times New Roman" pitchFamily="18" charset="0"/>
                          <a:ea typeface="ＭＳ Ｐゴシック" pitchFamily="34" charset="-128"/>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000" b="1" i="1" u="none" strike="noStrike" cap="none" normalizeH="0" baseline="0" smtClean="0">
                          <a:ln>
                            <a:noFill/>
                          </a:ln>
                          <a:solidFill>
                            <a:schemeClr val="tx1"/>
                          </a:solidFill>
                          <a:effectLst/>
                          <a:latin typeface="Times New Roman" pitchFamily="18" charset="0"/>
                          <a:ea typeface="ＭＳ Ｐゴシック" pitchFamily="34" charset="-128"/>
                        </a:rPr>
                        <a:t>M pneumoniae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000" b="1" i="1" u="none" strike="noStrike" cap="none" normalizeH="0" baseline="0" smtClean="0">
                          <a:ln>
                            <a:noFill/>
                          </a:ln>
                          <a:solidFill>
                            <a:schemeClr val="tx1"/>
                          </a:solidFill>
                          <a:effectLst/>
                          <a:latin typeface="Times New Roman" pitchFamily="18" charset="0"/>
                          <a:ea typeface="ＭＳ Ｐゴシック" pitchFamily="34" charset="-128"/>
                        </a:rPr>
                        <a:t>C pneumoniae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000" b="1" i="1" u="none" strike="noStrike" cap="none" normalizeH="0" baseline="0" smtClean="0">
                          <a:ln>
                            <a:noFill/>
                          </a:ln>
                          <a:solidFill>
                            <a:schemeClr val="tx1"/>
                          </a:solidFill>
                          <a:effectLst/>
                          <a:latin typeface="Times New Roman" pitchFamily="18" charset="0"/>
                          <a:ea typeface="ＭＳ Ｐゴシック" pitchFamily="34" charset="-128"/>
                        </a:rPr>
                        <a:t>C psittaci</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000" b="1" i="1" u="none" strike="noStrike" cap="none" normalizeH="0" baseline="0" smtClean="0">
                          <a:ln>
                            <a:noFill/>
                          </a:ln>
                          <a:solidFill>
                            <a:schemeClr val="tx1"/>
                          </a:solidFill>
                          <a:effectLst/>
                          <a:latin typeface="Times New Roman" pitchFamily="18" charset="0"/>
                          <a:ea typeface="ＭＳ Ｐゴシック" pitchFamily="34" charset="-128"/>
                        </a:rPr>
                        <a:t>C burenetii</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000" b="1" i="1" u="none" strike="noStrike" cap="none" normalizeH="0" baseline="0" smtClean="0">
                          <a:ln>
                            <a:noFill/>
                          </a:ln>
                          <a:solidFill>
                            <a:schemeClr val="tx1"/>
                          </a:solidFill>
                          <a:effectLst/>
                          <a:latin typeface="Times New Roman" pitchFamily="18" charset="0"/>
                          <a:ea typeface="ＭＳ Ｐゴシック" pitchFamily="34" charset="-128"/>
                        </a:rPr>
                        <a:t>viruses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ea typeface="ＭＳ Ｐゴシック" pitchFamily="34" charset="-128"/>
                        </a:rPr>
                        <a:t>Misceallenous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rgbClr val="FFFF66"/>
                          </a:solidFill>
                          <a:effectLst/>
                          <a:latin typeface="Times New Roman" pitchFamily="18" charset="0"/>
                          <a:ea typeface="ＭＳ Ｐゴシック" pitchFamily="34" charset="-128"/>
                        </a:rPr>
                        <a:t>Pas de germe idéntifié</a:t>
                      </a:r>
                    </a:p>
                  </a:txBody>
                  <a:tcPr marT="45691" marB="45691"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ea typeface="ＭＳ Ｐゴシック" pitchFamily="34" charset="-128"/>
                        </a:rPr>
                        <a:t>19.3</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ea typeface="ＭＳ Ｐゴシック" pitchFamily="34" charset="-128"/>
                        </a:rPr>
                        <a:t>3.3</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ea typeface="ＭＳ Ｐゴシック" pitchFamily="34" charset="-128"/>
                        </a:rPr>
                        <a:t>1.9</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ea typeface="ＭＳ Ｐゴシック" pitchFamily="34" charset="-128"/>
                        </a:rPr>
                        <a:t>0.2</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ea typeface="ＭＳ Ｐゴシック" pitchFamily="34" charset="-128"/>
                        </a:rPr>
                        <a:t>0.5</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ea typeface="ＭＳ Ｐゴシック" pitchFamily="34" charset="-128"/>
                        </a:rPr>
                        <a:t>0.4</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ea typeface="ＭＳ Ｐゴシック" pitchFamily="34" charset="-128"/>
                        </a:rPr>
                        <a:t>11.1</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ea typeface="ＭＳ Ｐゴシック" pitchFamily="34" charset="-128"/>
                        </a:rPr>
                        <a:t>8</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ea typeface="ＭＳ Ｐゴシック" pitchFamily="34" charset="-128"/>
                        </a:rPr>
                        <a:t>1.5</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ea typeface="ＭＳ Ｐゴシック" pitchFamily="34" charset="-128"/>
                        </a:rPr>
                        <a:t>0.9</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ea typeface="ＭＳ Ｐゴシック" pitchFamily="34" charset="-128"/>
                        </a:rPr>
                        <a:t>11.7</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ea typeface="ＭＳ Ｐゴシック" pitchFamily="34" charset="-128"/>
                        </a:rPr>
                        <a:t>1.6</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rgbClr val="FFFF66"/>
                          </a:solidFill>
                          <a:effectLst/>
                          <a:latin typeface="Times New Roman" pitchFamily="18" charset="0"/>
                          <a:ea typeface="ＭＳ Ｐゴシック" pitchFamily="34" charset="-128"/>
                        </a:rPr>
                        <a:t>49.8</a:t>
                      </a:r>
                    </a:p>
                  </a:txBody>
                  <a:tcPr marT="45691" marB="45691"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ea typeface="ＭＳ Ｐゴシック" pitchFamily="34" charset="-128"/>
                        </a:rPr>
                        <a:t>25.9</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ea typeface="ＭＳ Ｐゴシック" pitchFamily="34" charset="-128"/>
                        </a:rPr>
                        <a:t>4.0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ea typeface="ＭＳ Ｐゴシック" pitchFamily="34" charset="-128"/>
                        </a:rPr>
                        <a:t>4.9</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ea typeface="ＭＳ Ｐゴシック" pitchFamily="34" charset="-128"/>
                        </a:rPr>
                        <a:t>1.4</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ea typeface="ＭＳ Ｐゴシック" pitchFamily="34" charset="-128"/>
                        </a:rPr>
                        <a:t>2.5</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ea typeface="ＭＳ Ｐゴシック" pitchFamily="34" charset="-128"/>
                        </a:rPr>
                        <a:t>2.7</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ea typeface="ＭＳ Ｐゴシック" pitchFamily="34" charset="-128"/>
                        </a:rPr>
                        <a:t>7.5</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ea typeface="ＭＳ Ｐゴシック" pitchFamily="34" charset="-128"/>
                        </a:rPr>
                        <a:t>7</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ea typeface="ＭＳ Ｐゴシック" pitchFamily="34" charset="-128"/>
                        </a:rPr>
                        <a:t>1.9</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ea typeface="ＭＳ Ｐゴシック" pitchFamily="34" charset="-128"/>
                        </a:rPr>
                        <a:t>0.8</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ea typeface="ＭＳ Ｐゴシック" pitchFamily="34" charset="-128"/>
                        </a:rPr>
                        <a:t>10.9</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ea typeface="ＭＳ Ｐゴシック" pitchFamily="34" charset="-128"/>
                        </a:rPr>
                        <a:t>2.2</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rgbClr val="FFFF66"/>
                          </a:solidFill>
                          <a:effectLst/>
                          <a:latin typeface="Times New Roman" pitchFamily="18" charset="0"/>
                          <a:ea typeface="ＭＳ Ｐゴシック" pitchFamily="34" charset="-128"/>
                        </a:rPr>
                        <a:t>43.8</a:t>
                      </a:r>
                    </a:p>
                  </a:txBody>
                  <a:tcPr marT="45691" marB="45691"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ea typeface="ＭＳ Ｐゴシック" pitchFamily="34" charset="-128"/>
                        </a:rPr>
                        <a:t>21.7</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ea typeface="ＭＳ Ｐゴシック" pitchFamily="34" charset="-128"/>
                        </a:rPr>
                        <a:t>5.1</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ea typeface="ＭＳ Ｐゴシック" pitchFamily="34" charset="-128"/>
                        </a:rPr>
                        <a:t>7.9</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ea typeface="ＭＳ Ｐゴシック" pitchFamily="34" charset="-128"/>
                        </a:rPr>
                        <a:t>7.6</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ea typeface="ＭＳ Ｐゴシック" pitchFamily="34" charset="-128"/>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ea typeface="ＭＳ Ｐゴシック" pitchFamily="34" charset="-128"/>
                        </a:rPr>
                        <a:t>7.5</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ea typeface="ＭＳ Ｐゴシック" pitchFamily="34" charset="-128"/>
                        </a:rPr>
                        <a:t>2</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ea typeface="ＭＳ Ｐゴシック" pitchFamily="34" charset="-128"/>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ea typeface="ＭＳ Ｐゴシック" pitchFamily="34" charset="-128"/>
                        </a:rPr>
                        <a:t>1.3</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ea typeface="ＭＳ Ｐゴシック" pitchFamily="34" charset="-128"/>
                        </a:rPr>
                        <a:t>0.2</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ea typeface="ＭＳ Ｐゴシック" pitchFamily="34" charset="-128"/>
                        </a:rPr>
                        <a:t>5.1</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ea typeface="ＭＳ Ｐゴシック" pitchFamily="34" charset="-128"/>
                        </a:rPr>
                        <a:t>7.4</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rgbClr val="FFFF66"/>
                          </a:solidFill>
                          <a:effectLst/>
                          <a:latin typeface="Times New Roman" pitchFamily="18" charset="0"/>
                          <a:ea typeface="ＭＳ Ｐゴシック" pitchFamily="34" charset="-128"/>
                        </a:rPr>
                        <a:t>41.5</a:t>
                      </a:r>
                    </a:p>
                  </a:txBody>
                  <a:tcPr marT="45691" marB="45691"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9471" name="Rectangle 19"/>
          <p:cNvSpPr>
            <a:spLocks noChangeArrowheads="1"/>
          </p:cNvSpPr>
          <p:nvPr/>
        </p:nvSpPr>
        <p:spPr bwMode="auto">
          <a:xfrm>
            <a:off x="762000" y="1981200"/>
            <a:ext cx="7620000" cy="30480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fr-FR" altLang="fr-FR" sz="1800">
              <a:latin typeface="Arial" pitchFamily="34" charset="0"/>
            </a:endParaRPr>
          </a:p>
        </p:txBody>
      </p:sp>
      <p:sp>
        <p:nvSpPr>
          <p:cNvPr id="19472" name="Rectangle 20"/>
          <p:cNvSpPr>
            <a:spLocks noChangeArrowheads="1"/>
          </p:cNvSpPr>
          <p:nvPr/>
        </p:nvSpPr>
        <p:spPr bwMode="auto">
          <a:xfrm>
            <a:off x="762000" y="2667000"/>
            <a:ext cx="7620000" cy="3048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endParaRPr lang="fr-FR" altLang="fr-FR" sz="1800" b="1">
              <a:solidFill>
                <a:schemeClr val="tx2"/>
              </a:solidFill>
              <a:latin typeface="Arial" pitchFamily="34" charset="0"/>
            </a:endParaRPr>
          </a:p>
        </p:txBody>
      </p:sp>
      <p:sp>
        <p:nvSpPr>
          <p:cNvPr id="19473" name="Rectangle 21"/>
          <p:cNvSpPr>
            <a:spLocks noChangeArrowheads="1"/>
          </p:cNvSpPr>
          <p:nvPr/>
        </p:nvSpPr>
        <p:spPr bwMode="auto">
          <a:xfrm>
            <a:off x="762000" y="4114800"/>
            <a:ext cx="7620000" cy="3048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endParaRPr lang="fr-FR" altLang="fr-FR" sz="1800" b="1">
              <a:solidFill>
                <a:schemeClr val="tx2"/>
              </a:solidFill>
              <a:latin typeface="Arial" pitchFamily="34" charset="0"/>
            </a:endParaRPr>
          </a:p>
        </p:txBody>
      </p:sp>
    </p:spTree>
    <p:extLst>
      <p:ext uri="{BB962C8B-B14F-4D97-AF65-F5344CB8AC3E}">
        <p14:creationId xmlns:p14="http://schemas.microsoft.com/office/powerpoint/2010/main" val="40030464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re 3"/>
          <p:cNvSpPr>
            <a:spLocks noGrp="1"/>
          </p:cNvSpPr>
          <p:nvPr>
            <p:ph type="title"/>
          </p:nvPr>
        </p:nvSpPr>
        <p:spPr/>
        <p:txBody>
          <a:bodyPr/>
          <a:lstStyle/>
          <a:p>
            <a:pPr eaLnBrk="1" hangingPunct="1"/>
            <a:r>
              <a:rPr lang="fr-FR" altLang="fr-FR" smtClean="0">
                <a:ea typeface="ＭＳ Ｐゴシック" pitchFamily="34" charset="-128"/>
              </a:rPr>
              <a:t>Cas #1 réponse</a:t>
            </a:r>
          </a:p>
        </p:txBody>
      </p:sp>
      <p:sp>
        <p:nvSpPr>
          <p:cNvPr id="20483" name="Espace réservé du contenu 4"/>
          <p:cNvSpPr>
            <a:spLocks noGrp="1"/>
          </p:cNvSpPr>
          <p:nvPr>
            <p:ph idx="1"/>
          </p:nvPr>
        </p:nvSpPr>
        <p:spPr/>
        <p:txBody>
          <a:bodyPr/>
          <a:lstStyle/>
          <a:p>
            <a:pPr eaLnBrk="1" hangingPunct="1"/>
            <a:r>
              <a:rPr lang="fr-FR" altLang="fr-FR" smtClean="0">
                <a:ea typeface="ＭＳ Ｐゴシック" pitchFamily="34" charset="-128"/>
              </a:rPr>
              <a:t>La ciprofloxacine </a:t>
            </a:r>
          </a:p>
          <a:p>
            <a:pPr lvl="1" eaLnBrk="1" hangingPunct="1"/>
            <a:r>
              <a:rPr lang="fr-FR" altLang="fr-FR" smtClean="0">
                <a:ea typeface="ＭＳ Ｐゴシック" pitchFamily="34" charset="-128"/>
              </a:rPr>
              <a:t>n’est pas une FQ antipneumococcique, les CMI sont de 1 à 2 mg/l</a:t>
            </a:r>
          </a:p>
          <a:p>
            <a:pPr lvl="1" eaLnBrk="1" hangingPunct="1"/>
            <a:r>
              <a:rPr lang="fr-FR" altLang="fr-FR" smtClean="0">
                <a:ea typeface="ＭＳ Ｐゴシック" pitchFamily="34" charset="-128"/>
              </a:rPr>
              <a:t>Elle peut par ailleurs décapiter une tuberculose pulmonaire</a:t>
            </a:r>
          </a:p>
          <a:p>
            <a:pPr eaLnBrk="1" hangingPunct="1"/>
            <a:r>
              <a:rPr lang="fr-FR" altLang="fr-FR" smtClean="0">
                <a:ea typeface="ＭＳ Ｐゴシック" pitchFamily="34" charset="-128"/>
              </a:rPr>
              <a:t>La présence d’une bactériurie asymptomatique  est banale chez la personne âgée et ne doit pas être prise pour argent comptant</a:t>
            </a:r>
          </a:p>
        </p:txBody>
      </p:sp>
    </p:spTree>
    <p:extLst>
      <p:ext uri="{BB962C8B-B14F-4D97-AF65-F5344CB8AC3E}">
        <p14:creationId xmlns:p14="http://schemas.microsoft.com/office/powerpoint/2010/main" val="15633273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re 3"/>
          <p:cNvSpPr>
            <a:spLocks noGrp="1"/>
          </p:cNvSpPr>
          <p:nvPr>
            <p:ph type="title"/>
          </p:nvPr>
        </p:nvSpPr>
        <p:spPr>
          <a:xfrm>
            <a:off x="457200" y="49213"/>
            <a:ext cx="8229600" cy="1143000"/>
          </a:xfrm>
        </p:spPr>
        <p:txBody>
          <a:bodyPr/>
          <a:lstStyle/>
          <a:p>
            <a:r>
              <a:rPr lang="fr-FR" altLang="fr-FR" sz="3200" smtClean="0">
                <a:ea typeface="ＭＳ Ｐゴシック" pitchFamily="34" charset="-128"/>
              </a:rPr>
              <a:t>Répartition des CMI de la ciprofloxacine</a:t>
            </a:r>
          </a:p>
        </p:txBody>
      </p:sp>
      <p:pic>
        <p:nvPicPr>
          <p:cNvPr id="21507" name="Image 4"/>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539875" y="1192213"/>
            <a:ext cx="6586538" cy="527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Rectangle 5"/>
          <p:cNvSpPr>
            <a:spLocks noChangeArrowheads="1"/>
          </p:cNvSpPr>
          <p:nvPr/>
        </p:nvSpPr>
        <p:spPr bwMode="auto">
          <a:xfrm>
            <a:off x="5883275" y="5932488"/>
            <a:ext cx="31607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fr-FR" sz="1800">
                <a:latin typeface="Arial" pitchFamily="34" charset="0"/>
              </a:rPr>
              <a:t>http://mic.eucast.org/Eucast2</a:t>
            </a:r>
            <a:endParaRPr lang="fr-FR" altLang="fr-FR" sz="1800">
              <a:latin typeface="Arial" pitchFamily="34" charset="0"/>
            </a:endParaRPr>
          </a:p>
        </p:txBody>
      </p:sp>
    </p:spTree>
    <p:extLst>
      <p:ext uri="{BB962C8B-B14F-4D97-AF65-F5344CB8AC3E}">
        <p14:creationId xmlns:p14="http://schemas.microsoft.com/office/powerpoint/2010/main" val="1464903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re 1"/>
          <p:cNvSpPr>
            <a:spLocks noGrp="1"/>
          </p:cNvSpPr>
          <p:nvPr>
            <p:ph type="title"/>
          </p:nvPr>
        </p:nvSpPr>
        <p:spPr/>
        <p:txBody>
          <a:bodyPr/>
          <a:lstStyle/>
          <a:p>
            <a:endParaRPr lang="fr-FR" altLang="fr-FR" smtClean="0">
              <a:ea typeface="ＭＳ Ｐゴシック" pitchFamily="34" charset="-128"/>
            </a:endParaRPr>
          </a:p>
        </p:txBody>
      </p:sp>
      <p:pic>
        <p:nvPicPr>
          <p:cNvPr id="22531" name="Picture 3"/>
          <p:cNvPicPr>
            <a:picLocks noGrp="1" noChangeAspect="1" noChangeArrowheads="1"/>
          </p:cNvPicPr>
          <p:nvPr>
            <p:ph idx="1"/>
          </p:nvPr>
        </p:nvPicPr>
        <p:blipFill>
          <a:blip r:embed="rId2" cstate="screen">
            <a:extLst>
              <a:ext uri="{28A0092B-C50C-407E-A947-70E740481C1C}">
                <a14:useLocalDpi xmlns:a14="http://schemas.microsoft.com/office/drawing/2010/main"/>
              </a:ext>
            </a:extLst>
          </a:blip>
          <a:srcRect/>
          <a:stretch>
            <a:fillRect/>
          </a:stretch>
        </p:blipFill>
        <p:spPr>
          <a:xfrm>
            <a:off x="101600" y="260350"/>
            <a:ext cx="8975725" cy="6573838"/>
          </a:xfrm>
        </p:spPr>
      </p:pic>
      <p:pic>
        <p:nvPicPr>
          <p:cNvPr id="144388" name="Picture 4"/>
          <p:cNvPicPr>
            <a:picLocks noChangeAspect="1" noChangeArrowheads="1"/>
          </p:cNvPicPr>
          <p:nvPr/>
        </p:nvPicPr>
        <p:blipFill>
          <a:blip r:embed="rId3"/>
          <a:srcRect/>
          <a:stretch>
            <a:fillRect/>
          </a:stretch>
        </p:blipFill>
        <p:spPr bwMode="auto">
          <a:xfrm>
            <a:off x="1885950" y="546100"/>
            <a:ext cx="6094413" cy="28829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71647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43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re 1"/>
          <p:cNvSpPr>
            <a:spLocks noGrp="1"/>
          </p:cNvSpPr>
          <p:nvPr>
            <p:ph type="title"/>
          </p:nvPr>
        </p:nvSpPr>
        <p:spPr/>
        <p:txBody>
          <a:bodyPr/>
          <a:lstStyle/>
          <a:p>
            <a:pPr eaLnBrk="1" hangingPunct="1"/>
            <a:r>
              <a:rPr lang="fr-FR" altLang="fr-FR" smtClean="0">
                <a:ea typeface="ＭＳ Ｐゴシック" pitchFamily="34" charset="-128"/>
              </a:rPr>
              <a:t>Cas #1 </a:t>
            </a:r>
          </a:p>
        </p:txBody>
      </p:sp>
      <p:sp>
        <p:nvSpPr>
          <p:cNvPr id="23555" name="Espace réservé du contenu 2"/>
          <p:cNvSpPr>
            <a:spLocks noGrp="1"/>
          </p:cNvSpPr>
          <p:nvPr>
            <p:ph idx="1"/>
          </p:nvPr>
        </p:nvSpPr>
        <p:spPr/>
        <p:txBody>
          <a:bodyPr/>
          <a:lstStyle/>
          <a:p>
            <a:pPr eaLnBrk="1" hangingPunct="1"/>
            <a:r>
              <a:rPr lang="fr-FR" altLang="fr-FR" smtClean="0">
                <a:ea typeface="ＭＳ Ｐゴシック" pitchFamily="34" charset="-128"/>
              </a:rPr>
              <a:t>Chez Mme Rose, quel est le rôle des comorbidités dans la survenue d’une pneumonie à pneumocoque</a:t>
            </a:r>
          </a:p>
        </p:txBody>
      </p:sp>
    </p:spTree>
    <p:extLst>
      <p:ext uri="{BB962C8B-B14F-4D97-AF65-F5344CB8AC3E}">
        <p14:creationId xmlns:p14="http://schemas.microsoft.com/office/powerpoint/2010/main" val="24671276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6"/>
          <p:cNvSpPr>
            <a:spLocks noGrp="1" noChangeArrowheads="1"/>
          </p:cNvSpPr>
          <p:nvPr>
            <p:ph type="title"/>
          </p:nvPr>
        </p:nvSpPr>
        <p:spPr>
          <a:xfrm>
            <a:off x="0" y="236538"/>
            <a:ext cx="8936038" cy="674687"/>
          </a:xfrm>
        </p:spPr>
        <p:txBody>
          <a:bodyPr/>
          <a:lstStyle/>
          <a:p>
            <a:pPr eaLnBrk="1" hangingPunct="1"/>
            <a:r>
              <a:rPr lang="fr-FR" altLang="fr-FR" sz="2600" smtClean="0">
                <a:latin typeface="Times New Roman" pitchFamily="18" charset="0"/>
                <a:ea typeface="ＭＳ Ｐゴシック" pitchFamily="34" charset="-128"/>
              </a:rPr>
              <a:t> comorbidités et risque d</a:t>
            </a:r>
            <a:r>
              <a:rPr lang="ja-JP" altLang="fr-FR" sz="2600" smtClean="0">
                <a:latin typeface="Times New Roman" pitchFamily="18" charset="0"/>
                <a:ea typeface="ＭＳ Ｐゴシック" pitchFamily="34" charset="-128"/>
              </a:rPr>
              <a:t>’</a:t>
            </a:r>
            <a:r>
              <a:rPr lang="fr-FR" altLang="ja-JP" sz="2600" smtClean="0">
                <a:latin typeface="Times New Roman" pitchFamily="18" charset="0"/>
                <a:ea typeface="ＭＳ Ｐゴシック" pitchFamily="34" charset="-128"/>
              </a:rPr>
              <a:t>infection invasive à pneumocoque</a:t>
            </a:r>
            <a:endParaRPr lang="fr-FR" altLang="fr-FR" sz="2600" smtClean="0">
              <a:latin typeface="Times New Roman" pitchFamily="18" charset="0"/>
              <a:ea typeface="ＭＳ Ｐゴシック" pitchFamily="34" charset="-128"/>
            </a:endParaRPr>
          </a:p>
        </p:txBody>
      </p:sp>
      <p:sp>
        <p:nvSpPr>
          <p:cNvPr id="600067" name="Rectangle 3"/>
          <p:cNvSpPr>
            <a:spLocks noGrp="1" noChangeArrowheads="1"/>
          </p:cNvSpPr>
          <p:nvPr>
            <p:ph idx="1"/>
          </p:nvPr>
        </p:nvSpPr>
        <p:spPr>
          <a:xfrm>
            <a:off x="663575" y="4344988"/>
            <a:ext cx="1981200" cy="766762"/>
          </a:xfrm>
        </p:spPr>
        <p:txBody>
          <a:bodyPr rtlCol="0">
            <a:normAutofit fontScale="70000" lnSpcReduction="20000"/>
          </a:bodyPr>
          <a:lstStyle/>
          <a:p>
            <a:pPr algn="ctr" eaLnBrk="1" fontAlgn="auto" hangingPunct="1">
              <a:lnSpc>
                <a:spcPct val="80000"/>
              </a:lnSpc>
              <a:spcBef>
                <a:spcPct val="0"/>
              </a:spcBef>
              <a:spcAft>
                <a:spcPts val="0"/>
              </a:spcAft>
              <a:buFontTx/>
              <a:buNone/>
              <a:defRPr/>
            </a:pPr>
            <a:r>
              <a:rPr lang="fr-FR" b="1" dirty="0">
                <a:solidFill>
                  <a:srgbClr val="000000"/>
                </a:solidFill>
                <a:ea typeface="+mn-ea"/>
                <a:cs typeface="+mn-cs"/>
              </a:rPr>
              <a:t> x</a:t>
            </a:r>
            <a:r>
              <a:rPr lang="fr-FR" b="1" dirty="0" smtClean="0">
                <a:solidFill>
                  <a:srgbClr val="000000"/>
                </a:solidFill>
                <a:ea typeface="+mn-ea"/>
                <a:cs typeface="+mn-cs"/>
              </a:rPr>
              <a:t>3 </a:t>
            </a:r>
            <a:r>
              <a:rPr lang="fr-FR" dirty="0" smtClean="0">
                <a:solidFill>
                  <a:srgbClr val="000000"/>
                </a:solidFill>
                <a:ea typeface="+mn-ea"/>
                <a:cs typeface="+mn-cs"/>
              </a:rPr>
              <a:t>cardiopathie chronique</a:t>
            </a:r>
            <a:endParaRPr lang="fr-FR" dirty="0">
              <a:solidFill>
                <a:srgbClr val="000000"/>
              </a:solidFill>
              <a:ea typeface="+mn-ea"/>
              <a:cs typeface="+mn-cs"/>
            </a:endParaRPr>
          </a:p>
        </p:txBody>
      </p:sp>
      <p:sp>
        <p:nvSpPr>
          <p:cNvPr id="24580" name="Line 7"/>
          <p:cNvSpPr>
            <a:spLocks noChangeShapeType="1"/>
          </p:cNvSpPr>
          <p:nvPr/>
        </p:nvSpPr>
        <p:spPr bwMode="auto">
          <a:xfrm>
            <a:off x="901700" y="5653088"/>
            <a:ext cx="7404100" cy="0"/>
          </a:xfrm>
          <a:prstGeom prst="line">
            <a:avLst/>
          </a:prstGeom>
          <a:noFill/>
          <a:ln w="28575">
            <a:solidFill>
              <a:srgbClr val="000090"/>
            </a:solidFill>
            <a:round/>
            <a:headEnd/>
            <a:tailEnd/>
          </a:ln>
          <a:extLst>
            <a:ext uri="{909E8E84-426E-40DD-AFC4-6F175D3DCCD1}">
              <a14:hiddenFill xmlns:a14="http://schemas.microsoft.com/office/drawing/2010/main">
                <a:noFill/>
              </a14:hiddenFill>
            </a:ext>
          </a:extLst>
        </p:spPr>
        <p:txBody>
          <a:bodyPr>
            <a:spAutoFit/>
          </a:bodyPr>
          <a:lstStyle/>
          <a:p>
            <a:endParaRPr lang="fr-FR"/>
          </a:p>
        </p:txBody>
      </p:sp>
      <p:sp>
        <p:nvSpPr>
          <p:cNvPr id="24581" name="AutoShape 8"/>
          <p:cNvSpPr>
            <a:spLocks noChangeArrowheads="1"/>
          </p:cNvSpPr>
          <p:nvPr/>
        </p:nvSpPr>
        <p:spPr bwMode="auto">
          <a:xfrm>
            <a:off x="1376363" y="5270500"/>
            <a:ext cx="860425" cy="368300"/>
          </a:xfrm>
          <a:prstGeom prst="upArrow">
            <a:avLst>
              <a:gd name="adj1" fmla="val 50000"/>
              <a:gd name="adj2" fmla="val 36764"/>
            </a:avLst>
          </a:prstGeom>
          <a:solidFill>
            <a:srgbClr val="2461AA"/>
          </a:solidFill>
          <a:ln w="38100">
            <a:solidFill>
              <a:srgbClr val="CC0000"/>
            </a:solidFill>
            <a:miter lim="800000"/>
            <a:headEnd/>
            <a:tailEnd/>
          </a:ln>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fr-FR" altLang="fr-FR" sz="1800"/>
          </a:p>
        </p:txBody>
      </p:sp>
      <p:sp>
        <p:nvSpPr>
          <p:cNvPr id="24582" name="AutoShape 9"/>
          <p:cNvSpPr>
            <a:spLocks noChangeArrowheads="1"/>
          </p:cNvSpPr>
          <p:nvPr/>
        </p:nvSpPr>
        <p:spPr bwMode="auto">
          <a:xfrm>
            <a:off x="3209925" y="4889500"/>
            <a:ext cx="860425" cy="749300"/>
          </a:xfrm>
          <a:prstGeom prst="upArrow">
            <a:avLst>
              <a:gd name="adj1" fmla="val 50000"/>
              <a:gd name="adj2" fmla="val 25000"/>
            </a:avLst>
          </a:prstGeom>
          <a:solidFill>
            <a:srgbClr val="2461AA"/>
          </a:solidFill>
          <a:ln w="38100">
            <a:solidFill>
              <a:srgbClr val="CC0000"/>
            </a:solidFill>
            <a:miter lim="800000"/>
            <a:headEnd/>
            <a:tailEnd/>
          </a:ln>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fr-FR" altLang="fr-FR" sz="1800"/>
          </a:p>
        </p:txBody>
      </p:sp>
      <p:sp>
        <p:nvSpPr>
          <p:cNvPr id="24583" name="AutoShape 10"/>
          <p:cNvSpPr>
            <a:spLocks noChangeArrowheads="1"/>
          </p:cNvSpPr>
          <p:nvPr/>
        </p:nvSpPr>
        <p:spPr bwMode="auto">
          <a:xfrm>
            <a:off x="5145088" y="3924300"/>
            <a:ext cx="860425" cy="1714500"/>
          </a:xfrm>
          <a:prstGeom prst="upArrow">
            <a:avLst>
              <a:gd name="adj1" fmla="val 50000"/>
              <a:gd name="adj2" fmla="val 26679"/>
            </a:avLst>
          </a:prstGeom>
          <a:solidFill>
            <a:srgbClr val="2461AA"/>
          </a:solidFill>
          <a:ln w="38100">
            <a:solidFill>
              <a:srgbClr val="CC0000"/>
            </a:solidFill>
            <a:miter lim="800000"/>
            <a:headEnd/>
            <a:tailEnd/>
          </a:ln>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fr-FR" altLang="fr-FR" sz="1800"/>
          </a:p>
        </p:txBody>
      </p:sp>
      <p:sp>
        <p:nvSpPr>
          <p:cNvPr id="24584" name="AutoShape 11"/>
          <p:cNvSpPr>
            <a:spLocks noChangeArrowheads="1"/>
          </p:cNvSpPr>
          <p:nvPr/>
        </p:nvSpPr>
        <p:spPr bwMode="auto">
          <a:xfrm>
            <a:off x="6967538" y="2057400"/>
            <a:ext cx="1066800" cy="3581400"/>
          </a:xfrm>
          <a:prstGeom prst="upArrow">
            <a:avLst>
              <a:gd name="adj1" fmla="val 40472"/>
              <a:gd name="adj2" fmla="val 19288"/>
            </a:avLst>
          </a:prstGeom>
          <a:solidFill>
            <a:srgbClr val="2461AA"/>
          </a:solidFill>
          <a:ln w="38100">
            <a:solidFill>
              <a:srgbClr val="CC0000"/>
            </a:solidFill>
            <a:miter lim="800000"/>
            <a:headEnd/>
            <a:tailEnd/>
          </a:ln>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fr-FR" altLang="fr-FR" sz="1800"/>
          </a:p>
        </p:txBody>
      </p:sp>
      <p:sp>
        <p:nvSpPr>
          <p:cNvPr id="24585" name="Rectangle 12"/>
          <p:cNvSpPr>
            <a:spLocks noChangeArrowheads="1"/>
          </p:cNvSpPr>
          <p:nvPr/>
        </p:nvSpPr>
        <p:spPr bwMode="auto">
          <a:xfrm>
            <a:off x="6032500" y="1252538"/>
            <a:ext cx="2768600" cy="128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55600" indent="-355600"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lnSpc>
                <a:spcPct val="80000"/>
              </a:lnSpc>
              <a:spcBef>
                <a:spcPct val="0"/>
              </a:spcBef>
              <a:buSzPct val="170000"/>
              <a:buFontTx/>
              <a:buNone/>
            </a:pPr>
            <a:r>
              <a:rPr lang="fr-FR" altLang="fr-FR" sz="2000" b="1">
                <a:solidFill>
                  <a:srgbClr val="000000"/>
                </a:solidFill>
              </a:rPr>
              <a:t>x23-48 </a:t>
            </a:r>
          </a:p>
          <a:p>
            <a:pPr algn="ctr" eaLnBrk="1" hangingPunct="1">
              <a:lnSpc>
                <a:spcPct val="80000"/>
              </a:lnSpc>
              <a:spcBef>
                <a:spcPct val="0"/>
              </a:spcBef>
              <a:buSzPct val="170000"/>
              <a:buFontTx/>
              <a:buNone/>
            </a:pPr>
            <a:r>
              <a:rPr lang="fr-FR" altLang="fr-FR" sz="2000">
                <a:solidFill>
                  <a:srgbClr val="000000"/>
                </a:solidFill>
              </a:rPr>
              <a:t>Immunodépression sévère</a:t>
            </a:r>
            <a:endParaRPr lang="en-US" altLang="fr-FR" sz="2000">
              <a:solidFill>
                <a:srgbClr val="000000"/>
              </a:solidFill>
            </a:endParaRPr>
          </a:p>
        </p:txBody>
      </p:sp>
      <p:sp>
        <p:nvSpPr>
          <p:cNvPr id="24586" name="Rectangle 13"/>
          <p:cNvSpPr>
            <a:spLocks noChangeArrowheads="1"/>
          </p:cNvSpPr>
          <p:nvPr/>
        </p:nvSpPr>
        <p:spPr bwMode="auto">
          <a:xfrm>
            <a:off x="4457700" y="2917825"/>
            <a:ext cx="215900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55600" indent="-355600"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lnSpc>
                <a:spcPct val="60000"/>
              </a:lnSpc>
              <a:spcBef>
                <a:spcPct val="0"/>
              </a:spcBef>
              <a:buSzPct val="170000"/>
              <a:buFontTx/>
              <a:buNone/>
            </a:pPr>
            <a:r>
              <a:rPr lang="fr-FR" altLang="fr-FR" sz="2000" b="1">
                <a:solidFill>
                  <a:srgbClr val="000000"/>
                </a:solidFill>
              </a:rPr>
              <a:t>x11</a:t>
            </a:r>
          </a:p>
          <a:p>
            <a:pPr algn="ctr" eaLnBrk="1" hangingPunct="1">
              <a:lnSpc>
                <a:spcPct val="60000"/>
              </a:lnSpc>
              <a:spcBef>
                <a:spcPct val="0"/>
              </a:spcBef>
              <a:buSzPct val="170000"/>
              <a:buFontTx/>
              <a:buNone/>
            </a:pPr>
            <a:r>
              <a:rPr lang="fr-FR" altLang="fr-FR" sz="2000" b="1">
                <a:solidFill>
                  <a:srgbClr val="000000"/>
                </a:solidFill>
              </a:rPr>
              <a:t> </a:t>
            </a:r>
            <a:r>
              <a:rPr lang="fr-FR" altLang="fr-FR" sz="2000">
                <a:solidFill>
                  <a:srgbClr val="000000"/>
                </a:solidFill>
              </a:rPr>
              <a:t>consommation excessive d’alcool</a:t>
            </a:r>
            <a:endParaRPr lang="en-US" altLang="fr-FR" sz="2800">
              <a:solidFill>
                <a:srgbClr val="000000"/>
              </a:solidFill>
            </a:endParaRPr>
          </a:p>
        </p:txBody>
      </p:sp>
      <p:sp>
        <p:nvSpPr>
          <p:cNvPr id="24587" name="Rectangle 14"/>
          <p:cNvSpPr>
            <a:spLocks noChangeArrowheads="1"/>
          </p:cNvSpPr>
          <p:nvPr/>
        </p:nvSpPr>
        <p:spPr bwMode="auto">
          <a:xfrm>
            <a:off x="2501900" y="3535363"/>
            <a:ext cx="21971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55600" indent="-355600"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lnSpc>
                <a:spcPct val="80000"/>
              </a:lnSpc>
              <a:spcBef>
                <a:spcPct val="0"/>
              </a:spcBef>
              <a:buSzPct val="170000"/>
              <a:buFontTx/>
              <a:buNone/>
            </a:pPr>
            <a:r>
              <a:rPr lang="fr-FR" altLang="fr-FR" sz="2000" b="1">
                <a:solidFill>
                  <a:srgbClr val="000000"/>
                </a:solidFill>
              </a:rPr>
              <a:t>x6 </a:t>
            </a:r>
          </a:p>
          <a:p>
            <a:pPr algn="ctr" eaLnBrk="1" hangingPunct="1">
              <a:lnSpc>
                <a:spcPct val="80000"/>
              </a:lnSpc>
              <a:spcBef>
                <a:spcPct val="0"/>
              </a:spcBef>
              <a:buSzPct val="170000"/>
              <a:buFontTx/>
              <a:buNone/>
            </a:pPr>
            <a:r>
              <a:rPr lang="fr-FR" altLang="fr-FR" sz="2000">
                <a:solidFill>
                  <a:srgbClr val="000000"/>
                </a:solidFill>
              </a:rPr>
              <a:t>maladies pulmonaires chroniques, diabète</a:t>
            </a:r>
            <a:endParaRPr lang="en-US" altLang="fr-FR" sz="2000">
              <a:solidFill>
                <a:srgbClr val="000000"/>
              </a:solidFill>
            </a:endParaRPr>
          </a:p>
        </p:txBody>
      </p:sp>
      <p:sp>
        <p:nvSpPr>
          <p:cNvPr id="24588" name="Rectangle 3"/>
          <p:cNvSpPr>
            <a:spLocks noChangeArrowheads="1"/>
          </p:cNvSpPr>
          <p:nvPr/>
        </p:nvSpPr>
        <p:spPr bwMode="auto">
          <a:xfrm>
            <a:off x="563563" y="6086475"/>
            <a:ext cx="4337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fr-FR" altLang="fr-FR" sz="1800"/>
              <a:t>Kyaw et al J Infect Dis 2005;192:377–86.</a:t>
            </a:r>
          </a:p>
        </p:txBody>
      </p:sp>
      <p:sp>
        <p:nvSpPr>
          <p:cNvPr id="24589" name="ZoneTexte 1"/>
          <p:cNvSpPr txBox="1">
            <a:spLocks noChangeArrowheads="1"/>
          </p:cNvSpPr>
          <p:nvPr/>
        </p:nvSpPr>
        <p:spPr bwMode="auto">
          <a:xfrm>
            <a:off x="120650" y="5695950"/>
            <a:ext cx="14954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fr-FR" altLang="fr-FR" sz="1800"/>
              <a:t>Sujet sain</a:t>
            </a:r>
          </a:p>
        </p:txBody>
      </p:sp>
    </p:spTree>
    <p:extLst>
      <p:ext uri="{BB962C8B-B14F-4D97-AF65-F5344CB8AC3E}">
        <p14:creationId xmlns:p14="http://schemas.microsoft.com/office/powerpoint/2010/main" val="16403581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02" name="Titre 1"/>
          <p:cNvSpPr>
            <a:spLocks noGrp="1"/>
          </p:cNvSpPr>
          <p:nvPr>
            <p:ph type="title"/>
          </p:nvPr>
        </p:nvSpPr>
        <p:spPr/>
        <p:txBody>
          <a:bodyPr/>
          <a:lstStyle/>
          <a:p>
            <a:pPr eaLnBrk="1" hangingPunct="1"/>
            <a:r>
              <a:rPr lang="fr-FR" altLang="fr-FR" sz="3600" smtClean="0">
                <a:ea typeface="ＭＳ Ｐゴシック" pitchFamily="34" charset="-128"/>
              </a:rPr>
              <a:t>La fréquence des comorbidités chez les patients ≥ 50 ans avec une Infection invasive à pneumocoque augmente</a:t>
            </a:r>
          </a:p>
        </p:txBody>
      </p:sp>
      <p:graphicFrame>
        <p:nvGraphicFramePr>
          <p:cNvPr id="4" name="Espace réservé du contenu 3"/>
          <p:cNvGraphicFramePr>
            <a:graphicFrameLocks noGrp="1"/>
          </p:cNvGraphicFramePr>
          <p:nvPr>
            <p:ph idx="1"/>
          </p:nvPr>
        </p:nvGraphicFramePr>
        <p:xfrm>
          <a:off x="457200" y="1812925"/>
          <a:ext cx="8229600" cy="3108456"/>
        </p:xfrm>
        <a:graphic>
          <a:graphicData uri="http://schemas.openxmlformats.org/drawingml/2006/table">
            <a:tbl>
              <a:tblPr/>
              <a:tblGrid>
                <a:gridCol w="3451225"/>
                <a:gridCol w="2286000"/>
                <a:gridCol w="2492375"/>
              </a:tblGrid>
              <a:tr h="457097">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1" i="0" u="none" strike="noStrike" cap="none" normalizeH="0" baseline="0" smtClean="0">
                        <a:ln>
                          <a:noFill/>
                        </a:ln>
                        <a:solidFill>
                          <a:srgbClr val="FFFFFF"/>
                        </a:solidFill>
                        <a:effectLst/>
                        <a:latin typeface="Calibri" pitchFamily="34" charset="0"/>
                        <a:ea typeface="ＭＳ Ｐゴシック" pitchFamily="34" charset="-128"/>
                        <a:cs typeface="Arial" pitchFamily="34" charset="0"/>
                      </a:endParaRPr>
                    </a:p>
                  </a:txBody>
                  <a:tcPr marT="45678" marB="4567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smtClean="0">
                          <a:ln>
                            <a:noFill/>
                          </a:ln>
                          <a:solidFill>
                            <a:srgbClr val="FFFFFF"/>
                          </a:solidFill>
                          <a:effectLst/>
                          <a:latin typeface="Calibri" pitchFamily="34" charset="0"/>
                          <a:ea typeface="ＭＳ Ｐゴシック" pitchFamily="34" charset="-128"/>
                          <a:cs typeface="Arial" pitchFamily="34" charset="0"/>
                        </a:rPr>
                        <a:t>1998-1999</a:t>
                      </a:r>
                    </a:p>
                  </a:txBody>
                  <a:tcPr marT="45678" marB="4567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smtClean="0">
                          <a:ln>
                            <a:noFill/>
                          </a:ln>
                          <a:solidFill>
                            <a:srgbClr val="FFFFFF"/>
                          </a:solidFill>
                          <a:effectLst/>
                          <a:latin typeface="Calibri" pitchFamily="34" charset="0"/>
                          <a:ea typeface="ＭＳ Ｐゴシック" pitchFamily="34" charset="-128"/>
                          <a:cs typeface="Arial" pitchFamily="34" charset="0"/>
                        </a:rPr>
                        <a:t>2002-2003</a:t>
                      </a:r>
                    </a:p>
                  </a:txBody>
                  <a:tcPr marT="45678" marB="4567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45709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Diabète</a:t>
                      </a:r>
                    </a:p>
                  </a:txBody>
                  <a:tcPr marT="45678" marB="4567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15,3 %</a:t>
                      </a:r>
                    </a:p>
                  </a:txBody>
                  <a:tcPr marT="45678" marB="4567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21,8 %</a:t>
                      </a:r>
                    </a:p>
                  </a:txBody>
                  <a:tcPr marT="45678" marB="4567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5709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BPCO</a:t>
                      </a:r>
                    </a:p>
                  </a:txBody>
                  <a:tcPr marT="45678" marB="4567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21,7 %</a:t>
                      </a:r>
                    </a:p>
                  </a:txBody>
                  <a:tcPr marT="45678" marB="4567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25,0 %</a:t>
                      </a:r>
                    </a:p>
                  </a:txBody>
                  <a:tcPr marT="45678" marB="4567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82283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Traitement immunosuppresseur</a:t>
                      </a:r>
                    </a:p>
                  </a:txBody>
                  <a:tcPr marT="45678" marB="4567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6,6 %</a:t>
                      </a:r>
                    </a:p>
                  </a:txBody>
                  <a:tcPr marT="45678" marB="4567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9,1 %</a:t>
                      </a:r>
                    </a:p>
                  </a:txBody>
                  <a:tcPr marT="45678" marB="4567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5709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Immunodépression</a:t>
                      </a:r>
                    </a:p>
                  </a:txBody>
                  <a:tcPr marT="45678" marB="4567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19,5 %</a:t>
                      </a:r>
                    </a:p>
                  </a:txBody>
                  <a:tcPr marT="45678" marB="4567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23,0 %</a:t>
                      </a:r>
                    </a:p>
                  </a:txBody>
                  <a:tcPr marT="45678" marB="4567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45709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Autres comorbidités</a:t>
                      </a:r>
                    </a:p>
                  </a:txBody>
                  <a:tcPr marT="45678" marB="4567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53,9 %</a:t>
                      </a:r>
                    </a:p>
                  </a:txBody>
                  <a:tcPr marT="45678" marB="4567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62,6 %</a:t>
                      </a:r>
                    </a:p>
                  </a:txBody>
                  <a:tcPr marT="45678" marB="4567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25633" name="ZoneTexte 4"/>
          <p:cNvSpPr txBox="1">
            <a:spLocks noChangeArrowheads="1"/>
          </p:cNvSpPr>
          <p:nvPr/>
        </p:nvSpPr>
        <p:spPr bwMode="auto">
          <a:xfrm>
            <a:off x="3951288" y="4857750"/>
            <a:ext cx="32496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fr-FR" altLang="fr-FR" sz="1800"/>
              <a:t>Lexau  JAMA. 2005; 294:2043-51</a:t>
            </a:r>
          </a:p>
        </p:txBody>
      </p:sp>
      <p:sp>
        <p:nvSpPr>
          <p:cNvPr id="3" name="ZoneTexte 2"/>
          <p:cNvSpPr txBox="1"/>
          <p:nvPr/>
        </p:nvSpPr>
        <p:spPr>
          <a:xfrm>
            <a:off x="457200" y="5208588"/>
            <a:ext cx="8472488" cy="83185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fr-FR" smtClean="0">
                <a:solidFill>
                  <a:srgbClr val="FFFFFF"/>
                </a:solidFill>
                <a:latin typeface="Calibri" pitchFamily="34" charset="0"/>
                <a:cs typeface="Arial" pitchFamily="34" charset="0"/>
              </a:rPr>
              <a:t>incidence IIP chez les sujets à risque : 8,8 / 100 000 avant versus 34,9 après VPC 7  </a:t>
            </a:r>
          </a:p>
        </p:txBody>
      </p:sp>
      <p:sp>
        <p:nvSpPr>
          <p:cNvPr id="25635" name="ZoneTexte 5"/>
          <p:cNvSpPr txBox="1">
            <a:spLocks noChangeArrowheads="1"/>
          </p:cNvSpPr>
          <p:nvPr/>
        </p:nvSpPr>
        <p:spPr bwMode="auto">
          <a:xfrm>
            <a:off x="3716338" y="6022975"/>
            <a:ext cx="3997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fr-FR" altLang="fr-FR" sz="1800"/>
              <a:t>Muhammad. CID 2013 Mar;56(5):e59-67  </a:t>
            </a:r>
          </a:p>
        </p:txBody>
      </p:sp>
    </p:spTree>
    <p:extLst>
      <p:ext uri="{BB962C8B-B14F-4D97-AF65-F5344CB8AC3E}">
        <p14:creationId xmlns:p14="http://schemas.microsoft.com/office/powerpoint/2010/main" val="31378093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4000" i="1" dirty="0" smtClean="0">
                <a:solidFill>
                  <a:srgbClr val="008080"/>
                </a:solidFill>
              </a:rPr>
              <a:t>Pourquoi l’infectiologie du sujet âgé?</a:t>
            </a:r>
            <a:endParaRPr lang="fr-FR" sz="4000" i="1" dirty="0">
              <a:solidFill>
                <a:srgbClr val="008080"/>
              </a:solidFill>
            </a:endParaRPr>
          </a:p>
        </p:txBody>
      </p:sp>
      <p:sp>
        <p:nvSpPr>
          <p:cNvPr id="3" name="Espace réservé du contenu 2"/>
          <p:cNvSpPr>
            <a:spLocks noGrp="1"/>
          </p:cNvSpPr>
          <p:nvPr>
            <p:ph idx="1"/>
          </p:nvPr>
        </p:nvSpPr>
        <p:spPr/>
        <p:txBody>
          <a:bodyPr/>
          <a:lstStyle/>
          <a:p>
            <a:r>
              <a:rPr lang="fr-FR" sz="2800" dirty="0" smtClean="0"/>
              <a:t>Les infections chez le sujet âgé ont un </a:t>
            </a:r>
            <a:r>
              <a:rPr lang="fr-FR" sz="2800" dirty="0" smtClean="0">
                <a:solidFill>
                  <a:schemeClr val="accent5">
                    <a:lumMod val="75000"/>
                  </a:schemeClr>
                </a:solidFill>
              </a:rPr>
              <a:t>coût important</a:t>
            </a:r>
            <a:endParaRPr lang="fr-FR" sz="2800" dirty="0">
              <a:solidFill>
                <a:schemeClr val="accent5">
                  <a:lumMod val="75000"/>
                </a:schemeClr>
              </a:solidFill>
            </a:endParaRPr>
          </a:p>
        </p:txBody>
      </p:sp>
      <p:pic>
        <p:nvPicPr>
          <p:cNvPr id="4"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50825" y="3356992"/>
            <a:ext cx="4343400"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787900" y="3197820"/>
            <a:ext cx="4089400" cy="311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space réservé du contenu 1"/>
          <p:cNvSpPr txBox="1">
            <a:spLocks/>
          </p:cNvSpPr>
          <p:nvPr/>
        </p:nvSpPr>
        <p:spPr bwMode="auto">
          <a:xfrm>
            <a:off x="755576" y="2276872"/>
            <a:ext cx="7877175"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algn="ctr" eaLnBrk="0" hangingPunct="0">
              <a:spcBef>
                <a:spcPct val="20000"/>
              </a:spcBef>
              <a:buClr>
                <a:srgbClr val="31B6FD"/>
              </a:buClr>
              <a:buSzPct val="100000"/>
              <a:buFont typeface="Symbol" pitchFamily="18" charset="2"/>
              <a:buNone/>
            </a:pPr>
            <a:r>
              <a:rPr lang="fr-FR" sz="2000" i="1" dirty="0">
                <a:solidFill>
                  <a:schemeClr val="accent5">
                    <a:lumMod val="75000"/>
                  </a:schemeClr>
                </a:solidFill>
              </a:rPr>
              <a:t>Augmentation du nombre de survivants (+119%) lié à une augmentation du nombre de cas annuels (de 1,3% à 2,6%)</a:t>
            </a:r>
          </a:p>
        </p:txBody>
      </p:sp>
      <p:sp>
        <p:nvSpPr>
          <p:cNvPr id="7" name="ZoneTexte 5"/>
          <p:cNvSpPr txBox="1">
            <a:spLocks noChangeArrowheads="1"/>
          </p:cNvSpPr>
          <p:nvPr/>
        </p:nvSpPr>
        <p:spPr bwMode="auto">
          <a:xfrm>
            <a:off x="4067944" y="5733256"/>
            <a:ext cx="935856" cy="46166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algn="ctr"/>
            <a:r>
              <a:rPr lang="fr-FR" sz="1200" dirty="0" err="1">
                <a:solidFill>
                  <a:srgbClr val="000000"/>
                </a:solidFill>
              </a:rPr>
              <a:t>Iwashyna</a:t>
            </a:r>
            <a:r>
              <a:rPr lang="fr-FR" sz="1200" dirty="0">
                <a:solidFill>
                  <a:srgbClr val="000000"/>
                </a:solidFill>
              </a:rPr>
              <a:t> </a:t>
            </a:r>
            <a:endParaRPr lang="fr-FR" sz="1200" dirty="0" smtClean="0">
              <a:solidFill>
                <a:srgbClr val="000000"/>
              </a:solidFill>
            </a:endParaRPr>
          </a:p>
          <a:p>
            <a:pPr algn="ctr"/>
            <a:r>
              <a:rPr lang="fr-FR" sz="1200" dirty="0" smtClean="0">
                <a:solidFill>
                  <a:srgbClr val="000000"/>
                </a:solidFill>
              </a:rPr>
              <a:t>JAGS </a:t>
            </a:r>
            <a:r>
              <a:rPr lang="fr-FR" sz="1200" dirty="0">
                <a:solidFill>
                  <a:srgbClr val="000000"/>
                </a:solidFill>
              </a:rPr>
              <a:t>2012</a:t>
            </a:r>
          </a:p>
        </p:txBody>
      </p:sp>
    </p:spTree>
    <p:extLst>
      <p:ext uri="{BB962C8B-B14F-4D97-AF65-F5344CB8AC3E}">
        <p14:creationId xmlns:p14="http://schemas.microsoft.com/office/powerpoint/2010/main" val="9844835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Image 2"/>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762000" y="1647825"/>
            <a:ext cx="7620000"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itre 1"/>
          <p:cNvSpPr>
            <a:spLocks noGrp="1"/>
          </p:cNvSpPr>
          <p:nvPr>
            <p:ph type="title"/>
          </p:nvPr>
        </p:nvSpPr>
        <p:spPr/>
        <p:txBody>
          <a:bodyPr/>
          <a:lstStyle/>
          <a:p>
            <a:r>
              <a:rPr lang="fr-FR" altLang="fr-FR" smtClean="0">
                <a:ea typeface="ＭＳ Ｐゴシック" pitchFamily="34" charset="-128"/>
              </a:rPr>
              <a:t>Impact de l’</a:t>
            </a:r>
            <a:r>
              <a:rPr lang="fr-FR" altLang="ja-JP" smtClean="0">
                <a:ea typeface="ＭＳ Ｐゴシック" pitchFamily="34" charset="-128"/>
              </a:rPr>
              <a:t>âge sur la survenue IIP</a:t>
            </a:r>
            <a:endParaRPr lang="fr-FR" altLang="fr-FR" smtClean="0">
              <a:ea typeface="ＭＳ Ｐゴシック" pitchFamily="34" charset="-128"/>
            </a:endParaRPr>
          </a:p>
        </p:txBody>
      </p:sp>
      <p:sp>
        <p:nvSpPr>
          <p:cNvPr id="26628" name="ZoneTexte 13"/>
          <p:cNvSpPr txBox="1">
            <a:spLocks noChangeArrowheads="1"/>
          </p:cNvSpPr>
          <p:nvPr/>
        </p:nvSpPr>
        <p:spPr bwMode="auto">
          <a:xfrm>
            <a:off x="909638" y="1554163"/>
            <a:ext cx="6334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fr-FR" altLang="fr-FR" sz="1800">
                <a:latin typeface="Arial" pitchFamily="34" charset="0"/>
              </a:rPr>
              <a:t>10</a:t>
            </a:r>
            <a:r>
              <a:rPr lang="fr-FR" altLang="fr-FR" sz="1800" baseline="30000">
                <a:latin typeface="Arial" pitchFamily="34" charset="0"/>
              </a:rPr>
              <a:t>5</a:t>
            </a:r>
          </a:p>
        </p:txBody>
      </p:sp>
      <p:sp>
        <p:nvSpPr>
          <p:cNvPr id="26629" name="Text Box 5"/>
          <p:cNvSpPr txBox="1">
            <a:spLocks noChangeArrowheads="1"/>
          </p:cNvSpPr>
          <p:nvPr/>
        </p:nvSpPr>
        <p:spPr bwMode="auto">
          <a:xfrm>
            <a:off x="4576763" y="5780088"/>
            <a:ext cx="30051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fr-FR" altLang="fr-FR" sz="1800">
                <a:latin typeface="Times New Roman" pitchFamily="18" charset="0"/>
              </a:rPr>
              <a:t>Site INVS réseau Epibac 2013</a:t>
            </a:r>
          </a:p>
        </p:txBody>
      </p:sp>
    </p:spTree>
    <p:extLst>
      <p:ext uri="{BB962C8B-B14F-4D97-AF65-F5344CB8AC3E}">
        <p14:creationId xmlns:p14="http://schemas.microsoft.com/office/powerpoint/2010/main" val="23635476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52400" y="227013"/>
            <a:ext cx="8882063" cy="911225"/>
          </a:xfrm>
        </p:spPr>
        <p:txBody>
          <a:bodyPr/>
          <a:lstStyle/>
          <a:p>
            <a:r>
              <a:rPr lang="en-US" altLang="fr-FR" sz="3600" smtClean="0">
                <a:solidFill>
                  <a:schemeClr val="accent2"/>
                </a:solidFill>
                <a:ea typeface="ＭＳ Ｐゴシック" pitchFamily="34" charset="-128"/>
              </a:rPr>
              <a:t>Mortalité par pneumonie après 45 ans dans les pays occidentaux, 2001</a:t>
            </a:r>
          </a:p>
        </p:txBody>
      </p:sp>
      <p:sp>
        <p:nvSpPr>
          <p:cNvPr id="27651" name="Text Box 4"/>
          <p:cNvSpPr txBox="1">
            <a:spLocks noChangeArrowheads="1"/>
          </p:cNvSpPr>
          <p:nvPr/>
        </p:nvSpPr>
        <p:spPr bwMode="auto">
          <a:xfrm>
            <a:off x="1071563" y="6156325"/>
            <a:ext cx="59912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a:spcBef>
                <a:spcPct val="0"/>
              </a:spcBef>
              <a:buFontTx/>
              <a:buNone/>
            </a:pPr>
            <a:r>
              <a:rPr lang="en-US" altLang="fr-FR" sz="1000" b="1">
                <a:latin typeface="Arial" pitchFamily="34" charset="0"/>
              </a:rPr>
              <a:t>WHO Statistical Information System </a:t>
            </a:r>
            <a:r>
              <a:rPr lang="en-US" altLang="fr-FR" sz="1000" b="1">
                <a:solidFill>
                  <a:schemeClr val="accent2"/>
                </a:solidFill>
                <a:latin typeface="Arial" pitchFamily="34" charset="0"/>
                <a:hlinkClick r:id="rId3"/>
              </a:rPr>
              <a:t>http://www.who.int/whosis/database</a:t>
            </a:r>
            <a:r>
              <a:rPr lang="en-US" altLang="fr-FR" sz="1000" b="1">
                <a:latin typeface="Arial" pitchFamily="34" charset="0"/>
              </a:rPr>
              <a:t> accessed October 2008</a:t>
            </a:r>
          </a:p>
        </p:txBody>
      </p:sp>
      <p:sp>
        <p:nvSpPr>
          <p:cNvPr id="27652" name="Rectangle 5"/>
          <p:cNvSpPr>
            <a:spLocks noChangeArrowheads="1"/>
          </p:cNvSpPr>
          <p:nvPr/>
        </p:nvSpPr>
        <p:spPr bwMode="auto">
          <a:xfrm>
            <a:off x="4067175" y="5589588"/>
            <a:ext cx="1676400" cy="2873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fr-FR" altLang="fr-FR" sz="1800">
              <a:latin typeface="Arial" pitchFamily="34" charset="0"/>
            </a:endParaRPr>
          </a:p>
        </p:txBody>
      </p:sp>
      <p:graphicFrame>
        <p:nvGraphicFramePr>
          <p:cNvPr id="27653" name="Object 4"/>
          <p:cNvGraphicFramePr>
            <a:graphicFrameLocks noChangeAspect="1"/>
          </p:cNvGraphicFramePr>
          <p:nvPr/>
        </p:nvGraphicFramePr>
        <p:xfrm>
          <a:off x="152400" y="1527175"/>
          <a:ext cx="8343900" cy="4622800"/>
        </p:xfrm>
        <a:graphic>
          <a:graphicData uri="http://schemas.openxmlformats.org/presentationml/2006/ole">
            <mc:AlternateContent xmlns:mc="http://schemas.openxmlformats.org/markup-compatibility/2006">
              <mc:Choice xmlns:v="urn:schemas-microsoft-com:vml" Requires="v">
                <p:oleObj spid="_x0000_s9223" name="Graphique" r:id="rId4" imgW="9029511" imgH="4067327" progId="MSGraph.Chart.8">
                  <p:embed followColorScheme="full"/>
                </p:oleObj>
              </mc:Choice>
              <mc:Fallback>
                <p:oleObj name="Graphique" r:id="rId4" imgW="9029511" imgH="4067327" progId="MSGraph.Chart.8">
                  <p:embed followColorScheme="full"/>
                  <p:pic>
                    <p:nvPicPr>
                      <p:cNvPr id="0" name=""/>
                      <p:cNvPicPr>
                        <a:picLocks noChangeAspect="1" noChangeArrowheads="1"/>
                      </p:cNvPicPr>
                      <p:nvPr/>
                    </p:nvPicPr>
                    <p:blipFill>
                      <a:blip r:embed="rId5"/>
                      <a:srcRect/>
                      <a:stretch>
                        <a:fillRect/>
                      </a:stretch>
                    </p:blipFill>
                    <p:spPr bwMode="auto">
                      <a:xfrm>
                        <a:off x="152400" y="1527175"/>
                        <a:ext cx="8343900" cy="4622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32847004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re 1"/>
          <p:cNvSpPr>
            <a:spLocks noGrp="1"/>
          </p:cNvSpPr>
          <p:nvPr>
            <p:ph type="title"/>
          </p:nvPr>
        </p:nvSpPr>
        <p:spPr/>
        <p:txBody>
          <a:bodyPr/>
          <a:lstStyle/>
          <a:p>
            <a:pPr eaLnBrk="1" hangingPunct="1"/>
            <a:r>
              <a:rPr lang="fr-FR" altLang="fr-FR" smtClean="0">
                <a:ea typeface="ＭＳ Ｐゴシック" pitchFamily="34" charset="-128"/>
              </a:rPr>
              <a:t>Cas #1</a:t>
            </a:r>
          </a:p>
        </p:txBody>
      </p:sp>
      <p:sp>
        <p:nvSpPr>
          <p:cNvPr id="28675" name="Espace réservé du contenu 2"/>
          <p:cNvSpPr>
            <a:spLocks noGrp="1"/>
          </p:cNvSpPr>
          <p:nvPr>
            <p:ph idx="1"/>
          </p:nvPr>
        </p:nvSpPr>
        <p:spPr/>
        <p:txBody>
          <a:bodyPr/>
          <a:lstStyle/>
          <a:p>
            <a:pPr eaLnBrk="1" hangingPunct="1"/>
            <a:r>
              <a:rPr lang="fr-FR" altLang="fr-FR" smtClean="0">
                <a:ea typeface="ＭＳ Ｐゴシック" pitchFamily="34" charset="-128"/>
              </a:rPr>
              <a:t>Selon le haut conseil de santé publique, Mme Rose est elle éligible à la vaccination pneumococcique</a:t>
            </a:r>
          </a:p>
          <a:p>
            <a:pPr marL="971550" lvl="1" indent="-514350" eaLnBrk="1" hangingPunct="1">
              <a:buFont typeface="Calibri" pitchFamily="34" charset="0"/>
              <a:buAutoNum type="arabicPeriod"/>
            </a:pPr>
            <a:r>
              <a:rPr lang="fr-FR" altLang="fr-FR" smtClean="0">
                <a:solidFill>
                  <a:srgbClr val="0000FF"/>
                </a:solidFill>
                <a:ea typeface="ＭＳ Ｐゴシック" pitchFamily="34" charset="-128"/>
              </a:rPr>
              <a:t>OUI</a:t>
            </a:r>
          </a:p>
          <a:p>
            <a:pPr marL="971550" lvl="1" indent="-514350" eaLnBrk="1" hangingPunct="1">
              <a:buFont typeface="Calibri" pitchFamily="34" charset="0"/>
              <a:buAutoNum type="arabicPeriod"/>
            </a:pPr>
            <a:r>
              <a:rPr lang="fr-FR" altLang="fr-FR" smtClean="0">
                <a:solidFill>
                  <a:srgbClr val="FF0000"/>
                </a:solidFill>
                <a:ea typeface="ＭＳ Ｐゴシック" pitchFamily="34" charset="-128"/>
              </a:rPr>
              <a:t>NON</a:t>
            </a:r>
          </a:p>
          <a:p>
            <a:pPr marL="971550" lvl="1" indent="-514350" eaLnBrk="1" hangingPunct="1">
              <a:buFont typeface="Calibri" pitchFamily="34" charset="0"/>
              <a:buAutoNum type="arabicPeriod"/>
            </a:pPr>
            <a:r>
              <a:rPr lang="fr-FR" altLang="fr-FR" smtClean="0">
                <a:solidFill>
                  <a:srgbClr val="008000"/>
                </a:solidFill>
                <a:ea typeface="ＭＳ Ｐゴシック" pitchFamily="34" charset="-128"/>
              </a:rPr>
              <a:t>Ne sait pas</a:t>
            </a:r>
          </a:p>
          <a:p>
            <a:pPr marL="971550" lvl="1" indent="-514350" eaLnBrk="1" hangingPunct="1">
              <a:buFont typeface="Calibri" pitchFamily="34" charset="0"/>
              <a:buAutoNum type="arabicPeriod"/>
            </a:pPr>
            <a:r>
              <a:rPr lang="fr-FR" altLang="fr-FR" smtClean="0">
                <a:solidFill>
                  <a:srgbClr val="800000"/>
                </a:solidFill>
                <a:ea typeface="ＭＳ Ｐゴシック" pitchFamily="34" charset="-128"/>
              </a:rPr>
              <a:t>De toute façon, ça ne marche pas, je ne la ferai pas!</a:t>
            </a:r>
          </a:p>
        </p:txBody>
      </p:sp>
    </p:spTree>
    <p:extLst>
      <p:ext uri="{BB962C8B-B14F-4D97-AF65-F5344CB8AC3E}">
        <p14:creationId xmlns:p14="http://schemas.microsoft.com/office/powerpoint/2010/main" val="11854963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0" y="0"/>
            <a:ext cx="9144000" cy="1087438"/>
          </a:xfrm>
          <a:prstGeom prst="rect">
            <a:avLst/>
          </a:prstGeom>
          <a:solidFill>
            <a:srgbClr val="EEECE1"/>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lnSpc>
                <a:spcPct val="80000"/>
              </a:lnSpc>
              <a:spcBef>
                <a:spcPts val="0"/>
              </a:spcBef>
              <a:spcAft>
                <a:spcPts val="0"/>
              </a:spcAft>
              <a:defRPr/>
            </a:pPr>
            <a:r>
              <a:rPr lang="fr-FR" sz="4400" b="1" dirty="0">
                <a:solidFill>
                  <a:srgbClr val="000090"/>
                </a:solidFill>
                <a:latin typeface="+mn-lt"/>
                <a:ea typeface="+mn-ea"/>
              </a:rPr>
              <a:t>Avis HCSP avril 2013</a:t>
            </a:r>
          </a:p>
        </p:txBody>
      </p:sp>
      <p:sp>
        <p:nvSpPr>
          <p:cNvPr id="29699" name="Freeform 13"/>
          <p:cNvSpPr>
            <a:spLocks/>
          </p:cNvSpPr>
          <p:nvPr/>
        </p:nvSpPr>
        <p:spPr bwMode="auto">
          <a:xfrm>
            <a:off x="293688" y="1403350"/>
            <a:ext cx="2413000" cy="3806825"/>
          </a:xfrm>
          <a:custGeom>
            <a:avLst/>
            <a:gdLst>
              <a:gd name="T0" fmla="*/ 2147483647 w 292"/>
              <a:gd name="T1" fmla="*/ 0 h 1011"/>
              <a:gd name="T2" fmla="*/ 0 w 292"/>
              <a:gd name="T3" fmla="*/ 0 h 1011"/>
              <a:gd name="T4" fmla="*/ 0 w 292"/>
              <a:gd name="T5" fmla="*/ 2147483647 h 1011"/>
              <a:gd name="T6" fmla="*/ 0 60000 65536"/>
              <a:gd name="T7" fmla="*/ 0 60000 65536"/>
              <a:gd name="T8" fmla="*/ 0 60000 65536"/>
              <a:gd name="T9" fmla="*/ 0 w 292"/>
              <a:gd name="T10" fmla="*/ 0 h 1011"/>
              <a:gd name="T11" fmla="*/ 292 w 292"/>
              <a:gd name="T12" fmla="*/ 1011 h 1011"/>
            </a:gdLst>
            <a:ahLst/>
            <a:cxnLst>
              <a:cxn ang="T6">
                <a:pos x="T0" y="T1"/>
              </a:cxn>
              <a:cxn ang="T7">
                <a:pos x="T2" y="T3"/>
              </a:cxn>
              <a:cxn ang="T8">
                <a:pos x="T4" y="T5"/>
              </a:cxn>
            </a:cxnLst>
            <a:rect l="T9" t="T10" r="T11" b="T12"/>
            <a:pathLst>
              <a:path w="292" h="1011">
                <a:moveTo>
                  <a:pt x="292" y="0"/>
                </a:moveTo>
                <a:lnTo>
                  <a:pt x="0" y="0"/>
                </a:lnTo>
                <a:lnTo>
                  <a:pt x="0" y="1011"/>
                </a:lnTo>
              </a:path>
            </a:pathLst>
          </a:custGeom>
          <a:noFill/>
          <a:ln w="12700">
            <a:solidFill>
              <a:srgbClr val="F39301"/>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9700" name="ZoneTexte 11"/>
          <p:cNvSpPr txBox="1">
            <a:spLocks noChangeArrowheads="1"/>
          </p:cNvSpPr>
          <p:nvPr/>
        </p:nvSpPr>
        <p:spPr bwMode="auto">
          <a:xfrm>
            <a:off x="60325" y="1365250"/>
            <a:ext cx="8937625" cy="390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901700"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273050" defTabSz="90170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defTabSz="9017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defTabSz="9017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defTabSz="9017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9017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9017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9017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9017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lvl="1" eaLnBrk="1" hangingPunct="1">
              <a:spcBef>
                <a:spcPct val="80000"/>
              </a:spcBef>
              <a:buFontTx/>
              <a:buNone/>
            </a:pPr>
            <a:r>
              <a:rPr lang="fr-FR" altLang="fr-FR" sz="2400">
                <a:solidFill>
                  <a:srgbClr val="4D4D4D"/>
                </a:solidFill>
              </a:rPr>
              <a:t>liste commune de personnes éligibles à la vaccination contre le pneumocoque, enfants &gt;2 ans et les adultes : </a:t>
            </a:r>
            <a:br>
              <a:rPr lang="fr-FR" altLang="fr-FR" sz="2400">
                <a:solidFill>
                  <a:srgbClr val="4D4D4D"/>
                </a:solidFill>
              </a:rPr>
            </a:br>
            <a:r>
              <a:rPr lang="fr-FR" altLang="fr-FR" sz="2000">
                <a:solidFill>
                  <a:srgbClr val="000090"/>
                </a:solidFill>
              </a:rPr>
              <a:t>➤ </a:t>
            </a:r>
            <a:r>
              <a:rPr lang="fr-FR" altLang="fr-FR" sz="2000" b="1">
                <a:solidFill>
                  <a:srgbClr val="000090"/>
                </a:solidFill>
              </a:rPr>
              <a:t>patients non immunodéprimés</a:t>
            </a:r>
            <a:r>
              <a:rPr lang="fr-FR" altLang="fr-FR" sz="2000">
                <a:solidFill>
                  <a:srgbClr val="000090"/>
                </a:solidFill>
              </a:rPr>
              <a:t> porteurs d’une maladie sous-jacente prédisposant à la survenue d’IIP :</a:t>
            </a:r>
            <a:br>
              <a:rPr lang="fr-FR" altLang="fr-FR" sz="2000">
                <a:solidFill>
                  <a:srgbClr val="000090"/>
                </a:solidFill>
              </a:rPr>
            </a:br>
            <a:r>
              <a:rPr lang="fr-FR" altLang="fr-FR" sz="2000">
                <a:solidFill>
                  <a:srgbClr val="4D4D4D"/>
                </a:solidFill>
              </a:rPr>
              <a:t>- cardiopathie congénitale cyanogène, insuffisance cardiaque ;</a:t>
            </a:r>
            <a:br>
              <a:rPr lang="fr-FR" altLang="fr-FR" sz="2000">
                <a:solidFill>
                  <a:srgbClr val="4D4D4D"/>
                </a:solidFill>
              </a:rPr>
            </a:br>
            <a:r>
              <a:rPr lang="fr-FR" altLang="fr-FR" sz="2000">
                <a:solidFill>
                  <a:srgbClr val="4D4D4D"/>
                </a:solidFill>
              </a:rPr>
              <a:t>- insuffisance respiratoire chronique, BPCO, emphysème ;</a:t>
            </a:r>
            <a:br>
              <a:rPr lang="fr-FR" altLang="fr-FR" sz="2000">
                <a:solidFill>
                  <a:srgbClr val="4D4D4D"/>
                </a:solidFill>
              </a:rPr>
            </a:br>
            <a:r>
              <a:rPr lang="fr-FR" altLang="fr-FR" sz="2000">
                <a:solidFill>
                  <a:srgbClr val="4D4D4D"/>
                </a:solidFill>
              </a:rPr>
              <a:t>- asthmes sévères sous traitement continu ;</a:t>
            </a:r>
            <a:br>
              <a:rPr lang="fr-FR" altLang="fr-FR" sz="2000">
                <a:solidFill>
                  <a:srgbClr val="4D4D4D"/>
                </a:solidFill>
              </a:rPr>
            </a:br>
            <a:r>
              <a:rPr lang="fr-FR" altLang="fr-FR" sz="2000">
                <a:solidFill>
                  <a:srgbClr val="4D4D4D"/>
                </a:solidFill>
              </a:rPr>
              <a:t>- insuffisance rénale </a:t>
            </a:r>
            <a:r>
              <a:rPr lang="fr-FR" altLang="fr-FR" sz="2000" baseline="30000">
                <a:solidFill>
                  <a:srgbClr val="4D4D4D"/>
                </a:solidFill>
              </a:rPr>
              <a:t>*</a:t>
            </a:r>
            <a:r>
              <a:rPr lang="fr-FR" altLang="fr-FR" sz="2000">
                <a:solidFill>
                  <a:srgbClr val="4D4D4D"/>
                </a:solidFill>
              </a:rPr>
              <a:t> ;</a:t>
            </a:r>
            <a:br>
              <a:rPr lang="fr-FR" altLang="fr-FR" sz="2000">
                <a:solidFill>
                  <a:srgbClr val="4D4D4D"/>
                </a:solidFill>
              </a:rPr>
            </a:br>
            <a:r>
              <a:rPr lang="fr-FR" altLang="fr-FR" sz="2000">
                <a:solidFill>
                  <a:srgbClr val="4D4D4D"/>
                </a:solidFill>
              </a:rPr>
              <a:t>- hépatopathies chroniques d’origine alcoolique ou non ;</a:t>
            </a:r>
            <a:br>
              <a:rPr lang="fr-FR" altLang="fr-FR" sz="2000">
                <a:solidFill>
                  <a:srgbClr val="4D4D4D"/>
                </a:solidFill>
              </a:rPr>
            </a:br>
            <a:r>
              <a:rPr lang="fr-FR" altLang="fr-FR" sz="2000">
                <a:solidFill>
                  <a:srgbClr val="4D4D4D"/>
                </a:solidFill>
              </a:rPr>
              <a:t>- diabète non équilibré par le simple régime ;</a:t>
            </a:r>
            <a:br>
              <a:rPr lang="fr-FR" altLang="fr-FR" sz="2000">
                <a:solidFill>
                  <a:srgbClr val="4D4D4D"/>
                </a:solidFill>
              </a:rPr>
            </a:br>
            <a:r>
              <a:rPr lang="fr-FR" altLang="fr-FR" sz="2000">
                <a:solidFill>
                  <a:srgbClr val="4D4D4D"/>
                </a:solidFill>
              </a:rPr>
              <a:t>- patients présentant une brèche ostéo-méningée ou candidats à des implants cochléaires**</a:t>
            </a:r>
          </a:p>
        </p:txBody>
      </p:sp>
      <p:sp>
        <p:nvSpPr>
          <p:cNvPr id="29701" name="ZoneTexte 1"/>
          <p:cNvSpPr txBox="1">
            <a:spLocks noChangeArrowheads="1"/>
          </p:cNvSpPr>
          <p:nvPr/>
        </p:nvSpPr>
        <p:spPr bwMode="auto">
          <a:xfrm>
            <a:off x="346075" y="5216525"/>
            <a:ext cx="4719638"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marL="0" lvl="1" eaLnBrk="1" hangingPunct="1">
              <a:spcBef>
                <a:spcPct val="0"/>
              </a:spcBef>
              <a:buFontTx/>
              <a:buNone/>
            </a:pPr>
            <a:r>
              <a:rPr lang="fr-FR" altLang="fr-FR" sz="2000">
                <a:solidFill>
                  <a:srgbClr val="4D4D4D"/>
                </a:solidFill>
              </a:rPr>
              <a:t>* à l’exclusion des syndromes néphrotiques</a:t>
            </a:r>
          </a:p>
          <a:p>
            <a:pPr marL="0" lvl="1" eaLnBrk="1" hangingPunct="1">
              <a:spcBef>
                <a:spcPct val="0"/>
              </a:spcBef>
              <a:buFontTx/>
              <a:buNone/>
            </a:pPr>
            <a:r>
              <a:rPr lang="fr-FR" altLang="fr-FR" sz="2000">
                <a:solidFill>
                  <a:srgbClr val="4D4D4D"/>
                </a:solidFill>
              </a:rPr>
              <a:t>**à considérer comme immunodéprimés.</a:t>
            </a:r>
          </a:p>
          <a:p>
            <a:pPr eaLnBrk="1" hangingPunct="1">
              <a:spcBef>
                <a:spcPct val="0"/>
              </a:spcBef>
              <a:buFontTx/>
              <a:buNone/>
            </a:pPr>
            <a:endParaRPr lang="fr-FR" altLang="fr-FR" sz="1800"/>
          </a:p>
        </p:txBody>
      </p:sp>
      <p:sp>
        <p:nvSpPr>
          <p:cNvPr id="4" name="ZoneTexte 3"/>
          <p:cNvSpPr txBox="1"/>
          <p:nvPr/>
        </p:nvSpPr>
        <p:spPr>
          <a:xfrm>
            <a:off x="293688" y="5932488"/>
            <a:ext cx="8667750" cy="3683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fr-FR" sz="1800" smtClean="0">
                <a:solidFill>
                  <a:srgbClr val="FFFFFF"/>
                </a:solidFill>
                <a:latin typeface="Calibri" pitchFamily="34" charset="0"/>
                <a:cs typeface="Arial" pitchFamily="34" charset="0"/>
              </a:rPr>
              <a:t>Asthme et tabagisme considérés comme facteur de risque et indication vaccination aux US</a:t>
            </a:r>
          </a:p>
        </p:txBody>
      </p:sp>
    </p:spTree>
    <p:extLst>
      <p:ext uri="{BB962C8B-B14F-4D97-AF65-F5344CB8AC3E}">
        <p14:creationId xmlns:p14="http://schemas.microsoft.com/office/powerpoint/2010/main" val="12284871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lstStyle/>
          <a:p>
            <a:r>
              <a:rPr lang="fr-FR" dirty="0" smtClean="0"/>
              <a:t>Revue Cochrane 2013</a:t>
            </a:r>
            <a:endParaRPr lang="fr-FR" dirty="0"/>
          </a:p>
        </p:txBody>
      </p:sp>
      <p:sp>
        <p:nvSpPr>
          <p:cNvPr id="4" name="Espace réservé du contenu 3"/>
          <p:cNvSpPr>
            <a:spLocks noGrp="1"/>
          </p:cNvSpPr>
          <p:nvPr>
            <p:ph idx="1"/>
          </p:nvPr>
        </p:nvSpPr>
        <p:spPr>
          <a:xfrm>
            <a:off x="749300" y="1645721"/>
            <a:ext cx="8229600" cy="4525963"/>
          </a:xfrm>
        </p:spPr>
        <p:txBody>
          <a:bodyPr>
            <a:normAutofit fontScale="85000" lnSpcReduction="20000"/>
          </a:bodyPr>
          <a:lstStyle/>
          <a:p>
            <a:r>
              <a:rPr lang="fr-FR" dirty="0" smtClean="0"/>
              <a:t>1817 titres, 299 ERC; 1518 non ERC</a:t>
            </a:r>
          </a:p>
          <a:p>
            <a:r>
              <a:rPr lang="fr-FR" dirty="0" smtClean="0"/>
              <a:t>Au final </a:t>
            </a:r>
          </a:p>
          <a:p>
            <a:pPr lvl="1"/>
            <a:r>
              <a:rPr lang="fr-FR" dirty="0" smtClean="0"/>
              <a:t>18 ERC : 64 901 personnes de 1946 à 2010</a:t>
            </a:r>
          </a:p>
          <a:p>
            <a:pPr lvl="2"/>
            <a:r>
              <a:rPr lang="fr-FR" dirty="0" smtClean="0"/>
              <a:t>Adultes sains pays à faibles revenus : 4</a:t>
            </a:r>
          </a:p>
          <a:p>
            <a:pPr lvl="2"/>
            <a:r>
              <a:rPr lang="fr-FR" dirty="0" smtClean="0"/>
              <a:t>Haut risque de pneumocoque : 5 BPCO, 2 cancer bronchique</a:t>
            </a:r>
          </a:p>
          <a:p>
            <a:pPr lvl="2"/>
            <a:r>
              <a:rPr lang="fr-FR" dirty="0" smtClean="0"/>
              <a:t>Pas de critère de risque prédéfini </a:t>
            </a:r>
          </a:p>
          <a:p>
            <a:pPr lvl="3"/>
            <a:r>
              <a:rPr lang="fr-FR" dirty="0" smtClean="0"/>
              <a:t>âgés en institution : 3</a:t>
            </a:r>
          </a:p>
          <a:p>
            <a:pPr lvl="3"/>
            <a:r>
              <a:rPr lang="fr-FR" dirty="0" smtClean="0"/>
              <a:t>Antécédent de PAC : 1</a:t>
            </a:r>
          </a:p>
          <a:p>
            <a:pPr lvl="3"/>
            <a:r>
              <a:rPr lang="fr-FR" dirty="0" smtClean="0"/>
              <a:t>Âgé dans la communauté : 1</a:t>
            </a:r>
          </a:p>
          <a:p>
            <a:pPr lvl="3"/>
            <a:r>
              <a:rPr lang="fr-FR" dirty="0" smtClean="0"/>
              <a:t>En hôpital psychiatrique : 1</a:t>
            </a:r>
          </a:p>
          <a:p>
            <a:pPr lvl="3"/>
            <a:r>
              <a:rPr lang="fr-FR" dirty="0" smtClean="0"/>
              <a:t>Kaiser permanent </a:t>
            </a:r>
            <a:r>
              <a:rPr lang="fr-FR" dirty="0" err="1" smtClean="0"/>
              <a:t>health</a:t>
            </a:r>
            <a:r>
              <a:rPr lang="fr-FR" dirty="0" smtClean="0"/>
              <a:t> plan : 1</a:t>
            </a:r>
          </a:p>
          <a:p>
            <a:pPr lvl="1"/>
            <a:r>
              <a:rPr lang="fr-FR" dirty="0" smtClean="0"/>
              <a:t>7 non ERC (IIP +): 62 294 personnes 5 cas contrôles et 2 cohortes (58606 inclusions) </a:t>
            </a:r>
          </a:p>
          <a:p>
            <a:pPr lvl="1"/>
            <a:endParaRPr lang="fr-FR" dirty="0"/>
          </a:p>
        </p:txBody>
      </p:sp>
      <p:sp>
        <p:nvSpPr>
          <p:cNvPr id="2" name="Espace réservé du pied de page 1"/>
          <p:cNvSpPr>
            <a:spLocks noGrp="1"/>
          </p:cNvSpPr>
          <p:nvPr>
            <p:ph type="ftr" sz="quarter" idx="4294967295"/>
          </p:nvPr>
        </p:nvSpPr>
        <p:spPr>
          <a:xfrm>
            <a:off x="3124200" y="6356350"/>
            <a:ext cx="2895600" cy="365125"/>
          </a:xfrm>
          <a:prstGeom prst="rect">
            <a:avLst/>
          </a:prstGeom>
        </p:spPr>
        <p:txBody>
          <a:bodyPr/>
          <a:lstStyle/>
          <a:p>
            <a:r>
              <a:rPr lang="fr-FR" smtClean="0"/>
              <a:t>DU St Louis 2015</a:t>
            </a:r>
            <a:endParaRPr lang="fr-FR" dirty="0"/>
          </a:p>
        </p:txBody>
      </p:sp>
      <p:sp>
        <p:nvSpPr>
          <p:cNvPr id="5" name="ZoneTexte 4"/>
          <p:cNvSpPr txBox="1"/>
          <p:nvPr/>
        </p:nvSpPr>
        <p:spPr>
          <a:xfrm>
            <a:off x="342900" y="6171684"/>
            <a:ext cx="9105007" cy="369332"/>
          </a:xfrm>
          <a:prstGeom prst="rect">
            <a:avLst/>
          </a:prstGeom>
          <a:noFill/>
        </p:spPr>
        <p:txBody>
          <a:bodyPr wrap="square" rtlCol="0">
            <a:spAutoFit/>
          </a:bodyPr>
          <a:lstStyle/>
          <a:p>
            <a:r>
              <a:rPr lang="fr-FR" dirty="0" err="1" smtClean="0"/>
              <a:t>Moberley</a:t>
            </a:r>
            <a:r>
              <a:rPr lang="fr-FR" dirty="0" smtClean="0"/>
              <a:t> </a:t>
            </a:r>
            <a:r>
              <a:rPr lang="en-US" dirty="0"/>
              <a:t>The Cochrane </a:t>
            </a:r>
            <a:r>
              <a:rPr lang="en-US" dirty="0" smtClean="0"/>
              <a:t>Library 2013</a:t>
            </a:r>
            <a:r>
              <a:rPr lang="en-US" dirty="0"/>
              <a:t>, Issue </a:t>
            </a:r>
            <a:r>
              <a:rPr lang="en-US" dirty="0" smtClean="0"/>
              <a:t>1; </a:t>
            </a:r>
            <a:r>
              <a:rPr lang="en-US" dirty="0"/>
              <a:t>http://</a:t>
            </a:r>
            <a:r>
              <a:rPr lang="en-US" dirty="0" err="1"/>
              <a:t>www.thecochranelibrary.com</a:t>
            </a:r>
            <a:r>
              <a:rPr lang="fr-FR" dirty="0" smtClean="0"/>
              <a:t> </a:t>
            </a:r>
            <a:endParaRPr lang="fr-FR" dirty="0"/>
          </a:p>
        </p:txBody>
      </p:sp>
      <p:pic>
        <p:nvPicPr>
          <p:cNvPr id="6" name="Imag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88900"/>
            <a:ext cx="1474642" cy="1600200"/>
          </a:xfrm>
          <a:prstGeom prst="rect">
            <a:avLst/>
          </a:prstGeom>
        </p:spPr>
      </p:pic>
    </p:spTree>
    <p:extLst>
      <p:ext uri="{BB962C8B-B14F-4D97-AF65-F5344CB8AC3E}">
        <p14:creationId xmlns:p14="http://schemas.microsoft.com/office/powerpoint/2010/main" val="7567848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dirty="0" smtClean="0"/>
              <a:t>Risques de biais pour chaque étude</a:t>
            </a:r>
            <a:endParaRPr lang="fr-FR" dirty="0"/>
          </a:p>
        </p:txBody>
      </p:sp>
      <p:sp>
        <p:nvSpPr>
          <p:cNvPr id="4" name="Espace réservé du pied de page 3"/>
          <p:cNvSpPr>
            <a:spLocks noGrp="1"/>
          </p:cNvSpPr>
          <p:nvPr>
            <p:ph type="ftr" sz="quarter" idx="4294967295"/>
          </p:nvPr>
        </p:nvSpPr>
        <p:spPr>
          <a:xfrm>
            <a:off x="3124200" y="6356350"/>
            <a:ext cx="2895600" cy="365125"/>
          </a:xfrm>
          <a:prstGeom prst="rect">
            <a:avLst/>
          </a:prstGeom>
        </p:spPr>
        <p:txBody>
          <a:bodyPr/>
          <a:lstStyle/>
          <a:p>
            <a:r>
              <a:rPr lang="fr-FR" smtClean="0"/>
              <a:t>DU St Louis 2015</a:t>
            </a:r>
            <a:endParaRPr lang="fr-FR"/>
          </a:p>
        </p:txBody>
      </p:sp>
      <p:pic>
        <p:nvPicPr>
          <p:cNvPr id="5" name="Image 4"/>
          <p:cNvPicPr>
            <a:picLocks noChangeAspect="1"/>
          </p:cNvPicPr>
          <p:nvPr/>
        </p:nvPicPr>
        <p:blipFill>
          <a:blip r:embed="rId2"/>
          <a:stretch>
            <a:fillRect/>
          </a:stretch>
        </p:blipFill>
        <p:spPr>
          <a:xfrm rot="5400000">
            <a:off x="2501006" y="-762897"/>
            <a:ext cx="4014992" cy="9017003"/>
          </a:xfrm>
          <a:prstGeom prst="rect">
            <a:avLst/>
          </a:prstGeom>
        </p:spPr>
      </p:pic>
      <p:sp>
        <p:nvSpPr>
          <p:cNvPr id="7" name="ZoneTexte 6"/>
          <p:cNvSpPr txBox="1"/>
          <p:nvPr/>
        </p:nvSpPr>
        <p:spPr>
          <a:xfrm>
            <a:off x="342900" y="5999202"/>
            <a:ext cx="9105007" cy="369332"/>
          </a:xfrm>
          <a:prstGeom prst="rect">
            <a:avLst/>
          </a:prstGeom>
          <a:noFill/>
        </p:spPr>
        <p:txBody>
          <a:bodyPr wrap="square" rtlCol="0">
            <a:spAutoFit/>
          </a:bodyPr>
          <a:lstStyle/>
          <a:p>
            <a:r>
              <a:rPr lang="fr-FR" dirty="0" err="1" smtClean="0"/>
              <a:t>Moberley</a:t>
            </a:r>
            <a:r>
              <a:rPr lang="fr-FR" dirty="0" smtClean="0"/>
              <a:t> </a:t>
            </a:r>
            <a:r>
              <a:rPr lang="en-US" dirty="0"/>
              <a:t>The Cochrane </a:t>
            </a:r>
            <a:r>
              <a:rPr lang="en-US" dirty="0" smtClean="0"/>
              <a:t>Library 2013</a:t>
            </a:r>
            <a:r>
              <a:rPr lang="en-US" dirty="0"/>
              <a:t>, Issue </a:t>
            </a:r>
            <a:r>
              <a:rPr lang="en-US" dirty="0" smtClean="0"/>
              <a:t>1; </a:t>
            </a:r>
            <a:r>
              <a:rPr lang="en-US" dirty="0"/>
              <a:t>http://</a:t>
            </a:r>
            <a:r>
              <a:rPr lang="en-US" dirty="0" err="1"/>
              <a:t>www.thecochranelibrary.com</a:t>
            </a:r>
            <a:r>
              <a:rPr lang="fr-FR" dirty="0" smtClean="0"/>
              <a:t> </a:t>
            </a:r>
            <a:endParaRPr lang="fr-FR" dirty="0"/>
          </a:p>
        </p:txBody>
      </p:sp>
      <p:cxnSp>
        <p:nvCxnSpPr>
          <p:cNvPr id="9" name="Connecteur droit avec flèche 8"/>
          <p:cNvCxnSpPr/>
          <p:nvPr/>
        </p:nvCxnSpPr>
        <p:spPr>
          <a:xfrm>
            <a:off x="3365500" y="1738108"/>
            <a:ext cx="12700" cy="6604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0" name="Connecteur droit avec flèche 9"/>
          <p:cNvCxnSpPr/>
          <p:nvPr/>
        </p:nvCxnSpPr>
        <p:spPr>
          <a:xfrm>
            <a:off x="342900" y="1738108"/>
            <a:ext cx="12700" cy="6604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817310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style>
          <a:lnRef idx="3">
            <a:schemeClr val="lt1"/>
          </a:lnRef>
          <a:fillRef idx="1">
            <a:schemeClr val="accent5"/>
          </a:fillRef>
          <a:effectRef idx="1">
            <a:schemeClr val="accent5"/>
          </a:effectRef>
          <a:fontRef idx="minor">
            <a:schemeClr val="lt1"/>
          </a:fontRef>
        </p:style>
        <p:txBody>
          <a:bodyPr>
            <a:normAutofit fontScale="90000"/>
          </a:bodyPr>
          <a:lstStyle/>
          <a:p>
            <a:r>
              <a:rPr lang="fr-FR" dirty="0" smtClean="0"/>
              <a:t>Efficacité et infections invasives</a:t>
            </a:r>
            <a:br>
              <a:rPr lang="fr-FR" dirty="0" smtClean="0"/>
            </a:br>
            <a:r>
              <a:rPr lang="fr-FR" dirty="0" smtClean="0"/>
              <a:t>études randomisées </a:t>
            </a:r>
            <a:endParaRPr lang="fr-FR" dirty="0"/>
          </a:p>
        </p:txBody>
      </p:sp>
      <p:graphicFrame>
        <p:nvGraphicFramePr>
          <p:cNvPr id="6" name="Espace réservé du contenu 5"/>
          <p:cNvGraphicFramePr>
            <a:graphicFrameLocks noGrp="1"/>
          </p:cNvGraphicFramePr>
          <p:nvPr>
            <p:ph idx="1"/>
            <p:extLst/>
          </p:nvPr>
        </p:nvGraphicFramePr>
        <p:xfrm>
          <a:off x="330200" y="2379980"/>
          <a:ext cx="8229600" cy="2108200"/>
        </p:xfrm>
        <a:graphic>
          <a:graphicData uri="http://schemas.openxmlformats.org/drawingml/2006/table">
            <a:tbl>
              <a:tblPr firstRow="1" bandRow="1">
                <a:tableStyleId>{5C22544A-7EE6-4342-B048-85BDC9FD1C3A}</a:tableStyleId>
              </a:tblPr>
              <a:tblGrid>
                <a:gridCol w="4762500"/>
                <a:gridCol w="3467100"/>
              </a:tblGrid>
              <a:tr h="370840">
                <a:tc>
                  <a:txBody>
                    <a:bodyPr/>
                    <a:lstStyle/>
                    <a:p>
                      <a:r>
                        <a:rPr lang="fr-FR" dirty="0" smtClean="0"/>
                        <a:t>Adultes/situation économique pays considérés</a:t>
                      </a:r>
                      <a:endParaRPr lang="fr-FR" dirty="0"/>
                    </a:p>
                  </a:txBody>
                  <a:tcPr/>
                </a:tc>
                <a:tc>
                  <a:txBody>
                    <a:bodyPr/>
                    <a:lstStyle/>
                    <a:p>
                      <a:r>
                        <a:rPr lang="fr-FR" dirty="0" smtClean="0"/>
                        <a:t>Efficacité VP23 </a:t>
                      </a:r>
                      <a:endParaRPr lang="fr-FR" dirty="0"/>
                    </a:p>
                  </a:txBody>
                  <a:tcPr/>
                </a:tc>
              </a:tr>
              <a:tr h="370840">
                <a:tc>
                  <a:txBody>
                    <a:bodyPr/>
                    <a:lstStyle/>
                    <a:p>
                      <a:r>
                        <a:rPr lang="fr-FR" dirty="0" smtClean="0"/>
                        <a:t>Ensemble des 11 études (n=</a:t>
                      </a:r>
                      <a:r>
                        <a:rPr lang="fr-FR" sz="1800" b="0" i="0" u="none" strike="noStrike" kern="1200" baseline="0" dirty="0" smtClean="0">
                          <a:solidFill>
                            <a:schemeClr val="dk1"/>
                          </a:solidFill>
                          <a:latin typeface="+mn-lt"/>
                          <a:ea typeface="+mn-ea"/>
                          <a:cs typeface="+mn-cs"/>
                        </a:rPr>
                        <a:t>36 489)</a:t>
                      </a:r>
                    </a:p>
                    <a:p>
                      <a:r>
                        <a:rPr lang="fr-FR" dirty="0" smtClean="0"/>
                        <a:t>Sains/pays faibles revenus (n=5 373)</a:t>
                      </a:r>
                    </a:p>
                    <a:p>
                      <a:r>
                        <a:rPr lang="fr-FR" dirty="0" smtClean="0"/>
                        <a:t>Avec comorbidités chroniques/</a:t>
                      </a:r>
                      <a:r>
                        <a:rPr lang="fr-FR" baseline="0" dirty="0" smtClean="0"/>
                        <a:t>haut niveau de revenus (n=</a:t>
                      </a:r>
                      <a:r>
                        <a:rPr lang="fr-FR" sz="1800" b="0" i="0" u="none" strike="noStrike" kern="1200" baseline="0" dirty="0" smtClean="0">
                          <a:solidFill>
                            <a:schemeClr val="dk1"/>
                          </a:solidFill>
                          <a:latin typeface="+mn-lt"/>
                          <a:ea typeface="+mn-ea"/>
                          <a:cs typeface="+mn-cs"/>
                        </a:rPr>
                        <a:t>3230)</a:t>
                      </a:r>
                      <a:endParaRPr lang="fr-FR" baseline="0" dirty="0" smtClean="0"/>
                    </a:p>
                    <a:p>
                      <a:r>
                        <a:rPr lang="fr-FR" baseline="0" dirty="0" smtClean="0"/>
                        <a:t>Sains/haut niveau de revenus (n= </a:t>
                      </a:r>
                      <a:r>
                        <a:rPr lang="fr-FR" sz="1800" b="0" i="0" u="none" strike="noStrike" kern="1200" baseline="0" dirty="0" smtClean="0">
                          <a:solidFill>
                            <a:schemeClr val="dk1"/>
                          </a:solidFill>
                          <a:latin typeface="+mn-lt"/>
                          <a:ea typeface="+mn-ea"/>
                          <a:cs typeface="+mn-cs"/>
                        </a:rPr>
                        <a:t>27 886)</a:t>
                      </a:r>
                      <a:endParaRPr lang="fr-FR" baseline="0" dirty="0" smtClean="0"/>
                    </a:p>
                    <a:p>
                      <a:endParaRPr lang="fr-FR" dirty="0"/>
                    </a:p>
                  </a:txBody>
                  <a:tcPr/>
                </a:tc>
                <a:tc>
                  <a:txBody>
                    <a:bodyPr/>
                    <a:lstStyle/>
                    <a:p>
                      <a:r>
                        <a:rPr lang="fr-FR" sz="1800" b="0" i="0" u="none" strike="noStrike" kern="1200" baseline="0" dirty="0" smtClean="0">
                          <a:solidFill>
                            <a:schemeClr val="dk1"/>
                          </a:solidFill>
                          <a:latin typeface="+mn-lt"/>
                          <a:ea typeface="+mn-ea"/>
                          <a:cs typeface="+mn-cs"/>
                        </a:rPr>
                        <a:t>OR 0.26  (IC 95% </a:t>
                      </a:r>
                      <a:r>
                        <a:rPr lang="en-US" sz="1800" b="0" i="0" u="none" strike="noStrike" kern="1200" baseline="0" dirty="0" smtClean="0">
                          <a:solidFill>
                            <a:schemeClr val="dk1"/>
                          </a:solidFill>
                          <a:latin typeface="+mn-lt"/>
                          <a:ea typeface="+mn-ea"/>
                          <a:cs typeface="+mn-cs"/>
                        </a:rPr>
                        <a:t>0.14 </a:t>
                      </a:r>
                      <a:r>
                        <a:rPr lang="en-US" sz="1800" b="0" i="0" u="none" strike="noStrike" kern="1200" baseline="0" dirty="0" err="1" smtClean="0">
                          <a:solidFill>
                            <a:schemeClr val="dk1"/>
                          </a:solidFill>
                          <a:latin typeface="+mn-lt"/>
                          <a:ea typeface="+mn-ea"/>
                          <a:cs typeface="+mn-cs"/>
                        </a:rPr>
                        <a:t>à</a:t>
                      </a:r>
                      <a:r>
                        <a:rPr lang="en-US" sz="1800" b="0" i="0" u="none" strike="noStrike" kern="1200" baseline="0" dirty="0" smtClean="0">
                          <a:solidFill>
                            <a:schemeClr val="dk1"/>
                          </a:solidFill>
                          <a:latin typeface="+mn-lt"/>
                          <a:ea typeface="+mn-ea"/>
                          <a:cs typeface="+mn-cs"/>
                        </a:rPr>
                        <a:t> 0.45;*</a:t>
                      </a:r>
                    </a:p>
                    <a:p>
                      <a:r>
                        <a:rPr lang="en-US" sz="1800" b="0" i="0" u="none" strike="noStrike" kern="1200" baseline="0" dirty="0" smtClean="0">
                          <a:solidFill>
                            <a:schemeClr val="dk1"/>
                          </a:solidFill>
                          <a:latin typeface="+mn-lt"/>
                          <a:ea typeface="+mn-ea"/>
                          <a:cs typeface="+mn-cs"/>
                        </a:rPr>
                        <a:t>OR 0.14 (IC 95% 0.03 </a:t>
                      </a:r>
                      <a:r>
                        <a:rPr lang="en-US" sz="1800" b="0" i="0" u="none" strike="noStrike" kern="1200" baseline="0" dirty="0" err="1" smtClean="0">
                          <a:solidFill>
                            <a:schemeClr val="dk1"/>
                          </a:solidFill>
                          <a:latin typeface="+mn-lt"/>
                          <a:ea typeface="+mn-ea"/>
                          <a:cs typeface="+mn-cs"/>
                        </a:rPr>
                        <a:t>à</a:t>
                      </a:r>
                      <a:r>
                        <a:rPr lang="en-US" sz="1800" b="0" i="0" u="none" strike="noStrike" kern="1200" baseline="0" dirty="0" smtClean="0">
                          <a:solidFill>
                            <a:schemeClr val="dk1"/>
                          </a:solidFill>
                          <a:latin typeface="+mn-lt"/>
                          <a:ea typeface="+mn-ea"/>
                          <a:cs typeface="+mn-cs"/>
                        </a:rPr>
                        <a:t> 0.61)</a:t>
                      </a:r>
                    </a:p>
                    <a:p>
                      <a:r>
                        <a:rPr lang="fr-FR" sz="1800" b="1" i="0" u="none" strike="noStrike" kern="1200" baseline="0" dirty="0" smtClean="0">
                          <a:solidFill>
                            <a:schemeClr val="dk1"/>
                          </a:solidFill>
                          <a:latin typeface="+mn-lt"/>
                          <a:ea typeface="+mn-ea"/>
                          <a:cs typeface="+mn-cs"/>
                        </a:rPr>
                        <a:t>OR 1.56, (IC 95% 0.35 à 6.94)**</a:t>
                      </a:r>
                    </a:p>
                    <a:p>
                      <a:endParaRPr lang="fr-FR" sz="1800" b="1" i="0" u="none" strike="noStrike" kern="1200" baseline="0" dirty="0" smtClean="0">
                        <a:solidFill>
                          <a:schemeClr val="dk1"/>
                        </a:solidFill>
                        <a:latin typeface="+mn-lt"/>
                        <a:ea typeface="+mn-ea"/>
                        <a:cs typeface="+mn-cs"/>
                      </a:endParaRPr>
                    </a:p>
                    <a:p>
                      <a:r>
                        <a:rPr lang="fr-FR" sz="1800" b="0" i="0" u="none" strike="noStrike" kern="1200" baseline="0" dirty="0" smtClean="0">
                          <a:solidFill>
                            <a:schemeClr val="dk1"/>
                          </a:solidFill>
                          <a:latin typeface="+mn-lt"/>
                          <a:ea typeface="+mn-ea"/>
                          <a:cs typeface="+mn-cs"/>
                        </a:rPr>
                        <a:t>OR 0.20,(IC 95% 0.10 à 0.39)***</a:t>
                      </a:r>
                      <a:endParaRPr lang="fr-FR" dirty="0"/>
                    </a:p>
                  </a:txBody>
                  <a:tcPr/>
                </a:tc>
              </a:tr>
            </a:tbl>
          </a:graphicData>
        </a:graphic>
      </p:graphicFrame>
      <p:sp>
        <p:nvSpPr>
          <p:cNvPr id="3" name="Espace réservé du pied de page 2"/>
          <p:cNvSpPr>
            <a:spLocks noGrp="1"/>
          </p:cNvSpPr>
          <p:nvPr>
            <p:ph type="ftr" sz="quarter" idx="4294967295"/>
          </p:nvPr>
        </p:nvSpPr>
        <p:spPr>
          <a:xfrm>
            <a:off x="3124200" y="6356350"/>
            <a:ext cx="2895600" cy="365125"/>
          </a:xfrm>
          <a:prstGeom prst="rect">
            <a:avLst/>
          </a:prstGeom>
        </p:spPr>
        <p:txBody>
          <a:bodyPr/>
          <a:lstStyle/>
          <a:p>
            <a:r>
              <a:rPr lang="fr-FR" smtClean="0"/>
              <a:t>DU St Louis 2015</a:t>
            </a:r>
            <a:endParaRPr lang="fr-FR"/>
          </a:p>
        </p:txBody>
      </p:sp>
      <p:sp>
        <p:nvSpPr>
          <p:cNvPr id="7" name="ZoneTexte 6"/>
          <p:cNvSpPr txBox="1"/>
          <p:nvPr/>
        </p:nvSpPr>
        <p:spPr>
          <a:xfrm>
            <a:off x="457200" y="5080000"/>
            <a:ext cx="8432800" cy="646331"/>
          </a:xfrm>
          <a:prstGeom prst="rect">
            <a:avLst/>
          </a:prstGeom>
          <a:noFill/>
        </p:spPr>
        <p:txBody>
          <a:bodyPr wrap="square" rtlCol="0">
            <a:spAutoFit/>
          </a:bodyPr>
          <a:lstStyle/>
          <a:p>
            <a:r>
              <a:rPr lang="fr-FR" dirty="0" smtClean="0"/>
              <a:t>* Études homogènes, ** manque de puissance, *** hétérogénéité possible entre les études rendant le résultats incertains</a:t>
            </a:r>
            <a:endParaRPr lang="fr-FR" dirty="0"/>
          </a:p>
        </p:txBody>
      </p:sp>
      <p:sp>
        <p:nvSpPr>
          <p:cNvPr id="8" name="ZoneTexte 7"/>
          <p:cNvSpPr txBox="1"/>
          <p:nvPr/>
        </p:nvSpPr>
        <p:spPr>
          <a:xfrm>
            <a:off x="38993" y="5802352"/>
            <a:ext cx="9105007" cy="369332"/>
          </a:xfrm>
          <a:prstGeom prst="rect">
            <a:avLst/>
          </a:prstGeom>
          <a:noFill/>
        </p:spPr>
        <p:txBody>
          <a:bodyPr wrap="square" rtlCol="0">
            <a:spAutoFit/>
          </a:bodyPr>
          <a:lstStyle/>
          <a:p>
            <a:r>
              <a:rPr lang="fr-FR" dirty="0" err="1" smtClean="0"/>
              <a:t>Moberley</a:t>
            </a:r>
            <a:r>
              <a:rPr lang="fr-FR" dirty="0" smtClean="0"/>
              <a:t> </a:t>
            </a:r>
            <a:r>
              <a:rPr lang="en-US" dirty="0"/>
              <a:t>The Cochrane </a:t>
            </a:r>
            <a:r>
              <a:rPr lang="en-US" dirty="0" smtClean="0"/>
              <a:t>Library 2013</a:t>
            </a:r>
            <a:r>
              <a:rPr lang="en-US" dirty="0"/>
              <a:t>, Issue </a:t>
            </a:r>
            <a:r>
              <a:rPr lang="en-US" dirty="0" smtClean="0"/>
              <a:t>1; </a:t>
            </a:r>
            <a:r>
              <a:rPr lang="en-US" dirty="0"/>
              <a:t>http://</a:t>
            </a:r>
            <a:r>
              <a:rPr lang="en-US" dirty="0" err="1"/>
              <a:t>www.thecochranelibrary.com</a:t>
            </a:r>
            <a:r>
              <a:rPr lang="fr-FR" dirty="0" smtClean="0"/>
              <a:t> </a:t>
            </a:r>
            <a:endParaRPr lang="fr-FR" dirty="0"/>
          </a:p>
        </p:txBody>
      </p:sp>
    </p:spTree>
    <p:extLst>
      <p:ext uri="{BB962C8B-B14F-4D97-AF65-F5344CB8AC3E}">
        <p14:creationId xmlns:p14="http://schemas.microsoft.com/office/powerpoint/2010/main" val="25776587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374264" y="189790"/>
            <a:ext cx="8229600" cy="1592829"/>
          </a:xfrm>
        </p:spPr>
        <p:style>
          <a:lnRef idx="3">
            <a:schemeClr val="lt1"/>
          </a:lnRef>
          <a:fillRef idx="1">
            <a:schemeClr val="accent5"/>
          </a:fillRef>
          <a:effectRef idx="1">
            <a:schemeClr val="accent5"/>
          </a:effectRef>
          <a:fontRef idx="minor">
            <a:schemeClr val="lt1"/>
          </a:fontRef>
        </p:style>
        <p:txBody>
          <a:bodyPr>
            <a:normAutofit/>
          </a:bodyPr>
          <a:lstStyle/>
          <a:p>
            <a:r>
              <a:rPr lang="fr-FR" sz="3200" dirty="0" smtClean="0"/>
              <a:t>Efficacité PPV23 et pneumonies </a:t>
            </a:r>
            <a:r>
              <a:rPr lang="fr-FR" sz="3200" dirty="0" smtClean="0">
                <a:solidFill>
                  <a:srgbClr val="FF0000"/>
                </a:solidFill>
              </a:rPr>
              <a:t>toute cause</a:t>
            </a:r>
            <a:r>
              <a:rPr lang="fr-FR" sz="3200" dirty="0" smtClean="0"/>
              <a:t/>
            </a:r>
            <a:br>
              <a:rPr lang="fr-FR" sz="3200" dirty="0" smtClean="0"/>
            </a:br>
            <a:r>
              <a:rPr lang="fr-FR" sz="3200" dirty="0" smtClean="0"/>
              <a:t>études randomisées : pas de preuve convaincante </a:t>
            </a:r>
            <a:endParaRPr lang="fr-FR" sz="3200" dirty="0"/>
          </a:p>
        </p:txBody>
      </p:sp>
      <p:graphicFrame>
        <p:nvGraphicFramePr>
          <p:cNvPr id="6" name="Espace réservé du contenu 5"/>
          <p:cNvGraphicFramePr>
            <a:graphicFrameLocks noGrp="1"/>
          </p:cNvGraphicFramePr>
          <p:nvPr>
            <p:ph idx="1"/>
            <p:extLst/>
          </p:nvPr>
        </p:nvGraphicFramePr>
        <p:xfrm>
          <a:off x="284966" y="2265247"/>
          <a:ext cx="8686800" cy="2316480"/>
        </p:xfrm>
        <a:graphic>
          <a:graphicData uri="http://schemas.openxmlformats.org/drawingml/2006/table">
            <a:tbl>
              <a:tblPr firstRow="1" bandRow="1">
                <a:tableStyleId>{5C22544A-7EE6-4342-B048-85BDC9FD1C3A}</a:tableStyleId>
              </a:tblPr>
              <a:tblGrid>
                <a:gridCol w="5147733"/>
                <a:gridCol w="3539067"/>
              </a:tblGrid>
              <a:tr h="370840">
                <a:tc>
                  <a:txBody>
                    <a:bodyPr/>
                    <a:lstStyle/>
                    <a:p>
                      <a:r>
                        <a:rPr lang="fr-FR" sz="2000" dirty="0" smtClean="0"/>
                        <a:t>Adultes/situation économique pays considérés</a:t>
                      </a:r>
                      <a:endParaRPr lang="fr-FR" sz="2000" dirty="0"/>
                    </a:p>
                  </a:txBody>
                  <a:tcPr/>
                </a:tc>
                <a:tc>
                  <a:txBody>
                    <a:bodyPr/>
                    <a:lstStyle/>
                    <a:p>
                      <a:r>
                        <a:rPr lang="fr-FR" sz="2000" dirty="0" smtClean="0"/>
                        <a:t>Efficacité VP23 </a:t>
                      </a:r>
                      <a:endParaRPr lang="fr-FR" sz="2000" dirty="0"/>
                    </a:p>
                  </a:txBody>
                  <a:tcPr/>
                </a:tc>
              </a:tr>
              <a:tr h="370840">
                <a:tc>
                  <a:txBody>
                    <a:bodyPr/>
                    <a:lstStyle/>
                    <a:p>
                      <a:r>
                        <a:rPr lang="fr-FR" sz="2000" dirty="0" smtClean="0"/>
                        <a:t>Ensemble des 16 études (n= </a:t>
                      </a:r>
                      <a:r>
                        <a:rPr lang="fr-FR" sz="2000" b="0" i="0" u="none" strike="noStrike" kern="1200" baseline="0" dirty="0" smtClean="0">
                          <a:solidFill>
                            <a:schemeClr val="dk1"/>
                          </a:solidFill>
                          <a:latin typeface="+mn-lt"/>
                          <a:ea typeface="+mn-ea"/>
                          <a:cs typeface="+mn-cs"/>
                        </a:rPr>
                        <a:t>47,734)</a:t>
                      </a:r>
                    </a:p>
                    <a:p>
                      <a:r>
                        <a:rPr lang="fr-FR" sz="2000" dirty="0" smtClean="0"/>
                        <a:t>Sains/pays faibles revenus 4 études</a:t>
                      </a:r>
                      <a:r>
                        <a:rPr lang="fr-FR" sz="2000" baseline="0" dirty="0" smtClean="0"/>
                        <a:t> </a:t>
                      </a:r>
                      <a:r>
                        <a:rPr lang="fr-FR" sz="2000" dirty="0" smtClean="0"/>
                        <a:t>(n=</a:t>
                      </a:r>
                      <a:r>
                        <a:rPr lang="fr-FR" sz="2000" b="0" i="0" u="none" strike="noStrike" kern="1200" baseline="0" dirty="0" smtClean="0">
                          <a:solidFill>
                            <a:schemeClr val="dk1"/>
                          </a:solidFill>
                          <a:latin typeface="+mn-lt"/>
                          <a:ea typeface="+mn-ea"/>
                          <a:cs typeface="+mn-cs"/>
                        </a:rPr>
                        <a:t>14 562</a:t>
                      </a:r>
                      <a:r>
                        <a:rPr lang="fr-FR" sz="2000" dirty="0" smtClean="0"/>
                        <a:t>)</a:t>
                      </a:r>
                    </a:p>
                    <a:p>
                      <a:r>
                        <a:rPr lang="fr-FR" sz="2000" dirty="0" smtClean="0"/>
                        <a:t>Avec comorbidités chroniques/</a:t>
                      </a:r>
                      <a:r>
                        <a:rPr lang="fr-FR" sz="2000" baseline="0" dirty="0" smtClean="0"/>
                        <a:t>haut niveau de revenus  6 études (n= 4010</a:t>
                      </a:r>
                      <a:r>
                        <a:rPr lang="fr-FR" sz="2000" b="0" i="0" u="none" strike="noStrike" kern="1200" baseline="0" dirty="0" smtClean="0">
                          <a:solidFill>
                            <a:schemeClr val="dk1"/>
                          </a:solidFill>
                          <a:latin typeface="+mn-lt"/>
                          <a:ea typeface="+mn-ea"/>
                          <a:cs typeface="+mn-cs"/>
                        </a:rPr>
                        <a:t>)</a:t>
                      </a:r>
                      <a:endParaRPr lang="fr-FR" sz="2000" baseline="0" dirty="0" smtClean="0"/>
                    </a:p>
                    <a:p>
                      <a:r>
                        <a:rPr lang="fr-FR" sz="2000" baseline="0" dirty="0" smtClean="0"/>
                        <a:t>Sains/haut niveau de revenus 6 études (n= </a:t>
                      </a:r>
                      <a:r>
                        <a:rPr lang="fr-FR" sz="2000" b="0" i="0" u="none" strike="noStrike" kern="1200" baseline="0" dirty="0" smtClean="0">
                          <a:solidFill>
                            <a:schemeClr val="dk1"/>
                          </a:solidFill>
                          <a:latin typeface="+mn-lt"/>
                          <a:ea typeface="+mn-ea"/>
                          <a:cs typeface="+mn-cs"/>
                        </a:rPr>
                        <a:t>29,186)</a:t>
                      </a:r>
                      <a:endParaRPr lang="fr-FR" sz="2000" baseline="0" dirty="0" smtClean="0"/>
                    </a:p>
                  </a:txBody>
                  <a:tcPr/>
                </a:tc>
                <a:tc>
                  <a:txBody>
                    <a:bodyPr/>
                    <a:lstStyle/>
                    <a:p>
                      <a:r>
                        <a:rPr lang="fr-FR" sz="2000" b="0" i="0" u="none" strike="noStrike" kern="1200" baseline="0" dirty="0" smtClean="0">
                          <a:solidFill>
                            <a:schemeClr val="dk1"/>
                          </a:solidFill>
                          <a:latin typeface="+mn-lt"/>
                          <a:ea typeface="+mn-ea"/>
                          <a:cs typeface="+mn-cs"/>
                        </a:rPr>
                        <a:t>OR = 0.72 (IC 95% 0.56 à 0.93)</a:t>
                      </a:r>
                      <a:r>
                        <a:rPr lang="en-US" sz="2000" b="0" i="0" u="none" strike="noStrike" kern="1200" baseline="0" dirty="0" smtClean="0">
                          <a:solidFill>
                            <a:schemeClr val="dk1"/>
                          </a:solidFill>
                          <a:latin typeface="+mn-lt"/>
                          <a:ea typeface="+mn-ea"/>
                          <a:cs typeface="+mn-cs"/>
                        </a:rPr>
                        <a:t>* </a:t>
                      </a:r>
                    </a:p>
                    <a:p>
                      <a:r>
                        <a:rPr lang="en-US" sz="2000" b="0" i="0" u="none" strike="noStrike" kern="1200" baseline="0" dirty="0" smtClean="0">
                          <a:solidFill>
                            <a:schemeClr val="dk1"/>
                          </a:solidFill>
                          <a:latin typeface="+mn-lt"/>
                          <a:ea typeface="+mn-ea"/>
                          <a:cs typeface="+mn-cs"/>
                        </a:rPr>
                        <a:t>OR = 0.54, (IC 95% 0.43 </a:t>
                      </a:r>
                      <a:r>
                        <a:rPr lang="en-US" sz="2000" b="0" i="0" u="none" strike="noStrike" kern="1200" baseline="0" dirty="0" err="1" smtClean="0">
                          <a:solidFill>
                            <a:schemeClr val="dk1"/>
                          </a:solidFill>
                          <a:latin typeface="+mn-lt"/>
                          <a:ea typeface="+mn-ea"/>
                          <a:cs typeface="+mn-cs"/>
                        </a:rPr>
                        <a:t>à</a:t>
                      </a:r>
                      <a:r>
                        <a:rPr lang="en-US" sz="2000" b="0" i="0" u="none" strike="noStrike" kern="1200" baseline="0" dirty="0" smtClean="0">
                          <a:solidFill>
                            <a:schemeClr val="dk1"/>
                          </a:solidFill>
                          <a:latin typeface="+mn-lt"/>
                          <a:ea typeface="+mn-ea"/>
                          <a:cs typeface="+mn-cs"/>
                        </a:rPr>
                        <a:t> 0.67)£</a:t>
                      </a:r>
                    </a:p>
                    <a:p>
                      <a:r>
                        <a:rPr lang="fr-FR" sz="2000" b="1" i="0" u="none" strike="noStrike" kern="1200" baseline="0" dirty="0" smtClean="0">
                          <a:solidFill>
                            <a:schemeClr val="dk1"/>
                          </a:solidFill>
                          <a:latin typeface="+mn-lt"/>
                          <a:ea typeface="+mn-ea"/>
                          <a:cs typeface="+mn-cs"/>
                        </a:rPr>
                        <a:t>OR = </a:t>
                      </a:r>
                      <a:r>
                        <a:rPr lang="en-US" sz="2000" b="0" i="0" u="none" strike="noStrike" kern="1200" baseline="0" dirty="0" smtClean="0">
                          <a:solidFill>
                            <a:schemeClr val="dk1"/>
                          </a:solidFill>
                          <a:latin typeface="+mn-lt"/>
                          <a:ea typeface="+mn-ea"/>
                          <a:cs typeface="+mn-cs"/>
                        </a:rPr>
                        <a:t>0.93, (IC 5%0.73  </a:t>
                      </a:r>
                      <a:r>
                        <a:rPr lang="en-US" sz="2000" b="0" i="0" u="none" strike="noStrike" kern="1200" baseline="0" dirty="0" err="1" smtClean="0">
                          <a:solidFill>
                            <a:schemeClr val="dk1"/>
                          </a:solidFill>
                          <a:latin typeface="+mn-lt"/>
                          <a:ea typeface="+mn-ea"/>
                          <a:cs typeface="+mn-cs"/>
                        </a:rPr>
                        <a:t>à</a:t>
                      </a:r>
                      <a:r>
                        <a:rPr lang="en-US" sz="2000" b="0" i="0" u="none" strike="noStrike" kern="1200" baseline="0" dirty="0" smtClean="0">
                          <a:solidFill>
                            <a:schemeClr val="dk1"/>
                          </a:solidFill>
                          <a:latin typeface="+mn-lt"/>
                          <a:ea typeface="+mn-ea"/>
                          <a:cs typeface="+mn-cs"/>
                        </a:rPr>
                        <a:t> 1.19)**</a:t>
                      </a:r>
                      <a:endParaRPr lang="fr-FR" sz="2000" b="1" i="0" u="none" strike="noStrike" kern="1200" baseline="0" dirty="0" smtClean="0">
                        <a:solidFill>
                          <a:schemeClr val="dk1"/>
                        </a:solidFill>
                        <a:latin typeface="+mn-lt"/>
                        <a:ea typeface="+mn-ea"/>
                        <a:cs typeface="+mn-cs"/>
                      </a:endParaRPr>
                    </a:p>
                    <a:p>
                      <a:endParaRPr lang="fr-FR" sz="2000" b="0" i="0" u="none" strike="noStrike" kern="1200" baseline="0" dirty="0" smtClean="0">
                        <a:solidFill>
                          <a:schemeClr val="dk1"/>
                        </a:solidFill>
                        <a:latin typeface="+mn-lt"/>
                        <a:ea typeface="+mn-ea"/>
                        <a:cs typeface="+mn-cs"/>
                      </a:endParaRPr>
                    </a:p>
                    <a:p>
                      <a:r>
                        <a:rPr lang="fr-FR" sz="2000" b="0" i="0" u="none" strike="noStrike" kern="1200" baseline="0" dirty="0" smtClean="0">
                          <a:solidFill>
                            <a:schemeClr val="dk1"/>
                          </a:solidFill>
                          <a:latin typeface="+mn-lt"/>
                          <a:ea typeface="+mn-ea"/>
                          <a:cs typeface="+mn-cs"/>
                        </a:rPr>
                        <a:t>OR = 0.71, (IC 95% </a:t>
                      </a:r>
                      <a:r>
                        <a:rPr lang="en-US" sz="2000" b="0" i="0" u="none" strike="noStrike" kern="1200" baseline="0" dirty="0" smtClean="0">
                          <a:solidFill>
                            <a:schemeClr val="dk1"/>
                          </a:solidFill>
                          <a:latin typeface="+mn-lt"/>
                          <a:ea typeface="+mn-ea"/>
                          <a:cs typeface="+mn-cs"/>
                        </a:rPr>
                        <a:t>0.45 à1.12)*</a:t>
                      </a:r>
                      <a:endParaRPr lang="fr-FR" sz="2000" dirty="0"/>
                    </a:p>
                  </a:txBody>
                  <a:tcPr/>
                </a:tc>
              </a:tr>
            </a:tbl>
          </a:graphicData>
        </a:graphic>
      </p:graphicFrame>
      <p:sp>
        <p:nvSpPr>
          <p:cNvPr id="7" name="ZoneTexte 6"/>
          <p:cNvSpPr txBox="1"/>
          <p:nvPr/>
        </p:nvSpPr>
        <p:spPr>
          <a:xfrm>
            <a:off x="457200" y="4842427"/>
            <a:ext cx="8432800" cy="646331"/>
          </a:xfrm>
          <a:prstGeom prst="rect">
            <a:avLst/>
          </a:prstGeom>
          <a:noFill/>
        </p:spPr>
        <p:txBody>
          <a:bodyPr wrap="square" rtlCol="0">
            <a:spAutoFit/>
          </a:bodyPr>
          <a:lstStyle/>
          <a:p>
            <a:r>
              <a:rPr lang="fr-FR" dirty="0" smtClean="0"/>
              <a:t>* Haut niveau hétérogénéité, ** manque de puissance</a:t>
            </a:r>
          </a:p>
          <a:p>
            <a:endParaRPr lang="fr-FR" dirty="0"/>
          </a:p>
        </p:txBody>
      </p:sp>
      <p:sp>
        <p:nvSpPr>
          <p:cNvPr id="8" name="ZoneTexte 7"/>
          <p:cNvSpPr txBox="1"/>
          <p:nvPr/>
        </p:nvSpPr>
        <p:spPr>
          <a:xfrm>
            <a:off x="38993" y="6171684"/>
            <a:ext cx="9105007" cy="369332"/>
          </a:xfrm>
          <a:prstGeom prst="rect">
            <a:avLst/>
          </a:prstGeom>
          <a:noFill/>
        </p:spPr>
        <p:txBody>
          <a:bodyPr wrap="square" rtlCol="0">
            <a:spAutoFit/>
          </a:bodyPr>
          <a:lstStyle/>
          <a:p>
            <a:r>
              <a:rPr lang="fr-FR" dirty="0" err="1" smtClean="0"/>
              <a:t>Moberley</a:t>
            </a:r>
            <a:r>
              <a:rPr lang="fr-FR" dirty="0" smtClean="0"/>
              <a:t> </a:t>
            </a:r>
            <a:r>
              <a:rPr lang="en-US" dirty="0"/>
              <a:t>The Cochrane </a:t>
            </a:r>
            <a:r>
              <a:rPr lang="en-US" dirty="0" smtClean="0"/>
              <a:t>Library 2013</a:t>
            </a:r>
            <a:r>
              <a:rPr lang="en-US" dirty="0"/>
              <a:t>, Issue </a:t>
            </a:r>
            <a:r>
              <a:rPr lang="en-US" dirty="0" smtClean="0"/>
              <a:t>1; </a:t>
            </a:r>
            <a:r>
              <a:rPr lang="en-US" dirty="0"/>
              <a:t>http://</a:t>
            </a:r>
            <a:r>
              <a:rPr lang="en-US" dirty="0" err="1"/>
              <a:t>www.thecochranelibrary.com</a:t>
            </a:r>
            <a:r>
              <a:rPr lang="fr-FR" dirty="0" smtClean="0"/>
              <a:t> </a:t>
            </a:r>
            <a:endParaRPr lang="fr-FR" dirty="0"/>
          </a:p>
        </p:txBody>
      </p:sp>
      <p:sp>
        <p:nvSpPr>
          <p:cNvPr id="9" name="Textfeld 5"/>
          <p:cNvSpPr txBox="1"/>
          <p:nvPr/>
        </p:nvSpPr>
        <p:spPr>
          <a:xfrm>
            <a:off x="284966" y="5257925"/>
            <a:ext cx="9026922" cy="461665"/>
          </a:xfrm>
          <a:prstGeom prst="rect">
            <a:avLst/>
          </a:prstGeom>
          <a:noFill/>
        </p:spPr>
        <p:txBody>
          <a:bodyPr wrap="square" rtlCol="0">
            <a:spAutoFit/>
          </a:bodyPr>
          <a:lstStyle/>
          <a:p>
            <a:r>
              <a:rPr lang="de-DE" sz="1200" dirty="0" smtClean="0">
                <a:solidFill>
                  <a:srgbClr val="093A80"/>
                </a:solidFill>
                <a:latin typeface="Arial"/>
              </a:rPr>
              <a:t>£ African </a:t>
            </a:r>
            <a:r>
              <a:rPr lang="de-DE" sz="1200" dirty="0" err="1" smtClean="0">
                <a:solidFill>
                  <a:srgbClr val="093A80"/>
                </a:solidFill>
                <a:latin typeface="Arial"/>
              </a:rPr>
              <a:t>goldminers</a:t>
            </a:r>
            <a:r>
              <a:rPr lang="de-DE" sz="1200" dirty="0" smtClean="0">
                <a:solidFill>
                  <a:srgbClr val="093A80"/>
                </a:solidFill>
                <a:latin typeface="Arial"/>
              </a:rPr>
              <a:t> (Austrian,1976; Smit 1977);  AR 90 / 1,000 </a:t>
            </a:r>
            <a:r>
              <a:rPr lang="de-DE" sz="1200" dirty="0" err="1" smtClean="0">
                <a:solidFill>
                  <a:srgbClr val="093A80"/>
                </a:solidFill>
                <a:latin typeface="Arial"/>
              </a:rPr>
              <a:t>person</a:t>
            </a:r>
            <a:r>
              <a:rPr lang="de-DE" sz="1200" dirty="0" smtClean="0">
                <a:solidFill>
                  <a:srgbClr val="093A80"/>
                </a:solidFill>
                <a:latin typeface="Arial"/>
              </a:rPr>
              <a:t> </a:t>
            </a:r>
            <a:r>
              <a:rPr lang="de-DE" sz="1200" dirty="0" err="1" smtClean="0">
                <a:solidFill>
                  <a:srgbClr val="093A80"/>
                </a:solidFill>
                <a:latin typeface="Arial"/>
              </a:rPr>
              <a:t>years</a:t>
            </a:r>
            <a:r>
              <a:rPr lang="de-DE" sz="1200" dirty="0" smtClean="0">
                <a:solidFill>
                  <a:srgbClr val="093A80"/>
                </a:solidFill>
                <a:latin typeface="Arial"/>
              </a:rPr>
              <a:t>;  PPV6, PPV12, PPV13;                                    Community </a:t>
            </a:r>
            <a:r>
              <a:rPr lang="de-DE" sz="1200" dirty="0" err="1" smtClean="0">
                <a:solidFill>
                  <a:srgbClr val="093A80"/>
                </a:solidFill>
                <a:latin typeface="Arial"/>
              </a:rPr>
              <a:t>dwelling</a:t>
            </a:r>
            <a:r>
              <a:rPr lang="de-DE" sz="1200" dirty="0" smtClean="0">
                <a:solidFill>
                  <a:srgbClr val="093A80"/>
                </a:solidFill>
                <a:latin typeface="Arial"/>
              </a:rPr>
              <a:t> </a:t>
            </a:r>
            <a:r>
              <a:rPr lang="de-DE" sz="1200" dirty="0" err="1" smtClean="0">
                <a:solidFill>
                  <a:srgbClr val="093A80"/>
                </a:solidFill>
                <a:latin typeface="Arial"/>
              </a:rPr>
              <a:t>adults</a:t>
            </a:r>
            <a:r>
              <a:rPr lang="de-DE" sz="1200" dirty="0" smtClean="0">
                <a:solidFill>
                  <a:srgbClr val="093A80"/>
                </a:solidFill>
                <a:latin typeface="Arial"/>
              </a:rPr>
              <a:t> in </a:t>
            </a:r>
            <a:r>
              <a:rPr lang="de-DE" sz="1200" dirty="0" err="1" smtClean="0">
                <a:solidFill>
                  <a:srgbClr val="093A80"/>
                </a:solidFill>
                <a:latin typeface="Arial"/>
              </a:rPr>
              <a:t>highlands</a:t>
            </a:r>
            <a:r>
              <a:rPr lang="de-DE" sz="1200" dirty="0" smtClean="0">
                <a:solidFill>
                  <a:srgbClr val="093A80"/>
                </a:solidFill>
                <a:latin typeface="Arial"/>
              </a:rPr>
              <a:t> </a:t>
            </a:r>
            <a:r>
              <a:rPr lang="de-DE" sz="1200" dirty="0" err="1" smtClean="0">
                <a:solidFill>
                  <a:srgbClr val="093A80"/>
                </a:solidFill>
                <a:latin typeface="Arial"/>
              </a:rPr>
              <a:t>of</a:t>
            </a:r>
            <a:r>
              <a:rPr lang="de-DE" sz="1200" dirty="0" smtClean="0">
                <a:solidFill>
                  <a:srgbClr val="093A80"/>
                </a:solidFill>
                <a:latin typeface="Arial"/>
              </a:rPr>
              <a:t> Papua New Guinea (1977); PPV14</a:t>
            </a:r>
            <a:endParaRPr lang="de-DE" sz="2400" dirty="0">
              <a:solidFill>
                <a:srgbClr val="093A80"/>
              </a:solidFill>
              <a:latin typeface="Arial"/>
            </a:endParaRPr>
          </a:p>
        </p:txBody>
      </p:sp>
    </p:spTree>
    <p:extLst>
      <p:ext uri="{BB962C8B-B14F-4D97-AF65-F5344CB8AC3E}">
        <p14:creationId xmlns:p14="http://schemas.microsoft.com/office/powerpoint/2010/main" val="23793454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style>
          <a:lnRef idx="3">
            <a:schemeClr val="lt1"/>
          </a:lnRef>
          <a:fillRef idx="1">
            <a:schemeClr val="accent5"/>
          </a:fillRef>
          <a:effectRef idx="1">
            <a:schemeClr val="accent5"/>
          </a:effectRef>
          <a:fontRef idx="minor">
            <a:schemeClr val="lt1"/>
          </a:fontRef>
        </p:style>
        <p:txBody>
          <a:bodyPr>
            <a:normAutofit fontScale="90000"/>
          </a:bodyPr>
          <a:lstStyle/>
          <a:p>
            <a:r>
              <a:rPr lang="fr-FR" dirty="0" smtClean="0"/>
              <a:t>Efficacité évaluée sur Mortalité </a:t>
            </a:r>
            <a:r>
              <a:rPr lang="fr-FR" dirty="0" smtClean="0">
                <a:solidFill>
                  <a:srgbClr val="FF0000"/>
                </a:solidFill>
              </a:rPr>
              <a:t>toute cause</a:t>
            </a:r>
            <a:endParaRPr lang="fr-FR" dirty="0">
              <a:solidFill>
                <a:srgbClr val="FF0000"/>
              </a:solidFill>
            </a:endParaRPr>
          </a:p>
        </p:txBody>
      </p:sp>
      <p:graphicFrame>
        <p:nvGraphicFramePr>
          <p:cNvPr id="6" name="Espace réservé du contenu 5"/>
          <p:cNvGraphicFramePr>
            <a:graphicFrameLocks noGrp="1"/>
          </p:cNvGraphicFramePr>
          <p:nvPr>
            <p:ph idx="1"/>
            <p:extLst/>
          </p:nvPr>
        </p:nvGraphicFramePr>
        <p:xfrm>
          <a:off x="330200" y="2379980"/>
          <a:ext cx="8559800" cy="2108200"/>
        </p:xfrm>
        <a:graphic>
          <a:graphicData uri="http://schemas.openxmlformats.org/drawingml/2006/table">
            <a:tbl>
              <a:tblPr firstRow="1" bandRow="1">
                <a:tableStyleId>{5C22544A-7EE6-4342-B048-85BDC9FD1C3A}</a:tableStyleId>
              </a:tblPr>
              <a:tblGrid>
                <a:gridCol w="4953588"/>
                <a:gridCol w="3606212"/>
              </a:tblGrid>
              <a:tr h="370840">
                <a:tc>
                  <a:txBody>
                    <a:bodyPr/>
                    <a:lstStyle/>
                    <a:p>
                      <a:r>
                        <a:rPr lang="fr-FR" dirty="0" smtClean="0"/>
                        <a:t>Adultes/situation économique pays considérés</a:t>
                      </a:r>
                      <a:endParaRPr lang="fr-FR" dirty="0"/>
                    </a:p>
                  </a:txBody>
                  <a:tcPr/>
                </a:tc>
                <a:tc>
                  <a:txBody>
                    <a:bodyPr/>
                    <a:lstStyle/>
                    <a:p>
                      <a:r>
                        <a:rPr lang="fr-FR" dirty="0" smtClean="0"/>
                        <a:t>Efficacité VP23 </a:t>
                      </a:r>
                      <a:endParaRPr lang="fr-FR" dirty="0"/>
                    </a:p>
                  </a:txBody>
                  <a:tcPr/>
                </a:tc>
              </a:tr>
              <a:tr h="370840">
                <a:tc>
                  <a:txBody>
                    <a:bodyPr/>
                    <a:lstStyle/>
                    <a:p>
                      <a:r>
                        <a:rPr lang="fr-FR" dirty="0" smtClean="0"/>
                        <a:t>Ensemble des 14 études (n=</a:t>
                      </a:r>
                      <a:r>
                        <a:rPr lang="fr-FR" sz="1800" b="0" i="0" u="none" strike="noStrike" kern="1200" baseline="0" dirty="0" smtClean="0">
                          <a:solidFill>
                            <a:schemeClr val="dk1"/>
                          </a:solidFill>
                          <a:latin typeface="+mn-lt"/>
                          <a:ea typeface="+mn-ea"/>
                          <a:cs typeface="+mn-cs"/>
                        </a:rPr>
                        <a:t>47 560)</a:t>
                      </a:r>
                    </a:p>
                    <a:p>
                      <a:r>
                        <a:rPr lang="fr-FR" dirty="0" smtClean="0"/>
                        <a:t>Sains/pays faibles revenus 1 étude</a:t>
                      </a:r>
                      <a:r>
                        <a:rPr lang="fr-FR" baseline="0" dirty="0" smtClean="0"/>
                        <a:t> </a:t>
                      </a:r>
                      <a:r>
                        <a:rPr lang="fr-FR" dirty="0" smtClean="0"/>
                        <a:t>(n= </a:t>
                      </a:r>
                      <a:r>
                        <a:rPr lang="fr-FR" sz="1800" b="0" i="0" u="none" strike="noStrike" kern="1200" baseline="0" dirty="0" smtClean="0">
                          <a:solidFill>
                            <a:schemeClr val="dk1"/>
                          </a:solidFill>
                          <a:latin typeface="+mn-lt"/>
                          <a:ea typeface="+mn-ea"/>
                          <a:cs typeface="+mn-cs"/>
                        </a:rPr>
                        <a:t>11,958</a:t>
                      </a:r>
                      <a:r>
                        <a:rPr lang="fr-FR" dirty="0" smtClean="0"/>
                        <a:t>)</a:t>
                      </a:r>
                    </a:p>
                    <a:p>
                      <a:r>
                        <a:rPr lang="fr-FR" dirty="0" smtClean="0"/>
                        <a:t>Avec comorbidités chroniques/</a:t>
                      </a:r>
                      <a:r>
                        <a:rPr lang="fr-FR" baseline="0" dirty="0" smtClean="0"/>
                        <a:t>haut niveau de revenu 6 études (n= </a:t>
                      </a:r>
                      <a:r>
                        <a:rPr lang="fr-FR" sz="1800" b="0" i="0" u="none" strike="noStrike" kern="1200" baseline="0" dirty="0" smtClean="0">
                          <a:solidFill>
                            <a:schemeClr val="dk1"/>
                          </a:solidFill>
                          <a:latin typeface="+mn-lt"/>
                          <a:ea typeface="+mn-ea"/>
                          <a:cs typeface="+mn-cs"/>
                        </a:rPr>
                        <a:t>3603)</a:t>
                      </a:r>
                      <a:endParaRPr lang="fr-FR" baseline="0" dirty="0" smtClean="0"/>
                    </a:p>
                    <a:p>
                      <a:r>
                        <a:rPr lang="fr-FR" baseline="0" dirty="0" smtClean="0"/>
                        <a:t>Sains/haut niveau de revenus 6 études (n= </a:t>
                      </a:r>
                      <a:r>
                        <a:rPr lang="fr-FR" sz="1800" b="0" i="0" u="none" strike="noStrike" kern="1200" baseline="0" dirty="0" smtClean="0">
                          <a:solidFill>
                            <a:schemeClr val="dk1"/>
                          </a:solidFill>
                          <a:latin typeface="+mn-lt"/>
                          <a:ea typeface="+mn-ea"/>
                          <a:cs typeface="+mn-cs"/>
                        </a:rPr>
                        <a:t>32,023)</a:t>
                      </a:r>
                      <a:endParaRPr lang="fr-FR" baseline="0" dirty="0" smtClean="0"/>
                    </a:p>
                    <a:p>
                      <a:endParaRPr lang="fr-FR" dirty="0"/>
                    </a:p>
                  </a:txBody>
                  <a:tcPr/>
                </a:tc>
                <a:tc>
                  <a:txBody>
                    <a:bodyPr/>
                    <a:lstStyle/>
                    <a:p>
                      <a:r>
                        <a:rPr lang="fr-FR" sz="1800" b="0" i="0" u="none" strike="noStrike" kern="1200" baseline="0" dirty="0" smtClean="0">
                          <a:solidFill>
                            <a:schemeClr val="dk1"/>
                          </a:solidFill>
                          <a:latin typeface="+mn-lt"/>
                          <a:ea typeface="+mn-ea"/>
                          <a:cs typeface="+mn-cs"/>
                        </a:rPr>
                        <a:t>OR = 0.90 (IC 95% </a:t>
                      </a:r>
                      <a:r>
                        <a:rPr lang="en-US" sz="1800" b="0" i="0" u="none" strike="noStrike" kern="1200" baseline="0" dirty="0" smtClean="0">
                          <a:solidFill>
                            <a:schemeClr val="dk1"/>
                          </a:solidFill>
                          <a:latin typeface="+mn-lt"/>
                          <a:ea typeface="+mn-ea"/>
                          <a:cs typeface="+mn-cs"/>
                        </a:rPr>
                        <a:t>0.74 </a:t>
                      </a:r>
                      <a:r>
                        <a:rPr lang="en-US" sz="1800" b="0" i="0" u="none" strike="noStrike" kern="1200" baseline="0" dirty="0" err="1" smtClean="0">
                          <a:solidFill>
                            <a:schemeClr val="dk1"/>
                          </a:solidFill>
                          <a:latin typeface="+mn-lt"/>
                          <a:ea typeface="+mn-ea"/>
                          <a:cs typeface="+mn-cs"/>
                        </a:rPr>
                        <a:t>à</a:t>
                      </a:r>
                      <a:r>
                        <a:rPr lang="en-US" sz="1800" b="0" i="0" u="none" strike="noStrike" kern="1200" baseline="0" dirty="0" smtClean="0">
                          <a:solidFill>
                            <a:schemeClr val="dk1"/>
                          </a:solidFill>
                          <a:latin typeface="+mn-lt"/>
                          <a:ea typeface="+mn-ea"/>
                          <a:cs typeface="+mn-cs"/>
                        </a:rPr>
                        <a:t> 1.09)*</a:t>
                      </a:r>
                    </a:p>
                    <a:p>
                      <a:r>
                        <a:rPr lang="en-US" sz="1800" b="0" i="0" u="none" strike="noStrike" kern="1200" baseline="0" dirty="0" smtClean="0">
                          <a:solidFill>
                            <a:schemeClr val="dk1"/>
                          </a:solidFill>
                          <a:latin typeface="+mn-lt"/>
                          <a:ea typeface="+mn-ea"/>
                          <a:cs typeface="+mn-cs"/>
                        </a:rPr>
                        <a:t>OR = 0.79,(IC 95% 0.62 </a:t>
                      </a:r>
                      <a:r>
                        <a:rPr lang="en-US" sz="1800" b="0" i="0" u="none" strike="noStrike" kern="1200" baseline="0" dirty="0" err="1" smtClean="0">
                          <a:solidFill>
                            <a:schemeClr val="dk1"/>
                          </a:solidFill>
                          <a:latin typeface="+mn-lt"/>
                          <a:ea typeface="+mn-ea"/>
                          <a:cs typeface="+mn-cs"/>
                        </a:rPr>
                        <a:t>à</a:t>
                      </a:r>
                      <a:r>
                        <a:rPr lang="en-US" sz="1800" b="0" i="0" u="none" strike="noStrike" kern="1200" baseline="0" dirty="0" smtClean="0">
                          <a:solidFill>
                            <a:schemeClr val="dk1"/>
                          </a:solidFill>
                          <a:latin typeface="+mn-lt"/>
                          <a:ea typeface="+mn-ea"/>
                          <a:cs typeface="+mn-cs"/>
                        </a:rPr>
                        <a:t> 0.99)</a:t>
                      </a:r>
                    </a:p>
                    <a:p>
                      <a:r>
                        <a:rPr lang="fr-FR" sz="1800" b="1" i="0" u="none" strike="noStrike" kern="1200" baseline="0" dirty="0" smtClean="0">
                          <a:solidFill>
                            <a:schemeClr val="dk1"/>
                          </a:solidFill>
                          <a:latin typeface="+mn-lt"/>
                          <a:ea typeface="+mn-ea"/>
                          <a:cs typeface="+mn-cs"/>
                        </a:rPr>
                        <a:t>OR = </a:t>
                      </a:r>
                      <a:r>
                        <a:rPr lang="en-US" sz="1800" b="0" i="0" u="none" strike="noStrike" kern="1200" baseline="0" dirty="0" smtClean="0">
                          <a:solidFill>
                            <a:schemeClr val="dk1"/>
                          </a:solidFill>
                          <a:latin typeface="+mn-lt"/>
                          <a:ea typeface="+mn-ea"/>
                          <a:cs typeface="+mn-cs"/>
                        </a:rPr>
                        <a:t>1.13, IC 95% 0.90 to 1.43;</a:t>
                      </a:r>
                      <a:endParaRPr lang="fr-FR" sz="1800" b="0" i="0" u="none" strike="noStrike" kern="1200" baseline="0" dirty="0" smtClean="0">
                        <a:solidFill>
                          <a:schemeClr val="dk1"/>
                        </a:solidFill>
                        <a:latin typeface="+mn-lt"/>
                        <a:ea typeface="+mn-ea"/>
                        <a:cs typeface="+mn-cs"/>
                      </a:endParaRPr>
                    </a:p>
                    <a:p>
                      <a:endParaRPr lang="fr-FR" sz="1800" b="0" i="0" u="none" strike="noStrike" kern="1200" baseline="0" dirty="0" smtClean="0">
                        <a:solidFill>
                          <a:schemeClr val="dk1"/>
                        </a:solidFill>
                        <a:latin typeface="+mn-lt"/>
                        <a:ea typeface="+mn-ea"/>
                        <a:cs typeface="+mn-cs"/>
                      </a:endParaRPr>
                    </a:p>
                    <a:p>
                      <a:r>
                        <a:rPr lang="fr-FR" sz="1800" b="0" i="0" u="none" strike="noStrike" kern="1200" baseline="0" dirty="0" smtClean="0">
                          <a:solidFill>
                            <a:schemeClr val="dk1"/>
                          </a:solidFill>
                          <a:latin typeface="+mn-lt"/>
                          <a:ea typeface="+mn-ea"/>
                          <a:cs typeface="+mn-cs"/>
                        </a:rPr>
                        <a:t>OR = </a:t>
                      </a:r>
                      <a:r>
                        <a:rPr lang="en-US" sz="1800" b="0" i="0" u="none" strike="noStrike" kern="1200" baseline="0" dirty="0" smtClean="0">
                          <a:solidFill>
                            <a:schemeClr val="dk1"/>
                          </a:solidFill>
                          <a:latin typeface="+mn-lt"/>
                          <a:ea typeface="+mn-ea"/>
                          <a:cs typeface="+mn-cs"/>
                        </a:rPr>
                        <a:t>0.88 (IC 95%  0.67 </a:t>
                      </a:r>
                      <a:r>
                        <a:rPr lang="en-US" sz="1800" b="0" i="0" u="none" strike="noStrike" kern="1200" baseline="0" dirty="0" err="1" smtClean="0">
                          <a:solidFill>
                            <a:schemeClr val="dk1"/>
                          </a:solidFill>
                          <a:latin typeface="+mn-lt"/>
                          <a:ea typeface="+mn-ea"/>
                          <a:cs typeface="+mn-cs"/>
                        </a:rPr>
                        <a:t>à</a:t>
                      </a:r>
                      <a:r>
                        <a:rPr lang="en-US" sz="1800" b="0" i="0" u="none" strike="noStrike" kern="1200" baseline="0" dirty="0" smtClean="0">
                          <a:solidFill>
                            <a:schemeClr val="dk1"/>
                          </a:solidFill>
                          <a:latin typeface="+mn-lt"/>
                          <a:ea typeface="+mn-ea"/>
                          <a:cs typeface="+mn-cs"/>
                        </a:rPr>
                        <a:t> 1.17)</a:t>
                      </a:r>
                      <a:endParaRPr lang="fr-FR" dirty="0"/>
                    </a:p>
                  </a:txBody>
                  <a:tcPr/>
                </a:tc>
              </a:tr>
            </a:tbl>
          </a:graphicData>
        </a:graphic>
      </p:graphicFrame>
      <p:sp>
        <p:nvSpPr>
          <p:cNvPr id="3" name="Espace réservé du pied de page 2"/>
          <p:cNvSpPr>
            <a:spLocks noGrp="1"/>
          </p:cNvSpPr>
          <p:nvPr>
            <p:ph type="ftr" sz="quarter" idx="4294967295"/>
          </p:nvPr>
        </p:nvSpPr>
        <p:spPr>
          <a:xfrm>
            <a:off x="3124200" y="6356350"/>
            <a:ext cx="2895600" cy="365125"/>
          </a:xfrm>
          <a:prstGeom prst="rect">
            <a:avLst/>
          </a:prstGeom>
        </p:spPr>
        <p:txBody>
          <a:bodyPr/>
          <a:lstStyle/>
          <a:p>
            <a:r>
              <a:rPr lang="fr-FR" dirty="0" smtClean="0"/>
              <a:t>DU St Louis 2015</a:t>
            </a:r>
            <a:endParaRPr lang="fr-FR" dirty="0"/>
          </a:p>
        </p:txBody>
      </p:sp>
      <p:sp>
        <p:nvSpPr>
          <p:cNvPr id="7" name="ZoneTexte 6"/>
          <p:cNvSpPr txBox="1"/>
          <p:nvPr/>
        </p:nvSpPr>
        <p:spPr>
          <a:xfrm>
            <a:off x="457200" y="5080000"/>
            <a:ext cx="8432800" cy="369332"/>
          </a:xfrm>
          <a:prstGeom prst="rect">
            <a:avLst/>
          </a:prstGeom>
          <a:noFill/>
        </p:spPr>
        <p:txBody>
          <a:bodyPr wrap="square" rtlCol="0">
            <a:spAutoFit/>
          </a:bodyPr>
          <a:lstStyle/>
          <a:p>
            <a:r>
              <a:rPr lang="fr-FR" dirty="0" smtClean="0"/>
              <a:t>* Haut niveau hétérogénéité, ** manque de puissance, </a:t>
            </a:r>
            <a:endParaRPr lang="fr-FR" dirty="0"/>
          </a:p>
        </p:txBody>
      </p:sp>
      <p:sp>
        <p:nvSpPr>
          <p:cNvPr id="8" name="ZoneTexte 7"/>
          <p:cNvSpPr txBox="1"/>
          <p:nvPr/>
        </p:nvSpPr>
        <p:spPr>
          <a:xfrm>
            <a:off x="38993" y="5802352"/>
            <a:ext cx="9105007" cy="369332"/>
          </a:xfrm>
          <a:prstGeom prst="rect">
            <a:avLst/>
          </a:prstGeom>
          <a:noFill/>
        </p:spPr>
        <p:txBody>
          <a:bodyPr wrap="square" rtlCol="0">
            <a:spAutoFit/>
          </a:bodyPr>
          <a:lstStyle/>
          <a:p>
            <a:r>
              <a:rPr lang="fr-FR" dirty="0" err="1" smtClean="0"/>
              <a:t>Moberley</a:t>
            </a:r>
            <a:r>
              <a:rPr lang="fr-FR" dirty="0" smtClean="0"/>
              <a:t> </a:t>
            </a:r>
            <a:r>
              <a:rPr lang="en-US" dirty="0"/>
              <a:t>The Cochrane </a:t>
            </a:r>
            <a:r>
              <a:rPr lang="en-US" dirty="0" smtClean="0"/>
              <a:t>Library 2013</a:t>
            </a:r>
            <a:r>
              <a:rPr lang="en-US" dirty="0"/>
              <a:t>, Issue </a:t>
            </a:r>
            <a:r>
              <a:rPr lang="en-US" dirty="0" smtClean="0"/>
              <a:t>1; </a:t>
            </a:r>
            <a:r>
              <a:rPr lang="en-US" dirty="0"/>
              <a:t>http://</a:t>
            </a:r>
            <a:r>
              <a:rPr lang="en-US" dirty="0" err="1"/>
              <a:t>www.thecochranelibrary.com</a:t>
            </a:r>
            <a:r>
              <a:rPr lang="fr-FR" dirty="0" smtClean="0"/>
              <a:t> </a:t>
            </a:r>
            <a:endParaRPr lang="fr-FR" dirty="0"/>
          </a:p>
        </p:txBody>
      </p:sp>
    </p:spTree>
    <p:extLst>
      <p:ext uri="{BB962C8B-B14F-4D97-AF65-F5344CB8AC3E}">
        <p14:creationId xmlns:p14="http://schemas.microsoft.com/office/powerpoint/2010/main" val="16850292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3">
            <a:schemeClr val="lt1"/>
          </a:lnRef>
          <a:fillRef idx="1">
            <a:schemeClr val="accent5"/>
          </a:fillRef>
          <a:effectRef idx="1">
            <a:schemeClr val="accent5"/>
          </a:effectRef>
          <a:fontRef idx="minor">
            <a:schemeClr val="lt1"/>
          </a:fontRef>
        </p:style>
        <p:txBody>
          <a:bodyPr/>
          <a:lstStyle/>
          <a:p>
            <a:r>
              <a:rPr lang="fr-FR" dirty="0" smtClean="0"/>
              <a:t>Ensemble des études RC</a:t>
            </a:r>
            <a:endParaRPr lang="fr-FR" dirty="0"/>
          </a:p>
        </p:txBody>
      </p:sp>
      <p:graphicFrame>
        <p:nvGraphicFramePr>
          <p:cNvPr id="5" name="Espace réservé du contenu 4"/>
          <p:cNvGraphicFramePr>
            <a:graphicFrameLocks noGrp="1"/>
          </p:cNvGraphicFramePr>
          <p:nvPr>
            <p:ph idx="1"/>
            <p:extLst/>
          </p:nvPr>
        </p:nvGraphicFramePr>
        <p:xfrm>
          <a:off x="457200" y="2273300"/>
          <a:ext cx="8229600" cy="2382520"/>
        </p:xfrm>
        <a:graphic>
          <a:graphicData uri="http://schemas.openxmlformats.org/drawingml/2006/table">
            <a:tbl>
              <a:tblPr firstRow="1" bandRow="1">
                <a:tableStyleId>{5C22544A-7EE6-4342-B048-85BDC9FD1C3A}</a:tableStyleId>
              </a:tblPr>
              <a:tblGrid>
                <a:gridCol w="6007100"/>
                <a:gridCol w="2222500"/>
              </a:tblGrid>
              <a:tr h="370840">
                <a:tc>
                  <a:txBody>
                    <a:bodyPr/>
                    <a:lstStyle/>
                    <a:p>
                      <a:r>
                        <a:rPr lang="fr-FR" dirty="0" smtClean="0"/>
                        <a:t>Infections</a:t>
                      </a:r>
                      <a:r>
                        <a:rPr lang="fr-FR" baseline="0" dirty="0" smtClean="0"/>
                        <a:t> à pneumocoque, n études, N population</a:t>
                      </a:r>
                      <a:endParaRPr lang="fr-FR" dirty="0"/>
                    </a:p>
                  </a:txBody>
                  <a:tcPr/>
                </a:tc>
                <a:tc>
                  <a:txBody>
                    <a:bodyPr/>
                    <a:lstStyle/>
                    <a:p>
                      <a:r>
                        <a:rPr lang="fr-FR" dirty="0" err="1" smtClean="0"/>
                        <a:t>Odd</a:t>
                      </a:r>
                      <a:r>
                        <a:rPr lang="fr-FR" dirty="0" smtClean="0"/>
                        <a:t> Ratio (IC 95%)</a:t>
                      </a:r>
                      <a:endParaRPr lang="fr-FR" dirty="0"/>
                    </a:p>
                  </a:txBody>
                  <a:tcPr/>
                </a:tc>
              </a:tr>
              <a:tr h="370840">
                <a:tc>
                  <a:txBody>
                    <a:bodyPr/>
                    <a:lstStyle/>
                    <a:p>
                      <a:r>
                        <a:rPr lang="fr-FR" dirty="0" smtClean="0"/>
                        <a:t>Invasives</a:t>
                      </a:r>
                      <a:r>
                        <a:rPr lang="fr-FR" baseline="0" dirty="0" smtClean="0"/>
                        <a:t> et de sérotype vaccinal n=5, N = </a:t>
                      </a:r>
                      <a:r>
                        <a:rPr lang="fr-FR" sz="1800" b="0" i="0" u="none" strike="noStrike" kern="1200" baseline="0" dirty="0" smtClean="0">
                          <a:solidFill>
                            <a:schemeClr val="dk1"/>
                          </a:solidFill>
                          <a:latin typeface="+mn-lt"/>
                          <a:ea typeface="+mn-ea"/>
                          <a:cs typeface="+mn-cs"/>
                        </a:rPr>
                        <a:t>31 223</a:t>
                      </a:r>
                      <a:endParaRPr lang="fr-FR" baseline="0" dirty="0" smtClean="0"/>
                    </a:p>
                    <a:p>
                      <a:r>
                        <a:rPr lang="fr-FR" baseline="0" dirty="0" smtClean="0"/>
                        <a:t>Pneumonies tout sérotype n=10, N= </a:t>
                      </a:r>
                      <a:r>
                        <a:rPr lang="fr-FR" sz="1800" b="0" i="0" u="none" strike="noStrike" kern="1200" baseline="0" dirty="0" smtClean="0">
                          <a:solidFill>
                            <a:schemeClr val="dk1"/>
                          </a:solidFill>
                          <a:latin typeface="+mn-lt"/>
                          <a:ea typeface="+mn-ea"/>
                          <a:cs typeface="+mn-cs"/>
                        </a:rPr>
                        <a:t>35 483</a:t>
                      </a:r>
                      <a:endParaRPr lang="fr-FR" baseline="0" dirty="0" smtClean="0"/>
                    </a:p>
                    <a:p>
                      <a:r>
                        <a:rPr lang="fr-FR" baseline="0" dirty="0" smtClean="0"/>
                        <a:t>Pneumonies sérotype vaccinal n=4, N = </a:t>
                      </a:r>
                      <a:r>
                        <a:rPr lang="fr-FR" sz="1800" b="0" i="0" u="none" strike="noStrike" kern="1200" baseline="0" dirty="0" smtClean="0">
                          <a:solidFill>
                            <a:schemeClr val="dk1"/>
                          </a:solidFill>
                          <a:latin typeface="+mn-lt"/>
                          <a:ea typeface="+mn-ea"/>
                          <a:cs typeface="+mn-cs"/>
                        </a:rPr>
                        <a:t>30 561</a:t>
                      </a:r>
                      <a:endParaRPr lang="fr-FR" baseline="0" dirty="0" smtClean="0"/>
                    </a:p>
                    <a:p>
                      <a:r>
                        <a:rPr lang="fr-FR" baseline="0" dirty="0" smtClean="0"/>
                        <a:t>Pneumonies supposées à pneumocoque tout sérotype n = 9, N= </a:t>
                      </a:r>
                      <a:r>
                        <a:rPr lang="fr-FR" sz="1800" b="0" i="0" u="none" strike="noStrike" kern="1200" baseline="0" dirty="0" smtClean="0">
                          <a:solidFill>
                            <a:schemeClr val="dk1"/>
                          </a:solidFill>
                          <a:latin typeface="+mn-lt"/>
                          <a:ea typeface="+mn-ea"/>
                          <a:cs typeface="+mn-cs"/>
                        </a:rPr>
                        <a:t>20,335</a:t>
                      </a:r>
                      <a:endParaRPr lang="fr-FR"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fr-FR" baseline="0" dirty="0" smtClean="0"/>
                        <a:t>Pneumonies supposées à pneumocoque </a:t>
                      </a:r>
                      <a:r>
                        <a:rPr lang="fr-FR" baseline="0" dirty="0" err="1" smtClean="0"/>
                        <a:t>sérotypes</a:t>
                      </a:r>
                      <a:r>
                        <a:rPr lang="fr-FR" baseline="0" dirty="0" smtClean="0"/>
                        <a:t> vaccinaux n = 5, N = </a:t>
                      </a:r>
                      <a:r>
                        <a:rPr lang="fr-FR" sz="1800" b="0" i="0" u="none" strike="noStrike" kern="1200" baseline="0" dirty="0" smtClean="0">
                          <a:solidFill>
                            <a:schemeClr val="dk1"/>
                          </a:solidFill>
                          <a:latin typeface="+mn-lt"/>
                          <a:ea typeface="+mn-ea"/>
                          <a:cs typeface="+mn-cs"/>
                        </a:rPr>
                        <a:t>18 568</a:t>
                      </a:r>
                      <a:endParaRPr lang="fr-FR" baseline="0" dirty="0" smtClean="0"/>
                    </a:p>
                  </a:txBody>
                  <a:tcPr/>
                </a:tc>
                <a:tc>
                  <a:txBody>
                    <a:bodyPr/>
                    <a:lstStyle/>
                    <a:p>
                      <a:r>
                        <a:rPr lang="fr-FR" sz="1800" b="1" i="0" u="none" strike="noStrike" kern="1200" baseline="0" dirty="0" smtClean="0">
                          <a:solidFill>
                            <a:schemeClr val="dk1"/>
                          </a:solidFill>
                          <a:latin typeface="+mn-lt"/>
                          <a:ea typeface="+mn-ea"/>
                          <a:cs typeface="+mn-cs"/>
                        </a:rPr>
                        <a:t>0.18 (0.10 à 0.31)*</a:t>
                      </a:r>
                    </a:p>
                    <a:p>
                      <a:r>
                        <a:rPr lang="fr-FR" sz="1800" b="0" i="0" u="none" strike="noStrike" kern="1200" baseline="0" dirty="0" smtClean="0">
                          <a:solidFill>
                            <a:schemeClr val="dk1"/>
                          </a:solidFill>
                          <a:latin typeface="+mn-lt"/>
                          <a:ea typeface="+mn-ea"/>
                          <a:cs typeface="+mn-cs"/>
                        </a:rPr>
                        <a:t>0.26 (</a:t>
                      </a:r>
                      <a:r>
                        <a:rPr lang="en-US" sz="1800" b="0" i="0" u="none" strike="noStrike" kern="1200" baseline="0" dirty="0" smtClean="0">
                          <a:solidFill>
                            <a:schemeClr val="dk1"/>
                          </a:solidFill>
                          <a:latin typeface="+mn-lt"/>
                          <a:ea typeface="+mn-ea"/>
                          <a:cs typeface="+mn-cs"/>
                        </a:rPr>
                        <a:t>0.15 </a:t>
                      </a:r>
                      <a:r>
                        <a:rPr lang="en-US" sz="1800" b="0" i="0" u="none" strike="noStrike" kern="1200" baseline="0" dirty="0" err="1" smtClean="0">
                          <a:solidFill>
                            <a:schemeClr val="dk1"/>
                          </a:solidFill>
                          <a:latin typeface="+mn-lt"/>
                          <a:ea typeface="+mn-ea"/>
                          <a:cs typeface="+mn-cs"/>
                        </a:rPr>
                        <a:t>à</a:t>
                      </a:r>
                      <a:r>
                        <a:rPr lang="en-US" sz="1800" b="0" i="0" u="none" strike="noStrike" kern="1200" baseline="0" dirty="0" smtClean="0">
                          <a:solidFill>
                            <a:schemeClr val="dk1"/>
                          </a:solidFill>
                          <a:latin typeface="+mn-lt"/>
                          <a:ea typeface="+mn-ea"/>
                          <a:cs typeface="+mn-cs"/>
                        </a:rPr>
                        <a:t> 0.46)*</a:t>
                      </a:r>
                    </a:p>
                    <a:p>
                      <a:r>
                        <a:rPr lang="en-US" sz="1800" b="0" i="0" u="none" strike="noStrike" kern="1200" baseline="0" dirty="0" smtClean="0">
                          <a:solidFill>
                            <a:schemeClr val="dk1"/>
                          </a:solidFill>
                          <a:latin typeface="+mn-lt"/>
                          <a:ea typeface="+mn-ea"/>
                          <a:cs typeface="+mn-cs"/>
                        </a:rPr>
                        <a:t>0,13 (</a:t>
                      </a:r>
                      <a:r>
                        <a:rPr lang="fr-FR" sz="1800" b="0" i="0" u="none" strike="noStrike" kern="1200" baseline="0" dirty="0" smtClean="0">
                          <a:solidFill>
                            <a:schemeClr val="dk1"/>
                          </a:solidFill>
                          <a:latin typeface="+mn-lt"/>
                          <a:ea typeface="+mn-ea"/>
                          <a:cs typeface="+mn-cs"/>
                        </a:rPr>
                        <a:t>0.05 à 0.38)**</a:t>
                      </a:r>
                    </a:p>
                    <a:p>
                      <a:r>
                        <a:rPr lang="fr-FR" sz="1800" b="0" i="0" u="none" strike="noStrike" kern="1200" baseline="0" dirty="0" smtClean="0">
                          <a:solidFill>
                            <a:schemeClr val="dk1"/>
                          </a:solidFill>
                          <a:latin typeface="+mn-lt"/>
                          <a:ea typeface="+mn-ea"/>
                          <a:cs typeface="+mn-cs"/>
                        </a:rPr>
                        <a:t>0.46 (</a:t>
                      </a:r>
                      <a:r>
                        <a:rPr lang="en-US" sz="1800" b="0" i="0" u="none" strike="noStrike" kern="1200" baseline="0" dirty="0" smtClean="0">
                          <a:solidFill>
                            <a:schemeClr val="dk1"/>
                          </a:solidFill>
                          <a:latin typeface="+mn-lt"/>
                          <a:ea typeface="+mn-ea"/>
                          <a:cs typeface="+mn-cs"/>
                        </a:rPr>
                        <a:t>0.25 </a:t>
                      </a:r>
                      <a:r>
                        <a:rPr lang="en-US" sz="1800" b="0" i="0" u="none" strike="noStrike" kern="1200" baseline="0" dirty="0" err="1" smtClean="0">
                          <a:solidFill>
                            <a:schemeClr val="dk1"/>
                          </a:solidFill>
                          <a:latin typeface="+mn-lt"/>
                          <a:ea typeface="+mn-ea"/>
                          <a:cs typeface="+mn-cs"/>
                        </a:rPr>
                        <a:t>à</a:t>
                      </a:r>
                      <a:r>
                        <a:rPr lang="en-US" sz="1800" b="0" i="0" u="none" strike="noStrike" kern="1200" baseline="0" dirty="0" smtClean="0">
                          <a:solidFill>
                            <a:schemeClr val="dk1"/>
                          </a:solidFill>
                          <a:latin typeface="+mn-lt"/>
                          <a:ea typeface="+mn-ea"/>
                          <a:cs typeface="+mn-cs"/>
                        </a:rPr>
                        <a:t> 0.84)**</a:t>
                      </a:r>
                    </a:p>
                    <a:p>
                      <a:endParaRPr lang="en-US" sz="1800" b="0" i="0" u="none" strike="noStrike" kern="1200" baseline="0" dirty="0" smtClean="0">
                        <a:solidFill>
                          <a:schemeClr val="dk1"/>
                        </a:solidFill>
                        <a:latin typeface="+mn-lt"/>
                        <a:ea typeface="+mn-ea"/>
                        <a:cs typeface="+mn-cs"/>
                      </a:endParaRPr>
                    </a:p>
                    <a:p>
                      <a:r>
                        <a:rPr lang="fr-FR" sz="1800" b="0" i="0" u="none" strike="noStrike" kern="1200" baseline="0" dirty="0" smtClean="0">
                          <a:solidFill>
                            <a:schemeClr val="dk1"/>
                          </a:solidFill>
                          <a:latin typeface="+mn-lt"/>
                          <a:ea typeface="+mn-ea"/>
                          <a:cs typeface="+mn-cs"/>
                        </a:rPr>
                        <a:t>0.27 (0.08 à 0.87)**</a:t>
                      </a:r>
                      <a:endParaRPr lang="fr-FR" dirty="0"/>
                    </a:p>
                  </a:txBody>
                  <a:tcPr/>
                </a:tc>
              </a:tr>
            </a:tbl>
          </a:graphicData>
        </a:graphic>
      </p:graphicFrame>
      <p:sp>
        <p:nvSpPr>
          <p:cNvPr id="4" name="Espace réservé du pied de page 3"/>
          <p:cNvSpPr>
            <a:spLocks noGrp="1"/>
          </p:cNvSpPr>
          <p:nvPr>
            <p:ph type="ftr" sz="quarter" idx="4294967295"/>
          </p:nvPr>
        </p:nvSpPr>
        <p:spPr>
          <a:xfrm>
            <a:off x="3124200" y="6356350"/>
            <a:ext cx="2895600" cy="365125"/>
          </a:xfrm>
          <a:prstGeom prst="rect">
            <a:avLst/>
          </a:prstGeom>
        </p:spPr>
        <p:txBody>
          <a:bodyPr/>
          <a:lstStyle/>
          <a:p>
            <a:r>
              <a:rPr lang="fr-FR" smtClean="0"/>
              <a:t>DU St Louis 2015</a:t>
            </a:r>
            <a:endParaRPr lang="fr-FR"/>
          </a:p>
        </p:txBody>
      </p:sp>
      <p:sp>
        <p:nvSpPr>
          <p:cNvPr id="6" name="ZoneTexte 5"/>
          <p:cNvSpPr txBox="1"/>
          <p:nvPr/>
        </p:nvSpPr>
        <p:spPr>
          <a:xfrm>
            <a:off x="927100" y="5016500"/>
            <a:ext cx="5308515" cy="369332"/>
          </a:xfrm>
          <a:prstGeom prst="rect">
            <a:avLst/>
          </a:prstGeom>
          <a:noFill/>
        </p:spPr>
        <p:txBody>
          <a:bodyPr wrap="none" rtlCol="0">
            <a:spAutoFit/>
          </a:bodyPr>
          <a:lstStyle/>
          <a:p>
            <a:r>
              <a:rPr lang="fr-FR" dirty="0" smtClean="0"/>
              <a:t>* Pas d’hétérogénéité; ** haut niveau d’hétérogénéité</a:t>
            </a:r>
            <a:endParaRPr lang="fr-FR" dirty="0"/>
          </a:p>
        </p:txBody>
      </p:sp>
      <p:sp>
        <p:nvSpPr>
          <p:cNvPr id="7" name="ZoneTexte 6"/>
          <p:cNvSpPr txBox="1"/>
          <p:nvPr/>
        </p:nvSpPr>
        <p:spPr>
          <a:xfrm>
            <a:off x="38993" y="5802352"/>
            <a:ext cx="9105007" cy="369332"/>
          </a:xfrm>
          <a:prstGeom prst="rect">
            <a:avLst/>
          </a:prstGeom>
          <a:noFill/>
        </p:spPr>
        <p:txBody>
          <a:bodyPr wrap="square" rtlCol="0">
            <a:spAutoFit/>
          </a:bodyPr>
          <a:lstStyle/>
          <a:p>
            <a:r>
              <a:rPr lang="fr-FR" dirty="0" err="1" smtClean="0"/>
              <a:t>Moberley</a:t>
            </a:r>
            <a:r>
              <a:rPr lang="fr-FR" dirty="0" smtClean="0"/>
              <a:t> </a:t>
            </a:r>
            <a:r>
              <a:rPr lang="en-US" dirty="0"/>
              <a:t>The Cochrane </a:t>
            </a:r>
            <a:r>
              <a:rPr lang="en-US" dirty="0" smtClean="0"/>
              <a:t>Library 2013</a:t>
            </a:r>
            <a:r>
              <a:rPr lang="en-US" dirty="0"/>
              <a:t>, Issue </a:t>
            </a:r>
            <a:r>
              <a:rPr lang="en-US" dirty="0" smtClean="0"/>
              <a:t>1; </a:t>
            </a:r>
            <a:r>
              <a:rPr lang="en-US" dirty="0"/>
              <a:t>http://</a:t>
            </a:r>
            <a:r>
              <a:rPr lang="en-US" dirty="0" err="1"/>
              <a:t>www.thecochranelibrary.com</a:t>
            </a:r>
            <a:r>
              <a:rPr lang="fr-FR" dirty="0" smtClean="0"/>
              <a:t> </a:t>
            </a:r>
            <a:endParaRPr lang="fr-FR" dirty="0"/>
          </a:p>
        </p:txBody>
      </p:sp>
    </p:spTree>
    <p:extLst>
      <p:ext uri="{BB962C8B-B14F-4D97-AF65-F5344CB8AC3E}">
        <p14:creationId xmlns:p14="http://schemas.microsoft.com/office/powerpoint/2010/main" val="42606907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602</TotalTime>
  <Words>8177</Words>
  <Application>Microsoft Office PowerPoint</Application>
  <PresentationFormat>Affichage à l'écran (4:3)</PresentationFormat>
  <Paragraphs>1601</Paragraphs>
  <Slides>184</Slides>
  <Notes>43</Notes>
  <HiddenSlides>5</HiddenSlides>
  <MMClips>0</MMClips>
  <ScaleCrop>false</ScaleCrop>
  <HeadingPairs>
    <vt:vector size="10" baseType="variant">
      <vt:variant>
        <vt:lpstr>Polices utilisées</vt:lpstr>
      </vt:variant>
      <vt:variant>
        <vt:i4>17</vt:i4>
      </vt:variant>
      <vt:variant>
        <vt:lpstr>Thème</vt:lpstr>
      </vt:variant>
      <vt:variant>
        <vt:i4>1</vt:i4>
      </vt:variant>
      <vt:variant>
        <vt:lpstr>Liens</vt:lpstr>
      </vt:variant>
      <vt:variant>
        <vt:i4>1</vt:i4>
      </vt:variant>
      <vt:variant>
        <vt:lpstr>Serveurs OLE incorporés</vt:lpstr>
      </vt:variant>
      <vt:variant>
        <vt:i4>2</vt:i4>
      </vt:variant>
      <vt:variant>
        <vt:lpstr>Titres des diapositives</vt:lpstr>
      </vt:variant>
      <vt:variant>
        <vt:i4>184</vt:i4>
      </vt:variant>
    </vt:vector>
  </HeadingPairs>
  <TitlesOfParts>
    <vt:vector size="205" baseType="lpstr">
      <vt:lpstr>ＭＳ Ｐゴシック</vt:lpstr>
      <vt:lpstr>ＭＳ Ｐゴシック</vt:lpstr>
      <vt:lpstr>Arial</vt:lpstr>
      <vt:lpstr>Arial Narrow</vt:lpstr>
      <vt:lpstr>Calibri</vt:lpstr>
      <vt:lpstr>Candara</vt:lpstr>
      <vt:lpstr>Frutiger-Roman</vt:lpstr>
      <vt:lpstr>HelveticaNeue-Italic</vt:lpstr>
      <vt:lpstr>Imago Book</vt:lpstr>
      <vt:lpstr>Imago Medium</vt:lpstr>
      <vt:lpstr>Segoe UI</vt:lpstr>
      <vt:lpstr>Symbol</vt:lpstr>
      <vt:lpstr>Tahoma</vt:lpstr>
      <vt:lpstr>Times</vt:lpstr>
      <vt:lpstr>Times New Roman</vt:lpstr>
      <vt:lpstr>Trebuchet MS</vt:lpstr>
      <vt:lpstr>Wingdings</vt:lpstr>
      <vt:lpstr>Thème Office</vt:lpstr>
      <vt:lpstr>\\localhost\Users\gaetangavazzi\GENEVE  2012\Macintosh HD:Users:gaetangavazzi:articles et docmuents 2011:articles 2011:fonction et infection:Tableau III'.doc!OLE_LINK1</vt:lpstr>
      <vt:lpstr>Document</vt:lpstr>
      <vt:lpstr>Graphique</vt:lpstr>
      <vt:lpstr>Présentation PowerPoint</vt:lpstr>
      <vt:lpstr>Présentation PowerPoint</vt:lpstr>
      <vt:lpstr>Présentation PowerPoint</vt:lpstr>
      <vt:lpstr>Spécificités de l’infection  chez le sujet âgé :  point de vue de l’infectiologue</vt:lpstr>
      <vt:lpstr>Pourquoi l’infectiologie du sujet âgé?</vt:lpstr>
      <vt:lpstr>Pourquoi l’infectiologie du sujet âgé?</vt:lpstr>
      <vt:lpstr>Pourquoi l’infectiologie du sujet âgé?</vt:lpstr>
      <vt:lpstr>Pourquoi l’infectiologie du sujet âgé?</vt:lpstr>
      <vt:lpstr>Pourquoi l’infectiologie du sujet âgé?</vt:lpstr>
      <vt:lpstr>Spécificités de l’infection  chez le sujet âgé : point de vue du gériatre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La grippe, le sujet âgé et la vaccination   </vt:lpstr>
      <vt:lpstr>Cas clinique 1</vt:lpstr>
      <vt:lpstr>Présentation PowerPoint</vt:lpstr>
      <vt:lpstr>Présentation PowerPoint</vt:lpstr>
      <vt:lpstr>La grippe : une maladie contagieuse </vt:lpstr>
      <vt:lpstr>La grippe : une maladie contagieuse </vt:lpstr>
      <vt:lpstr>Présentation PowerPoint</vt:lpstr>
      <vt:lpstr>Présentation PowerPoint</vt:lpstr>
      <vt:lpstr>Complications de la grippe</vt:lpstr>
      <vt:lpstr>Présentation PowerPoint</vt:lpstr>
      <vt:lpstr>Présentation PowerPoint</vt:lpstr>
      <vt:lpstr>Présentation PowerPoint</vt:lpstr>
      <vt:lpstr>Cas clinique 1</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Le Pneumocoque : Cas cliniques  </vt:lpstr>
      <vt:lpstr>Cas #1</vt:lpstr>
      <vt:lpstr>Cas #1</vt:lpstr>
      <vt:lpstr>Cas # 1 (suite)</vt:lpstr>
      <vt:lpstr>Cas #1 suite</vt:lpstr>
      <vt:lpstr>Biologie</vt:lpstr>
      <vt:lpstr>Faire une radiographie pulmonaire</vt:lpstr>
      <vt:lpstr>Cas #1 </vt:lpstr>
      <vt:lpstr>Une symptomatologie contrastée entre le sujet jeune et le sujet âgé  Fein AM.. Med Clinics N Amer 1994;778:1015-33</vt:lpstr>
      <vt:lpstr>Cas # 1 </vt:lpstr>
      <vt:lpstr>AGE premier facteur de risque pneumonie</vt:lpstr>
      <vt:lpstr>Cas #1 suite</vt:lpstr>
      <vt:lpstr>L’orientation clinique n’est pas spécifique</vt:lpstr>
      <vt:lpstr>Cas #1 suite</vt:lpstr>
      <vt:lpstr>Le pneumocoque reste la 1ère cause identifiée des pneumonies</vt:lpstr>
      <vt:lpstr>PAC : en Europe selon les modalités de prise en charge (Woodhead Eur Respir J 2002;20:20S-27S)</vt:lpstr>
      <vt:lpstr>Cas #1 réponse</vt:lpstr>
      <vt:lpstr>Répartition des CMI de la ciprofloxacine</vt:lpstr>
      <vt:lpstr>Présentation PowerPoint</vt:lpstr>
      <vt:lpstr>Cas #1 </vt:lpstr>
      <vt:lpstr> comorbidités et risque d’infection invasive à pneumocoque</vt:lpstr>
      <vt:lpstr>La fréquence des comorbidités chez les patients ≥ 50 ans avec une Infection invasive à pneumocoque augmente</vt:lpstr>
      <vt:lpstr>Impact de l’âge sur la survenue IIP</vt:lpstr>
      <vt:lpstr>Mortalité par pneumonie après 45 ans dans les pays occidentaux, 2001</vt:lpstr>
      <vt:lpstr>Cas #1</vt:lpstr>
      <vt:lpstr>Présentation PowerPoint</vt:lpstr>
      <vt:lpstr>Revue Cochrane 2013</vt:lpstr>
      <vt:lpstr>Risques de biais pour chaque étude</vt:lpstr>
      <vt:lpstr>Efficacité et infections invasives études randomisées </vt:lpstr>
      <vt:lpstr>Efficacité PPV23 et pneumonies toute cause études randomisées : pas de preuve convaincante </vt:lpstr>
      <vt:lpstr>Efficacité évaluée sur Mortalité toute cause</vt:lpstr>
      <vt:lpstr>Ensemble des études RC</vt:lpstr>
      <vt:lpstr>Mortalités et pneumonies</vt:lpstr>
      <vt:lpstr>Présentation PowerPoint</vt:lpstr>
      <vt:lpstr>Efficacité de la vaccination  pneumococcique en gériatrie</vt:lpstr>
      <vt:lpstr>Vaccination en institution p. âgées</vt:lpstr>
      <vt:lpstr>Etude CAPiTA (Community-Acquired Pneumonia Immunization Trial in Adults)</vt:lpstr>
      <vt:lpstr>Présentation PowerPoint</vt:lpstr>
      <vt:lpstr>Efficience (effectiveness) du vaccin polysaccharidique : résultats des essais non contrôlés</vt:lpstr>
      <vt:lpstr>Risques de biais et études non randomisées</vt:lpstr>
      <vt:lpstr>Étdudes non randomisées (effectiveness)</vt:lpstr>
      <vt:lpstr>Patients – Caractéristiques initiales</vt:lpstr>
      <vt:lpstr>Patients – Caractéristiques initiales</vt:lpstr>
      <vt:lpstr>Résultats</vt:lpstr>
      <vt:lpstr>Objectifs principal et secondaires, Population Per Protocole</vt:lpstr>
      <vt:lpstr>Critères exploratoires d'efficacité  Population per protocole tout sérotype et non sérotypables</vt:lpstr>
      <vt:lpstr>Critères exploratoires d'efficacité  Population   ITTm tout sérotype  (VT, NVT, non sérotypables)* </vt:lpstr>
      <vt:lpstr>Présentation PowerPoint</vt:lpstr>
      <vt:lpstr>Présentation PowerPoint</vt:lpstr>
      <vt:lpstr>Présentation PowerPoint</vt:lpstr>
      <vt:lpstr>Cas #1</vt:lpstr>
      <vt:lpstr>Taux de Vaccination VPS 23 pour les populations à risque en Europe</vt:lpstr>
      <vt:lpstr>En France une faible couverture en institution personnes âgées</vt:lpstr>
      <vt:lpstr>Taux de vaccination dans la population &gt; 75 ans hospitalisée en France</vt:lpstr>
      <vt:lpstr>Cas # 2</vt:lpstr>
      <vt:lpstr>comorbidités et immunodépressions au cours des infections invasives à pneumocoque aux Pays-Bas</vt:lpstr>
      <vt:lpstr>Cas # 2</vt:lpstr>
      <vt:lpstr>Cas # 2 suite</vt:lpstr>
      <vt:lpstr>Présentation PowerPoint</vt:lpstr>
      <vt:lpstr>Présentation PowerPoint</vt:lpstr>
      <vt:lpstr>Présentation PowerPoint</vt:lpstr>
      <vt:lpstr>Messages Pneumocoque</vt:lpstr>
      <vt:lpstr>Présentation PowerPoint</vt:lpstr>
      <vt:lpstr>Présentation PowerPoint</vt:lpstr>
      <vt:lpstr>Le Zona</vt:lpstr>
      <vt:lpstr>Pourquoi changer les recommandations ?</vt:lpstr>
      <vt:lpstr>Pyramide des âges en Europe </vt:lpstr>
      <vt:lpstr>Présentation PowerPoint</vt:lpstr>
      <vt:lpstr>Rhône-Alpes</vt:lpstr>
      <vt:lpstr>%age de différentes classes d’âge</vt:lpstr>
      <vt:lpstr>VZV : histoire naturelle de l‘infection</vt:lpstr>
      <vt:lpstr>Épidémiologie </vt:lpstr>
      <vt:lpstr>Présentation PowerPoint</vt:lpstr>
      <vt:lpstr>Épidémiologie </vt:lpstr>
      <vt:lpstr>Épidémiologie </vt:lpstr>
      <vt:lpstr>Épidémiologie </vt:lpstr>
      <vt:lpstr>Terrains du zona</vt:lpstr>
      <vt:lpstr>Incidence selon l’âge</vt:lpstr>
      <vt:lpstr>Zona : taux d’hospitalisation selon l’âge</vt:lpstr>
      <vt:lpstr>Zona : hospitalisation et mortalité … </vt:lpstr>
      <vt:lpstr>Zona : hospitalisation et mortalité … et coûts</vt:lpstr>
      <vt:lpstr>Proportion d’algies post-zostériennes : étude française AriZona</vt:lpstr>
      <vt:lpstr>Âge et durée des algies post-zostériennes</vt:lpstr>
      <vt:lpstr>Algies post-zostériennes</vt:lpstr>
      <vt:lpstr>Retentissement des APZ  sur la qualité de vie</vt:lpstr>
      <vt:lpstr>Valaciclovir, aciclovir  et algies post-zostériennes …</vt:lpstr>
      <vt:lpstr>Valaciclovir, aciclovir  et algies post-zostériennes …</vt:lpstr>
      <vt:lpstr>Coûts du zona selon l’âge</vt:lpstr>
      <vt:lpstr>Vaccin anti-zona : Zostavax®</vt:lpstr>
      <vt:lpstr>Zostavax®</vt:lpstr>
      <vt:lpstr>Zona</vt:lpstr>
      <vt:lpstr>Efficacité sur l’incidence du zona</vt:lpstr>
      <vt:lpstr>Zostavax®</vt:lpstr>
      <vt:lpstr>Algies post-zostériennes</vt:lpstr>
      <vt:lpstr>Efficacité sur la réduction des douleurs</vt:lpstr>
      <vt:lpstr>Avancées récentes depuis 2006</vt:lpstr>
      <vt:lpstr>Zona : recommandations actuelles </vt:lpstr>
      <vt:lpstr>Effets indésirables du vaccin</vt:lpstr>
      <vt:lpstr>Et en pratique</vt:lpstr>
      <vt:lpstr>Les mesures d’hygiène</vt:lpstr>
      <vt:lpstr>L’hygiène au quotidien</vt:lpstr>
      <vt:lpstr>Question 1</vt:lpstr>
      <vt:lpstr>Question 1</vt:lpstr>
      <vt:lpstr>Question 2</vt:lpstr>
      <vt:lpstr>Question 2</vt:lpstr>
      <vt:lpstr>Modes de transmission des maladies infectieuses</vt:lpstr>
      <vt:lpstr>Précautions complémentaires</vt:lpstr>
      <vt:lpstr>Précautions standard</vt:lpstr>
      <vt:lpstr>En pratique en EHPAD</vt:lpstr>
      <vt:lpstr>Mesures associées</vt:lpstr>
      <vt:lpstr>L’hygiène en situation épidémique</vt:lpstr>
      <vt:lpstr>Infection respiratoire basse</vt:lpstr>
      <vt:lpstr>Et n’oubliez pas tout le reste!</vt:lpstr>
      <vt:lpstr>BMR: SARM / E-BLSE</vt:lpstr>
      <vt:lpstr>BHRe Ex: EPC</vt:lpstr>
      <vt:lpstr>L’application des précautions standard d’hygiène est le meilleur moyen de prévenir les infections chez le sujet âgé (avec la vaccination, évidemment!) </vt:lpstr>
      <vt:lpstr>Sites et documents de références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Windows</dc:creator>
  <cp:lastModifiedBy>olivier</cp:lastModifiedBy>
  <cp:revision>40</cp:revision>
  <dcterms:created xsi:type="dcterms:W3CDTF">2015-02-20T10:51:01Z</dcterms:created>
  <dcterms:modified xsi:type="dcterms:W3CDTF">2016-03-13T18:16:11Z</dcterms:modified>
</cp:coreProperties>
</file>