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0"/>
  </p:notesMasterIdLst>
  <p:sldIdLst>
    <p:sldId id="472" r:id="rId3"/>
    <p:sldId id="257" r:id="rId4"/>
    <p:sldId id="453" r:id="rId5"/>
    <p:sldId id="260" r:id="rId6"/>
    <p:sldId id="259" r:id="rId7"/>
    <p:sldId id="266" r:id="rId8"/>
    <p:sldId id="268" r:id="rId9"/>
    <p:sldId id="267" r:id="rId10"/>
    <p:sldId id="269" r:id="rId11"/>
    <p:sldId id="419" r:id="rId12"/>
    <p:sldId id="418" r:id="rId13"/>
    <p:sldId id="372" r:id="rId14"/>
    <p:sldId id="424" r:id="rId15"/>
    <p:sldId id="422" r:id="rId16"/>
    <p:sldId id="383" r:id="rId17"/>
    <p:sldId id="421" r:id="rId18"/>
    <p:sldId id="373" r:id="rId19"/>
    <p:sldId id="425" r:id="rId20"/>
    <p:sldId id="377" r:id="rId21"/>
    <p:sldId id="426" r:id="rId22"/>
    <p:sldId id="378" r:id="rId23"/>
    <p:sldId id="458" r:id="rId24"/>
    <p:sldId id="379" r:id="rId25"/>
    <p:sldId id="381" r:id="rId26"/>
    <p:sldId id="380" r:id="rId27"/>
    <p:sldId id="427" r:id="rId28"/>
    <p:sldId id="428" r:id="rId29"/>
    <p:sldId id="374" r:id="rId30"/>
    <p:sldId id="376" r:id="rId31"/>
    <p:sldId id="429" r:id="rId32"/>
    <p:sldId id="459" r:id="rId33"/>
    <p:sldId id="382" r:id="rId34"/>
    <p:sldId id="401" r:id="rId35"/>
    <p:sldId id="430" r:id="rId36"/>
    <p:sldId id="384" r:id="rId37"/>
    <p:sldId id="366" r:id="rId38"/>
    <p:sldId id="385" r:id="rId39"/>
    <p:sldId id="386" r:id="rId40"/>
    <p:sldId id="445" r:id="rId41"/>
    <p:sldId id="363" r:id="rId42"/>
    <p:sldId id="471" r:id="rId43"/>
    <p:sldId id="364" r:id="rId44"/>
    <p:sldId id="431" r:id="rId45"/>
    <p:sldId id="460" r:id="rId46"/>
    <p:sldId id="457" r:id="rId47"/>
    <p:sldId id="461" r:id="rId48"/>
    <p:sldId id="464" r:id="rId49"/>
    <p:sldId id="469" r:id="rId50"/>
    <p:sldId id="468" r:id="rId51"/>
    <p:sldId id="432" r:id="rId52"/>
    <p:sldId id="402" r:id="rId53"/>
    <p:sldId id="406" r:id="rId54"/>
    <p:sldId id="404" r:id="rId55"/>
    <p:sldId id="264" r:id="rId56"/>
    <p:sldId id="265" r:id="rId57"/>
    <p:sldId id="408" r:id="rId58"/>
    <p:sldId id="409" r:id="rId59"/>
    <p:sldId id="405" r:id="rId60"/>
    <p:sldId id="463" r:id="rId61"/>
    <p:sldId id="299" r:id="rId62"/>
    <p:sldId id="300" r:id="rId63"/>
    <p:sldId id="302" r:id="rId64"/>
    <p:sldId id="434" r:id="rId65"/>
    <p:sldId id="303" r:id="rId66"/>
    <p:sldId id="304" r:id="rId67"/>
    <p:sldId id="305" r:id="rId68"/>
    <p:sldId id="288" r:id="rId69"/>
    <p:sldId id="435" r:id="rId70"/>
    <p:sldId id="436" r:id="rId71"/>
    <p:sldId id="261" r:id="rId72"/>
    <p:sldId id="437" r:id="rId73"/>
    <p:sldId id="289" r:id="rId74"/>
    <p:sldId id="438" r:id="rId75"/>
    <p:sldId id="470" r:id="rId76"/>
    <p:sldId id="446" r:id="rId77"/>
    <p:sldId id="447" r:id="rId78"/>
    <p:sldId id="439" r:id="rId79"/>
    <p:sldId id="465" r:id="rId80"/>
    <p:sldId id="454" r:id="rId81"/>
    <p:sldId id="441" r:id="rId82"/>
    <p:sldId id="442" r:id="rId83"/>
    <p:sldId id="443" r:id="rId84"/>
    <p:sldId id="444" r:id="rId85"/>
    <p:sldId id="270" r:id="rId86"/>
    <p:sldId id="272" r:id="rId87"/>
    <p:sldId id="291" r:id="rId88"/>
    <p:sldId id="275" r:id="rId89"/>
    <p:sldId id="276" r:id="rId90"/>
    <p:sldId id="286" r:id="rId91"/>
    <p:sldId id="448" r:id="rId92"/>
    <p:sldId id="455" r:id="rId93"/>
    <p:sldId id="456" r:id="rId94"/>
    <p:sldId id="449" r:id="rId95"/>
    <p:sldId id="450" r:id="rId96"/>
    <p:sldId id="451" r:id="rId97"/>
    <p:sldId id="452" r:id="rId98"/>
    <p:sldId id="473" r:id="rId9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de Microsoft Office" initials="Office" lastIdx="1" clrIdx="0">
    <p:extLst/>
  </p:cmAuthor>
  <p:cmAuthor id="2" name="Utilisateur de Microsoft Office" initials="Office [2]" lastIdx="1" clrIdx="1">
    <p:extLst/>
  </p:cmAuthor>
  <p:cmAuthor id="3" name="Utilisateur de Microsoft Office" initials="Office [3]" lastIdx="1" clrIdx="2">
    <p:extLst/>
  </p:cmAuthor>
  <p:cmAuthor id="4" name="Utilisateur de Microsoft Office" initials="Office [4]" lastIdx="1" clrIdx="3">
    <p:extLst/>
  </p:cmAuthor>
  <p:cmAuthor id="5" name="Utilisateur de Microsoft Office" initials="Office [5]" lastIdx="1" clrIdx="4">
    <p:extLst/>
  </p:cmAuthor>
  <p:cmAuthor id="6" name="Utilisateur de Microsoft Office" initials="Office [6]" lastIdx="1" clrIdx="5">
    <p:extLst/>
  </p:cmAuthor>
  <p:cmAuthor id="7" name="Utilisateur de Microsoft Office" initials="Office [7]" lastIdx="1" clrIdx="6">
    <p:extLst/>
  </p:cmAuthor>
  <p:cmAuthor id="8" name="Utilisateur de Microsoft Office" initials="Office [8]" lastIdx="1" clrIdx="7">
    <p:extLst/>
  </p:cmAuthor>
  <p:cmAuthor id="9" name="Utilisateur de Microsoft Office" initials="Office [9]" lastIdx="1" clrIdx="8">
    <p:extLst/>
  </p:cmAuthor>
  <p:cmAuthor id="10" name="Utilisateur de Microsoft Office" initials="Office [10]" lastIdx="1" clrIdx="9">
    <p:extLst/>
  </p:cmAuthor>
  <p:cmAuthor id="11" name="Utilisateur de Microsoft Office" initials="Office [11]" lastIdx="1" clrIdx="10">
    <p:extLst/>
  </p:cmAuthor>
  <p:cmAuthor id="12" name="Utilisateur de Microsoft Office" initials="Office [12]" lastIdx="1" clrIdx="11">
    <p:extLst/>
  </p:cmAuthor>
  <p:cmAuthor id="13" name="Utilisateur de Microsoft Office" initials="Office [13]" lastIdx="1" clrIdx="12">
    <p:extLst/>
  </p:cmAuthor>
  <p:cmAuthor id="14" name="Utilisateur de Microsoft Office" initials="Office [14]" lastIdx="1" clrIdx="13">
    <p:extLst/>
  </p:cmAuthor>
  <p:cmAuthor id="15" name="Utilisateur de Microsoft Office" initials="Office [15]" lastIdx="1" clrIdx="14">
    <p:extLst/>
  </p:cmAuthor>
  <p:cmAuthor id="16" name="Utilisateur de Microsoft Office" initials="Office [16]" lastIdx="1" clrIdx="15">
    <p:extLst/>
  </p:cmAuthor>
  <p:cmAuthor id="17" name="Utilisateur de Microsoft Office" initials="Office [17]" lastIdx="1" clrIdx="16">
    <p:extLst/>
  </p:cmAuthor>
  <p:cmAuthor id="18" name="Utilisateur de Microsoft Office" initials="Office [18]" lastIdx="1" clrIdx="17">
    <p:extLst/>
  </p:cmAuthor>
  <p:cmAuthor id="19" name="Utilisateur de Microsoft Office" initials="Office [19]" lastIdx="1" clrIdx="18">
    <p:extLst/>
  </p:cmAuthor>
  <p:cmAuthor id="20" name="Utilisateur de Microsoft Office" initials="Office [20]" lastIdx="1" clrIdx="19">
    <p:extLst/>
  </p:cmAuthor>
  <p:cmAuthor id="21" name="Utilisateur de Microsoft Office" initials="Office [21]" lastIdx="1" clrIdx="20">
    <p:extLst/>
  </p:cmAuthor>
  <p:cmAuthor id="22" name="Utilisateur de Microsoft Office" initials="Office [22]" lastIdx="1" clrIdx="2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0000FF"/>
    <a:srgbClr val="600000"/>
    <a:srgbClr val="E9EDF4"/>
    <a:srgbClr val="000099"/>
    <a:srgbClr val="0033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9298" autoAdjust="0"/>
  </p:normalViewPr>
  <p:slideViewPr>
    <p:cSldViewPr>
      <p:cViewPr varScale="1">
        <p:scale>
          <a:sx n="100" d="100"/>
          <a:sy n="100" d="100"/>
        </p:scale>
        <p:origin x="20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2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095422445939102E-2"/>
          <c:y val="0.15416666666666701"/>
          <c:w val="0.89234903386803199"/>
          <c:h val="0.73243468005088697"/>
        </c:manualLayout>
      </c:layout>
      <c:lineChart>
        <c:grouping val="standard"/>
        <c:varyColors val="0"/>
        <c:ser>
          <c:idx val="0"/>
          <c:order val="0"/>
          <c:tx>
            <c:strRef>
              <c:f>'[CourbeHi_1991-2016.xls]91-2016 &lt;5mois'!$AD$3</c:f>
              <c:strCache>
                <c:ptCount val="1"/>
                <c:pt idx="0">
                  <c:v>&lt;5 mois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'[CourbeHi_1991-2016.xls]91-2016 &lt;5mois'!$A$4:$A$29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'[CourbeHi_1991-2016.xls]91-2016 &lt;5mois'!$AD$4:$AD$29</c:f>
              <c:numCache>
                <c:formatCode>0.00</c:formatCode>
                <c:ptCount val="26"/>
                <c:pt idx="0">
                  <c:v>12.62710285498822</c:v>
                </c:pt>
                <c:pt idx="1">
                  <c:v>24.963262246677822</c:v>
                </c:pt>
                <c:pt idx="2">
                  <c:v>9.9657977125759807</c:v>
                </c:pt>
                <c:pt idx="3">
                  <c:v>3.6685917522038101</c:v>
                </c:pt>
                <c:pt idx="4">
                  <c:v>7.5500967995035504</c:v>
                </c:pt>
                <c:pt idx="5">
                  <c:v>3.3028441822565981</c:v>
                </c:pt>
                <c:pt idx="6">
                  <c:v>2.0158578449561482</c:v>
                </c:pt>
                <c:pt idx="7">
                  <c:v>1.496386516668555</c:v>
                </c:pt>
                <c:pt idx="8">
                  <c:v>0.46607775228838499</c:v>
                </c:pt>
                <c:pt idx="9">
                  <c:v>1.3488378227964</c:v>
                </c:pt>
                <c:pt idx="10">
                  <c:v>0.81534733858227804</c:v>
                </c:pt>
                <c:pt idx="11">
                  <c:v>0</c:v>
                </c:pt>
                <c:pt idx="12">
                  <c:v>1.1924223439734301</c:v>
                </c:pt>
                <c:pt idx="13">
                  <c:v>0.78931567185145401</c:v>
                </c:pt>
                <c:pt idx="14">
                  <c:v>0.78094551062768103</c:v>
                </c:pt>
                <c:pt idx="15">
                  <c:v>0.77391016818468295</c:v>
                </c:pt>
                <c:pt idx="16">
                  <c:v>0.38416576878748498</c:v>
                </c:pt>
                <c:pt idx="17">
                  <c:v>0.388819086860823</c:v>
                </c:pt>
                <c:pt idx="18">
                  <c:v>0.390801220827935</c:v>
                </c:pt>
                <c:pt idx="19">
                  <c:v>0</c:v>
                </c:pt>
                <c:pt idx="20">
                  <c:v>1.596252810404281</c:v>
                </c:pt>
                <c:pt idx="21">
                  <c:v>0.40221680327728399</c:v>
                </c:pt>
                <c:pt idx="22">
                  <c:v>0.83013236345224795</c:v>
                </c:pt>
                <c:pt idx="23">
                  <c:v>0</c:v>
                </c:pt>
                <c:pt idx="24">
                  <c:v>0.40898697016214203</c:v>
                </c:pt>
                <c:pt idx="25">
                  <c:v>0.83432560660551802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A3-4ACA-8848-A95F5C3D2107}"/>
            </c:ext>
          </c:extLst>
        </c:ser>
        <c:ser>
          <c:idx val="1"/>
          <c:order val="1"/>
          <c:tx>
            <c:strRef>
              <c:f>'[CourbeHi_1991-2016.xls]91-2016 &lt;5mois'!$AE$3</c:f>
              <c:strCache>
                <c:ptCount val="1"/>
                <c:pt idx="0">
                  <c:v>[5 mois - 2 ans]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'[CourbeHi_1991-2016.xls]91-2016 &lt;5mois'!$A$4:$A$29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'[CourbeHi_1991-2016.xls]91-2016 &lt;5mois'!$AE$4:$AE$29</c:f>
              <c:numCache>
                <c:formatCode>0.00</c:formatCode>
                <c:ptCount val="26"/>
                <c:pt idx="0">
                  <c:v>17.97981768034132</c:v>
                </c:pt>
                <c:pt idx="1">
                  <c:v>17.71634082953555</c:v>
                </c:pt>
                <c:pt idx="2">
                  <c:v>8.1157277782963373</c:v>
                </c:pt>
                <c:pt idx="3">
                  <c:v>4.2187770309511734</c:v>
                </c:pt>
                <c:pt idx="4">
                  <c:v>1.3130086169255679</c:v>
                </c:pt>
                <c:pt idx="5">
                  <c:v>0.727365301921434</c:v>
                </c:pt>
                <c:pt idx="6">
                  <c:v>0.66238557626653805</c:v>
                </c:pt>
                <c:pt idx="7">
                  <c:v>0.40236219856653799</c:v>
                </c:pt>
                <c:pt idx="8">
                  <c:v>0.37956950021664398</c:v>
                </c:pt>
                <c:pt idx="9">
                  <c:v>0.66066436762592595</c:v>
                </c:pt>
                <c:pt idx="10">
                  <c:v>0.54203107989837696</c:v>
                </c:pt>
                <c:pt idx="11">
                  <c:v>0.20272807542785001</c:v>
                </c:pt>
                <c:pt idx="12">
                  <c:v>0.63003985816187602</c:v>
                </c:pt>
                <c:pt idx="13">
                  <c:v>0.63056932036191304</c:v>
                </c:pt>
                <c:pt idx="14">
                  <c:v>0.75780554727916205</c:v>
                </c:pt>
                <c:pt idx="15">
                  <c:v>0.56569770812829201</c:v>
                </c:pt>
                <c:pt idx="16">
                  <c:v>0.31529923573419399</c:v>
                </c:pt>
                <c:pt idx="17">
                  <c:v>0.37392748503612699</c:v>
                </c:pt>
                <c:pt idx="18">
                  <c:v>0.440323115866462</c:v>
                </c:pt>
                <c:pt idx="19">
                  <c:v>0.70871897960208197</c:v>
                </c:pt>
                <c:pt idx="20">
                  <c:v>0.45221656845639702</c:v>
                </c:pt>
                <c:pt idx="21">
                  <c:v>0.31913839454274201</c:v>
                </c:pt>
                <c:pt idx="22">
                  <c:v>0.32925937794488502</c:v>
                </c:pt>
                <c:pt idx="23">
                  <c:v>0.39202139942585701</c:v>
                </c:pt>
                <c:pt idx="24">
                  <c:v>0.32710505481438101</c:v>
                </c:pt>
                <c:pt idx="25">
                  <c:v>0.59054739581947702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A3-4ACA-8848-A95F5C3D2107}"/>
            </c:ext>
          </c:extLst>
        </c:ser>
        <c:ser>
          <c:idx val="2"/>
          <c:order val="2"/>
          <c:tx>
            <c:strRef>
              <c:f>'[CourbeHi_1991-2016.xls]91-2016 &lt;5mois'!$AF$3</c:f>
              <c:strCache>
                <c:ptCount val="1"/>
                <c:pt idx="0">
                  <c:v>[3 - 4 ans]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'[CourbeHi_1991-2016.xls]91-2016 &lt;5mois'!$A$4:$A$29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'[CourbeHi_1991-2016.xls]91-2016 &lt;5mois'!$AF$4:$AF$29</c:f>
              <c:numCache>
                <c:formatCode>0.00</c:formatCode>
                <c:ptCount val="26"/>
                <c:pt idx="0">
                  <c:v>0.58668978559673202</c:v>
                </c:pt>
                <c:pt idx="1">
                  <c:v>2.8263234863724001</c:v>
                </c:pt>
                <c:pt idx="2">
                  <c:v>2.464202215695976</c:v>
                </c:pt>
                <c:pt idx="3">
                  <c:v>1.854656023365207</c:v>
                </c:pt>
                <c:pt idx="4">
                  <c:v>0.53677089942810696</c:v>
                </c:pt>
                <c:pt idx="5">
                  <c:v>0.67040173590502405</c:v>
                </c:pt>
                <c:pt idx="6">
                  <c:v>0.106327201164173</c:v>
                </c:pt>
                <c:pt idx="7">
                  <c:v>0.21296194796853599</c:v>
                </c:pt>
                <c:pt idx="8">
                  <c:v>0.19865433262760901</c:v>
                </c:pt>
                <c:pt idx="9">
                  <c:v>0.284759336342229</c:v>
                </c:pt>
                <c:pt idx="10">
                  <c:v>0</c:v>
                </c:pt>
                <c:pt idx="11">
                  <c:v>0.179811643260361</c:v>
                </c:pt>
                <c:pt idx="12">
                  <c:v>8.3333223947109694E-2</c:v>
                </c:pt>
                <c:pt idx="13">
                  <c:v>0.16109588406855499</c:v>
                </c:pt>
                <c:pt idx="14">
                  <c:v>0.15783527350610799</c:v>
                </c:pt>
                <c:pt idx="15">
                  <c:v>0</c:v>
                </c:pt>
                <c:pt idx="16">
                  <c:v>0.244950318744585</c:v>
                </c:pt>
                <c:pt idx="17">
                  <c:v>0.162770019545388</c:v>
                </c:pt>
                <c:pt idx="18">
                  <c:v>0.16398589407011499</c:v>
                </c:pt>
                <c:pt idx="19">
                  <c:v>0.24719481047918401</c:v>
                </c:pt>
                <c:pt idx="20">
                  <c:v>0.16542741586133999</c:v>
                </c:pt>
                <c:pt idx="21">
                  <c:v>0</c:v>
                </c:pt>
                <c:pt idx="22">
                  <c:v>0</c:v>
                </c:pt>
                <c:pt idx="23">
                  <c:v>0.16270310396159399</c:v>
                </c:pt>
                <c:pt idx="24">
                  <c:v>0.24352813374684201</c:v>
                </c:pt>
                <c:pt idx="25">
                  <c:v>0.407686316610544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A3-4ACA-8848-A95F5C3D2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516984"/>
        <c:axId val="401511496"/>
      </c:lineChart>
      <c:catAx>
        <c:axId val="40151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511496"/>
        <c:crosses val="autoZero"/>
        <c:auto val="1"/>
        <c:lblAlgn val="ctr"/>
        <c:lblOffset val="100"/>
        <c:noMultiLvlLbl val="0"/>
      </c:catAx>
      <c:valAx>
        <c:axId val="40151149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fr-FR" sz="1400" b="0" dirty="0"/>
                  <a:t>Incidence/ 100 000 enfants</a:t>
                </a:r>
              </a:p>
            </c:rich>
          </c:tx>
          <c:layout>
            <c:manualLayout>
              <c:xMode val="edge"/>
              <c:yMode val="edge"/>
              <c:x val="1.20365944400202E-2"/>
              <c:y val="0.32233095742964701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9525">
            <a:solidFill>
              <a:schemeClr val="tx1">
                <a:lumMod val="15000"/>
                <a:lumOff val="85000"/>
              </a:schemeClr>
            </a:solidFill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516984"/>
        <c:crosses val="autoZero"/>
        <c:crossBetween val="midCat"/>
        <c:majorUnit val="5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47685597958770198"/>
          <c:y val="0.55911554278680897"/>
          <c:w val="0.47832827164862202"/>
          <c:h val="8.7365576854409502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4564-63CE-46C6-AEDA-372FA12406C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44BB1-33E7-4F6D-B7A1-A1B26797A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14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</a:t>
            </a:r>
            <a:r>
              <a:rPr lang="fr-FR" baseline="0" dirty="0"/>
              <a:t> pourrait </a:t>
            </a:r>
            <a:r>
              <a:rPr lang="fr-FR" baseline="0" dirty="0" err="1"/>
              <a:t>précsier</a:t>
            </a:r>
            <a:r>
              <a:rPr lang="fr-FR" baseline="0" dirty="0"/>
              <a:t> en raison d’une fausse alerte comme cause de mort subite du nourrisson en fait imputable au mode de décubitus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44BB1-33E7-4F6D-B7A1-A1B26797A76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5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44BB1-33E7-4F6D-B7A1-A1B26797A76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45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sensibilitŽ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diminuŽe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ˆ la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pŽnicilline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(PSDP) en France d’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donnŽes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CNRP. (1984-1997 : P.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Geslin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;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2001-2016 : CNRP-ORP, E. Varon, L. Gutmann). 1Plan national pour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prŽserver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l'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efficacitŽ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antibiotiques, nov. 2001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www.sante.gouv.fr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/htm/actu/34_01.htm ; 2Introduction du vaccin anti-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pneumococcique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conjuguŽ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heptavalent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(PCV7) ;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3Remplacement du PCV7 par le vaccin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conjuguŽ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13-valent (PCV13).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44BB1-33E7-4F6D-B7A1-A1B26797A760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81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846D1C-DA4D-4405-9F8D-B2218446FF19}" type="slidenum">
              <a:rPr lang="fr-FR" altLang="fr-FR" sz="1200">
                <a:solidFill>
                  <a:prstClr val="black"/>
                </a:solidFill>
                <a:latin typeface="Times" panose="02020603050405020304" pitchFamily="18" charset="0"/>
              </a:rPr>
              <a:pPr/>
              <a:t>55</a:t>
            </a:fld>
            <a:endParaRPr lang="fr-FR" altLang="fr-FR" sz="12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5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C7D385-D5F6-4303-8F83-EBDD9AAE24D4}" type="slidenum">
              <a:rPr lang="fr-FR" altLang="fr-FR" sz="1200">
                <a:solidFill>
                  <a:prstClr val="black"/>
                </a:solidFill>
                <a:latin typeface="Times" panose="02020603050405020304" pitchFamily="18" charset="0"/>
              </a:rPr>
              <a:pPr/>
              <a:t>57</a:t>
            </a:fld>
            <a:endParaRPr lang="fr-FR" altLang="fr-FR" sz="12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8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7BA6-E0A4-412D-81A8-06E1510B5012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15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6D0C4-C6C4-4529-AB76-E053A2FD116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8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6D0C4-C6C4-4529-AB76-E053A2FD116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6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6D0C4-C6C4-4529-AB76-E053A2FD116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3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infovac.fr/index.php" TargetMode="External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23EA-64EE-49A5-A3B7-0B2155D5640A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12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98DF-BD44-416B-90A9-C596FF1025E0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19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F3C2-B510-47E9-864E-D33F952D4676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38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77787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28B03-C8FA-4CF2-B36E-4D05C84D917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FBBC4-C45C-4639-8094-D23BFFF165D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955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7" name="Image 6" descr="pix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00354" name="Picture 2" descr="http://www.infovac.fr/templates/SDIC_Aqualine/images/pix.gif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00356" name="Picture 4" descr="http://www.infovac.fr/templates/SDIC_Aqualine/images/pix.gif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1371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AFPA logo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00" y="0"/>
            <a:ext cx="1003300" cy="75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1307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645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217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385DBB-21D8-4A7B-8336-C1698D652921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7" name="Image 6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76400" cy="73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AFPA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270" y="1"/>
            <a:ext cx="773729" cy="5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1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74E5B26-680A-47DB-B1BD-B148F28FA4D2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26/11/2018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5BAFB04-347E-4F29-879F-3F96BF0D018A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31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7E4763-4ACC-43FA-9BBA-938D1E7D8A9F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26/11/2018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350514B-2E38-4183-8529-69A0DF968DAA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523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1BF24F4-983A-429A-9FA7-BC8DC1FBEB99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26/11/2018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5EDEF1-25B3-41D9-9FAD-FC507CD4C11D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350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7711EE-6E56-4668-B6BD-98B5C3E28B69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26/11/2018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95A68AD-D479-45FB-BD3A-986A8E0284BB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4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2C4A91-F367-44FB-8799-C5BEA8E66ECA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26/11/2018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0F4B686-F672-4913-AC17-C9651D3E32E0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5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52E-7CF7-4A34-90AA-06DC5EA07C36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026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17C3786-4943-419D-8078-D192BC73CEF2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26/11/2018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E6D36B8-4C5B-436F-8C3D-1994F295957D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07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9391AEE-0648-477F-96C8-A6B841B4084F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26/11/2018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DD8F05-6EFF-4AAE-A59C-D95DA1B09587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781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4C0C35-28DC-43F5-B37B-CBF613B9CC4C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26/11/2018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13CA804-33F6-4792-B3C7-569C1109E2AA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826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BF9375-8545-4B61-BC14-CAABCB441A77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26/11/2018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4821C5A-9EDA-4A6D-BEB9-A3BEB9E42155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690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74638"/>
            <a:ext cx="6070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A347963-9CA2-4F4A-ABB4-3C92923A291B}" type="slidenum">
              <a:rPr lang="en-GB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GB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725" y="5537259"/>
            <a:ext cx="14446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90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45CD-89C6-42F9-9511-B48346CEF5B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39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4314-FC2F-4666-B566-9DECB730E41F}" type="datetime1">
              <a:rPr lang="fr-FR" smtClean="0"/>
              <a:t>26/11/2018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45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E183-0E66-4900-B947-B1235357BACF}" type="datetime1">
              <a:rPr lang="fr-FR" smtClean="0"/>
              <a:t>26/11/2018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49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ECB8-4FCF-4DD7-9869-C4EE7ACABC5A}" type="datetime1">
              <a:rPr lang="fr-FR" smtClean="0"/>
              <a:t>26/11/2018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69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EF33-A141-4225-984C-DFD36A41C9A0}" type="datetime1">
              <a:rPr lang="fr-FR" smtClean="0"/>
              <a:t>26/11/2018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4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15DE-C7D3-4F9B-BB39-4E609E2A7C98}" type="datetime1">
              <a:rPr lang="fr-FR" smtClean="0"/>
              <a:t>26/11/2018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80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B522-E852-4E37-83CD-76B495078BE5}" type="datetime1">
              <a:rPr lang="fr-FR" smtClean="0"/>
              <a:t>26/11/2018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28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DC21-9D8D-44CF-8D83-D245B6A4D1F7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4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Espace réservé du numéro de diapositive 5"/>
          <p:cNvSpPr txBox="1">
            <a:spLocks/>
          </p:cNvSpPr>
          <p:nvPr userDrawn="1"/>
        </p:nvSpPr>
        <p:spPr bwMode="auto">
          <a:xfrm>
            <a:off x="3590925" y="65928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864F05F-7540-4BDF-A6CE-B9ED2C1094BF}" type="slidenum">
              <a:rPr lang="fr-FR" sz="1200">
                <a:solidFill>
                  <a:srgbClr val="898989"/>
                </a:solidFill>
                <a:latin typeface="Arial Narrow" pitchFamily="34" charset="0"/>
                <a:ea typeface="MS PGothic" pitchFamily="34" charset="-128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200">
              <a:solidFill>
                <a:srgbClr val="898989"/>
              </a:solidFill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1029" name="Imag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47625"/>
            <a:ext cx="7953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87313"/>
            <a:ext cx="14763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age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1700" y="6249988"/>
            <a:ext cx="5143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 5" descr="LOGO AFPA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14300" y="6303963"/>
            <a:ext cx="6858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39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Arial Narrow"/>
          <a:ea typeface="MS PGothic" pitchFamily="34" charset="-128"/>
          <a:cs typeface="Arial Narrow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MS PGothic" pitchFamily="34" charset="-128"/>
          <a:cs typeface="Arial Narrow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MS PGothic" pitchFamily="34" charset="-128"/>
          <a:cs typeface="Arial Narrow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MS PGothic" pitchFamily="34" charset="-128"/>
          <a:cs typeface="Arial Narrow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MS PGothic" pitchFamily="34" charset="-128"/>
          <a:cs typeface="Arial Narrow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0090"/>
          </a:solidFill>
          <a:latin typeface="Arial Narrow"/>
          <a:ea typeface="MS PGothic" pitchFamily="34" charset="-128"/>
          <a:cs typeface="Arial Narrow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0090"/>
          </a:solidFill>
          <a:latin typeface="Arial Narrow"/>
          <a:ea typeface="MS PGothic" pitchFamily="34" charset="-128"/>
          <a:cs typeface="Arial Narrow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90"/>
          </a:solidFill>
          <a:latin typeface="Arial Narrow"/>
          <a:ea typeface="MS PGothic" pitchFamily="34" charset="-128"/>
          <a:cs typeface="Arial Narrow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0"/>
          </a:solidFill>
          <a:latin typeface="Arial Narrow"/>
          <a:ea typeface="MS PGothic" pitchFamily="34" charset="-128"/>
          <a:cs typeface="Arial Narrow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090"/>
          </a:solidFill>
          <a:latin typeface="Arial Narrow"/>
          <a:ea typeface="MS PGothic" pitchFamily="34" charset="-128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hpa.org.uk/Topics/InfectiousDiseases/InfectionsAZ/Diphtheria/EpidemiologicalData/dip005DataCasesDeath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invs.santepubliquefrance.fr/content/download/31035/158002/version/7/file/Tableau_cas_coqueluche_+1996-2015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nr-pneumo.com/docs/rapports/CNRP2017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briefings.files.parliament.uk/documents/SN02581/SN02581.pdf" TargetMode="External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ansm.sante.fr/var/ansm_site/storage/original/application/030593fa4e393af7cec8ff7092832215.pdf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ansm.sante.fr/content/download/10339/121129/version/2/file/aviscs.pdf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sp.fr/explore.cgi/avisrapportsdomaine?clefr=369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sp.fr/explore.cgi/avisrapportsdomaine?clefr=369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pharm.org/dos_public/Rapport_Adjuvants_aluminiques_VF_CORR_5.pdf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4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Ã©sultat de recherche d'images pour &quot;spilf&quot;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508" y="116632"/>
            <a:ext cx="3636404" cy="3344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C817204A-D428-40DD-98CF-91E4F080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92424"/>
            <a:ext cx="7772400" cy="1470025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Hésitation vaccinale :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bref état des lieux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et éléments de réponse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sz="3200" i="1" dirty="0">
                <a:solidFill>
                  <a:srgbClr val="0000FF"/>
                </a:solidFill>
              </a:rPr>
              <a:t>à l’usage des soignants … et des autres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15DFC76-B631-4807-B7B1-FD6ED22A0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4484712"/>
            <a:ext cx="8348464" cy="232866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Société de Pathologie infectieuse de Langue Française</a:t>
            </a:r>
          </a:p>
          <a:p>
            <a:pPr algn="r"/>
            <a:endParaRPr lang="fr-FR" sz="1400" b="1" dirty="0">
              <a:solidFill>
                <a:srgbClr val="FF0000"/>
              </a:solidFill>
            </a:endParaRPr>
          </a:p>
          <a:p>
            <a:pPr algn="r"/>
            <a:r>
              <a:rPr lang="fr-FR" b="1" dirty="0">
                <a:solidFill>
                  <a:srgbClr val="FF0000"/>
                </a:solidFill>
              </a:rPr>
              <a:t>Novembre 2018</a:t>
            </a:r>
          </a:p>
          <a:p>
            <a:pPr algn="r"/>
            <a:endParaRPr lang="fr-FR" b="1" dirty="0">
              <a:solidFill>
                <a:srgbClr val="FF0000"/>
              </a:solidFill>
            </a:endParaRPr>
          </a:p>
          <a:p>
            <a:pPr algn="r"/>
            <a:r>
              <a:rPr lang="fr-FR" sz="2400" i="1" dirty="0">
                <a:solidFill>
                  <a:srgbClr val="0000FF"/>
                </a:solidFill>
              </a:rPr>
              <a:t>Robert Cohen</a:t>
            </a:r>
            <a:r>
              <a:rPr lang="fr-FR" sz="2400" i="1" baseline="30000" dirty="0">
                <a:solidFill>
                  <a:srgbClr val="0000FF"/>
                </a:solidFill>
              </a:rPr>
              <a:t>1</a:t>
            </a:r>
            <a:r>
              <a:rPr lang="fr-FR" sz="2400" i="1" dirty="0">
                <a:solidFill>
                  <a:srgbClr val="0000FF"/>
                </a:solidFill>
              </a:rPr>
              <a:t>, Olivier Epaulard</a:t>
            </a:r>
            <a:r>
              <a:rPr lang="fr-FR" sz="2400" i="1" baseline="30000" dirty="0">
                <a:solidFill>
                  <a:srgbClr val="0000FF"/>
                </a:solidFill>
              </a:rPr>
              <a:t>2</a:t>
            </a:r>
            <a:r>
              <a:rPr lang="fr-FR" sz="2400" i="1" dirty="0">
                <a:solidFill>
                  <a:srgbClr val="0000FF"/>
                </a:solidFill>
              </a:rPr>
              <a:t>, Daniel Levy-Bruhl</a:t>
            </a:r>
            <a:r>
              <a:rPr lang="fr-FR" sz="2400" i="1" baseline="30000" dirty="0">
                <a:solidFill>
                  <a:srgbClr val="0000FF"/>
                </a:solidFill>
              </a:rPr>
              <a:t>3</a:t>
            </a:r>
            <a:r>
              <a:rPr lang="fr-FR" sz="2400" i="1" dirty="0">
                <a:solidFill>
                  <a:srgbClr val="0000FF"/>
                </a:solidFill>
              </a:rPr>
              <a:t>, François Vié Le </a:t>
            </a:r>
            <a:r>
              <a:rPr lang="fr-FR" sz="2400" i="1" dirty="0" smtClean="0">
                <a:solidFill>
                  <a:srgbClr val="0000FF"/>
                </a:solidFill>
              </a:rPr>
              <a:t>Sage</a:t>
            </a:r>
            <a:r>
              <a:rPr lang="fr-FR" sz="2400" i="1" baseline="30000" dirty="0" smtClean="0">
                <a:solidFill>
                  <a:srgbClr val="0000FF"/>
                </a:solidFill>
              </a:rPr>
              <a:t>1,4</a:t>
            </a:r>
            <a:endParaRPr lang="fr-FR" sz="2400" i="1" dirty="0">
              <a:solidFill>
                <a:srgbClr val="0000FF"/>
              </a:solidFill>
            </a:endParaRPr>
          </a:p>
          <a:p>
            <a:pPr algn="r"/>
            <a:r>
              <a:rPr lang="fr-FR" sz="2400" i="1" dirty="0">
                <a:solidFill>
                  <a:srgbClr val="0000FF"/>
                </a:solidFill>
              </a:rPr>
              <a:t>1 - </a:t>
            </a:r>
            <a:r>
              <a:rPr lang="fr-FR" sz="2400" i="1" dirty="0" err="1">
                <a:solidFill>
                  <a:srgbClr val="0000FF"/>
                </a:solidFill>
              </a:rPr>
              <a:t>Infovac</a:t>
            </a:r>
            <a:endParaRPr lang="fr-FR" sz="2400" i="1" dirty="0">
              <a:solidFill>
                <a:srgbClr val="0000FF"/>
              </a:solidFill>
            </a:endParaRPr>
          </a:p>
          <a:p>
            <a:pPr algn="r"/>
            <a:r>
              <a:rPr lang="fr-FR" sz="2400" i="1" dirty="0">
                <a:solidFill>
                  <a:srgbClr val="0000FF"/>
                </a:solidFill>
              </a:rPr>
              <a:t>2 - SPILF</a:t>
            </a:r>
          </a:p>
          <a:p>
            <a:pPr algn="r"/>
            <a:r>
              <a:rPr lang="fr-FR" sz="2400" i="1" dirty="0">
                <a:solidFill>
                  <a:srgbClr val="0000FF"/>
                </a:solidFill>
              </a:rPr>
              <a:t>3 - Santé Publique France</a:t>
            </a:r>
          </a:p>
          <a:p>
            <a:pPr algn="r"/>
            <a:r>
              <a:rPr lang="fr-FR" sz="2400" i="1" dirty="0">
                <a:solidFill>
                  <a:srgbClr val="0000FF"/>
                </a:solidFill>
              </a:rPr>
              <a:t>4 - Association Française de Pédiatrie Ambulatoire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31B8C4E-EDBC-477B-90B8-ECAFA9EB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91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E17C17A-4153-4E20-A51A-383DD80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Le but de ce diaporama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C431FFD-F132-4FBD-A250-C2D073C10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80" y="1639341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/>
              <a:t>Aborder quelques-uns des thèmes sur lesquels repose l’hésitation vaccinale</a:t>
            </a:r>
          </a:p>
          <a:p>
            <a:pPr lvl="1"/>
            <a:r>
              <a:rPr lang="fr-FR" dirty="0"/>
              <a:t>Sans prétendre à l’exhaustivité</a:t>
            </a:r>
          </a:p>
          <a:p>
            <a:pPr lvl="8"/>
            <a:endParaRPr lang="fr-FR" dirty="0"/>
          </a:p>
          <a:p>
            <a:r>
              <a:rPr lang="fr-FR" dirty="0"/>
              <a:t>Apporter des arguments aux contre-vérités qui circulent parfois</a:t>
            </a:r>
          </a:p>
          <a:p>
            <a:pPr lvl="8"/>
            <a:endParaRPr lang="fr-FR" dirty="0"/>
          </a:p>
          <a:p>
            <a:r>
              <a:rPr lang="fr-FR" dirty="0"/>
              <a:t>Permettre à chacun de replacer les interrogations à leur juste place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B8BFC1A-0E5B-4204-8638-9A600BE5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99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A78E436-68A1-4B99-B9C6-8DCE66AF67FA}"/>
              </a:ext>
            </a:extLst>
          </p:cNvPr>
          <p:cNvSpPr/>
          <p:nvPr/>
        </p:nvSpPr>
        <p:spPr>
          <a:xfrm>
            <a:off x="-211015" y="-99392"/>
            <a:ext cx="9463535" cy="6957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421C591C-55EA-4E94-88F7-F9220F77D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fr-FR" dirty="0"/>
              <a:t>Utilité des vaccins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="" xmlns:a16="http://schemas.microsoft.com/office/drawing/2014/main" id="{78691826-6700-4EAC-8F94-44657210B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3456583"/>
            <a:ext cx="7920880" cy="1752600"/>
          </a:xfrm>
        </p:spPr>
        <p:txBody>
          <a:bodyPr/>
          <a:lstStyle/>
          <a:p>
            <a:r>
              <a:rPr lang="fr-FR" i="1" dirty="0"/>
              <a:t>À propos, entre autres,</a:t>
            </a:r>
          </a:p>
          <a:p>
            <a:r>
              <a:rPr lang="fr-FR" i="1" dirty="0"/>
              <a:t> de la poliomyélite et de la diphtérie : </a:t>
            </a:r>
          </a:p>
          <a:p>
            <a:r>
              <a:rPr lang="fr-FR" i="1" dirty="0"/>
              <a:t>maladies rares, donc vaccins inutiles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5864AE2D-E63D-48FF-89EB-6084316E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7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864096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Poliomyélite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16831"/>
            <a:ext cx="8856984" cy="3960441"/>
          </a:xfrm>
        </p:spPr>
        <p:txBody>
          <a:bodyPr>
            <a:noAutofit/>
          </a:bodyPr>
          <a:lstStyle/>
          <a:p>
            <a:r>
              <a:rPr lang="fr-FR" sz="2400" dirty="0"/>
              <a:t>Une infection liée à la contamination des eaux et aliments par des déjections humaines </a:t>
            </a:r>
          </a:p>
          <a:p>
            <a:endParaRPr lang="fr-FR" sz="2400" dirty="0"/>
          </a:p>
          <a:p>
            <a:r>
              <a:rPr lang="fr-FR" sz="2400" dirty="0"/>
              <a:t>Une infection asymptomatique dans 90% des cas </a:t>
            </a:r>
          </a:p>
          <a:p>
            <a:endParaRPr lang="fr-FR" sz="2400" dirty="0"/>
          </a:p>
          <a:p>
            <a:r>
              <a:rPr lang="fr-FR" sz="2400" dirty="0"/>
              <a:t>Un tableau neurologique dans 0,5% des cas :</a:t>
            </a:r>
          </a:p>
          <a:p>
            <a:pPr lvl="1"/>
            <a:r>
              <a:rPr lang="fr-FR" sz="2000" dirty="0"/>
              <a:t>Par atteinte de la corne antérieure de la moelle épinière</a:t>
            </a:r>
          </a:p>
          <a:p>
            <a:pPr lvl="1"/>
            <a:r>
              <a:rPr lang="fr-FR" sz="2000" dirty="0"/>
              <a:t>Responsable en aigu de paralysie (touchant parfois les muscles respiratoires)</a:t>
            </a:r>
          </a:p>
          <a:p>
            <a:pPr lvl="1"/>
            <a:r>
              <a:rPr lang="fr-FR" sz="2000" dirty="0"/>
              <a:t>Responsable ensuite de séquelles motrices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302544B-5A77-4B84-B256-758BB856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4167ED1-2F37-4365-B6A9-B157ED72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https://upload.wikimedia.org/wikipedia/commons/5/5c/Polio_Egyptian_Stele.jpg">
            <a:extLst>
              <a:ext uri="{FF2B5EF4-FFF2-40B4-BE49-F238E27FC236}">
                <a16:creationId xmlns="" xmlns:a16="http://schemas.microsoft.com/office/drawing/2014/main" id="{635D1532-EC68-403C-97F0-0E1C4B4B0F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40974"/>
            <a:ext cx="4716016" cy="67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66C5119-3261-4597-AD5E-822B84DFB241}"/>
              </a:ext>
            </a:extLst>
          </p:cNvPr>
          <p:cNvSpPr txBox="1"/>
          <p:nvPr/>
        </p:nvSpPr>
        <p:spPr>
          <a:xfrm>
            <a:off x="179512" y="1897499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séquelles déjà représentées </a:t>
            </a:r>
          </a:p>
          <a:p>
            <a:r>
              <a:rPr lang="fr-FR" dirty="0"/>
              <a:t>il y a 34 siècles …</a:t>
            </a:r>
          </a:p>
          <a:p>
            <a:endParaRPr lang="fr-FR" dirty="0"/>
          </a:p>
          <a:p>
            <a:r>
              <a:rPr lang="fr-FR" b="1" dirty="0"/>
              <a:t>La poliomyélite est présente chez </a:t>
            </a:r>
            <a:r>
              <a:rPr lang="fr-FR" b="1" i="1" dirty="0"/>
              <a:t>Homo sapiens </a:t>
            </a:r>
            <a:r>
              <a:rPr lang="fr-FR" b="1" dirty="0"/>
              <a:t>depuis des millénaires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5ACF99-63CE-48EC-9249-C7F2DADFF10E}"/>
              </a:ext>
            </a:extLst>
          </p:cNvPr>
          <p:cNvSpPr/>
          <p:nvPr/>
        </p:nvSpPr>
        <p:spPr>
          <a:xfrm>
            <a:off x="1948581" y="6165304"/>
            <a:ext cx="2295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</a:rPr>
              <a:t>Egypte, XVIIIème dynastie</a:t>
            </a:r>
          </a:p>
          <a:p>
            <a:r>
              <a:rPr lang="fr-FR" sz="1400" i="1" dirty="0">
                <a:latin typeface="Arial" panose="020B0604020202020204" pitchFamily="34" charset="0"/>
              </a:rPr>
              <a:t>(1403-1365 av. JC)</a:t>
            </a:r>
            <a:endParaRPr lang="fr-FR" sz="1400" i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76C15BE-5121-4D02-8A62-BA4DD424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97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229863C-F90C-480C-B570-42B723C2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89" y="216462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i="1" dirty="0">
                <a:solidFill>
                  <a:srgbClr val="0000FF"/>
                </a:solidFill>
              </a:rPr>
              <a:t>Respiration par poumon d’acier </a:t>
            </a:r>
            <a:br>
              <a:rPr lang="fr-FR" sz="2800" i="1" dirty="0">
                <a:solidFill>
                  <a:srgbClr val="0000FF"/>
                </a:solidFill>
              </a:rPr>
            </a:br>
            <a:r>
              <a:rPr lang="fr-FR" sz="2800" i="1" dirty="0">
                <a:solidFill>
                  <a:srgbClr val="0000FF"/>
                </a:solidFill>
              </a:rPr>
              <a:t>lors d’une épidémie de poliomyélite, années 50</a:t>
            </a:r>
          </a:p>
        </p:txBody>
      </p:sp>
      <p:pic>
        <p:nvPicPr>
          <p:cNvPr id="4100" name="Picture 4" descr="Salle de patients sous &quot;Â poumon dâacierÂ Â» au dÃ©but des annÃ©es 1950.">
            <a:extLst>
              <a:ext uri="{FF2B5EF4-FFF2-40B4-BE49-F238E27FC236}">
                <a16:creationId xmlns="" xmlns:a16="http://schemas.microsoft.com/office/drawing/2014/main" id="{84C58490-1594-48C8-8402-EC87D63F94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654" y="1412776"/>
            <a:ext cx="7871470" cy="519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7B5DD2B-CA28-4E2C-B9D9-BDB41362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01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="" xmlns:a16="http://schemas.microsoft.com/office/drawing/2014/main" id="{1AC7D3EB-5D6E-4E5D-9C11-C75660BC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89" y="216462"/>
            <a:ext cx="8229600" cy="606856"/>
          </a:xfrm>
        </p:spPr>
        <p:txBody>
          <a:bodyPr>
            <a:noAutofit/>
          </a:bodyPr>
          <a:lstStyle/>
          <a:p>
            <a:r>
              <a:rPr lang="fr-FR" sz="2800" i="1" dirty="0">
                <a:solidFill>
                  <a:srgbClr val="0000FF"/>
                </a:solidFill>
              </a:rPr>
              <a:t>Séquelles motrices aux membres inférieurs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7" y="801449"/>
            <a:ext cx="9046464" cy="603504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605126E3-20B0-42CA-9BC6-41FB4CE8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838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Poliomyélite : épidémiologie française avant et après l’introduction du vaccin </a:t>
            </a:r>
            <a:r>
              <a:rPr lang="fr-FR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8" y="1690535"/>
            <a:ext cx="878457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678EF3A7-5092-4D5A-A0F3-661CDA0ABD8C}"/>
              </a:ext>
            </a:extLst>
          </p:cNvPr>
          <p:cNvSpPr txBox="1"/>
          <p:nvPr/>
        </p:nvSpPr>
        <p:spPr>
          <a:xfrm>
            <a:off x="5580112" y="4509120"/>
            <a:ext cx="31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Dernier cas autochtone : 1989</a:t>
            </a:r>
          </a:p>
          <a:p>
            <a:r>
              <a:rPr lang="fr-FR" dirty="0"/>
              <a:t>Dernier cas importé : 1995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C9814E3-D6BB-45E4-9A6F-ACCFDEC1FC16}"/>
              </a:ext>
            </a:extLst>
          </p:cNvPr>
          <p:cNvSpPr txBox="1"/>
          <p:nvPr/>
        </p:nvSpPr>
        <p:spPr>
          <a:xfrm>
            <a:off x="323528" y="63813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VPI / VPO : vaccin </a:t>
            </a:r>
            <a:r>
              <a:rPr lang="fr-FR" i="1" dirty="0" err="1"/>
              <a:t>anti-poliomyélitique</a:t>
            </a:r>
            <a:r>
              <a:rPr lang="fr-FR" i="1" dirty="0"/>
              <a:t> injectable / oral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FECC0561-4756-4FB6-BB9C-5F9F3111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00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La poliomyélite dans le monde, 1988-2014 : l’éradication est en voie … mais pas terminée </a:t>
            </a:r>
          </a:p>
        </p:txBody>
      </p:sp>
      <p:pic>
        <p:nvPicPr>
          <p:cNvPr id="8194" name="Picture 2" descr="RÃ©sultat de recherche d'images pour &quot;poliomyelitis world health organization eradication&quot;">
            <a:extLst>
              <a:ext uri="{FF2B5EF4-FFF2-40B4-BE49-F238E27FC236}">
                <a16:creationId xmlns="" xmlns:a16="http://schemas.microsoft.com/office/drawing/2014/main" id="{DC089F18-E8EA-42DA-A498-7A95EA4018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955972"/>
            <a:ext cx="8635943" cy="49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poliomyelitis world health organization eradication&quot;">
            <a:extLst>
              <a:ext uri="{FF2B5EF4-FFF2-40B4-BE49-F238E27FC236}">
                <a16:creationId xmlns="" xmlns:a16="http://schemas.microsoft.com/office/drawing/2014/main" id="{7A850F0D-FDA0-4870-AE7E-4A12F45CF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6226089"/>
            <a:ext cx="432049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84746775-90CB-4A02-A4E6-D3B7C8C3ADD1}"/>
              </a:ext>
            </a:extLst>
          </p:cNvPr>
          <p:cNvSpPr txBox="1"/>
          <p:nvPr/>
        </p:nvSpPr>
        <p:spPr>
          <a:xfrm>
            <a:off x="5868144" y="1283276"/>
            <a:ext cx="327585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La persistance de foyers épidémiques ne permet pas de considérer la vaccination comme inutile : du fait du niveau actuel de circulation des personnes, </a:t>
            </a:r>
            <a:r>
              <a:rPr lang="fr-FR" sz="1600" b="1" dirty="0"/>
              <a:t>l’introduction du virus en France est toujours plausible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3E79D0F7-BADA-4B17-AE3F-875ED630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301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84D1617-34A1-4860-B32D-6CB1422E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La diphtérie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E92594A-902B-44BF-A579-2155AD824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/>
              <a:t>Une maladie très contagieuse</a:t>
            </a:r>
          </a:p>
          <a:p>
            <a:pPr lvl="8"/>
            <a:endParaRPr lang="fr-FR" dirty="0"/>
          </a:p>
          <a:p>
            <a:r>
              <a:rPr lang="fr-FR" dirty="0"/>
              <a:t>Gravité liée à plusieurs éléments :</a:t>
            </a:r>
          </a:p>
          <a:p>
            <a:pPr lvl="1"/>
            <a:r>
              <a:rPr lang="fr-FR" dirty="0"/>
              <a:t>L’angine à fausses membranes (croup), à l’origine d’asphyxie</a:t>
            </a:r>
          </a:p>
          <a:p>
            <a:pPr lvl="1"/>
            <a:r>
              <a:rPr lang="fr-FR" dirty="0"/>
              <a:t>Des syndromes retardés neurologiques et cardiaques</a:t>
            </a:r>
          </a:p>
          <a:p>
            <a:pPr lvl="8"/>
            <a:endParaRPr lang="fr-FR" dirty="0"/>
          </a:p>
          <a:p>
            <a:r>
              <a:rPr lang="fr-FR" dirty="0"/>
              <a:t>Virulence particulièrement liée à la production d’une toxine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CD50926-7203-432F-84B3-8D1C7E67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76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6632"/>
            <a:ext cx="576064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>
                <a:solidFill>
                  <a:srgbClr val="0000FF"/>
                </a:solidFill>
              </a:rPr>
              <a:t>Mortalité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par diphtérie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en France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B768E15-4913-4AC2-9263-1903AAC910E0}"/>
              </a:ext>
            </a:extLst>
          </p:cNvPr>
          <p:cNvSpPr txBox="1"/>
          <p:nvPr/>
        </p:nvSpPr>
        <p:spPr>
          <a:xfrm>
            <a:off x="5868144" y="328498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dernière épidémie, survenue à la fin de la 2ème guerre mondiale, a été jugulée par plusieurs actions, au 1</a:t>
            </a:r>
            <a:r>
              <a:rPr lang="fr-FR" baseline="30000" dirty="0"/>
              <a:t>er</a:t>
            </a:r>
            <a:r>
              <a:rPr lang="fr-FR" dirty="0"/>
              <a:t> rang desquelles le vaccin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0C20A7F-A1CD-4FBD-A8C2-590CC7FAA8E7}"/>
              </a:ext>
            </a:extLst>
          </p:cNvPr>
          <p:cNvSpPr txBox="1"/>
          <p:nvPr/>
        </p:nvSpPr>
        <p:spPr>
          <a:xfrm>
            <a:off x="6314822" y="6095037"/>
            <a:ext cx="254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TABDT : vaccin typhoïde, diphtérie et tétanos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EA09E91A-FC1A-48C7-BB7E-3B153151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5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82B0046-F9F3-4623-9C8A-F8019BD1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Sommaire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D4BF57B-B07F-4284-BA3D-C94E9453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défiance vaccinale : situation et thématiques</a:t>
            </a:r>
          </a:p>
          <a:p>
            <a:pPr marL="3851275" lvl="1" indent="0">
              <a:buNone/>
            </a:pPr>
            <a:r>
              <a:rPr lang="fr-FR" sz="2400" i="1" dirty="0"/>
              <a:t>Diapositives 3 - 10</a:t>
            </a:r>
          </a:p>
          <a:p>
            <a:endParaRPr lang="fr-FR" sz="1000" dirty="0"/>
          </a:p>
          <a:p>
            <a:r>
              <a:rPr lang="fr-FR" dirty="0"/>
              <a:t>Efficacité et utilité des vaccins</a:t>
            </a:r>
          </a:p>
          <a:p>
            <a:pPr marL="3851275" lvl="1" indent="0">
              <a:buNone/>
            </a:pPr>
            <a:r>
              <a:rPr lang="fr-FR" sz="2400" i="1" dirty="0"/>
              <a:t>Diapositives 11 - 49</a:t>
            </a:r>
          </a:p>
          <a:p>
            <a:endParaRPr lang="fr-FR" sz="1000" dirty="0"/>
          </a:p>
          <a:p>
            <a:r>
              <a:rPr lang="fr-FR" dirty="0"/>
              <a:t>Dangerosité des vaccins</a:t>
            </a:r>
          </a:p>
          <a:p>
            <a:pPr marL="3851275" lvl="1" indent="0">
              <a:buNone/>
            </a:pPr>
            <a:r>
              <a:rPr lang="fr-FR" sz="2400" i="1" dirty="0"/>
              <a:t>Diapositives 50 - 91</a:t>
            </a:r>
          </a:p>
          <a:p>
            <a:endParaRPr lang="fr-FR" sz="1000" dirty="0"/>
          </a:p>
          <a:p>
            <a:r>
              <a:rPr lang="fr-FR" dirty="0"/>
              <a:t>Éléments de communication</a:t>
            </a:r>
          </a:p>
          <a:p>
            <a:pPr marL="3851275" lvl="1" indent="0">
              <a:buNone/>
            </a:pPr>
            <a:r>
              <a:rPr lang="fr-FR" sz="2400" i="1"/>
              <a:t>Diapositives 92 - 96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4240554-AA47-4B0D-875A-DC2B54DC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234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1A227F4-185B-4403-AE1F-0E8370F0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Cas de diphtérie et décès, </a:t>
            </a:r>
            <a:br>
              <a:rPr lang="fr-FR" sz="3200" dirty="0">
                <a:solidFill>
                  <a:srgbClr val="0000FF"/>
                </a:solidFill>
              </a:rPr>
            </a:br>
            <a:r>
              <a:rPr lang="fr-FR" sz="3200" dirty="0">
                <a:solidFill>
                  <a:srgbClr val="0000FF"/>
                </a:solidFill>
              </a:rPr>
              <a:t>Angleterre et Pays de Galles, 1914-2013</a:t>
            </a:r>
            <a:br>
              <a:rPr lang="fr-FR" sz="3200" dirty="0">
                <a:solidFill>
                  <a:srgbClr val="0000FF"/>
                </a:solidFill>
              </a:rPr>
            </a:br>
            <a:r>
              <a:rPr lang="fr-FR" sz="3200" i="1" dirty="0">
                <a:solidFill>
                  <a:srgbClr val="0000FF"/>
                </a:solidFill>
              </a:rPr>
              <a:t>le vaccin a été introduit en 1940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43F68D9-F90D-4EA9-87DA-D9E99BC05121}"/>
              </a:ext>
            </a:extLst>
          </p:cNvPr>
          <p:cNvSpPr txBox="1"/>
          <p:nvPr/>
        </p:nvSpPr>
        <p:spPr>
          <a:xfrm>
            <a:off x="179512" y="589473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Données de la </a:t>
            </a:r>
            <a:r>
              <a:rPr lang="fr-FR" sz="1600" i="1" dirty="0" err="1"/>
              <a:t>Health</a:t>
            </a:r>
            <a:r>
              <a:rPr lang="fr-FR" sz="1600" i="1" dirty="0"/>
              <a:t> Protection Agency </a:t>
            </a:r>
            <a:r>
              <a:rPr lang="fr-FR" sz="1600" dirty="0"/>
              <a:t>du Royaume-Uni</a:t>
            </a:r>
          </a:p>
          <a:p>
            <a:pPr algn="r"/>
            <a:r>
              <a:rPr lang="fr-FR" sz="1600" dirty="0">
                <a:hlinkClick r:id="rId2"/>
              </a:rPr>
              <a:t>www.hpa.org.uk/Topics/InfectiousDiseases/InfectionsAZ/Diphtheria/EpidemiologicalData/dip005DataCasesDeaths/</a:t>
            </a:r>
            <a:r>
              <a:rPr lang="fr-FR" sz="1600" dirty="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07D6538-1752-472C-93C2-C4642DE4EE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81" y="1606389"/>
            <a:ext cx="7264838" cy="409959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111C5C52-3A8D-4734-A4B7-20478C75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06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39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Cas de diphtérie et couverture vaccinale (3 injections) dans le monde</a:t>
            </a:r>
          </a:p>
        </p:txBody>
      </p:sp>
      <p:pic>
        <p:nvPicPr>
          <p:cNvPr id="1028" name="Picture 4" descr="http://www.who.int/immunization/monitoring_surveillance/burden/vpd/surveillance_type/passive/big_dtp3_global_coverage.jpg?ua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268760"/>
            <a:ext cx="9019794" cy="52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14A169D-8B85-4AF5-A968-6B70155BB200}"/>
              </a:ext>
            </a:extLst>
          </p:cNvPr>
          <p:cNvSpPr txBox="1"/>
          <p:nvPr/>
        </p:nvSpPr>
        <p:spPr>
          <a:xfrm>
            <a:off x="2195736" y="6093296"/>
            <a:ext cx="60486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L’énorme effort au niveau mondial aboutit à une haute couverture vaccinale, et à une diminution spectaculaire des cas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08DC4375-C290-4CD7-93D5-B831331B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993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3975"/>
            <a:ext cx="8685584" cy="1143000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La baisse de la couverture vaccinale </a:t>
            </a:r>
            <a:br>
              <a:rPr lang="fr-FR" sz="2800" dirty="0">
                <a:solidFill>
                  <a:srgbClr val="0000FF"/>
                </a:solidFill>
              </a:rPr>
            </a:br>
            <a:r>
              <a:rPr lang="fr-FR" sz="2800" dirty="0">
                <a:solidFill>
                  <a:srgbClr val="0000FF"/>
                </a:solidFill>
              </a:rPr>
              <a:t>s’accompagne d’une élévation rapide de l’incidence : </a:t>
            </a:r>
            <a:br>
              <a:rPr lang="fr-FR" sz="2800" dirty="0">
                <a:solidFill>
                  <a:srgbClr val="0000FF"/>
                </a:solidFill>
              </a:rPr>
            </a:br>
            <a:r>
              <a:rPr lang="fr-FR" sz="2800" dirty="0">
                <a:solidFill>
                  <a:srgbClr val="0000FF"/>
                </a:solidFill>
              </a:rPr>
              <a:t>l’exemple de l’Ukraine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1412776"/>
            <a:ext cx="756962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79512" y="6505599"/>
            <a:ext cx="803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Nekrassova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LS.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Epidemic Diphtheria in Ukraine, 1991–1997.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Infect Dis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3CB6168-B1BB-4E05-9796-B9E6E6E9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420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La diphtérie en France depuis 2005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5179714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Souche bactérienne historique </a:t>
            </a:r>
          </a:p>
          <a:p>
            <a:pPr lvl="1"/>
            <a:r>
              <a:rPr lang="fr-FR" dirty="0"/>
              <a:t>Environ 2 cas par an</a:t>
            </a:r>
          </a:p>
          <a:p>
            <a:pPr lvl="1"/>
            <a:r>
              <a:rPr lang="fr-FR" dirty="0"/>
              <a:t>Presque tous à Mayotte ou importés </a:t>
            </a:r>
          </a:p>
          <a:p>
            <a:pPr lvl="8"/>
            <a:endParaRPr lang="fr-FR" dirty="0"/>
          </a:p>
          <a:p>
            <a:r>
              <a:rPr lang="fr-FR" dirty="0"/>
              <a:t>Souche bactérienne émergente</a:t>
            </a:r>
          </a:p>
          <a:p>
            <a:pPr lvl="1"/>
            <a:r>
              <a:rPr lang="fr-FR" dirty="0"/>
              <a:t>Origine animale</a:t>
            </a:r>
          </a:p>
          <a:p>
            <a:pPr lvl="1"/>
            <a:r>
              <a:rPr lang="fr-FR" dirty="0"/>
              <a:t>2 à 4 cas par an</a:t>
            </a:r>
          </a:p>
          <a:p>
            <a:pPr lvl="8"/>
            <a:endParaRPr lang="fr-FR" dirty="0"/>
          </a:p>
          <a:p>
            <a:r>
              <a:rPr lang="fr-FR" dirty="0"/>
              <a:t>Sujets en général non vaccinés</a:t>
            </a:r>
          </a:p>
          <a:p>
            <a:pPr lvl="1"/>
            <a:r>
              <a:rPr lang="fr-FR" dirty="0"/>
              <a:t>Ou dont la dernière vaccination remonte à plus de 30 ans</a:t>
            </a:r>
          </a:p>
          <a:p>
            <a:pPr lvl="8"/>
            <a:endParaRPr lang="fr-FR" dirty="0"/>
          </a:p>
          <a:p>
            <a:r>
              <a:rPr lang="fr-FR" dirty="0"/>
              <a:t>Aucun cas secondaire autour des cas importés </a:t>
            </a:r>
            <a:r>
              <a:rPr lang="fr-FR" sz="2300" dirty="0"/>
              <a:t>(hors Mayotte)</a:t>
            </a:r>
            <a:endParaRPr lang="fr-FR" dirty="0"/>
          </a:p>
          <a:p>
            <a:pPr lvl="1"/>
            <a:r>
              <a:rPr lang="fr-FR" dirty="0"/>
              <a:t>Du fait de l’excellente couverture vaccinale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BE325E5-E468-42DF-A197-18F2BE30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62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58B9D91-ECE4-457B-A5C0-1EC61E0E8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916831"/>
            <a:ext cx="6912768" cy="36004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Des cas de diphtérie sont toujours signalés en Europe chez des enfants : en Espagne 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Un enfant de 6 ans, non vacciné (2015) …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47048" y="3068960"/>
            <a:ext cx="3168352" cy="2875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642A8F30-F88F-43F9-B18B-B37EE961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695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0000FF"/>
                </a:solidFill>
              </a:rPr>
              <a:t>… en Belgique (2016) 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FBE8513-AE0B-4F76-8282-D22B833DBB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10876" r="15350" b="14427"/>
          <a:stretch/>
        </p:blipFill>
        <p:spPr>
          <a:xfrm>
            <a:off x="308658" y="1423317"/>
            <a:ext cx="8583822" cy="452596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D3D5064-6BB3-4AF0-9A94-1C26A266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3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3B3051B-1DCF-4C8E-93C3-94F58092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0000FF"/>
                </a:solidFill>
              </a:rPr>
              <a:t>… En Italie (2016) …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0E112DAE-37ED-4CB5-A896-2726F09A2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04" y="2852936"/>
            <a:ext cx="7438400" cy="3032094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="" xmlns:a16="http://schemas.microsoft.com/office/drawing/2014/main" id="{CAA00C6A-D67A-4388-8460-9D78662C7C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703239"/>
            <a:ext cx="8116596" cy="86409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AD768016-CFEB-469C-92E3-62CF8B44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50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9AC3AEE-DAA2-4B82-BE9D-F7DCBAD6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La coqueluche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F5B82C5-5CEC-4263-95FD-A14D73C3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87" y="1772816"/>
            <a:ext cx="8507288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Une maladie généralement bénigne chez l’adulte (quoique des complications soient décrites chez le sujet âgé)</a:t>
            </a:r>
          </a:p>
          <a:p>
            <a:pPr lvl="8"/>
            <a:endParaRPr lang="fr-FR" dirty="0"/>
          </a:p>
          <a:p>
            <a:r>
              <a:rPr lang="fr-FR" dirty="0"/>
              <a:t>Une maladie potentiellement grave chez le nourrisson : risque asphyxique lors des quintes</a:t>
            </a:r>
          </a:p>
          <a:p>
            <a:pPr lvl="1"/>
            <a:r>
              <a:rPr lang="fr-FR" dirty="0"/>
              <a:t>15-30% d’hospitalisation en soins intensifs*</a:t>
            </a:r>
          </a:p>
          <a:p>
            <a:pPr lvl="1"/>
            <a:r>
              <a:rPr lang="fr-FR" dirty="0"/>
              <a:t>Une des premières causes de mortalité du nourrisson d’origine infectieuse</a:t>
            </a:r>
          </a:p>
          <a:p>
            <a:pPr lvl="8"/>
            <a:endParaRPr lang="fr-FR" dirty="0"/>
          </a:p>
          <a:p>
            <a:r>
              <a:rPr lang="fr-FR" dirty="0"/>
              <a:t>Stratégie du </a:t>
            </a:r>
            <a:r>
              <a:rPr lang="fr-FR" i="1" dirty="0"/>
              <a:t>cocooning</a:t>
            </a:r>
            <a:r>
              <a:rPr lang="fr-FR" dirty="0"/>
              <a:t> : ne pas vacciner que les nourrissons, mais également les personnes de leur entourage qui pourraient leur transmettre (fratrie, parents …)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5FDF812-3EA4-47CE-A1B1-D2BB23FCFEE6}"/>
              </a:ext>
            </a:extLst>
          </p:cNvPr>
          <p:cNvSpPr/>
          <p:nvPr/>
        </p:nvSpPr>
        <p:spPr>
          <a:xfrm>
            <a:off x="539552" y="6165304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* </a:t>
            </a:r>
            <a:r>
              <a:rPr lang="fr-FR" sz="1200" dirty="0">
                <a:hlinkClick r:id="rId2"/>
              </a:rPr>
              <a:t>http://invs.santepubliquefrance.fr/content/download/31035/158002/version/7/file/Tableau_cas_coqueluche_+1996-2015.pdf</a:t>
            </a:r>
            <a:endParaRPr lang="fr-FR" sz="1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281B472D-7802-49A8-BA9D-FB1A6E82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15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6632"/>
            <a:ext cx="85725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1D771153-0E1E-43EC-8FA9-4AD9CB46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974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627784" y="2564904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fr-FR" sz="1600" baseline="30000" dirty="0">
                <a:solidFill>
                  <a:schemeClr val="tx2">
                    <a:lumMod val="75000"/>
                  </a:schemeClr>
                </a:solidFill>
              </a:rPr>
              <a:t>er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vaccin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35696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Cas de coqueluche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="" xmlns:a16="http://schemas.microsoft.com/office/drawing/2014/main" id="{28F3680B-B6AC-4677-83BD-5C2A9C3E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" y="116632"/>
            <a:ext cx="8363272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Couverture vaccinale et cas de coqueluche : l’expérience au Royaume-Uni (1)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D64F56AD-B30E-4CB6-B973-BE9AED02CDF4}"/>
              </a:ext>
            </a:extLst>
          </p:cNvPr>
          <p:cNvGrpSpPr/>
          <p:nvPr/>
        </p:nvGrpSpPr>
        <p:grpSpPr>
          <a:xfrm>
            <a:off x="-28263" y="1425679"/>
            <a:ext cx="8965793" cy="5257800"/>
            <a:chOff x="-28263" y="1425679"/>
            <a:chExt cx="8965793" cy="52578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8263" y="1425679"/>
              <a:ext cx="8965793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72EA636-E3CE-4182-8265-E3706AEA0C3D}"/>
                </a:ext>
              </a:extLst>
            </p:cNvPr>
            <p:cNvSpPr/>
            <p:nvPr/>
          </p:nvSpPr>
          <p:spPr>
            <a:xfrm>
              <a:off x="5652120" y="2060848"/>
              <a:ext cx="2664994" cy="1836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="" xmlns:a16="http://schemas.microsoft.com/office/drawing/2014/main" id="{FF81981F-91E7-4DBA-B691-D201AA6B4C0F}"/>
                </a:ext>
              </a:extLst>
            </p:cNvPr>
            <p:cNvGrpSpPr/>
            <p:nvPr/>
          </p:nvGrpSpPr>
          <p:grpSpPr>
            <a:xfrm>
              <a:off x="5364088" y="3479889"/>
              <a:ext cx="2952330" cy="2037343"/>
              <a:chOff x="5364088" y="3479889"/>
              <a:chExt cx="2952330" cy="2037343"/>
            </a:xfrm>
          </p:grpSpPr>
          <p:sp>
            <p:nvSpPr>
              <p:cNvPr id="10" name="Flèche : bas 9">
                <a:extLst>
                  <a:ext uri="{FF2B5EF4-FFF2-40B4-BE49-F238E27FC236}">
                    <a16:creationId xmlns="" xmlns:a16="http://schemas.microsoft.com/office/drawing/2014/main" id="{3AAE2E02-6F62-4473-BC3B-5C0299A72160}"/>
                  </a:ext>
                </a:extLst>
              </p:cNvPr>
              <p:cNvSpPr/>
              <p:nvPr/>
            </p:nvSpPr>
            <p:spPr>
              <a:xfrm rot="8495870">
                <a:off x="5778847" y="3479889"/>
                <a:ext cx="576064" cy="1183656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="" xmlns:a16="http://schemas.microsoft.com/office/drawing/2014/main" id="{92C3E603-779D-4AF5-B017-80C17E125BF6}"/>
                  </a:ext>
                </a:extLst>
              </p:cNvPr>
              <p:cNvSpPr txBox="1"/>
              <p:nvPr/>
            </p:nvSpPr>
            <p:spPr>
              <a:xfrm>
                <a:off x="5364088" y="4039904"/>
                <a:ext cx="2952330" cy="14773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Une baisse de la couverture vaccinale est survenue dans les années 1970, du fait d’un lien erroné entre vaccin et mort subite du nourrisson …</a:t>
                </a: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4A582125-C2DF-441B-9FF8-DBE8498C54C4}"/>
                </a:ext>
              </a:extLst>
            </p:cNvPr>
            <p:cNvSpPr txBox="1"/>
            <p:nvPr/>
          </p:nvSpPr>
          <p:spPr>
            <a:xfrm>
              <a:off x="5262762" y="2171765"/>
              <a:ext cx="1818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Couverture vaccinale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C5AFEACF-E8E5-437D-BA1C-EE5A58452330}"/>
                </a:ext>
              </a:extLst>
            </p:cNvPr>
            <p:cNvSpPr txBox="1"/>
            <p:nvPr/>
          </p:nvSpPr>
          <p:spPr>
            <a:xfrm>
              <a:off x="1835696" y="4229472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Cas de coqueluche</a:t>
              </a:r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6E04B65-69E7-4063-A04D-03DDDD18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29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A4EDEAF-8F3E-4D3A-8EF4-6DF08BFFD8E6}"/>
              </a:ext>
            </a:extLst>
          </p:cNvPr>
          <p:cNvSpPr/>
          <p:nvPr/>
        </p:nvSpPr>
        <p:spPr>
          <a:xfrm>
            <a:off x="46362" y="6572218"/>
            <a:ext cx="70636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Amirthalingam G, et al. Pertussis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immunisation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and control in England and Wales, 1957 to 2012.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en-U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Surveill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1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dirty="0">
                <a:solidFill>
                  <a:srgbClr val="0000FF"/>
                </a:solidFill>
              </a:rPr>
              <a:t>La défiance vaccinale </a:t>
            </a:r>
            <a:br>
              <a:rPr lang="fr-FR" i="1" dirty="0">
                <a:solidFill>
                  <a:srgbClr val="0000FF"/>
                </a:solidFill>
              </a:rPr>
            </a:br>
            <a:r>
              <a:rPr lang="fr-FR" i="1" dirty="0">
                <a:solidFill>
                  <a:srgbClr val="0000FF"/>
                </a:solidFill>
              </a:rPr>
              <a:t>ne date pas d’hier 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DD87B457-0E32-4162-AD82-941BA40C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411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363272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Couverture vaccinale et cas de coqueluche : l’expérience au Royaume-Uni (2)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347097-72DE-41CE-BDD7-EEEA345F697C}"/>
              </a:ext>
            </a:extLst>
          </p:cNvPr>
          <p:cNvSpPr/>
          <p:nvPr/>
        </p:nvSpPr>
        <p:spPr>
          <a:xfrm>
            <a:off x="46362" y="6572218"/>
            <a:ext cx="70636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Amirthalingam G, et al. Pertussis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immunisation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and control in England and Wales, 1957 to 2012.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en-U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Surveill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C5AB3008-9DD3-49F3-BE98-720625BD7A60}"/>
              </a:ext>
            </a:extLst>
          </p:cNvPr>
          <p:cNvGrpSpPr/>
          <p:nvPr/>
        </p:nvGrpSpPr>
        <p:grpSpPr>
          <a:xfrm>
            <a:off x="-28263" y="1425679"/>
            <a:ext cx="8965793" cy="5257800"/>
            <a:chOff x="-28263" y="1425679"/>
            <a:chExt cx="8965793" cy="5257800"/>
          </a:xfrm>
        </p:grpSpPr>
        <p:pic>
          <p:nvPicPr>
            <p:cNvPr id="16" name="Picture 2">
              <a:extLst>
                <a:ext uri="{FF2B5EF4-FFF2-40B4-BE49-F238E27FC236}">
                  <a16:creationId xmlns="" xmlns:a16="http://schemas.microsoft.com/office/drawing/2014/main" id="{3CED056D-6D03-468C-900E-B345913FC6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8263" y="1425679"/>
              <a:ext cx="8965793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e 6">
              <a:extLst>
                <a:ext uri="{FF2B5EF4-FFF2-40B4-BE49-F238E27FC236}">
                  <a16:creationId xmlns="" xmlns:a16="http://schemas.microsoft.com/office/drawing/2014/main" id="{047754F8-671F-4CA7-87D7-1DDCF5C9FE84}"/>
                </a:ext>
              </a:extLst>
            </p:cNvPr>
            <p:cNvGrpSpPr/>
            <p:nvPr/>
          </p:nvGrpSpPr>
          <p:grpSpPr>
            <a:xfrm>
              <a:off x="6263905" y="3360547"/>
              <a:ext cx="2013327" cy="1559207"/>
              <a:chOff x="6263905" y="3547971"/>
              <a:chExt cx="2013327" cy="1559207"/>
            </a:xfrm>
          </p:grpSpPr>
          <p:sp>
            <p:nvSpPr>
              <p:cNvPr id="9" name="ZoneTexte 8">
                <a:extLst>
                  <a:ext uri="{FF2B5EF4-FFF2-40B4-BE49-F238E27FC236}">
                    <a16:creationId xmlns="" xmlns:a16="http://schemas.microsoft.com/office/drawing/2014/main" id="{0AB143F6-E648-41B6-8C61-A0EC87495B5A}"/>
                  </a:ext>
                </a:extLst>
              </p:cNvPr>
              <p:cNvSpPr txBox="1"/>
              <p:nvPr/>
            </p:nvSpPr>
            <p:spPr>
              <a:xfrm>
                <a:off x="6458631" y="3547971"/>
                <a:ext cx="1818601" cy="9233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dirty="0"/>
                  <a:t>… entrainant une recrudescence rapide des cas.</a:t>
                </a:r>
              </a:p>
            </p:txBody>
          </p:sp>
          <p:sp>
            <p:nvSpPr>
              <p:cNvPr id="8" name="Flèche : bas 7">
                <a:extLst>
                  <a:ext uri="{FF2B5EF4-FFF2-40B4-BE49-F238E27FC236}">
                    <a16:creationId xmlns="" xmlns:a16="http://schemas.microsoft.com/office/drawing/2014/main" id="{DB4AAC24-8B8A-43F0-8B41-B57CA48A94D3}"/>
                  </a:ext>
                </a:extLst>
              </p:cNvPr>
              <p:cNvSpPr/>
              <p:nvPr/>
            </p:nvSpPr>
            <p:spPr>
              <a:xfrm rot="2032113">
                <a:off x="6263905" y="4249615"/>
                <a:ext cx="576064" cy="857563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EAD58B83-E1C7-44ED-9FB2-BF087E277792}"/>
                </a:ext>
              </a:extLst>
            </p:cNvPr>
            <p:cNvSpPr txBox="1"/>
            <p:nvPr/>
          </p:nvSpPr>
          <p:spPr>
            <a:xfrm>
              <a:off x="5262762" y="2171765"/>
              <a:ext cx="1818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Couverture vaccinale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B438E74C-84A9-4BEE-9EC5-279C54BB4372}"/>
                </a:ext>
              </a:extLst>
            </p:cNvPr>
            <p:cNvSpPr txBox="1"/>
            <p:nvPr/>
          </p:nvSpPr>
          <p:spPr>
            <a:xfrm>
              <a:off x="1835696" y="4229472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Cas de coqueluche</a:t>
              </a:r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8E481B42-269A-4356-8589-E8BE17FC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790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Tétanos : nombre de cas et de décès, France, 1960-2016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17848" y="1052736"/>
            <a:ext cx="8990656" cy="5275600"/>
            <a:chOff x="117848" y="1417638"/>
            <a:chExt cx="8990656" cy="5275600"/>
          </a:xfrm>
        </p:grpSpPr>
        <p:pic>
          <p:nvPicPr>
            <p:cNvPr id="6" name="Imag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8" y="1417638"/>
              <a:ext cx="8568952" cy="5275600"/>
            </a:xfrm>
            <a:prstGeom prst="rect">
              <a:avLst/>
            </a:prstGeom>
            <a:noFill/>
          </p:spPr>
        </p:pic>
        <p:pic>
          <p:nvPicPr>
            <p:cNvPr id="10" name="Image 9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60032" y="3776266"/>
              <a:ext cx="4248472" cy="1282898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4067944" y="1700808"/>
              <a:ext cx="4248472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676211" y="1734381"/>
            <a:ext cx="6419056" cy="103874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/>
              <a:t>Entre 2012 et 2016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     - 3 cas de tétanos chez des enfants entre 3 et 8 ans non vaccinés </a:t>
            </a:r>
            <a:br>
              <a:rPr lang="fr-FR" dirty="0"/>
            </a:br>
            <a:r>
              <a:rPr lang="fr-FR" dirty="0"/>
              <a:t>     - une dizaine de cas chez les sujets âgés non ou mal vaccinés </a:t>
            </a:r>
          </a:p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2B4D02C-DA27-40E7-B167-884AD9877AE3}"/>
              </a:ext>
            </a:extLst>
          </p:cNvPr>
          <p:cNvSpPr txBox="1"/>
          <p:nvPr/>
        </p:nvSpPr>
        <p:spPr>
          <a:xfrm>
            <a:off x="2545432" y="6237312"/>
            <a:ext cx="66350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Un germe tellurique, donc une maladie non </a:t>
            </a:r>
            <a:r>
              <a:rPr lang="fr-FR" sz="1600" dirty="0" err="1"/>
              <a:t>éradicable</a:t>
            </a:r>
            <a:r>
              <a:rPr lang="fr-FR" sz="1600" dirty="0"/>
              <a:t> : seule la couverture vaccinale permet de durablement diminuer l’incidence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C5F34B4F-917E-43E8-918B-A4087724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175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03536"/>
              </p:ext>
            </p:extLst>
          </p:nvPr>
        </p:nvGraphicFramePr>
        <p:xfrm>
          <a:off x="179512" y="1700808"/>
          <a:ext cx="8568952" cy="462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92311" y="6637432"/>
            <a:ext cx="5394960" cy="15004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300" dirty="0">
                <a:solidFill>
                  <a:srgbClr val="4D4D4F"/>
                </a:solidFill>
              </a:rPr>
              <a:t>Source : Réseau EPIBAC – Santé publique France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10736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3100" dirty="0">
                <a:solidFill>
                  <a:srgbClr val="0000FF"/>
                </a:solidFill>
              </a:rPr>
              <a:t>Infections invasives à </a:t>
            </a:r>
            <a:r>
              <a:rPr lang="fr-FR" sz="3100" i="1" dirty="0">
                <a:solidFill>
                  <a:srgbClr val="0000FF"/>
                </a:solidFill>
              </a:rPr>
              <a:t>Haemophilus influenza </a:t>
            </a:r>
            <a:br>
              <a:rPr lang="fr-FR" sz="3100" i="1" dirty="0">
                <a:solidFill>
                  <a:srgbClr val="0000FF"/>
                </a:solidFill>
              </a:rPr>
            </a:br>
            <a:r>
              <a:rPr lang="fr-FR" sz="3100" dirty="0">
                <a:solidFill>
                  <a:srgbClr val="0000FF"/>
                </a:solidFill>
              </a:rPr>
              <a:t>chez les enfants &lt; 5 ans, 1991-2016 : </a:t>
            </a:r>
            <a:br>
              <a:rPr lang="fr-FR" sz="3100" dirty="0">
                <a:solidFill>
                  <a:srgbClr val="0000FF"/>
                </a:solidFill>
              </a:rPr>
            </a:br>
            <a:r>
              <a:rPr lang="fr-FR" sz="3100" dirty="0">
                <a:solidFill>
                  <a:srgbClr val="0000FF"/>
                </a:solidFill>
              </a:rPr>
              <a:t>une quasi-disparition </a:t>
            </a:r>
            <a:br>
              <a:rPr lang="fr-FR" sz="3100" dirty="0">
                <a:solidFill>
                  <a:srgbClr val="0000FF"/>
                </a:solidFill>
              </a:rPr>
            </a:br>
            <a:r>
              <a:rPr lang="fr-FR" sz="3100" dirty="0">
                <a:solidFill>
                  <a:srgbClr val="0000FF"/>
                </a:solidFill>
              </a:rPr>
              <a:t>depuis l’introduction de la vaccination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1126344D-CBF8-4EF1-AB00-477F9936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462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638F3FB-F5C5-4823-95B2-9F542ED5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81399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la disparition complète (poliomyélite, tétanos de l’enfant, diphtérie) ou la raréfaction (coqueluche, infection à </a:t>
            </a:r>
            <a:r>
              <a:rPr lang="fr-FR" i="1" dirty="0"/>
              <a:t>Haemophilus influenza</a:t>
            </a:r>
            <a:r>
              <a:rPr lang="fr-FR" dirty="0"/>
              <a:t>) de plusieurs des infections prévenues par l’hexavalent ne doit pas inciter à diminuer la couverture vaccinale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C’est parce que la couverture vaccinale reste haute que ces maladies restent exceptionnelles</a:t>
            </a:r>
            <a:endParaRPr lang="fr-FR" dirty="0"/>
          </a:p>
          <a:p>
            <a:pPr marL="0" indent="0">
              <a:buNone/>
            </a:pPr>
            <a:r>
              <a:rPr lang="fr-FR" sz="3000" dirty="0"/>
              <a:t>… </a:t>
            </a:r>
            <a:r>
              <a:rPr lang="fr-FR" sz="3000" i="1" dirty="0"/>
              <a:t>et cette conquête reste fragile : toute diminution de la couverture vaccinale met en danger les populations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8575C490-7EED-480F-B456-C74F74FC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1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FA959E36-4A63-462D-A37C-09AD6A926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52" y="2236787"/>
            <a:ext cx="8350696" cy="147002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La rougeole :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pourquoi, là non plus,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le vaccin n’est pas inutile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10DFEC76-E256-4F91-B999-896ED225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608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="" xmlns:a16="http://schemas.microsoft.com/office/drawing/2014/main" id="{20CF3CF8-D8C9-4630-A154-7ECAF619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La rougeole : une réputation indue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de maladie toujours bénigne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="" xmlns:a16="http://schemas.microsoft.com/office/drawing/2014/main" id="{B2970452-04DF-4E1E-B325-6B8D3245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/>
              <a:t>La plupart des cas de l’enfant se déroulent sans complications</a:t>
            </a:r>
          </a:p>
          <a:p>
            <a:pPr lvl="8"/>
            <a:endParaRPr lang="fr-FR" dirty="0"/>
          </a:p>
          <a:p>
            <a:r>
              <a:rPr lang="fr-FR" dirty="0"/>
              <a:t>Celles-ci peuvent cependant survenir :</a:t>
            </a:r>
          </a:p>
          <a:p>
            <a:pPr lvl="1"/>
            <a:r>
              <a:rPr lang="fr-FR" dirty="0"/>
              <a:t>Otite (8%)</a:t>
            </a:r>
          </a:p>
          <a:p>
            <a:pPr lvl="1"/>
            <a:r>
              <a:rPr lang="fr-FR" dirty="0"/>
              <a:t>Pneumonie (5%) </a:t>
            </a:r>
            <a:r>
              <a:rPr lang="fr-FR" dirty="0">
                <a:solidFill>
                  <a:srgbClr val="FF0000"/>
                </a:solidFill>
              </a:rPr>
              <a:t>(mortalité : 5-30%)</a:t>
            </a:r>
          </a:p>
          <a:p>
            <a:pPr lvl="1"/>
            <a:r>
              <a:rPr lang="fr-FR" dirty="0"/>
              <a:t>Encéphalite aiguë (0,1%) </a:t>
            </a:r>
            <a:r>
              <a:rPr lang="fr-FR" dirty="0">
                <a:solidFill>
                  <a:srgbClr val="FF0000"/>
                </a:solidFill>
              </a:rPr>
              <a:t>(mortalité : 10%)</a:t>
            </a:r>
          </a:p>
          <a:p>
            <a:pPr lvl="1"/>
            <a:r>
              <a:rPr lang="fr-FR" dirty="0" err="1"/>
              <a:t>Panencéphalite</a:t>
            </a:r>
            <a:r>
              <a:rPr lang="fr-FR" dirty="0"/>
              <a:t> sclérosante subaiguë (1/600 à 1/5000, survenue retardée) </a:t>
            </a:r>
            <a:r>
              <a:rPr lang="fr-FR" dirty="0">
                <a:solidFill>
                  <a:srgbClr val="FF0000"/>
                </a:solidFill>
              </a:rPr>
              <a:t>(mortalité : 100%)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82E97DFC-251F-4B60-9C04-44F1F835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096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4BD64E8-C57B-469E-9327-D307F261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La rougeole dans le monde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59674B7-FB50-41CC-9450-7E871369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8784976" cy="5323730"/>
          </a:xfrm>
        </p:spPr>
        <p:txBody>
          <a:bodyPr>
            <a:normAutofit fontScale="92500"/>
          </a:bodyPr>
          <a:lstStyle/>
          <a:p>
            <a:pPr fontAlgn="base"/>
            <a:r>
              <a:rPr lang="fr-FR" sz="2600" dirty="0"/>
              <a:t>Une des causes importantes de décès du jeune enfant, et donc l’objet d’un plan majeur de vaccination par l’OMS</a:t>
            </a:r>
          </a:p>
          <a:p>
            <a:pPr lvl="8" fontAlgn="base"/>
            <a:endParaRPr lang="fr-FR" sz="1600" dirty="0"/>
          </a:p>
          <a:p>
            <a:pPr fontAlgn="base"/>
            <a:r>
              <a:rPr lang="fr-FR" sz="2600" dirty="0"/>
              <a:t>En 2016, on a recensé 89 780 décès par rougeole dans le monde</a:t>
            </a:r>
          </a:p>
          <a:p>
            <a:pPr lvl="1" fontAlgn="base"/>
            <a:r>
              <a:rPr lang="fr-FR" sz="2400" dirty="0"/>
              <a:t>C’est la première fois que ce nombre est inférieur à 100 000 par an</a:t>
            </a:r>
          </a:p>
          <a:p>
            <a:pPr lvl="8" fontAlgn="base"/>
            <a:endParaRPr lang="fr-FR" sz="1600" dirty="0"/>
          </a:p>
          <a:p>
            <a:pPr fontAlgn="base"/>
            <a:r>
              <a:rPr lang="fr-FR" sz="2600" dirty="0"/>
              <a:t>Grâce à la vaccination </a:t>
            </a:r>
            <a:r>
              <a:rPr lang="fr-FR" sz="2600" dirty="0" err="1"/>
              <a:t>antirougeoleuse</a:t>
            </a:r>
            <a:r>
              <a:rPr lang="fr-FR" sz="2600" dirty="0"/>
              <a:t>, les décès par rougeole dans le monde ont chuté de 84% entre 2000 et 2016.</a:t>
            </a:r>
          </a:p>
          <a:p>
            <a:pPr lvl="8" fontAlgn="base"/>
            <a:endParaRPr lang="fr-FR" sz="1600" dirty="0"/>
          </a:p>
          <a:p>
            <a:pPr fontAlgn="base"/>
            <a:r>
              <a:rPr lang="fr-FR" sz="2600" dirty="0"/>
              <a:t>En 2016, environ 85% des enfants dans le monde </a:t>
            </a:r>
            <a:r>
              <a:rPr lang="fr-FR" sz="1900" dirty="0"/>
              <a:t>(contre 72% en 2000) </a:t>
            </a:r>
            <a:r>
              <a:rPr lang="fr-FR" sz="2600" dirty="0"/>
              <a:t>ont reçu une dose de vaccin antirougeoleux avant l’âge de un an</a:t>
            </a:r>
          </a:p>
          <a:p>
            <a:pPr lvl="8" fontAlgn="base"/>
            <a:endParaRPr lang="fr-FR" sz="1600" dirty="0"/>
          </a:p>
          <a:p>
            <a:pPr fontAlgn="base"/>
            <a:r>
              <a:rPr lang="fr-FR" sz="2600" b="1" dirty="0">
                <a:solidFill>
                  <a:srgbClr val="FF0000"/>
                </a:solidFill>
              </a:rPr>
              <a:t>Entre 2000 et 2016, on estime que la vaccination </a:t>
            </a:r>
            <a:r>
              <a:rPr lang="fr-FR" sz="2600" b="1" dirty="0" err="1">
                <a:solidFill>
                  <a:srgbClr val="FF0000"/>
                </a:solidFill>
              </a:rPr>
              <a:t>antirougeoleuse</a:t>
            </a:r>
            <a:r>
              <a:rPr lang="fr-FR" sz="2600" b="1" dirty="0">
                <a:solidFill>
                  <a:srgbClr val="FF0000"/>
                </a:solidFill>
              </a:rPr>
              <a:t> a évité 20,4 millions de décès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679EB1A-051D-4F83-B505-B527FBA4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274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Chaque année, le vaccin anti-rougeole évite des complications </a:t>
            </a:r>
            <a:r>
              <a:rPr lang="fr-FR" dirty="0">
                <a:solidFill>
                  <a:srgbClr val="FF0000"/>
                </a:solidFill>
              </a:rPr>
              <a:t>en France </a:t>
            </a:r>
            <a:r>
              <a:rPr lang="fr-FR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3244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40 000 otites</a:t>
            </a:r>
          </a:p>
          <a:p>
            <a:pPr lvl="8"/>
            <a:endParaRPr lang="fr-FR" dirty="0"/>
          </a:p>
          <a:p>
            <a:r>
              <a:rPr lang="fr-FR" dirty="0"/>
              <a:t>17 000 pneumonies</a:t>
            </a:r>
          </a:p>
          <a:p>
            <a:pPr lvl="8"/>
            <a:endParaRPr lang="fr-FR" dirty="0"/>
          </a:p>
          <a:p>
            <a:r>
              <a:rPr lang="fr-FR" dirty="0"/>
              <a:t>500 encéphalites aiguës</a:t>
            </a:r>
          </a:p>
          <a:p>
            <a:pPr lvl="1"/>
            <a:r>
              <a:rPr lang="fr-FR" dirty="0"/>
              <a:t>dont 140 cas avec séquelles neurologiques</a:t>
            </a:r>
          </a:p>
          <a:p>
            <a:pPr lvl="8"/>
            <a:endParaRPr lang="fr-FR" dirty="0"/>
          </a:p>
          <a:p>
            <a:r>
              <a:rPr lang="fr-FR" dirty="0"/>
              <a:t>5 PESS </a:t>
            </a:r>
          </a:p>
          <a:p>
            <a:pPr lvl="8"/>
            <a:endParaRPr lang="fr-FR" dirty="0"/>
          </a:p>
          <a:p>
            <a:r>
              <a:rPr lang="fr-FR" dirty="0"/>
              <a:t>330 décès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8C01662-EC8A-48E7-BE49-D39C8A7DCA15}"/>
              </a:ext>
            </a:extLst>
          </p:cNvPr>
          <p:cNvSpPr/>
          <p:nvPr/>
        </p:nvSpPr>
        <p:spPr>
          <a:xfrm>
            <a:off x="934260" y="5877272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err="1">
                <a:latin typeface="Arial" panose="020B0604020202020204" pitchFamily="34" charset="0"/>
              </a:rPr>
              <a:t>Reinert</a:t>
            </a:r>
            <a:r>
              <a:rPr lang="fr-FR" sz="1400" dirty="0">
                <a:latin typeface="Arial" panose="020B0604020202020204" pitchFamily="34" charset="0"/>
              </a:rPr>
              <a:t> P. Évaluation de 35 années de vaccination rougeole–oreillons–rubéole en France. </a:t>
            </a:r>
          </a:p>
          <a:p>
            <a:pPr algn="r"/>
            <a:r>
              <a:rPr lang="fr-FR" sz="1400" i="1" dirty="0">
                <a:latin typeface="Arial" panose="020B0604020202020204" pitchFamily="34" charset="0"/>
              </a:rPr>
              <a:t>Arch </a:t>
            </a:r>
            <a:r>
              <a:rPr lang="fr-FR" sz="1400" i="1" dirty="0" err="1">
                <a:latin typeface="Arial" panose="020B0604020202020204" pitchFamily="34" charset="0"/>
              </a:rPr>
              <a:t>Ped</a:t>
            </a:r>
            <a:r>
              <a:rPr lang="fr-FR" sz="1400" i="1" dirty="0">
                <a:latin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</a:rPr>
              <a:t>2003</a:t>
            </a:r>
            <a:endParaRPr lang="fr-FR" sz="1400" b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939D708-7934-428E-8E69-2F6E1BF5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365125"/>
          </a:xfrm>
        </p:spPr>
        <p:txBody>
          <a:bodyPr/>
          <a:lstStyle/>
          <a:p>
            <a:fld id="{F6811ABD-E920-41D2-8843-4370BC909D65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802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12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3800" dirty="0">
                <a:solidFill>
                  <a:srgbClr val="0000FF"/>
                </a:solidFill>
              </a:rPr>
              <a:t>Un exemple d’effet rapide de la vaccination : </a:t>
            </a:r>
            <a:br>
              <a:rPr lang="fr-FR" sz="3800" dirty="0">
                <a:solidFill>
                  <a:srgbClr val="0000FF"/>
                </a:solidFill>
              </a:rPr>
            </a:br>
            <a:r>
              <a:rPr lang="fr-FR" sz="3800" dirty="0">
                <a:solidFill>
                  <a:srgbClr val="0000FF"/>
                </a:solidFill>
              </a:rPr>
              <a:t>l’incidence de la rougeole en Finlande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4BB0A3C7-BC55-43D6-A637-BB3AFA650E6E}"/>
              </a:ext>
            </a:extLst>
          </p:cNvPr>
          <p:cNvGrpSpPr/>
          <p:nvPr/>
        </p:nvGrpSpPr>
        <p:grpSpPr>
          <a:xfrm>
            <a:off x="0" y="2348880"/>
            <a:ext cx="9180512" cy="3024336"/>
            <a:chOff x="0" y="2060848"/>
            <a:chExt cx="9180512" cy="302433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4490619"/>
              <a:ext cx="9144000" cy="59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12" y="2060848"/>
              <a:ext cx="9144000" cy="2403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EC13FCC-556F-48B5-9736-ADE42839206A}"/>
              </a:ext>
            </a:extLst>
          </p:cNvPr>
          <p:cNvSpPr txBox="1"/>
          <p:nvPr/>
        </p:nvSpPr>
        <p:spPr>
          <a:xfrm>
            <a:off x="36512" y="5949280"/>
            <a:ext cx="899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Peltola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H, et al. Measles, mumps, and rubella in Finland: 25 years of a nationwide elimination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Lancet Infect Dis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2008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EC4397A6-1986-48BC-B59D-158CA754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042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2FBA2F1-ED2A-4D48-8702-EE89C650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Rougeole : couverture vaccinale mondiale et incidence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38AE65F3-0198-4B04-B413-1F4CE7AFD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99592" y="1340768"/>
            <a:ext cx="7499176" cy="5440497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A96DD2DA-13AC-442F-A8A7-99799F3E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09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BD5305E-5898-43DD-8C0C-3F76D759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« L’inoculation » selon la méthode de Jenner… (Boilly, 1807)</a:t>
            </a:r>
          </a:p>
        </p:txBody>
      </p:sp>
      <p:pic>
        <p:nvPicPr>
          <p:cNvPr id="1026" name="Picture 2" descr="https://upload.wikimedia.org/wikipedia/commons/thumb/7/78/Louis_L%C3%A9opold_Boilly_-_L%27innoculation.jpg/800px-Louis_L%C3%A9opold_Boilly_-_L%27innoculation.jpg?1537692469644">
            <a:extLst>
              <a:ext uri="{FF2B5EF4-FFF2-40B4-BE49-F238E27FC236}">
                <a16:creationId xmlns="" xmlns:a16="http://schemas.microsoft.com/office/drawing/2014/main" id="{B1331090-60B6-487C-A05A-E0BD425D18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718" y="1556792"/>
            <a:ext cx="9159718" cy="53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1E097F6-7879-4D88-A162-30271C81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21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D09A1A0-06FA-4EC2-A073-BAACB93D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43000"/>
          </a:xfrm>
        </p:spPr>
        <p:txBody>
          <a:bodyPr>
            <a:noAutofit/>
          </a:bodyPr>
          <a:lstStyle/>
          <a:p>
            <a:r>
              <a:rPr lang="fr-FR" sz="2900" dirty="0">
                <a:solidFill>
                  <a:srgbClr val="0000FF"/>
                </a:solidFill>
              </a:rPr>
              <a:t>Une conséquence de la couverture vaccinale insuffisante : l’épidémie actuelle de rougeole en France</a:t>
            </a:r>
          </a:p>
        </p:txBody>
      </p:sp>
      <p:pic>
        <p:nvPicPr>
          <p:cNvPr id="4098" name="Picture 2" descr="Cas de rougeole par mois - DÃ©clarations obligatoires, France, Janvier 2008 â 16 fÃ©vrier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11410" cy="513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1AF4C376-0FAF-492D-8683-8AC60479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940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86FAFC5-6DCB-46FA-A5E9-EFB0E51A6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527" y="3288661"/>
            <a:ext cx="5573977" cy="35247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22D8C278-A901-4EA1-92BA-7F249AE756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06116" cy="36230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FDCEEB95-4EF3-424C-9C35-6ACC5BEA1B23}"/>
              </a:ext>
            </a:extLst>
          </p:cNvPr>
          <p:cNvSpPr txBox="1"/>
          <p:nvPr/>
        </p:nvSpPr>
        <p:spPr>
          <a:xfrm>
            <a:off x="5729812" y="188640"/>
            <a:ext cx="309634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Les départements dont la couverture vaccinale pour les enfants de 2 ans était la plus faible en 2008 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B8AC646A-BABF-455B-87CA-4CFBA231A8E4}"/>
              </a:ext>
            </a:extLst>
          </p:cNvPr>
          <p:cNvSpPr txBox="1"/>
          <p:nvPr/>
        </p:nvSpPr>
        <p:spPr>
          <a:xfrm>
            <a:off x="67544" y="5498933"/>
            <a:ext cx="359324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… sont ceux qui ont été le plus touchés par l’épidémie en 2010-11.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4EBBBE7-03E0-4D2B-A3E2-E89A2EA627CC}"/>
              </a:ext>
            </a:extLst>
          </p:cNvPr>
          <p:cNvSpPr txBox="1"/>
          <p:nvPr/>
        </p:nvSpPr>
        <p:spPr>
          <a:xfrm>
            <a:off x="179511" y="6597352"/>
            <a:ext cx="3355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Données Santé Publique France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252BA2EA-72F8-4772-9539-5948C0A9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251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mbre de passages hebdomadaires aux urgences pour rougeole - France mÃ©tropolitaine du 01/01/2010 au 11/02/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6854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581FD40-227D-4C87-B85D-1D612F92EBF0}"/>
              </a:ext>
            </a:extLst>
          </p:cNvPr>
          <p:cNvSpPr txBox="1"/>
          <p:nvPr/>
        </p:nvSpPr>
        <p:spPr>
          <a:xfrm>
            <a:off x="107504" y="26064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00FF"/>
                </a:solidFill>
              </a:rPr>
              <a:t>Passage aux urgences pour rougeole en France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BC475688-BB43-470D-B01E-83D402979747}"/>
              </a:ext>
            </a:extLst>
          </p:cNvPr>
          <p:cNvSpPr txBox="1"/>
          <p:nvPr/>
        </p:nvSpPr>
        <p:spPr>
          <a:xfrm>
            <a:off x="3707904" y="3212976"/>
            <a:ext cx="439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2010-2018 : 23 morts en France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BB9D872-281B-4BB9-8BC0-AF28D7DF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341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605A4D5-B126-4C04-9105-7058FD7CF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554461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La rougeole est une maladie potentiellement sévère, responsable jusqu’à récemment </a:t>
            </a:r>
            <a:r>
              <a:rPr lang="fr-FR" dirty="0">
                <a:solidFill>
                  <a:srgbClr val="FF0000"/>
                </a:solidFill>
              </a:rPr>
              <a:t>de plus d’un demi-million de décès annuels dans le monde</a:t>
            </a:r>
          </a:p>
          <a:p>
            <a:pPr lvl="8"/>
            <a:endParaRPr lang="fr-FR" dirty="0"/>
          </a:p>
          <a:p>
            <a:r>
              <a:rPr lang="fr-FR" dirty="0"/>
              <a:t>La vaccination contre la rougeole a permis d’éviter de nombreuses complications et de nombreux décès, en France comme dans le monde</a:t>
            </a:r>
          </a:p>
          <a:p>
            <a:pPr lvl="8"/>
            <a:endParaRPr lang="fr-FR" dirty="0"/>
          </a:p>
          <a:p>
            <a:r>
              <a:rPr lang="fr-FR" dirty="0"/>
              <a:t> L’épidémie actuelle en Europe et les décès survenus depuis 10 ans en France, qui font suite à une couverture vaccinale trop faible, viennent rappeler qu’il est important de maintenir cette dernière élevée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5422E7F8-3A79-4DE8-9D6A-B0F6B4D9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277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Relation bénéfice-risque : </a:t>
            </a:r>
            <a:br>
              <a:rPr lang="fr-FR" sz="3600" dirty="0">
                <a:solidFill>
                  <a:srgbClr val="0000FF"/>
                </a:solidFill>
              </a:rPr>
            </a:br>
            <a:r>
              <a:rPr lang="fr-FR" sz="3600" dirty="0">
                <a:solidFill>
                  <a:srgbClr val="0000FF"/>
                </a:solidFill>
              </a:rPr>
              <a:t>comparaison entre la rougeole et son vaccin 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4215037"/>
              </p:ext>
            </p:extLst>
          </p:nvPr>
        </p:nvGraphicFramePr>
        <p:xfrm>
          <a:off x="539552" y="1556792"/>
          <a:ext cx="8229600" cy="4693682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4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3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Complication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Risque lié à la maladie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Risque entrainé par la vaccination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Otite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7-9 %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Pneumonie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1-6 %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Diarrhée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Encéphalite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0,5-1 /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/ 1 000 000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/ 600 à 1 / 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2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Anaphylaxie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/ 100 000 – 1 000 000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7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Purpura thrombopénique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Non quantifié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/ 30 000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Décès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0,1-1 /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D277903E-F72A-4866-A841-E09D861F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112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8892480" cy="1143000"/>
          </a:xfrm>
        </p:spPr>
        <p:txBody>
          <a:bodyPr>
            <a:noAutofit/>
          </a:bodyPr>
          <a:lstStyle/>
          <a:p>
            <a:r>
              <a:rPr lang="fr-FR" sz="3200" dirty="0"/>
              <a:t>Un autre exemple …</a:t>
            </a:r>
            <a:br>
              <a:rPr lang="fr-FR" sz="3200" dirty="0"/>
            </a:br>
            <a:r>
              <a:rPr lang="fr-FR" sz="3200" dirty="0">
                <a:solidFill>
                  <a:srgbClr val="0000FF"/>
                </a:solidFill>
              </a:rPr>
              <a:t>Impact de la vaccination anti-méningocoque C </a:t>
            </a:r>
            <a:br>
              <a:rPr lang="fr-FR" sz="3200" dirty="0">
                <a:solidFill>
                  <a:srgbClr val="0000FF"/>
                </a:solidFill>
              </a:rPr>
            </a:br>
            <a:r>
              <a:rPr lang="fr-FR" sz="3200" dirty="0">
                <a:solidFill>
                  <a:srgbClr val="0000FF"/>
                </a:solidFill>
              </a:rPr>
              <a:t>en Angleterre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746146"/>
            <a:ext cx="7704856" cy="48512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63813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Trotter CL.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Effectiveness of meningococcal serogroup C conjugate vaccine 4 years after introduction.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2004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3C95DCA3-20A8-4451-AD16-16DDF8939905}"/>
              </a:ext>
            </a:extLst>
          </p:cNvPr>
          <p:cNvGrpSpPr/>
          <p:nvPr/>
        </p:nvGrpSpPr>
        <p:grpSpPr>
          <a:xfrm>
            <a:off x="4211960" y="1902936"/>
            <a:ext cx="3600400" cy="1200329"/>
            <a:chOff x="4211960" y="1902936"/>
            <a:chExt cx="3600400" cy="1200329"/>
          </a:xfrm>
        </p:grpSpPr>
        <p:sp>
          <p:nvSpPr>
            <p:cNvPr id="6" name="ZoneTexte 5"/>
            <p:cNvSpPr txBox="1"/>
            <p:nvPr/>
          </p:nvSpPr>
          <p:spPr>
            <a:xfrm>
              <a:off x="5148064" y="1902936"/>
              <a:ext cx="2664296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i="1" dirty="0"/>
                <a:t>1999 : Introduction de la vaccination en routine des nourrissons (et rattrapage jusqu’à 19 ans)</a:t>
              </a:r>
            </a:p>
          </p:txBody>
        </p:sp>
        <p:cxnSp>
          <p:nvCxnSpPr>
            <p:cNvPr id="8" name="Connecteur en angle 7"/>
            <p:cNvCxnSpPr>
              <a:stCxn id="6" idx="1"/>
            </p:cNvCxnSpPr>
            <p:nvPr/>
          </p:nvCxnSpPr>
          <p:spPr>
            <a:xfrm rot="10800000" flipV="1">
              <a:off x="4211960" y="2503100"/>
              <a:ext cx="936104" cy="133811"/>
            </a:xfrm>
            <a:prstGeom prst="bentConnector3">
              <a:avLst>
                <a:gd name="adj1" fmla="val 100606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CE2A438-6D62-47D4-A2D4-F77B1015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966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>
            <a:noAutofit/>
          </a:bodyPr>
          <a:lstStyle/>
          <a:p>
            <a:r>
              <a:rPr lang="fr-FR" sz="3200" dirty="0"/>
              <a:t>Un autre exemple …</a:t>
            </a:r>
            <a:br>
              <a:rPr lang="fr-FR" sz="3200" dirty="0"/>
            </a:br>
            <a:r>
              <a:rPr lang="fr-FR" sz="3200" dirty="0">
                <a:solidFill>
                  <a:srgbClr val="0000FF"/>
                </a:solidFill>
              </a:rPr>
              <a:t>Impact de la vaccination anti-méningocoque C </a:t>
            </a:r>
            <a:br>
              <a:rPr lang="fr-FR" sz="3200" dirty="0">
                <a:solidFill>
                  <a:srgbClr val="0000FF"/>
                </a:solidFill>
              </a:rPr>
            </a:br>
            <a:r>
              <a:rPr lang="fr-FR" sz="3200" dirty="0">
                <a:solidFill>
                  <a:srgbClr val="0000FF"/>
                </a:solidFill>
              </a:rPr>
              <a:t>aux Pays-Bas</a:t>
            </a:r>
            <a:endParaRPr lang="fr-F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6192688" cy="510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68144" y="37170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94% des sujets entre 1 et 18 ans ont été vaccinés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53201" y="5589240"/>
            <a:ext cx="248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err="1"/>
              <a:t>Bijlsma</a:t>
            </a:r>
            <a:r>
              <a:rPr lang="fr-FR" sz="1100" dirty="0"/>
              <a:t> MW. </a:t>
            </a:r>
            <a:r>
              <a:rPr lang="en-US" sz="1100" dirty="0"/>
              <a:t>A Decade of Herd Protection After Introduction of</a:t>
            </a:r>
          </a:p>
          <a:p>
            <a:pPr algn="r"/>
            <a:r>
              <a:rPr lang="fr-FR" sz="1100" dirty="0" err="1"/>
              <a:t>Meningococcal</a:t>
            </a:r>
            <a:r>
              <a:rPr lang="fr-FR" sz="1100" dirty="0"/>
              <a:t> </a:t>
            </a:r>
            <a:r>
              <a:rPr lang="fr-FR" sz="1100" dirty="0" err="1"/>
              <a:t>Serogroup</a:t>
            </a:r>
            <a:r>
              <a:rPr lang="fr-FR" sz="1100" dirty="0"/>
              <a:t> C </a:t>
            </a:r>
            <a:r>
              <a:rPr lang="fr-FR" sz="1100" dirty="0" err="1"/>
              <a:t>Conjugate</a:t>
            </a:r>
            <a:r>
              <a:rPr lang="fr-FR" sz="1100" dirty="0"/>
              <a:t> Vaccination. </a:t>
            </a:r>
            <a:r>
              <a:rPr lang="fr-FR" sz="1100" i="1" dirty="0"/>
              <a:t>Clin Infect Dis </a:t>
            </a:r>
            <a:r>
              <a:rPr lang="fr-FR" sz="1100" dirty="0"/>
              <a:t>2014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BE331499-3DD3-450F-B8DA-A072FF1D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506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08" y="260648"/>
            <a:ext cx="8856984" cy="1143000"/>
          </a:xfrm>
        </p:spPr>
        <p:txBody>
          <a:bodyPr>
            <a:noAutofit/>
          </a:bodyPr>
          <a:lstStyle/>
          <a:p>
            <a:r>
              <a:rPr lang="fr-FR" sz="3200" dirty="0"/>
              <a:t>Un autre exemple …</a:t>
            </a:r>
            <a:br>
              <a:rPr lang="fr-FR" sz="3200" dirty="0"/>
            </a:br>
            <a:r>
              <a:rPr lang="fr-FR" altLang="fr-FR" sz="3200" dirty="0">
                <a:solidFill>
                  <a:srgbClr val="0000FF"/>
                </a:solidFill>
              </a:rPr>
              <a:t>Estimation de la mortalité par </a:t>
            </a:r>
            <a:r>
              <a:rPr lang="fr-FR" altLang="fr-FR" sz="3200" b="1" dirty="0">
                <a:solidFill>
                  <a:srgbClr val="FF0000"/>
                </a:solidFill>
              </a:rPr>
              <a:t>grippe</a:t>
            </a:r>
            <a:r>
              <a:rPr lang="fr-FR" altLang="fr-FR" sz="3200" dirty="0">
                <a:solidFill>
                  <a:srgbClr val="0000FF"/>
                </a:solidFill>
              </a:rPr>
              <a:t> des sujets âgés</a:t>
            </a:r>
            <a:br>
              <a:rPr lang="fr-FR" altLang="fr-FR" sz="3200" dirty="0">
                <a:solidFill>
                  <a:srgbClr val="0000FF"/>
                </a:solidFill>
              </a:rPr>
            </a:br>
            <a:r>
              <a:rPr lang="fr-FR" altLang="fr-FR" sz="3200" dirty="0">
                <a:solidFill>
                  <a:srgbClr val="0000FF"/>
                </a:solidFill>
              </a:rPr>
              <a:t> évitée par la vaccination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08" y="1916832"/>
            <a:ext cx="8856984" cy="482453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defRPr/>
            </a:pPr>
            <a:r>
              <a:rPr lang="fr-FR" altLang="fr-FR" sz="2400" dirty="0"/>
              <a:t>Etude faite sur les années 2000-2009</a:t>
            </a:r>
            <a:endParaRPr lang="fr-FR" altLang="fr-FR" sz="1400" dirty="0"/>
          </a:p>
          <a:p>
            <a:pPr>
              <a:spcBef>
                <a:spcPts val="2400"/>
              </a:spcBef>
              <a:defRPr/>
            </a:pPr>
            <a:r>
              <a:rPr lang="fr-FR" altLang="fr-FR" sz="2400" dirty="0"/>
              <a:t>Nombre de décès liés à la grippe s’il n’y avait pas la vaccination : </a:t>
            </a:r>
            <a:r>
              <a:rPr lang="fr-FR" altLang="fr-FR" sz="2400" dirty="0">
                <a:solidFill>
                  <a:srgbClr val="FF0000"/>
                </a:solidFill>
              </a:rPr>
              <a:t>11510</a:t>
            </a:r>
          </a:p>
          <a:p>
            <a:pPr>
              <a:spcBef>
                <a:spcPts val="2400"/>
              </a:spcBef>
              <a:defRPr/>
            </a:pPr>
            <a:r>
              <a:rPr lang="fr-FR" altLang="fr-FR" sz="2400" dirty="0"/>
              <a:t>Efficacité vaccinale contre la mortalité par grippe : </a:t>
            </a:r>
            <a:r>
              <a:rPr lang="fr-FR" altLang="fr-FR" sz="2400" dirty="0">
                <a:solidFill>
                  <a:srgbClr val="FF0000"/>
                </a:solidFill>
              </a:rPr>
              <a:t>35% [6-55]</a:t>
            </a:r>
          </a:p>
          <a:p>
            <a:pPr>
              <a:spcBef>
                <a:spcPts val="2400"/>
              </a:spcBef>
              <a:defRPr/>
            </a:pPr>
            <a:r>
              <a:rPr lang="fr-FR" altLang="fr-FR" sz="2400" dirty="0"/>
              <a:t>Nombre de décès évités chaque année :</a:t>
            </a:r>
          </a:p>
          <a:p>
            <a:pPr marL="449263" lvl="1" indent="-271463">
              <a:spcBef>
                <a:spcPts val="1200"/>
              </a:spcBef>
              <a:defRPr/>
            </a:pPr>
            <a:r>
              <a:rPr lang="fr-FR" altLang="fr-FR" sz="2000" dirty="0"/>
              <a:t>Pour une couverture vaccinale de 75% : environ </a:t>
            </a:r>
            <a:r>
              <a:rPr lang="fr-FR" altLang="fr-FR" sz="2000" dirty="0">
                <a:solidFill>
                  <a:srgbClr val="FF0000"/>
                </a:solidFill>
              </a:rPr>
              <a:t>3000 décès </a:t>
            </a:r>
            <a:endParaRPr lang="fr-FR" altLang="fr-FR" sz="2000" dirty="0"/>
          </a:p>
          <a:p>
            <a:pPr marL="449263" lvl="1" indent="-271463">
              <a:spcBef>
                <a:spcPts val="1200"/>
              </a:spcBef>
              <a:defRPr/>
            </a:pPr>
            <a:r>
              <a:rPr lang="fr-FR" altLang="fr-FR" sz="2000" dirty="0"/>
              <a:t>Pour une couverture vaccinale de 60-63% (niveau 2009) : environ </a:t>
            </a:r>
            <a:r>
              <a:rPr lang="fr-FR" altLang="fr-FR" sz="2000" dirty="0">
                <a:solidFill>
                  <a:srgbClr val="FF0000"/>
                </a:solidFill>
              </a:rPr>
              <a:t>2500 décès  </a:t>
            </a:r>
          </a:p>
          <a:p>
            <a:pPr marL="449263" lvl="1" indent="-271463">
              <a:spcBef>
                <a:spcPts val="1200"/>
              </a:spcBef>
              <a:defRPr/>
            </a:pPr>
            <a:r>
              <a:rPr lang="fr-FR" altLang="fr-FR" sz="2000" dirty="0"/>
              <a:t>Pour une couverture vaccinale de 50% (niveau actuel) </a:t>
            </a:r>
            <a:r>
              <a:rPr lang="fr-FR" altLang="fr-FR" sz="2000" dirty="0">
                <a:sym typeface="Symbol" pitchFamily="18" charset="2"/>
              </a:rPr>
              <a:t>: </a:t>
            </a:r>
            <a:r>
              <a:rPr lang="fr-FR" altLang="fr-FR" sz="2000" dirty="0"/>
              <a:t>environ </a:t>
            </a:r>
            <a:r>
              <a:rPr lang="fr-FR" altLang="fr-FR" sz="2000" dirty="0">
                <a:solidFill>
                  <a:srgbClr val="FF0000"/>
                </a:solidFill>
              </a:rPr>
              <a:t>2000 décès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3E9A9D8-B96F-4CE5-8FB0-66EE87D38739}"/>
              </a:ext>
            </a:extLst>
          </p:cNvPr>
          <p:cNvSpPr txBox="1"/>
          <p:nvPr/>
        </p:nvSpPr>
        <p:spPr>
          <a:xfrm>
            <a:off x="179512" y="6453336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Bonmarin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I, et al. Impact of influenza vaccination on mortality in the French elderly population during the 2000–2009 period. </a:t>
            </a:r>
          </a:p>
          <a:p>
            <a:pPr algn="r"/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C8FCFC4-A3F1-45DA-BAC8-D269C157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174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13184" y="188640"/>
            <a:ext cx="8435280" cy="1143000"/>
          </a:xfrm>
        </p:spPr>
        <p:txBody>
          <a:bodyPr>
            <a:noAutofit/>
          </a:bodyPr>
          <a:lstStyle/>
          <a:p>
            <a:r>
              <a:rPr lang="fr-FR" sz="2500" dirty="0"/>
              <a:t>Un autre exemple … </a:t>
            </a:r>
            <a:r>
              <a:rPr lang="fr-FR" sz="2500" dirty="0">
                <a:solidFill>
                  <a:srgbClr val="0000FF"/>
                </a:solidFill>
              </a:rPr>
              <a:t>Le vaccin anti-papillomavirus :</a:t>
            </a:r>
            <a:r>
              <a:rPr lang="fr-FR" sz="2500" dirty="0"/>
              <a:t/>
            </a:r>
            <a:br>
              <a:rPr lang="fr-FR" sz="2500" dirty="0"/>
            </a:br>
            <a:r>
              <a:rPr lang="fr-FR" sz="2500" dirty="0">
                <a:solidFill>
                  <a:srgbClr val="0000FF"/>
                </a:solidFill>
              </a:rPr>
              <a:t>D</a:t>
            </a:r>
            <a:r>
              <a:rPr lang="fr-FR" altLang="fr-FR" sz="2500" dirty="0">
                <a:solidFill>
                  <a:srgbClr val="0000FF"/>
                </a:solidFill>
              </a:rPr>
              <a:t>iminution en Australie des lésions de haut grade du col utérin </a:t>
            </a:r>
            <a:br>
              <a:rPr lang="fr-FR" altLang="fr-FR" sz="2500" dirty="0">
                <a:solidFill>
                  <a:srgbClr val="0000FF"/>
                </a:solidFill>
              </a:rPr>
            </a:br>
            <a:r>
              <a:rPr lang="fr-FR" altLang="fr-FR" sz="2500" dirty="0">
                <a:solidFill>
                  <a:srgbClr val="0000FF"/>
                </a:solidFill>
              </a:rPr>
              <a:t> dans la classe d’âge des jeunes filles vaccinées </a:t>
            </a:r>
            <a:endParaRPr lang="fr-FR" sz="2500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9B1610C-B314-4F3C-9036-FB33EC03C4B3}"/>
              </a:ext>
            </a:extLst>
          </p:cNvPr>
          <p:cNvSpPr txBox="1"/>
          <p:nvPr/>
        </p:nvSpPr>
        <p:spPr>
          <a:xfrm>
            <a:off x="899592" y="630932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Patel C, et al. The impact of 10 years of human papillomavirus (HPV) vaccination in Australia.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Euro Surveil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531D298A-AA9E-4D0A-A6E7-C6F364EC9F96}"/>
              </a:ext>
            </a:extLst>
          </p:cNvPr>
          <p:cNvGrpSpPr/>
          <p:nvPr/>
        </p:nvGrpSpPr>
        <p:grpSpPr>
          <a:xfrm>
            <a:off x="611559" y="1605632"/>
            <a:ext cx="8176227" cy="4685016"/>
            <a:chOff x="611559" y="1605632"/>
            <a:chExt cx="8176227" cy="4685016"/>
          </a:xfrm>
        </p:grpSpPr>
        <p:pic>
          <p:nvPicPr>
            <p:cNvPr id="1026" name="Picture 2" descr="https://www.eurosurveillance.org/docserver/fulltext/eurosurveillance/23/41/1700737-f1.gif">
              <a:extLst>
                <a:ext uri="{FF2B5EF4-FFF2-40B4-BE49-F238E27FC236}">
                  <a16:creationId xmlns="" xmlns:a16="http://schemas.microsoft.com/office/drawing/2014/main" id="{7F1F34E2-2EC7-4930-A33E-48F3C733BE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864"/>
            <a:stretch/>
          </p:blipFill>
          <p:spPr bwMode="auto">
            <a:xfrm>
              <a:off x="611559" y="1605632"/>
              <a:ext cx="7920881" cy="4685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www.eurosurveillance.org/docserver/fulltext/eurosurveillance/23/41/1700737-f1.gif">
              <a:extLst>
                <a:ext uri="{FF2B5EF4-FFF2-40B4-BE49-F238E27FC236}">
                  <a16:creationId xmlns="" xmlns:a16="http://schemas.microsoft.com/office/drawing/2014/main" id="{386040C1-EA72-4465-81C0-85EC5B6C78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401" t="93532" r="46689" b="1234"/>
            <a:stretch/>
          </p:blipFill>
          <p:spPr bwMode="auto">
            <a:xfrm>
              <a:off x="6747047" y="2788427"/>
              <a:ext cx="2040739" cy="37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www.eurosurveillance.org/docserver/fulltext/eurosurveillance/23/41/1700737-f1.gif">
              <a:extLst>
                <a:ext uri="{FF2B5EF4-FFF2-40B4-BE49-F238E27FC236}">
                  <a16:creationId xmlns="" xmlns:a16="http://schemas.microsoft.com/office/drawing/2014/main" id="{83650331-BFF0-4276-9A40-99B8C50D9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974" t="94602" r="28553" b="-309"/>
            <a:stretch/>
          </p:blipFill>
          <p:spPr bwMode="auto">
            <a:xfrm>
              <a:off x="6561601" y="2078148"/>
              <a:ext cx="1512168" cy="378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www.eurosurveillance.org/docserver/fulltext/eurosurveillance/23/41/1700737-f1.gif">
              <a:extLst>
                <a:ext uri="{FF2B5EF4-FFF2-40B4-BE49-F238E27FC236}">
                  <a16:creationId xmlns="" xmlns:a16="http://schemas.microsoft.com/office/drawing/2014/main" id="{48D3FAB4-D2A1-4C47-B69E-4291066627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62" t="93532" r="72256"/>
            <a:stretch/>
          </p:blipFill>
          <p:spPr bwMode="auto">
            <a:xfrm>
              <a:off x="5907159" y="4791728"/>
              <a:ext cx="1650161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www.eurosurveillance.org/docserver/fulltext/eurosurveillance/23/41/1700737-f1.gif">
              <a:extLst>
                <a:ext uri="{FF2B5EF4-FFF2-40B4-BE49-F238E27FC236}">
                  <a16:creationId xmlns="" xmlns:a16="http://schemas.microsoft.com/office/drawing/2014/main" id="{B1DF6D6B-ABB1-44E7-AF75-8B626E883E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881" t="92947" r="6057"/>
            <a:stretch/>
          </p:blipFill>
          <p:spPr bwMode="auto">
            <a:xfrm>
              <a:off x="5670301" y="3678884"/>
              <a:ext cx="17826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9C34868-9546-4743-A88B-DC73FDC4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739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60" y="116632"/>
            <a:ext cx="8939336" cy="1143000"/>
          </a:xfrm>
        </p:spPr>
        <p:txBody>
          <a:bodyPr>
            <a:noAutofit/>
          </a:bodyPr>
          <a:lstStyle/>
          <a:p>
            <a:r>
              <a:rPr lang="fr-FR" sz="3600" dirty="0"/>
              <a:t>Un autre exemple …</a:t>
            </a:r>
            <a:br>
              <a:rPr lang="fr-FR" sz="3600" dirty="0"/>
            </a:br>
            <a:r>
              <a:rPr lang="fr-FR" sz="3600" dirty="0">
                <a:solidFill>
                  <a:srgbClr val="0000FF"/>
                </a:solidFill>
              </a:rPr>
              <a:t>Vaccination et lutte contre l’</a:t>
            </a:r>
            <a:r>
              <a:rPr lang="fr-FR" sz="3600" dirty="0" err="1">
                <a:solidFill>
                  <a:srgbClr val="0000FF"/>
                </a:solidFill>
              </a:rPr>
              <a:t>antibiorésistance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3180910" y="6290156"/>
            <a:ext cx="5086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Données du centre national de référence des pneumocoques</a:t>
            </a:r>
          </a:p>
          <a:p>
            <a:pPr algn="r"/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cnr-pneumo.com/docs/rapports/CNRP2017.pdf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3A8DAD3-A9A1-4024-BC65-25351150365B}"/>
              </a:ext>
            </a:extLst>
          </p:cNvPr>
          <p:cNvSpPr txBox="1"/>
          <p:nvPr/>
        </p:nvSpPr>
        <p:spPr>
          <a:xfrm>
            <a:off x="683568" y="5457214"/>
            <a:ext cx="81473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L’introduction</a:t>
            </a:r>
            <a:r>
              <a:rPr lang="fr-FR" b="1" dirty="0"/>
              <a:t> </a:t>
            </a:r>
            <a:r>
              <a:rPr lang="fr-FR" dirty="0"/>
              <a:t>de la vaccination antipneumococcique chez les nourrissons a participé à la</a:t>
            </a:r>
            <a:r>
              <a:rPr lang="fr-FR" b="1" dirty="0"/>
              <a:t> réduction du nombre d’infections à pneumocoque de sensibilité diminuée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5F27295D-A901-4023-AF8B-C0133253B874}"/>
              </a:ext>
            </a:extLst>
          </p:cNvPr>
          <p:cNvGrpSpPr/>
          <p:nvPr/>
        </p:nvGrpSpPr>
        <p:grpSpPr>
          <a:xfrm>
            <a:off x="191120" y="1566309"/>
            <a:ext cx="8845376" cy="3725382"/>
            <a:chOff x="191120" y="1566309"/>
            <a:chExt cx="8845376" cy="372538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119" y="1566309"/>
              <a:ext cx="8291377" cy="372538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9B2D2AD5-9F12-46D0-A93C-027F00276AA2}"/>
                </a:ext>
              </a:extLst>
            </p:cNvPr>
            <p:cNvSpPr/>
            <p:nvPr/>
          </p:nvSpPr>
          <p:spPr>
            <a:xfrm rot="16200000">
              <a:off x="-1013217" y="3308864"/>
              <a:ext cx="2931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/>
                <a:t>%</a:t>
              </a:r>
              <a:r>
                <a:rPr lang="fr-FR" sz="1400" dirty="0" err="1"/>
                <a:t>age</a:t>
              </a:r>
              <a:r>
                <a:rPr lang="fr-FR" sz="1400" dirty="0"/>
                <a:t> de pneumocoque </a:t>
              </a:r>
            </a:p>
            <a:p>
              <a:pPr algn="ctr"/>
              <a:r>
                <a:rPr lang="fr-FR" sz="1400" dirty="0"/>
                <a:t>De sensibilité diminuée à </a:t>
              </a:r>
              <a:r>
                <a:rPr lang="fr-FR" sz="1400" dirty="0" err="1"/>
                <a:t>lapénicilline</a:t>
              </a:r>
              <a:endParaRPr lang="fr-FR" sz="1400" dirty="0"/>
            </a:p>
          </p:txBody>
        </p:sp>
      </p:grpSp>
      <p:sp>
        <p:nvSpPr>
          <p:cNvPr id="8" name="Espace réservé du numéro de diapositive 7">
            <a:extLst>
              <a:ext uri="{FF2B5EF4-FFF2-40B4-BE49-F238E27FC236}">
                <a16:creationId xmlns="" xmlns:a16="http://schemas.microsoft.com/office/drawing/2014/main" id="{614813A2-18FD-4736-8366-7BAD6DA6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60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50D5544-F57D-47C0-A0FF-AB5B5B23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039"/>
            <a:ext cx="8507288" cy="1143000"/>
          </a:xfrm>
        </p:spPr>
        <p:txBody>
          <a:bodyPr>
            <a:noAutofit/>
          </a:bodyPr>
          <a:lstStyle/>
          <a:p>
            <a:r>
              <a:rPr lang="fr-FR" sz="3000" dirty="0">
                <a:solidFill>
                  <a:srgbClr val="0000FF"/>
                </a:solidFill>
              </a:rPr>
              <a:t>… et sa caricature dans «</a:t>
            </a:r>
            <a:r>
              <a:rPr lang="en-US" sz="3000" i="1" dirty="0">
                <a:solidFill>
                  <a:srgbClr val="0000FF"/>
                </a:solidFill>
              </a:rPr>
              <a:t> The Cow-Pock or the Wonderful Effects of the New Inoculation! </a:t>
            </a:r>
            <a:r>
              <a:rPr lang="fr-FR" sz="3000" dirty="0">
                <a:solidFill>
                  <a:srgbClr val="0000FF"/>
                </a:solidFill>
              </a:rPr>
              <a:t>» </a:t>
            </a:r>
            <a:br>
              <a:rPr lang="fr-FR" sz="3000" dirty="0">
                <a:solidFill>
                  <a:srgbClr val="0000FF"/>
                </a:solidFill>
              </a:rPr>
            </a:br>
            <a:r>
              <a:rPr lang="fr-FR" sz="3000" dirty="0">
                <a:solidFill>
                  <a:srgbClr val="0000FF"/>
                </a:solidFill>
              </a:rPr>
              <a:t>(</a:t>
            </a:r>
            <a:r>
              <a:rPr lang="fr-FR" sz="3000" dirty="0" err="1">
                <a:solidFill>
                  <a:srgbClr val="0000FF"/>
                </a:solidFill>
              </a:rPr>
              <a:t>Gillray</a:t>
            </a:r>
            <a:r>
              <a:rPr lang="fr-FR" sz="3000" dirty="0">
                <a:solidFill>
                  <a:srgbClr val="0000FF"/>
                </a:solidFill>
              </a:rPr>
              <a:t>, 1802)</a:t>
            </a:r>
          </a:p>
        </p:txBody>
      </p:sp>
      <p:pic>
        <p:nvPicPr>
          <p:cNvPr id="2050" name="Picture 2" descr="FOR DESCRIPTION SEE GEORGE (BMSat). 12 June 1802.  Hand-coloured etching.">
            <a:extLst>
              <a:ext uri="{FF2B5EF4-FFF2-40B4-BE49-F238E27FC236}">
                <a16:creationId xmlns="" xmlns:a16="http://schemas.microsoft.com/office/drawing/2014/main" id="{88E9D94A-0A35-4990-AF37-254B553B3A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67510"/>
            <a:ext cx="7740352" cy="54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E738A9E-C66C-4B97-838B-E779CE60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0143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7542294-8BD1-427C-8A98-A89675DCCF82}"/>
              </a:ext>
            </a:extLst>
          </p:cNvPr>
          <p:cNvSpPr/>
          <p:nvPr/>
        </p:nvSpPr>
        <p:spPr>
          <a:xfrm>
            <a:off x="-211015" y="-99392"/>
            <a:ext cx="9463535" cy="6957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946B19E0-1423-4092-B39D-8F7949F74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Dangerosité des vaccins ? 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="" xmlns:a16="http://schemas.microsoft.com/office/drawing/2014/main" id="{B9957958-4A26-41E0-B05E-9F6FBBC09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« </a:t>
            </a:r>
            <a:r>
              <a:rPr lang="fr-FR" i="1" dirty="0"/>
              <a:t>fake news</a:t>
            </a:r>
            <a:r>
              <a:rPr lang="fr-FR" dirty="0"/>
              <a:t> » … et les autres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3D5D7567-FC58-4D86-A5BB-88FF7D84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8340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72494-4F6C-434A-95BF-3CEBBD080591}"/>
              </a:ext>
            </a:extLst>
          </p:cNvPr>
          <p:cNvSpPr/>
          <p:nvPr/>
        </p:nvSpPr>
        <p:spPr>
          <a:xfrm>
            <a:off x="1331640" y="2564904"/>
            <a:ext cx="6984776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36" y="2420888"/>
            <a:ext cx="9142784" cy="1470025"/>
          </a:xfrm>
        </p:spPr>
        <p:txBody>
          <a:bodyPr>
            <a:normAutofit fontScale="90000"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Le point sur …</a:t>
            </a:r>
            <a:br>
              <a:rPr lang="fr-FR" i="1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/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I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 Vaccination anti-hépatite B et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pathologies démyélinisantes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sz="3600" dirty="0">
                <a:solidFill>
                  <a:srgbClr val="0000FF"/>
                </a:solidFill>
              </a:rPr>
              <a:t>(dont la SEP)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5F5D9308-3037-4A41-9FE3-154E818D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511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ema hepatite B">
            <a:extLst>
              <a:ext uri="{FF2B5EF4-FFF2-40B4-BE49-F238E27FC236}">
                <a16:creationId xmlns="" xmlns:a16="http://schemas.microsoft.com/office/drawing/2014/main" id="{990CC014-197D-4B2A-A595-0B94A1783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24744"/>
            <a:ext cx="87129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21139D-474B-4F70-B593-5E6FE343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L’hépatite 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27987C1-E202-4035-812A-5155E2A9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8" y="4077072"/>
            <a:ext cx="8957388" cy="2520280"/>
          </a:xfrm>
        </p:spPr>
        <p:txBody>
          <a:bodyPr>
            <a:normAutofit lnSpcReduction="10000"/>
          </a:bodyPr>
          <a:lstStyle/>
          <a:p>
            <a:endParaRPr lang="fr-FR" sz="2400" dirty="0"/>
          </a:p>
          <a:p>
            <a:pPr marL="179388" indent="-179388"/>
            <a:r>
              <a:rPr lang="fr-FR" sz="2400" dirty="0"/>
              <a:t>Contamination sexuelle : jusqu’à 30% par rapport, en fonction de l’activité de l’infection </a:t>
            </a:r>
          </a:p>
          <a:p>
            <a:pPr marL="1436688" lvl="3" indent="-179388"/>
            <a:endParaRPr lang="fr-FR" sz="1200" dirty="0"/>
          </a:p>
          <a:p>
            <a:pPr marL="179388" indent="-179388"/>
            <a:r>
              <a:rPr lang="fr-FR" sz="2400" dirty="0"/>
              <a:t>France (données 2004) :</a:t>
            </a:r>
          </a:p>
          <a:p>
            <a:pPr marL="623888" lvl="1" indent="-263525"/>
            <a:r>
              <a:rPr lang="fr-FR" sz="2200" dirty="0"/>
              <a:t>0,65% de portage de l’Ag </a:t>
            </a:r>
            <a:r>
              <a:rPr lang="fr-FR" sz="2200" dirty="0" err="1"/>
              <a:t>HBs</a:t>
            </a:r>
            <a:r>
              <a:rPr lang="fr-FR" sz="2200" dirty="0"/>
              <a:t> </a:t>
            </a:r>
            <a:r>
              <a:rPr lang="fr-FR" sz="1900" i="1" dirty="0"/>
              <a:t>(infection non résolue)</a:t>
            </a:r>
          </a:p>
          <a:p>
            <a:pPr marL="623888" lvl="1" indent="-263525"/>
            <a:r>
              <a:rPr lang="fr-FR" sz="2200" dirty="0"/>
              <a:t>7,3% de positivité des </a:t>
            </a:r>
            <a:r>
              <a:rPr lang="fr-FR" sz="2200" dirty="0" err="1"/>
              <a:t>Ac</a:t>
            </a:r>
            <a:r>
              <a:rPr lang="fr-FR" sz="2200" dirty="0"/>
              <a:t> </a:t>
            </a:r>
            <a:r>
              <a:rPr lang="fr-FR" sz="2200" dirty="0" err="1"/>
              <a:t>anti-HBc</a:t>
            </a:r>
            <a:r>
              <a:rPr lang="fr-FR" sz="2200" dirty="0"/>
              <a:t> </a:t>
            </a:r>
            <a:r>
              <a:rPr lang="fr-FR" sz="1900" i="1" dirty="0"/>
              <a:t>(témoigne d’une infection, résolue ou non)</a:t>
            </a:r>
            <a:endParaRPr lang="fr-FR" sz="19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AAC8F2D-9A08-4B60-AF23-AD71D7EA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7969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AABEB-96DF-411C-82C8-A55DB983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Cibles de la vaccination </a:t>
            </a:r>
            <a:r>
              <a:rPr lang="fr-FR" dirty="0" err="1">
                <a:solidFill>
                  <a:srgbClr val="0000FF"/>
                </a:solidFill>
              </a:rPr>
              <a:t>anti-VHB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4461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FR" altLang="fr-FR" sz="2200" dirty="0"/>
              <a:t>Tous les nourrissons ;</a:t>
            </a:r>
          </a:p>
          <a:p>
            <a:pPr>
              <a:spcBef>
                <a:spcPts val="1800"/>
              </a:spcBef>
            </a:pPr>
            <a:r>
              <a:rPr lang="fr-FR" altLang="fr-FR" sz="2200" dirty="0"/>
              <a:t>Personnes ayant des relations sexuelles avec des partenaires multiples ;</a:t>
            </a:r>
          </a:p>
          <a:p>
            <a:pPr>
              <a:spcBef>
                <a:spcPts val="1800"/>
              </a:spcBef>
            </a:pPr>
            <a:r>
              <a:rPr lang="fr-FR" altLang="fr-FR" sz="2200" dirty="0"/>
              <a:t>Usagers de drogues par voie parentérale ou intranasale ;</a:t>
            </a:r>
          </a:p>
          <a:p>
            <a:pPr>
              <a:spcBef>
                <a:spcPts val="1800"/>
              </a:spcBef>
            </a:pPr>
            <a:r>
              <a:rPr lang="fr-FR" altLang="fr-FR" sz="2200" dirty="0"/>
              <a:t>Voyageurs / résidents dans les pays de moyenne ou de forte endémie ;</a:t>
            </a:r>
          </a:p>
          <a:p>
            <a:pPr>
              <a:spcBef>
                <a:spcPts val="1800"/>
              </a:spcBef>
            </a:pPr>
            <a:r>
              <a:rPr lang="fr-FR" altLang="fr-FR" sz="2200" dirty="0"/>
              <a:t>Personnes susceptibles de recevoir des transfusions massives et/ou itératives (hémophiles, dialysés, insuffisants rénaux) ;</a:t>
            </a:r>
          </a:p>
          <a:p>
            <a:pPr>
              <a:spcBef>
                <a:spcPts val="1800"/>
              </a:spcBef>
              <a:defRPr/>
            </a:pPr>
            <a:r>
              <a:rPr lang="fr-FR" sz="2200" dirty="0"/>
              <a:t>Entourage d’une personne porteuse chronique de l’antigène </a:t>
            </a:r>
            <a:r>
              <a:rPr lang="fr-FR" sz="2200" dirty="0" err="1"/>
              <a:t>HBs</a:t>
            </a:r>
            <a:r>
              <a:rPr lang="fr-FR" sz="2200" dirty="0"/>
              <a:t>, et les partenaires sexuels d’un sujet porteur chronique de l’antigène </a:t>
            </a:r>
            <a:r>
              <a:rPr lang="fr-FR" sz="2200" dirty="0" err="1"/>
              <a:t>HBs</a:t>
            </a:r>
            <a:r>
              <a:rPr lang="fr-FR" sz="2200" dirty="0"/>
              <a:t> ;</a:t>
            </a:r>
          </a:p>
          <a:p>
            <a:pPr>
              <a:spcBef>
                <a:spcPts val="1800"/>
              </a:spcBef>
              <a:defRPr/>
            </a:pPr>
            <a:r>
              <a:rPr lang="fr-FR" sz="2200" dirty="0"/>
              <a:t>Personnes infectées par le VIH ou le VHC ;</a:t>
            </a:r>
          </a:p>
          <a:p>
            <a:pPr>
              <a:spcBef>
                <a:spcPts val="1800"/>
              </a:spcBef>
              <a:defRPr/>
            </a:pPr>
            <a:r>
              <a:rPr lang="fr-FR" sz="2200" dirty="0"/>
              <a:t>Personnes porteuses d’une </a:t>
            </a:r>
            <a:r>
              <a:rPr lang="fr-FR" sz="2200" dirty="0" err="1"/>
              <a:t>hépatopathie</a:t>
            </a:r>
            <a:r>
              <a:rPr lang="fr-FR" sz="2200" dirty="0"/>
              <a:t>.</a:t>
            </a:r>
            <a:endParaRPr lang="fr-FR" altLang="fr-FR" sz="22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09F81F36-98F7-477E-8EFA-537F02CB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8156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913"/>
            <a:ext cx="7848600" cy="10795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dirty="0">
                <a:solidFill>
                  <a:srgbClr val="0000FF"/>
                </a:solidFill>
              </a:rPr>
              <a:t>Historique de la vaccination </a:t>
            </a:r>
            <a:br>
              <a:rPr lang="fr-FR" altLang="fr-FR" sz="4000" dirty="0">
                <a:solidFill>
                  <a:srgbClr val="0000FF"/>
                </a:solidFill>
              </a:rPr>
            </a:br>
            <a:r>
              <a:rPr lang="fr-FR" altLang="fr-FR" sz="4000" dirty="0">
                <a:solidFill>
                  <a:srgbClr val="0000FF"/>
                </a:solidFill>
              </a:rPr>
              <a:t>anti-hépatite B en France</a:t>
            </a:r>
          </a:p>
        </p:txBody>
      </p:sp>
      <p:pic>
        <p:nvPicPr>
          <p:cNvPr id="11" name="Espace réservé du contenu 4">
            <a:extLst>
              <a:ext uri="{FF2B5EF4-FFF2-40B4-BE49-F238E27FC236}">
                <a16:creationId xmlns="" xmlns:a16="http://schemas.microsoft.com/office/drawing/2014/main" id="{547B7957-3772-405A-8352-26BD02CB9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44824"/>
            <a:ext cx="8889178" cy="4536504"/>
          </a:xfrm>
        </p:spPr>
      </p:pic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5A743DB4-A66A-4156-975F-143EDA37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0641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75" y="1407361"/>
            <a:ext cx="7956376" cy="4764003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34467" y="188913"/>
            <a:ext cx="8730021" cy="10080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fr-FR" sz="3200" dirty="0" err="1">
                <a:solidFill>
                  <a:srgbClr val="0000FF"/>
                </a:solidFill>
              </a:rPr>
              <a:t>Nombre</a:t>
            </a:r>
            <a:r>
              <a:rPr lang="en-GB" altLang="fr-FR" sz="3200" dirty="0">
                <a:solidFill>
                  <a:srgbClr val="0000FF"/>
                </a:solidFill>
              </a:rPr>
              <a:t> de </a:t>
            </a:r>
            <a:r>
              <a:rPr lang="en-GB" altLang="fr-FR" sz="3200" dirty="0" err="1">
                <a:solidFill>
                  <a:srgbClr val="0000FF"/>
                </a:solidFill>
              </a:rPr>
              <a:t>cas</a:t>
            </a:r>
            <a:r>
              <a:rPr lang="en-GB" altLang="fr-FR" sz="3200" dirty="0">
                <a:solidFill>
                  <a:srgbClr val="0000FF"/>
                </a:solidFill>
              </a:rPr>
              <a:t> </a:t>
            </a:r>
            <a:r>
              <a:rPr lang="en-GB" altLang="fr-FR" sz="3200" dirty="0" err="1">
                <a:solidFill>
                  <a:srgbClr val="0000FF"/>
                </a:solidFill>
              </a:rPr>
              <a:t>d’hépatites</a:t>
            </a:r>
            <a:r>
              <a:rPr lang="en-GB" altLang="fr-FR" sz="3200" dirty="0">
                <a:solidFill>
                  <a:srgbClr val="0000FF"/>
                </a:solidFill>
              </a:rPr>
              <a:t> B </a:t>
            </a:r>
            <a:r>
              <a:rPr lang="en-GB" altLang="fr-FR" sz="3200" dirty="0" err="1">
                <a:solidFill>
                  <a:srgbClr val="0000FF"/>
                </a:solidFill>
              </a:rPr>
              <a:t>aiguës</a:t>
            </a:r>
            <a:r>
              <a:rPr lang="en-GB" altLang="fr-FR" sz="3200" dirty="0">
                <a:solidFill>
                  <a:srgbClr val="0000FF"/>
                </a:solidFill>
              </a:rPr>
              <a:t> </a:t>
            </a:r>
            <a:br>
              <a:rPr lang="en-GB" altLang="fr-FR" sz="3200" dirty="0">
                <a:solidFill>
                  <a:srgbClr val="0000FF"/>
                </a:solidFill>
              </a:rPr>
            </a:br>
            <a:r>
              <a:rPr lang="en-GB" altLang="fr-FR" sz="3200" dirty="0" err="1">
                <a:solidFill>
                  <a:srgbClr val="0000FF"/>
                </a:solidFill>
              </a:rPr>
              <a:t>diagnostiquées</a:t>
            </a:r>
            <a:r>
              <a:rPr lang="en-GB" altLang="fr-FR" sz="3200" dirty="0">
                <a:solidFill>
                  <a:srgbClr val="0000FF"/>
                </a:solidFill>
              </a:rPr>
              <a:t> par les </a:t>
            </a:r>
            <a:r>
              <a:rPr lang="en-GB" altLang="fr-FR" sz="3200" dirty="0" err="1">
                <a:solidFill>
                  <a:srgbClr val="0000FF"/>
                </a:solidFill>
              </a:rPr>
              <a:t>médecins</a:t>
            </a:r>
            <a:r>
              <a:rPr lang="en-GB" altLang="fr-FR" sz="3200" dirty="0">
                <a:solidFill>
                  <a:srgbClr val="0000FF"/>
                </a:solidFill>
              </a:rPr>
              <a:t> du </a:t>
            </a:r>
            <a:r>
              <a:rPr lang="en-GB" altLang="fr-FR" sz="3200" dirty="0" err="1">
                <a:solidFill>
                  <a:srgbClr val="0000FF"/>
                </a:solidFill>
              </a:rPr>
              <a:t>réseau</a:t>
            </a:r>
            <a:r>
              <a:rPr lang="en-GB" altLang="fr-FR" sz="3200" dirty="0">
                <a:solidFill>
                  <a:srgbClr val="0000FF"/>
                </a:solidFill>
              </a:rPr>
              <a:t> “</a:t>
            </a:r>
            <a:r>
              <a:rPr lang="en-GB" altLang="fr-FR" sz="3200" dirty="0" err="1">
                <a:solidFill>
                  <a:srgbClr val="0000FF"/>
                </a:solidFill>
              </a:rPr>
              <a:t>sentinelles</a:t>
            </a:r>
            <a:r>
              <a:rPr lang="en-GB" altLang="fr-FR" sz="3200" dirty="0">
                <a:solidFill>
                  <a:srgbClr val="0000FF"/>
                </a:solidFill>
              </a:rPr>
              <a:t>” </a:t>
            </a:r>
            <a:br>
              <a:rPr lang="en-GB" altLang="fr-FR" sz="3200" dirty="0">
                <a:solidFill>
                  <a:srgbClr val="0000FF"/>
                </a:solidFill>
              </a:rPr>
            </a:br>
            <a:r>
              <a:rPr lang="en-GB" altLang="fr-FR" sz="3200" dirty="0">
                <a:solidFill>
                  <a:srgbClr val="0000FF"/>
                </a:solidFill>
              </a:rPr>
              <a:t>1991-2004</a:t>
            </a:r>
            <a:endParaRPr lang="fr-FR" altLang="fr-FR" sz="3200" dirty="0">
              <a:solidFill>
                <a:srgbClr val="0000FF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6381750"/>
            <a:ext cx="406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0" tIns="42670" rIns="85340" bIns="42670">
            <a:spAutoFit/>
          </a:bodyPr>
          <a:lstStyle>
            <a:lvl1pPr marL="320675" indent="-320675" defTabSz="8524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75000"/>
              <a:buFont typeface="Monotype Sorts" pitchFamily="2" charset="2"/>
              <a:buNone/>
            </a:pPr>
            <a:r>
              <a:rPr lang="fr-FR" altLang="fr-FR" sz="1500" dirty="0">
                <a:solidFill>
                  <a:srgbClr val="1F497D"/>
                </a:solidFill>
                <a:cs typeface="Arial" panose="020B0604020202020204" pitchFamily="34" charset="0"/>
              </a:rPr>
              <a:t>Source: Réseau Sentinelles - INSERM U707</a:t>
            </a:r>
            <a:endParaRPr lang="fr-FR" altLang="fr-FR" sz="1600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442373" name="AutoShape 5"/>
          <p:cNvSpPr>
            <a:spLocks noChangeArrowheads="1"/>
          </p:cNvSpPr>
          <p:nvPr/>
        </p:nvSpPr>
        <p:spPr bwMode="auto">
          <a:xfrm>
            <a:off x="3206750" y="2305050"/>
            <a:ext cx="125413" cy="769938"/>
          </a:xfrm>
          <a:prstGeom prst="downArrow">
            <a:avLst>
              <a:gd name="adj1" fmla="val 50000"/>
              <a:gd name="adj2" fmla="val 153481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339975" y="1624013"/>
            <a:ext cx="1944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600" b="1">
                <a:solidFill>
                  <a:srgbClr val="000099"/>
                </a:solidFill>
                <a:cs typeface="Arial" panose="020B0604020202020204" pitchFamily="34" charset="0"/>
              </a:rPr>
              <a:t>Promotion de la vaccination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D91A32E5-25E6-45C3-AC28-AD32846A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BBC4-C45C-4639-8094-D23BFFF165DE}" type="slidenum">
              <a:rPr lang="fr-FR" altLang="fr-FR" smtClean="0"/>
              <a:pPr/>
              <a:t>55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74675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19057"/>
            <a:ext cx="8568952" cy="777875"/>
          </a:xfrm>
        </p:spPr>
        <p:txBody>
          <a:bodyPr>
            <a:normAutofit/>
          </a:bodyPr>
          <a:lstStyle/>
          <a:p>
            <a:r>
              <a:rPr lang="en-GB" altLang="fr-FR" sz="3600" dirty="0" err="1">
                <a:solidFill>
                  <a:srgbClr val="0000FF"/>
                </a:solidFill>
              </a:rPr>
              <a:t>Nombre</a:t>
            </a:r>
            <a:r>
              <a:rPr lang="en-GB" altLang="fr-FR" sz="3600" dirty="0">
                <a:solidFill>
                  <a:srgbClr val="0000FF"/>
                </a:solidFill>
              </a:rPr>
              <a:t> de </a:t>
            </a:r>
            <a:r>
              <a:rPr lang="en-GB" altLang="fr-FR" sz="3600" dirty="0" err="1">
                <a:solidFill>
                  <a:srgbClr val="0000FF"/>
                </a:solidFill>
              </a:rPr>
              <a:t>cas</a:t>
            </a:r>
            <a:r>
              <a:rPr lang="en-GB" altLang="fr-FR" sz="3600" dirty="0">
                <a:solidFill>
                  <a:srgbClr val="0000FF"/>
                </a:solidFill>
              </a:rPr>
              <a:t> </a:t>
            </a:r>
            <a:r>
              <a:rPr lang="en-GB" altLang="fr-FR" sz="3600" dirty="0" err="1">
                <a:solidFill>
                  <a:srgbClr val="0000FF"/>
                </a:solidFill>
              </a:rPr>
              <a:t>d’hépatites</a:t>
            </a:r>
            <a:r>
              <a:rPr lang="en-GB" altLang="fr-FR" sz="3600" dirty="0">
                <a:solidFill>
                  <a:srgbClr val="0000FF"/>
                </a:solidFill>
              </a:rPr>
              <a:t> B </a:t>
            </a:r>
            <a:r>
              <a:rPr lang="en-GB" altLang="fr-FR" sz="3600" dirty="0" err="1">
                <a:solidFill>
                  <a:srgbClr val="0000FF"/>
                </a:solidFill>
              </a:rPr>
              <a:t>aiguës</a:t>
            </a:r>
            <a:r>
              <a:rPr lang="en-GB" altLang="fr-FR" sz="3600" dirty="0">
                <a:solidFill>
                  <a:srgbClr val="0000FF"/>
                </a:solidFill>
              </a:rPr>
              <a:t> </a:t>
            </a:r>
            <a:endParaRPr lang="fr-FR" sz="3600" i="1" dirty="0">
              <a:solidFill>
                <a:srgbClr val="0000FF"/>
              </a:solidFill>
            </a:endParaRPr>
          </a:p>
        </p:txBody>
      </p:sp>
      <p:pic>
        <p:nvPicPr>
          <p:cNvPr id="17410" name="Picture 2" descr="Figure 1 : Evolution du nombre annuel total de cas d’hépatite B aiguë déclarés entre 2003 et 2014, par sexe (Déclarations obligatoires au 14/09/2015, Franc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5" y="1484784"/>
            <a:ext cx="805513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89E39F7-3D75-4EB8-AA23-5F72B19DE459}"/>
              </a:ext>
            </a:extLst>
          </p:cNvPr>
          <p:cNvSpPr txBox="1"/>
          <p:nvPr/>
        </p:nvSpPr>
        <p:spPr>
          <a:xfrm>
            <a:off x="2411760" y="63813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fr-FR" i="1" dirty="0" err="1"/>
              <a:t>Données</a:t>
            </a:r>
            <a:r>
              <a:rPr lang="en-GB" altLang="fr-FR" i="1" dirty="0"/>
              <a:t> de la declaration </a:t>
            </a:r>
            <a:r>
              <a:rPr lang="en-GB" altLang="fr-FR" i="1" dirty="0" err="1"/>
              <a:t>obligatoire</a:t>
            </a:r>
            <a:r>
              <a:rPr lang="en-GB" altLang="fr-FR" i="1" dirty="0"/>
              <a:t> – Santé </a:t>
            </a:r>
            <a:r>
              <a:rPr lang="en-GB" altLang="fr-FR" i="1" dirty="0" err="1"/>
              <a:t>Publique</a:t>
            </a:r>
            <a:r>
              <a:rPr lang="en-GB" altLang="fr-FR" i="1" dirty="0"/>
              <a:t> France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D66BE549-7EC5-4163-B3D3-AA5DD1E7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BBC4-C45C-4639-8094-D23BFFF165DE}" type="slidenum">
              <a:rPr lang="fr-FR" altLang="fr-FR" smtClean="0"/>
              <a:pPr/>
              <a:t>56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5321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4625" cy="1295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600" dirty="0">
                <a:solidFill>
                  <a:srgbClr val="0000FF"/>
                </a:solidFill>
              </a:rPr>
              <a:t>Impact de la vaccination </a:t>
            </a:r>
            <a:r>
              <a:rPr lang="fr-FR" altLang="fr-FR" dirty="0">
                <a:solidFill>
                  <a:srgbClr val="0000FF"/>
                </a:solidFill>
              </a:rPr>
              <a:t/>
            </a:r>
            <a:br>
              <a:rPr lang="fr-FR" altLang="fr-FR" dirty="0">
                <a:solidFill>
                  <a:srgbClr val="0000FF"/>
                </a:solidFill>
              </a:rPr>
            </a:br>
            <a:r>
              <a:rPr lang="fr-FR" altLang="fr-FR" sz="3600" dirty="0">
                <a:solidFill>
                  <a:srgbClr val="0000FF"/>
                </a:solidFill>
              </a:rPr>
              <a:t>sur les hépatites B professionnelles </a:t>
            </a:r>
            <a:br>
              <a:rPr lang="fr-FR" altLang="fr-FR" sz="3600" dirty="0">
                <a:solidFill>
                  <a:srgbClr val="0000FF"/>
                </a:solidFill>
              </a:rPr>
            </a:br>
            <a:r>
              <a:rPr lang="fr-FR" altLang="fr-FR" sz="3600" dirty="0">
                <a:solidFill>
                  <a:srgbClr val="0000FF"/>
                </a:solidFill>
              </a:rPr>
              <a:t> </a:t>
            </a:r>
            <a:r>
              <a:rPr lang="fr-FR" altLang="fr-FR" sz="2400" dirty="0">
                <a:solidFill>
                  <a:srgbClr val="0000FF"/>
                </a:solidFill>
              </a:rPr>
              <a:t>Assistance Publique – Hôpitaux de Paris, 1984 - 2004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308725"/>
            <a:ext cx="676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75000"/>
              <a:buFont typeface="Symbol" panose="05050102010706020507" pitchFamily="18" charset="2"/>
              <a:buNone/>
            </a:pPr>
            <a:r>
              <a:rPr lang="fr-FR" altLang="fr-FR" sz="1400" dirty="0">
                <a:solidFill>
                  <a:srgbClr val="1F497D"/>
                </a:solidFill>
                <a:cs typeface="Arial" panose="020B0604020202020204" pitchFamily="34" charset="0"/>
              </a:rPr>
              <a:t>Source : Service central de médecine du travail AP-HP </a:t>
            </a:r>
            <a:endParaRPr lang="fr-FR" altLang="fr-FR" sz="1600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714500"/>
            <a:ext cx="8569325" cy="4667250"/>
          </a:xfrm>
          <a:noFill/>
        </p:spPr>
      </p:pic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131E6053-24A0-49F7-AD32-1A0D5E64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BBC4-C45C-4639-8094-D23BFFF165DE}" type="slidenum">
              <a:rPr lang="fr-FR" altLang="fr-FR" smtClean="0"/>
              <a:pPr/>
              <a:t>57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54208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8698EA8B-DF60-4918-81CD-E0A102203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15664"/>
            <a:ext cx="8316912" cy="10810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600" dirty="0">
                <a:solidFill>
                  <a:srgbClr val="0000FF"/>
                </a:solidFill>
              </a:rPr>
              <a:t>Estimation de l’impact de la vaccination </a:t>
            </a:r>
            <a:br>
              <a:rPr lang="fr-FR" altLang="fr-FR" sz="3600" dirty="0">
                <a:solidFill>
                  <a:srgbClr val="0000FF"/>
                </a:solidFill>
              </a:rPr>
            </a:br>
            <a:r>
              <a:rPr lang="fr-FR" altLang="fr-FR" sz="3600" dirty="0">
                <a:solidFill>
                  <a:srgbClr val="0000FF"/>
                </a:solidFill>
              </a:rPr>
              <a:t>des adolescents de 11-16 ans entre 1994 et 2007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9345EE8-9E6F-4E80-9778-CED82AE8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509265"/>
            <a:ext cx="8507412" cy="46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800" dirty="0"/>
              <a:t>Sont évitées annuellement …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plus de 1000 hépatites aiguës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près de 3000 infections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plus de 100 à 300 infections chroniques 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environ 5 hépatites fulminantes  </a:t>
            </a:r>
          </a:p>
          <a:p>
            <a:pPr lvl="7">
              <a:lnSpc>
                <a:spcPct val="90000"/>
              </a:lnSpc>
              <a:spcBef>
                <a:spcPct val="55000"/>
              </a:spcBef>
            </a:pPr>
            <a:endParaRPr lang="fr-FR" altLang="fr-FR" sz="1200" dirty="0"/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fr-FR" altLang="fr-FR" sz="2800" dirty="0"/>
              <a:t>Ont été évitées depuis entre 1994 et 2007 environ …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8000 hépatites aiguës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20 000 infections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1000 à 2000 infections chroniques 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40 hépatites fulminantes </a:t>
            </a:r>
          </a:p>
          <a:p>
            <a:pPr lvl="7">
              <a:lnSpc>
                <a:spcPct val="90000"/>
              </a:lnSpc>
              <a:spcBef>
                <a:spcPct val="55000"/>
              </a:spcBef>
            </a:pPr>
            <a:endParaRPr lang="fr-FR" altLang="fr-FR" sz="1000" dirty="0"/>
          </a:p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800" dirty="0"/>
              <a:t>Potentiel de doublement de l’impact de la vaccination par une augmentation de la couverture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8B4FCD3-B829-402E-B29E-C34CFF21E2D3}"/>
              </a:ext>
            </a:extLst>
          </p:cNvPr>
          <p:cNvSpPr txBox="1"/>
          <p:nvPr/>
        </p:nvSpPr>
        <p:spPr>
          <a:xfrm>
            <a:off x="2339752" y="6108485"/>
            <a:ext cx="5921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Sources : Institut de Veille Sanitaire </a:t>
            </a:r>
          </a:p>
          <a:p>
            <a:pPr algn="r"/>
            <a:r>
              <a:rPr lang="fr-FR" sz="1400" dirty="0"/>
              <a:t>et </a:t>
            </a:r>
          </a:p>
          <a:p>
            <a:pPr algn="r"/>
            <a:r>
              <a:rPr lang="fr-FR" sz="1400" dirty="0" err="1"/>
              <a:t>Piroth</a:t>
            </a:r>
            <a:r>
              <a:rPr lang="fr-FR" sz="1400" dirty="0"/>
              <a:t> L. Vaccination contre l’hépatite B : vers la fin du tunnel ?</a:t>
            </a:r>
            <a:r>
              <a:rPr lang="fr-FR" sz="1400" i="1" dirty="0"/>
              <a:t> Virologie </a:t>
            </a:r>
            <a:r>
              <a:rPr lang="fr-FR" sz="1400" dirty="0"/>
              <a:t>2011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E67DF13-7A10-438C-9C8E-C7BDCAAC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BBC4-C45C-4639-8094-D23BFFF165DE}" type="slidenum">
              <a:rPr lang="fr-FR" altLang="fr-FR" smtClean="0"/>
              <a:pPr/>
              <a:t>58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5211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fr-FR" dirty="0" err="1">
                <a:solidFill>
                  <a:srgbClr val="0000FF"/>
                </a:solidFill>
              </a:rPr>
              <a:t>Pourquoi</a:t>
            </a:r>
            <a:r>
              <a:rPr lang="en-US" altLang="fr-FR" dirty="0">
                <a:solidFill>
                  <a:srgbClr val="0000FF"/>
                </a:solidFill>
              </a:rPr>
              <a:t> </a:t>
            </a:r>
            <a:r>
              <a:rPr lang="en-US" altLang="fr-FR" dirty="0" err="1">
                <a:solidFill>
                  <a:srgbClr val="0000FF"/>
                </a:solidFill>
              </a:rPr>
              <a:t>vacciner</a:t>
            </a:r>
            <a:r>
              <a:rPr lang="en-US" altLang="fr-FR" dirty="0">
                <a:solidFill>
                  <a:srgbClr val="0000FF"/>
                </a:solidFill>
              </a:rPr>
              <a:t> les </a:t>
            </a:r>
            <a:r>
              <a:rPr lang="en-US" altLang="fr-FR" dirty="0" err="1">
                <a:solidFill>
                  <a:srgbClr val="0000FF"/>
                </a:solidFill>
              </a:rPr>
              <a:t>nourrissons</a:t>
            </a:r>
            <a:r>
              <a:rPr lang="en-US" altLang="fr-FR" dirty="0">
                <a:solidFill>
                  <a:srgbClr val="0000FF"/>
                </a:solidFill>
              </a:rPr>
              <a:t> </a:t>
            </a:r>
            <a:r>
              <a:rPr lang="en-US" altLang="fr-FR" dirty="0" err="1">
                <a:solidFill>
                  <a:srgbClr val="0000FF"/>
                </a:solidFill>
              </a:rPr>
              <a:t>contre</a:t>
            </a:r>
            <a:r>
              <a:rPr lang="en-US" altLang="fr-FR" dirty="0">
                <a:solidFill>
                  <a:srgbClr val="0000FF"/>
                </a:solidFill>
              </a:rPr>
              <a:t> </a:t>
            </a:r>
            <a:r>
              <a:rPr lang="en-US" altLang="fr-FR" dirty="0" err="1">
                <a:solidFill>
                  <a:srgbClr val="0000FF"/>
                </a:solidFill>
              </a:rPr>
              <a:t>l’hépatite</a:t>
            </a:r>
            <a:r>
              <a:rPr lang="en-US" altLang="fr-FR" dirty="0">
                <a:solidFill>
                  <a:srgbClr val="0000FF"/>
                </a:solidFill>
              </a:rPr>
              <a:t> B?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9685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r-FR" altLang="fr-FR" sz="2400" dirty="0"/>
              <a:t>Immunogénicité très élevée à cet âge</a:t>
            </a:r>
          </a:p>
          <a:p>
            <a:pPr lvl="8">
              <a:spcBef>
                <a:spcPts val="1200"/>
              </a:spcBef>
            </a:pPr>
            <a:endParaRPr lang="fr-FR" altLang="fr-FR" sz="100" dirty="0"/>
          </a:p>
          <a:p>
            <a:pPr>
              <a:spcBef>
                <a:spcPts val="1200"/>
              </a:spcBef>
            </a:pPr>
            <a:r>
              <a:rPr lang="fr-FR" altLang="fr-FR" sz="2400" dirty="0"/>
              <a:t>Profil de tolérance extrêmement favorable (aucune notification à l’AFSSAPS d’effets secondaires neurologiques chez le nourrisson)*</a:t>
            </a:r>
          </a:p>
          <a:p>
            <a:pPr lvl="8">
              <a:spcBef>
                <a:spcPts val="1200"/>
              </a:spcBef>
            </a:pPr>
            <a:endParaRPr lang="fr-FR" altLang="fr-FR" sz="100" dirty="0"/>
          </a:p>
          <a:p>
            <a:pPr>
              <a:spcBef>
                <a:spcPts val="1200"/>
              </a:spcBef>
            </a:pPr>
            <a:r>
              <a:rPr lang="fr-FR" altLang="fr-FR" sz="2400" dirty="0"/>
              <a:t>Durée de protection de plusieurs décennies </a:t>
            </a:r>
          </a:p>
          <a:p>
            <a:pPr lvl="8">
              <a:spcBef>
                <a:spcPts val="1200"/>
              </a:spcBef>
            </a:pPr>
            <a:endParaRPr lang="fr-FR" altLang="fr-FR" sz="100" dirty="0"/>
          </a:p>
          <a:p>
            <a:pPr>
              <a:spcBef>
                <a:spcPts val="1200"/>
              </a:spcBef>
            </a:pPr>
            <a:r>
              <a:rPr lang="fr-FR" altLang="fr-FR" sz="2400" dirty="0"/>
              <a:t>Ne nécessite pas d’injections supplémentaires </a:t>
            </a:r>
          </a:p>
          <a:p>
            <a:pPr lvl="8">
              <a:spcBef>
                <a:spcPts val="1200"/>
              </a:spcBef>
            </a:pPr>
            <a:endParaRPr lang="fr-FR" altLang="fr-FR" sz="100" dirty="0"/>
          </a:p>
          <a:p>
            <a:pPr>
              <a:spcBef>
                <a:spcPts val="1200"/>
              </a:spcBef>
            </a:pPr>
            <a:r>
              <a:rPr lang="fr-FR" altLang="fr-FR" sz="2400" dirty="0"/>
              <a:t>Possibilité d’atteindre des couvertures vaccinales très élevées (à la différence de l’adolescent)</a:t>
            </a:r>
          </a:p>
          <a:p>
            <a:pPr lvl="8">
              <a:spcBef>
                <a:spcPts val="1200"/>
              </a:spcBef>
            </a:pPr>
            <a:endParaRPr lang="fr-FR" altLang="fr-FR" sz="100" dirty="0"/>
          </a:p>
          <a:p>
            <a:pPr>
              <a:spcBef>
                <a:spcPts val="1200"/>
              </a:spcBef>
            </a:pPr>
            <a:r>
              <a:rPr lang="fr-FR" altLang="fr-FR" sz="2400" dirty="0"/>
              <a:t>Possibilité d’envisager à terme l’élimination </a:t>
            </a:r>
          </a:p>
          <a:p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B73803A5-7F65-4CDF-8049-E3785EFB670C}"/>
              </a:ext>
            </a:extLst>
          </p:cNvPr>
          <p:cNvSpPr txBox="1"/>
          <p:nvPr/>
        </p:nvSpPr>
        <p:spPr>
          <a:xfrm>
            <a:off x="1331640" y="623731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* Rappelons que par ailleurs l’étude des effets indésirables notifiés chez l’adulte n’a pas montré qu’un lien existait avec le vaccin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B630B79-8ED9-41C5-B0BC-BE7E2B91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84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648072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1763-2018 : 2 siècles et demi d’</a:t>
            </a:r>
            <a:r>
              <a:rPr lang="fr-FR" sz="3200" i="1" dirty="0">
                <a:solidFill>
                  <a:srgbClr val="0000FF"/>
                </a:solidFill>
              </a:rPr>
              <a:t>anti-</a:t>
            </a:r>
            <a:r>
              <a:rPr lang="fr-FR" sz="3200" i="1" dirty="0" err="1">
                <a:solidFill>
                  <a:srgbClr val="0000FF"/>
                </a:solidFill>
              </a:rPr>
              <a:t>vaccinalisme</a:t>
            </a:r>
            <a:endParaRPr lang="fr-FR" sz="3200" i="1" dirty="0">
              <a:solidFill>
                <a:srgbClr val="0000FF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7842" y="106228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697833"/>
              </p:ext>
            </p:extLst>
          </p:nvPr>
        </p:nvGraphicFramePr>
        <p:xfrm>
          <a:off x="35496" y="764704"/>
          <a:ext cx="9108504" cy="511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66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8296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1763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Le parlement de Paris interdit les inoculations dans les villes*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1850-1900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Mouvements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</a:rPr>
                        <a:t> protestataires au Royaume-Uni et USA ; </a:t>
                      </a:r>
                      <a:r>
                        <a:rPr lang="fr-FR" sz="1600" i="1" baseline="0" dirty="0">
                          <a:solidFill>
                            <a:schemeClr val="tx1"/>
                          </a:solidFill>
                        </a:rPr>
                        <a:t>Anti-Vaccination Society of America**</a:t>
                      </a:r>
                      <a:endParaRPr lang="fr-FR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Emeutes anti-vaccinales de Rio de Janeiro, 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</a:rPr>
                        <a:t>Brésil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</a:rPr>
                        <a:t>Revolta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 da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</a:rPr>
                        <a:t>vacina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4803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1929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Accident de Lübeck (utilisation par erreur d’une souche sauvage au lieu du BCG)****, qui va participer à un sentiment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</a:rPr>
                        <a:t> de défiance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tx1"/>
                          </a:solidFill>
                        </a:rPr>
                        <a:t>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sz="1600" baseline="30000" dirty="0">
                          <a:solidFill>
                            <a:schemeClr val="tx1"/>
                          </a:solidFill>
                        </a:rPr>
                        <a:t>ère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controverse sur le lien entre vaccin anti-coqueluche et mort subite du nourrisson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tx1"/>
                          </a:solidFill>
                        </a:rPr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Interrogations sur le lien entre vaccins anti-hépatite B et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</a:rPr>
                        <a:t> SEP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tx1"/>
                          </a:solidFill>
                        </a:rPr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Vaccin ROR et autisme : l’affaire du trucage élaboré de Wakefield publié par 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The Lancet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4803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tx1"/>
                          </a:solidFill>
                        </a:rPr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Controverse sur l’association entre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thiomersal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(retiré depuis des vaccins) et maladies neurologiques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Controverse sur l’existence d’une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myofasciite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à macrophages induite par l’aluminium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Controverse sur le lien entre adjuvant et maladies auto-immunes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Controverse sur le lien entre vaccin anti-HPV et maladies auto-immunes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tx1"/>
                          </a:solidFill>
                        </a:rPr>
                        <a:t>2014-15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« Pétition Joyeux » contre les vaccins HPV puis contre les vaccins avec aluminium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37F59DCE-EBCC-4404-ABD4-F4DB66745D12}"/>
              </a:ext>
            </a:extLst>
          </p:cNvPr>
          <p:cNvSpPr txBox="1"/>
          <p:nvPr/>
        </p:nvSpPr>
        <p:spPr>
          <a:xfrm>
            <a:off x="107504" y="602128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*Darmon P. </a:t>
            </a:r>
            <a:r>
              <a:rPr lang="fr-FR" sz="1100" i="1" dirty="0"/>
              <a:t>La variole, les nobles et les princes la petite vérole mortelle de Louis XV</a:t>
            </a:r>
            <a:r>
              <a:rPr lang="fr-FR" sz="1100" dirty="0"/>
              <a:t>. PUF, 1989</a:t>
            </a:r>
          </a:p>
          <a:p>
            <a:r>
              <a:rPr lang="fr-FR" sz="1100" dirty="0"/>
              <a:t>** </a:t>
            </a:r>
            <a:r>
              <a:rPr lang="en-US" sz="1100" dirty="0"/>
              <a:t>Williamson S. </a:t>
            </a:r>
            <a:r>
              <a:rPr lang="en-US" sz="1100" i="1" dirty="0"/>
              <a:t>Anti-vaccination leagues</a:t>
            </a:r>
            <a:r>
              <a:rPr lang="en-US" sz="1100" dirty="0"/>
              <a:t>. Arch Dis Child. 1984;59(12):1195-6.</a:t>
            </a:r>
          </a:p>
          <a:p>
            <a:r>
              <a:rPr lang="fr-FR" sz="1100" dirty="0"/>
              <a:t>*** </a:t>
            </a:r>
            <a:r>
              <a:rPr lang="fr-FR" sz="1100" dirty="0" err="1"/>
              <a:t>Löwy</a:t>
            </a:r>
            <a:r>
              <a:rPr lang="fr-FR" sz="1100" dirty="0"/>
              <a:t> I. </a:t>
            </a:r>
            <a:r>
              <a:rPr lang="fr-FR" sz="1100" i="1" dirty="0"/>
              <a:t>Les politiques de vaccination au Brésil</a:t>
            </a:r>
            <a:r>
              <a:rPr lang="fr-FR" sz="1100" dirty="0"/>
              <a:t>. Sciences Sociales et Santé. 2009;27(3):105-134</a:t>
            </a:r>
          </a:p>
          <a:p>
            <a:r>
              <a:rPr lang="fr-FR" sz="1100" dirty="0"/>
              <a:t>**** </a:t>
            </a:r>
            <a:r>
              <a:rPr lang="fr-FR" sz="1100" dirty="0" err="1"/>
              <a:t>Moegling</a:t>
            </a:r>
            <a:r>
              <a:rPr lang="fr-FR" sz="1100" dirty="0"/>
              <a:t> A. </a:t>
            </a:r>
            <a:r>
              <a:rPr lang="fr-FR" sz="1100" i="1" dirty="0"/>
              <a:t>Die "</a:t>
            </a:r>
            <a:r>
              <a:rPr lang="fr-FR" sz="1100" i="1" dirty="0" err="1"/>
              <a:t>Epidemiologie</a:t>
            </a:r>
            <a:r>
              <a:rPr lang="fr-FR" sz="1100" i="1" dirty="0"/>
              <a:t>" der </a:t>
            </a:r>
            <a:r>
              <a:rPr lang="fr-FR" sz="1100" i="1" dirty="0" err="1"/>
              <a:t>Lübecker</a:t>
            </a:r>
            <a:r>
              <a:rPr lang="fr-FR" sz="1100" i="1" dirty="0"/>
              <a:t> </a:t>
            </a:r>
            <a:r>
              <a:rPr lang="fr-FR" sz="1100" i="1" dirty="0" err="1"/>
              <a:t>Säuglingstuberkulose</a:t>
            </a:r>
            <a:r>
              <a:rPr lang="fr-FR" sz="1100" dirty="0"/>
              <a:t>. </a:t>
            </a:r>
            <a:r>
              <a:rPr lang="fr-FR" sz="1100" dirty="0" err="1"/>
              <a:t>Arbeiten</a:t>
            </a:r>
            <a:r>
              <a:rPr lang="fr-FR" sz="1100" dirty="0"/>
              <a:t> a d </a:t>
            </a:r>
            <a:r>
              <a:rPr lang="fr-FR" sz="1100" dirty="0" err="1"/>
              <a:t>Reichsges-Amt</a:t>
            </a:r>
            <a:r>
              <a:rPr lang="fr-FR" sz="1100" dirty="0"/>
              <a:t>. 1935;69:1-24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693D052-9E05-484E-954D-E354403C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858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Vaccin anti-hépatite B et maladies démyélinisantes </a:t>
            </a:r>
            <a:r>
              <a:rPr lang="fr-FR" sz="3600" dirty="0">
                <a:solidFill>
                  <a:srgbClr val="0000FF"/>
                </a:solidFill>
              </a:rPr>
              <a:t>(dont sclérose en plaques)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916833"/>
            <a:ext cx="8856984" cy="4752528"/>
          </a:xfrm>
        </p:spPr>
        <p:txBody>
          <a:bodyPr>
            <a:normAutofit fontScale="92500"/>
          </a:bodyPr>
          <a:lstStyle/>
          <a:p>
            <a:r>
              <a:rPr lang="fr-FR" dirty="0"/>
              <a:t>Premières notifications en 1995</a:t>
            </a:r>
          </a:p>
          <a:p>
            <a:pPr lvl="1"/>
            <a:r>
              <a:rPr lang="fr-FR" dirty="0"/>
              <a:t>Des personnes présentant une SEP vont rapporter avoir été vaccinées contre l’hépatite B, avec un délai très variable</a:t>
            </a:r>
          </a:p>
          <a:p>
            <a:pPr lvl="1"/>
            <a:r>
              <a:rPr lang="fr-FR" dirty="0"/>
              <a:t>Centralisation par le comité régional de pharmacovigilance de Strasbourg</a:t>
            </a:r>
          </a:p>
          <a:p>
            <a:pPr lvl="8"/>
            <a:endParaRPr lang="fr-FR" dirty="0"/>
          </a:p>
          <a:p>
            <a:r>
              <a:rPr lang="fr-FR" dirty="0"/>
              <a:t>Modification de la politique de santé en réaction</a:t>
            </a:r>
          </a:p>
          <a:p>
            <a:pPr lvl="1"/>
            <a:r>
              <a:rPr lang="fr-FR" dirty="0"/>
              <a:t>Abandon de la vaccination de l’adolescent en 1998</a:t>
            </a:r>
          </a:p>
          <a:p>
            <a:pPr lvl="1"/>
            <a:r>
              <a:rPr lang="fr-FR" dirty="0"/>
              <a:t>Avant qu’une quelconque responsabilité du vaccin dans la survenue de maladie démyélinisante ait été démontrée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11A9FC5-D15F-4C55-886B-D2D84184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1455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48464" cy="1143000"/>
          </a:xfrm>
        </p:spPr>
        <p:txBody>
          <a:bodyPr>
            <a:noAutofit/>
          </a:bodyPr>
          <a:lstStyle/>
          <a:p>
            <a:r>
              <a:rPr lang="fr-FR" sz="3500" dirty="0">
                <a:solidFill>
                  <a:srgbClr val="0000FF"/>
                </a:solidFill>
              </a:rPr>
              <a:t>Que montre ce </a:t>
            </a:r>
            <a:r>
              <a:rPr lang="fr-FR" sz="3500" b="1" dirty="0">
                <a:solidFill>
                  <a:srgbClr val="FF0000"/>
                </a:solidFill>
              </a:rPr>
              <a:t>recueil en pharmacovigilance </a:t>
            </a:r>
            <a:r>
              <a:rPr lang="fr-FR" sz="35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024" y="1043608"/>
            <a:ext cx="8711952" cy="5409728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Comité régional de pharmacovigilance de Strasbourg</a:t>
            </a:r>
          </a:p>
          <a:p>
            <a:pPr lvl="6"/>
            <a:endParaRPr lang="fr-FR" dirty="0"/>
          </a:p>
          <a:p>
            <a:r>
              <a:rPr lang="fr-FR" dirty="0"/>
              <a:t>Juin 1981 – 31 décembre 2010 : 1650 notifications</a:t>
            </a:r>
          </a:p>
          <a:p>
            <a:pPr lvl="1"/>
            <a:r>
              <a:rPr lang="fr-FR" dirty="0"/>
              <a:t>Pour beaucoup rétrospectives</a:t>
            </a:r>
          </a:p>
          <a:p>
            <a:pPr lvl="1"/>
            <a:r>
              <a:rPr lang="fr-FR" dirty="0"/>
              <a:t>Délai vaccin / SEP &gt; 1 an dans 50% des cas, &gt; 5 ans dans 20%</a:t>
            </a:r>
          </a:p>
          <a:p>
            <a:pPr lvl="1"/>
            <a:r>
              <a:rPr lang="fr-FR" dirty="0"/>
              <a:t>Sur 37 millions de personnes vaccinées</a:t>
            </a:r>
          </a:p>
          <a:p>
            <a:pPr lvl="2"/>
            <a:r>
              <a:rPr lang="fr-FR" dirty="0"/>
              <a:t>Ce qui correspondrait à 3,8 cas de SEP pour 100 000 personnes vaccinées</a:t>
            </a:r>
          </a:p>
          <a:p>
            <a:pPr lvl="2"/>
            <a:r>
              <a:rPr lang="fr-FR" dirty="0"/>
              <a:t>0,48 pour les enfants</a:t>
            </a:r>
          </a:p>
          <a:p>
            <a:pPr lvl="1"/>
            <a:r>
              <a:rPr lang="fr-FR" dirty="0"/>
              <a:t>La responsabilité du vaccin n’a pas pu être mise en évidence par ces notifications</a:t>
            </a:r>
          </a:p>
          <a:p>
            <a:pPr lvl="2"/>
            <a:r>
              <a:rPr lang="fr-FR" dirty="0"/>
              <a:t>Le délai apparait comme trop variable</a:t>
            </a:r>
          </a:p>
          <a:p>
            <a:pPr lvl="2"/>
            <a:r>
              <a:rPr lang="fr-FR" dirty="0"/>
              <a:t>L’incidence de la SEP chez les personnes vaccinées est </a:t>
            </a:r>
            <a:r>
              <a:rPr lang="fr-FR" u="sng" dirty="0"/>
              <a:t>plus basse</a:t>
            </a:r>
            <a:r>
              <a:rPr lang="fr-FR" dirty="0"/>
              <a:t> que l’incidence dans population générale (4 à 8 pour 100 000)</a:t>
            </a:r>
          </a:p>
          <a:p>
            <a:pPr lvl="2"/>
            <a:r>
              <a:rPr lang="fr-FR" dirty="0"/>
              <a:t>Le lien temporel (succession de 2 évènements) ne peut être interprété comme un lien causal</a:t>
            </a:r>
          </a:p>
          <a:p>
            <a:pPr lvl="7"/>
            <a:endParaRPr lang="fr-FR" dirty="0"/>
          </a:p>
          <a:p>
            <a:r>
              <a:rPr lang="fr-FR" dirty="0"/>
              <a:t>Sur la période 2007-2010 : </a:t>
            </a:r>
          </a:p>
          <a:p>
            <a:pPr lvl="1"/>
            <a:r>
              <a:rPr lang="fr-FR" dirty="0"/>
              <a:t>11 survenues notifiées</a:t>
            </a:r>
          </a:p>
          <a:p>
            <a:pPr lvl="1"/>
            <a:r>
              <a:rPr lang="fr-FR" dirty="0"/>
              <a:t>Soit 0 à 0,3 pour 100 000 vaccinations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6237312"/>
            <a:ext cx="410527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8B7CDA5-6FF9-403F-AEE2-1F19361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03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Que montrent les </a:t>
            </a:r>
            <a:r>
              <a:rPr lang="fr-FR" b="1" dirty="0">
                <a:solidFill>
                  <a:srgbClr val="FF0000"/>
                </a:solidFill>
              </a:rPr>
              <a:t>études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Étude sur registre d’assurance-maladie aux USA</a:t>
            </a:r>
          </a:p>
          <a:p>
            <a:pPr lvl="1"/>
            <a:r>
              <a:rPr lang="fr-FR" dirty="0"/>
              <a:t>Pas de sur-incidence de SEP chez vaccinés </a:t>
            </a:r>
            <a:r>
              <a:rPr lang="fr-FR" i="1" dirty="0"/>
              <a:t>vs</a:t>
            </a:r>
            <a:r>
              <a:rPr lang="fr-FR" dirty="0"/>
              <a:t> non-vaccinés sur l’année suivant la vaccination</a:t>
            </a:r>
          </a:p>
          <a:p>
            <a:pPr lvl="5"/>
            <a:endParaRPr lang="fr-FR" dirty="0"/>
          </a:p>
          <a:p>
            <a:r>
              <a:rPr lang="fr-FR" dirty="0"/>
              <a:t>Études cas-témoins</a:t>
            </a:r>
          </a:p>
          <a:p>
            <a:pPr lvl="1"/>
            <a:r>
              <a:rPr lang="fr-FR" dirty="0"/>
              <a:t>Pas plus de vaccinés chez SEP que chez témoins</a:t>
            </a:r>
          </a:p>
          <a:p>
            <a:pPr lvl="8"/>
            <a:endParaRPr lang="fr-FR" dirty="0"/>
          </a:p>
          <a:p>
            <a:r>
              <a:rPr lang="fr-FR" dirty="0"/>
              <a:t>Étude avant / après modification de politiques vaccinales</a:t>
            </a:r>
          </a:p>
          <a:p>
            <a:pPr lvl="1"/>
            <a:r>
              <a:rPr lang="fr-FR" dirty="0"/>
              <a:t>Pas plus de SEP après introduction du vaccin</a:t>
            </a:r>
          </a:p>
          <a:p>
            <a:pPr lvl="8"/>
            <a:endParaRPr lang="fr-FR" dirty="0"/>
          </a:p>
          <a:p>
            <a:r>
              <a:rPr lang="fr-FR" dirty="0"/>
              <a:t>Études chez des patients atteints de SEP : poussée de SEP en cas de vaccin anti-HBV ?</a:t>
            </a:r>
          </a:p>
          <a:p>
            <a:pPr lvl="1"/>
            <a:r>
              <a:rPr lang="fr-FR" dirty="0"/>
              <a:t>Pas d’association détectée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A981D7A-62A5-438E-AB69-4646B1D7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762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82DA432-5859-4936-B84C-9F28288D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6247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Zipp</a:t>
            </a:r>
            <a:r>
              <a:rPr lang="fr-FR" sz="1400" dirty="0"/>
              <a:t>, </a:t>
            </a:r>
            <a:r>
              <a:rPr lang="fr-FR" sz="1400" i="1" dirty="0"/>
              <a:t>Nat </a:t>
            </a:r>
            <a:r>
              <a:rPr lang="fr-FR" sz="1400" i="1" dirty="0" err="1"/>
              <a:t>Medicine</a:t>
            </a:r>
            <a:r>
              <a:rPr lang="fr-FR" sz="1400" dirty="0"/>
              <a:t>, 1999 : étude rétrospective comparant l’incidence de maladie démyélinisante chez 27229 sujets vaccinés et 107469 non-vaccinés contre le VHB : </a:t>
            </a:r>
            <a:r>
              <a:rPr lang="fr-FR" sz="1400" dirty="0">
                <a:solidFill>
                  <a:srgbClr val="0000FF"/>
                </a:solidFill>
              </a:rPr>
              <a:t>pas de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>
                <a:solidFill>
                  <a:srgbClr val="0000FF"/>
                </a:solidFill>
              </a:rPr>
              <a:t> 2 mois, 6 mois, 1 an, 2 ans ou 3 ans après vaccination.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Sadovnik</a:t>
            </a:r>
            <a:r>
              <a:rPr lang="fr-FR" sz="1400" dirty="0"/>
              <a:t>, </a:t>
            </a:r>
            <a:r>
              <a:rPr lang="fr-FR" sz="1400" i="1" dirty="0"/>
              <a:t>Lancet</a:t>
            </a:r>
            <a:r>
              <a:rPr lang="fr-FR" sz="1400" dirty="0"/>
              <a:t>, 2000 : comparaison de l’incidence de la SEP chez 2 populations : les enfants qui avaient 11 à 12 ans sur la période 1986-1992 (288657 enfants, non vaccinés) ; et les enfants qui avaient 11 à 12 ans sur la période 1992-1998 (289651 enfants, vaccinés à plus de 92%) : </a:t>
            </a:r>
            <a:r>
              <a:rPr lang="fr-FR" sz="1400" dirty="0">
                <a:solidFill>
                  <a:srgbClr val="0000FF"/>
                </a:solidFill>
              </a:rPr>
              <a:t>incidence identique </a:t>
            </a:r>
            <a:r>
              <a:rPr lang="fr-FR" sz="1400" dirty="0"/>
              <a:t>jusqu’à l’âge de 17 ans.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Ascherio</a:t>
            </a:r>
            <a:r>
              <a:rPr lang="fr-FR" sz="1400" dirty="0"/>
              <a:t>, </a:t>
            </a:r>
            <a:r>
              <a:rPr lang="fr-FR" sz="1400" i="1" dirty="0"/>
              <a:t>NEJM</a:t>
            </a:r>
            <a:r>
              <a:rPr lang="fr-FR" sz="1400" dirty="0"/>
              <a:t>, 2001 : étude cas-témoins comparant 192 cas de SEP et 645 contrôles : </a:t>
            </a:r>
            <a:r>
              <a:rPr lang="fr-FR" sz="1400" dirty="0">
                <a:solidFill>
                  <a:srgbClr val="0000FF"/>
                </a:solidFill>
              </a:rPr>
              <a:t>absence de lien entre SEP et vaccin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>
                <a:solidFill>
                  <a:srgbClr val="0000FF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Confavreux</a:t>
            </a:r>
            <a:r>
              <a:rPr lang="fr-FR" sz="1400" dirty="0"/>
              <a:t>, </a:t>
            </a:r>
            <a:r>
              <a:rPr lang="fr-FR" sz="1400" i="1" dirty="0"/>
              <a:t>NEJM</a:t>
            </a:r>
            <a:r>
              <a:rPr lang="fr-FR" sz="1400" dirty="0"/>
              <a:t>, 2001 : étude rétrospective des facteurs associés à une poussée de SEP chez 643 patients déjà porteurs de cette maladie : </a:t>
            </a:r>
            <a:r>
              <a:rPr lang="fr-FR" sz="1400" dirty="0">
                <a:solidFill>
                  <a:srgbClr val="0000FF"/>
                </a:solidFill>
              </a:rPr>
              <a:t>pas de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>
                <a:solidFill>
                  <a:srgbClr val="0000FF"/>
                </a:solidFill>
              </a:rPr>
              <a:t> de poussée dans les 2 mois suivant une vaccination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Touzé</a:t>
            </a:r>
            <a:r>
              <a:rPr lang="fr-FR" sz="1400" dirty="0"/>
              <a:t>, </a:t>
            </a:r>
            <a:r>
              <a:rPr lang="fr-FR" sz="1400" i="1" dirty="0" err="1"/>
              <a:t>Neuroepidemiol</a:t>
            </a:r>
            <a:r>
              <a:rPr lang="fr-FR" sz="1400" dirty="0"/>
              <a:t>, 2002 : étude cas-témoins comparant 402 cas de maladie démyélinisante et 722 contrôles : </a:t>
            </a:r>
            <a:r>
              <a:rPr lang="fr-FR" sz="1400" dirty="0">
                <a:solidFill>
                  <a:srgbClr val="0000FF"/>
                </a:solidFill>
              </a:rPr>
              <a:t>pas de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>
                <a:solidFill>
                  <a:srgbClr val="0000FF"/>
                </a:solidFill>
              </a:rPr>
              <a:t> de 1ère poussée de maladie dans les 2 mois suivant une vaccination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DeStefano</a:t>
            </a:r>
            <a:r>
              <a:rPr lang="fr-FR" sz="1400" dirty="0"/>
              <a:t>, </a:t>
            </a:r>
            <a:r>
              <a:rPr lang="fr-FR" sz="1400" i="1" dirty="0"/>
              <a:t>Arch </a:t>
            </a:r>
            <a:r>
              <a:rPr lang="fr-FR" sz="1400" i="1" dirty="0" err="1"/>
              <a:t>Neurol</a:t>
            </a:r>
            <a:r>
              <a:rPr lang="fr-FR" sz="1400" dirty="0"/>
              <a:t>, 2003 : étude cas-témoins comparant 440 cas de SEP et de névrite optique et 950 témoins : </a:t>
            </a:r>
            <a:r>
              <a:rPr lang="fr-FR" sz="1400" dirty="0">
                <a:solidFill>
                  <a:srgbClr val="0000FF"/>
                </a:solidFill>
              </a:rPr>
              <a:t>pas de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>
                <a:solidFill>
                  <a:srgbClr val="0000FF"/>
                </a:solidFill>
              </a:rPr>
              <a:t> de SEP dans l’année ou dans les 5 ans suivant une vaccination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/>
              <a:t>Hernan</a:t>
            </a:r>
            <a:r>
              <a:rPr lang="fr-FR" sz="1400" dirty="0"/>
              <a:t>, </a:t>
            </a:r>
            <a:r>
              <a:rPr lang="fr-FR" sz="1400" i="1" dirty="0" err="1"/>
              <a:t>Neurology</a:t>
            </a:r>
            <a:r>
              <a:rPr lang="fr-FR" sz="1400" dirty="0"/>
              <a:t>, 2004 : étude cas-témoins comparant 163 cas de SEP et 1604 contrôles : il y a 3,1 fois plus de vaccinés dans le groupe SEP [IC95% 1,5-6,3], mais sur </a:t>
            </a:r>
            <a:r>
              <a:rPr lang="fr-FR" sz="1400" dirty="0">
                <a:solidFill>
                  <a:srgbClr val="0000FF"/>
                </a:solidFill>
              </a:rPr>
              <a:t>des effectifs trop faibles (11 vaccinés dans le groupe SEP, soit 6,7% de cette population) pour conclure à un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Mikaeloff</a:t>
            </a:r>
            <a:r>
              <a:rPr lang="fr-FR" sz="1400" dirty="0"/>
              <a:t>, </a:t>
            </a:r>
            <a:r>
              <a:rPr lang="fr-FR" sz="1400" i="1" dirty="0"/>
              <a:t>Brain</a:t>
            </a:r>
            <a:r>
              <a:rPr lang="fr-FR" sz="1400" dirty="0"/>
              <a:t>, 2007 : suivi d’une cohorte de 356 enfants ayant eu une 1ère poussée de maladie démyélinisante : </a:t>
            </a:r>
            <a:r>
              <a:rPr lang="fr-FR" sz="1400" dirty="0">
                <a:solidFill>
                  <a:srgbClr val="0000FF"/>
                </a:solidFill>
              </a:rPr>
              <a:t>pas de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>
                <a:solidFill>
                  <a:srgbClr val="0000FF"/>
                </a:solidFill>
              </a:rPr>
              <a:t> d’évolution vers un diagnostic confirmé de SEP en cas de vaccination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Mikaeloff</a:t>
            </a:r>
            <a:r>
              <a:rPr lang="fr-FR" sz="1400" dirty="0"/>
              <a:t>, </a:t>
            </a:r>
            <a:r>
              <a:rPr lang="fr-FR" sz="1400" i="1" dirty="0"/>
              <a:t>Arch </a:t>
            </a:r>
            <a:r>
              <a:rPr lang="fr-FR" sz="1400" i="1" dirty="0" err="1"/>
              <a:t>Pediat</a:t>
            </a:r>
            <a:r>
              <a:rPr lang="fr-FR" sz="1400" i="1" dirty="0"/>
              <a:t> </a:t>
            </a:r>
            <a:r>
              <a:rPr lang="fr-FR" sz="1400" i="1" dirty="0" err="1"/>
              <a:t>Adol</a:t>
            </a:r>
            <a:r>
              <a:rPr lang="fr-FR" sz="1400" i="1" dirty="0"/>
              <a:t> Med</a:t>
            </a:r>
            <a:r>
              <a:rPr lang="fr-FR" sz="1400" dirty="0"/>
              <a:t>, 2007 : étude pédiatrique cas-témoins comparant 143 cas de SEP et 1122 témoins : </a:t>
            </a:r>
            <a:r>
              <a:rPr lang="fr-FR" sz="1400" dirty="0">
                <a:solidFill>
                  <a:srgbClr val="0000FF"/>
                </a:solidFill>
              </a:rPr>
              <a:t>pas de sur-risque de 1ère poussée de SEP dans les 3 ans suivant une vaccination anti-VHB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Mikaeloff</a:t>
            </a:r>
            <a:r>
              <a:rPr lang="fr-FR" sz="1400" dirty="0"/>
              <a:t>, </a:t>
            </a:r>
            <a:r>
              <a:rPr lang="fr-FR" sz="1400" i="1" dirty="0" err="1"/>
              <a:t>Neurology</a:t>
            </a:r>
            <a:r>
              <a:rPr lang="fr-FR" sz="1400" dirty="0"/>
              <a:t>, 2009 : étude pédiatrique cas-témoins comparant 349 cas de maladie démyélinisante de l’enfant et 2941 contrôles : </a:t>
            </a:r>
            <a:r>
              <a:rPr lang="fr-FR" sz="1400" dirty="0">
                <a:solidFill>
                  <a:srgbClr val="0000FF"/>
                </a:solidFill>
              </a:rPr>
              <a:t>pas de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>
                <a:solidFill>
                  <a:srgbClr val="0000FF"/>
                </a:solidFill>
              </a:rPr>
              <a:t> lié au vaccin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Ramagopalan</a:t>
            </a:r>
            <a:r>
              <a:rPr lang="fr-FR" sz="1400" dirty="0"/>
              <a:t>, </a:t>
            </a:r>
            <a:r>
              <a:rPr lang="fr-FR" sz="1400" i="1" dirty="0" err="1"/>
              <a:t>Neuroepidemiology</a:t>
            </a:r>
            <a:r>
              <a:rPr lang="fr-FR" sz="1400" dirty="0"/>
              <a:t>, 2009 : étude cas-témoins comparant 14362 cas de SEP et 7671 contrôles : </a:t>
            </a:r>
            <a:r>
              <a:rPr lang="fr-FR" sz="1400" dirty="0">
                <a:solidFill>
                  <a:srgbClr val="0000FF"/>
                </a:solidFill>
              </a:rPr>
              <a:t>absence de lien entre SEP et vaccin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/>
              <a:t>Langer-Gould</a:t>
            </a:r>
            <a:r>
              <a:rPr lang="fr-FR" sz="1400" dirty="0"/>
              <a:t> 2014, </a:t>
            </a:r>
            <a:r>
              <a:rPr lang="fr-FR" sz="1400" i="1" dirty="0"/>
              <a:t>JAMA</a:t>
            </a:r>
            <a:r>
              <a:rPr lang="fr-FR" sz="1400" dirty="0"/>
              <a:t> </a:t>
            </a:r>
            <a:r>
              <a:rPr lang="fr-FR" sz="1400" i="1" dirty="0" err="1"/>
              <a:t>Neurology</a:t>
            </a:r>
            <a:r>
              <a:rPr lang="fr-FR" sz="1400" dirty="0"/>
              <a:t>, 2014 : étude cas-témoins comparant 780 cas de maladie démyélinisante et 3885 contrôles : </a:t>
            </a:r>
            <a:r>
              <a:rPr lang="fr-FR" sz="1400" dirty="0">
                <a:solidFill>
                  <a:srgbClr val="0000FF"/>
                </a:solidFill>
              </a:rPr>
              <a:t>absence de lien entre SEP et vaccin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/>
              <a:t>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F58E3E1C-59E7-4972-BF1E-BF21D7B0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5774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1811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Conclusion de la Commission Nationale de </a:t>
            </a:r>
            <a:r>
              <a:rPr lang="fr-FR" dirty="0" err="1">
                <a:solidFill>
                  <a:srgbClr val="0000FF"/>
                </a:solidFill>
              </a:rPr>
              <a:t>Pharmaco-Vigilance</a:t>
            </a:r>
            <a:r>
              <a:rPr lang="fr-FR" dirty="0">
                <a:solidFill>
                  <a:srgbClr val="0000FF"/>
                </a:solidFill>
              </a:rPr>
              <a:t>, 2011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24" y="2281292"/>
            <a:ext cx="8568952" cy="4148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5820" y="5844405"/>
            <a:ext cx="8420980" cy="6089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A5EBC5B-5E38-48C9-A81D-2DB82B7B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152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Conclusions de l’AFSSAPS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428" y="1052736"/>
            <a:ext cx="89995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0108" y="5085184"/>
            <a:ext cx="8576692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1CF2DA0-EF55-43FD-AE4E-7366BE6D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9266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8034"/>
            <a:ext cx="8229600" cy="829188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Des décisions de justice de dédommagement surprenantes sont parfois rendues 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248" y="4134931"/>
            <a:ext cx="6707088" cy="123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97180"/>
            <a:ext cx="6841396" cy="303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C50BA4B3-02D9-4BB0-B260-89C4FE825872}"/>
              </a:ext>
            </a:extLst>
          </p:cNvPr>
          <p:cNvSpPr txBox="1">
            <a:spLocks/>
          </p:cNvSpPr>
          <p:nvPr/>
        </p:nvSpPr>
        <p:spPr>
          <a:xfrm>
            <a:off x="374848" y="5661248"/>
            <a:ext cx="8229600" cy="829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rgbClr val="0000FF"/>
                </a:solidFill>
              </a:rPr>
              <a:t>Mais ces décisions </a:t>
            </a:r>
            <a:r>
              <a:rPr lang="fr-FR" sz="2800" dirty="0">
                <a:solidFill>
                  <a:srgbClr val="FF0000"/>
                </a:solidFill>
              </a:rPr>
              <a:t>n’établissent pas la réalité du lien </a:t>
            </a:r>
            <a:r>
              <a:rPr lang="fr-FR" sz="2800" dirty="0">
                <a:solidFill>
                  <a:srgbClr val="0000FF"/>
                </a:solidFill>
              </a:rPr>
              <a:t>entre le vaccin et la survenue de la pathologie démyélinisante </a:t>
            </a:r>
            <a:r>
              <a:rPr lang="fr-FR" sz="2800" dirty="0"/>
              <a:t>(ce n’est d’ailleurs pas leur but)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CD4C4E97-506E-408C-854F-63F861D8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7508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59B75A-69AD-4ED3-8428-98CA76643D7B}"/>
              </a:ext>
            </a:extLst>
          </p:cNvPr>
          <p:cNvSpPr/>
          <p:nvPr/>
        </p:nvSpPr>
        <p:spPr>
          <a:xfrm>
            <a:off x="1187624" y="2564904"/>
            <a:ext cx="6984776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FC7464C1-4D53-4F2E-A4AD-932246EF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3190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Le point sur …</a:t>
            </a:r>
            <a:br>
              <a:rPr lang="fr-FR" i="1" dirty="0">
                <a:solidFill>
                  <a:srgbClr val="0000FF"/>
                </a:solidFill>
              </a:rPr>
            </a:br>
            <a:r>
              <a:rPr lang="fr-FR" i="1" dirty="0">
                <a:solidFill>
                  <a:srgbClr val="0000FF"/>
                </a:solidFill>
              </a:rPr>
              <a:t/>
            </a:r>
            <a:br>
              <a:rPr lang="fr-FR" i="1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II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 Vaccination anti-rougeole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et autisme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EDD8F55F-FE48-445E-81EA-30E2D003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017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0000FF"/>
                </a:solidFill>
              </a:rPr>
              <a:t>Publication dans </a:t>
            </a:r>
            <a:r>
              <a:rPr lang="fr-FR" sz="3000" i="1" dirty="0">
                <a:solidFill>
                  <a:srgbClr val="0000FF"/>
                </a:solidFill>
              </a:rPr>
              <a:t>The Lancet </a:t>
            </a:r>
            <a:r>
              <a:rPr lang="fr-FR" sz="3000" dirty="0">
                <a:solidFill>
                  <a:srgbClr val="0000FF"/>
                </a:solidFill>
              </a:rPr>
              <a:t>en 1998 d’un article rapportant des travaux menés sur 12 enfants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38" y="2236738"/>
            <a:ext cx="8506842" cy="211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D31DD4A-B7E7-4E5F-9334-98C5BC224E0E}"/>
              </a:ext>
            </a:extLst>
          </p:cNvPr>
          <p:cNvSpPr txBox="1"/>
          <p:nvPr/>
        </p:nvSpPr>
        <p:spPr>
          <a:xfrm>
            <a:off x="395536" y="5733256"/>
            <a:ext cx="8656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Wakefield AJ, et al. </a:t>
            </a:r>
          </a:p>
          <a:p>
            <a:pPr algn="r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Ileal-lymphoid-nodular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hyperplasia, non-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colitis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pervasive developmental disorder in children. </a:t>
            </a:r>
          </a:p>
          <a:p>
            <a:pPr algn="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1998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B9DCC86-64C2-4C19-A772-C091CCE5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92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8" y="836712"/>
            <a:ext cx="8964488" cy="5832648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Faits rapportés par les auteurs </a:t>
            </a:r>
          </a:p>
          <a:p>
            <a:pPr lvl="1"/>
            <a:r>
              <a:rPr lang="fr-FR" dirty="0"/>
              <a:t>Ils constateraient la coexistence </a:t>
            </a:r>
          </a:p>
          <a:p>
            <a:pPr lvl="2"/>
            <a:r>
              <a:rPr lang="fr-FR" dirty="0"/>
              <a:t>d’une hyperplasie lymphoïde digestive (proche des MICI)</a:t>
            </a:r>
          </a:p>
          <a:p>
            <a:pPr lvl="2"/>
            <a:r>
              <a:rPr lang="fr-FR" dirty="0"/>
              <a:t>De troubles du spectre autistique</a:t>
            </a:r>
          </a:p>
          <a:p>
            <a:pPr lvl="1"/>
            <a:r>
              <a:rPr lang="fr-FR" dirty="0"/>
              <a:t>Chez des enfants ayant récemment reçu une vaccination </a:t>
            </a:r>
            <a:r>
              <a:rPr lang="fr-FR" dirty="0" err="1"/>
              <a:t>anti-ROR</a:t>
            </a:r>
            <a:endParaRPr lang="fr-FR" dirty="0"/>
          </a:p>
          <a:p>
            <a:pPr lvl="2"/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Hypothèses avancées par les auteurs 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L’hyperplasie lymphoïde digestive est induite par le vaccin ROR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Elle entraîne le passage sanguin de protéines de la lumière digestive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Ces protéines ont une activité toxique au niveau cérébral</a:t>
            </a:r>
          </a:p>
          <a:p>
            <a:pPr lvl="3"/>
            <a:endParaRPr lang="fr-FR" dirty="0"/>
          </a:p>
          <a:p>
            <a:r>
              <a:rPr lang="fr-FR" dirty="0"/>
              <a:t>Mais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Pas de contrôles avec des enfants n’ayant pas reçu le vaccin </a:t>
            </a:r>
            <a:r>
              <a:rPr lang="fr-FR" dirty="0" err="1"/>
              <a:t>anti-ROR</a:t>
            </a:r>
            <a:endParaRPr lang="fr-FR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Pas de détection de génome de virus du vaccin ROR dans les tissus digestifs de patients de l’étude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Aucun argument expérimental quant à la réalité de leurs hypothèses physiopathologiques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2BF819D5-4CCF-4B01-9250-441BBEA0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71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99"/>
                </a:solidFill>
              </a:rPr>
              <a:t> </a:t>
            </a:r>
            <a:r>
              <a:rPr lang="fr-FR" dirty="0">
                <a:solidFill>
                  <a:srgbClr val="0000FF"/>
                </a:solidFill>
              </a:rPr>
              <a:t>État de la « confiance vaccinale »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dans le monde </a:t>
            </a:r>
            <a:r>
              <a:rPr lang="fr-FR" sz="3600" dirty="0">
                <a:solidFill>
                  <a:srgbClr val="0000FF"/>
                </a:solidFill>
              </a:rPr>
              <a:t>(67 pays) </a:t>
            </a:r>
            <a:r>
              <a:rPr lang="fr-FR" dirty="0">
                <a:solidFill>
                  <a:srgbClr val="0000FF"/>
                </a:solidFill>
              </a:rPr>
              <a:t>en 2016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768" y="1628800"/>
            <a:ext cx="8794720" cy="4878823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97137BC-0ECC-4BD3-B842-B3E56D02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4062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Résultats des nombreuses études ultérieurement menées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16832"/>
            <a:ext cx="8064896" cy="4464496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/>
              <a:t>Pas d’augmentation de l’incidence de l’autisme après l’introduction du vaccin</a:t>
            </a:r>
          </a:p>
          <a:p>
            <a:pPr lvl="8"/>
            <a:endParaRPr lang="fr-FR" sz="1200" dirty="0"/>
          </a:p>
          <a:p>
            <a:r>
              <a:rPr lang="fr-FR" sz="2000" dirty="0">
                <a:solidFill>
                  <a:srgbClr val="FF0000"/>
                </a:solidFill>
              </a:rPr>
              <a:t>Pas de taux de vaccination </a:t>
            </a:r>
            <a:r>
              <a:rPr lang="fr-FR" sz="2000" dirty="0" err="1">
                <a:solidFill>
                  <a:srgbClr val="FF0000"/>
                </a:solidFill>
              </a:rPr>
              <a:t>anti-ROR</a:t>
            </a:r>
            <a:r>
              <a:rPr lang="fr-FR" sz="2000" dirty="0">
                <a:solidFill>
                  <a:srgbClr val="FF0000"/>
                </a:solidFill>
              </a:rPr>
              <a:t> plus importante chez les enfants autistes</a:t>
            </a:r>
          </a:p>
          <a:p>
            <a:pPr lvl="8"/>
            <a:endParaRPr lang="fr-FR" sz="1200" dirty="0">
              <a:solidFill>
                <a:srgbClr val="FF0000"/>
              </a:solidFill>
            </a:endParaRPr>
          </a:p>
          <a:p>
            <a:r>
              <a:rPr lang="fr-FR" sz="2000" dirty="0"/>
              <a:t>Pas de corrélation géographique vaccin/autisme</a:t>
            </a:r>
          </a:p>
          <a:p>
            <a:pPr lvl="8"/>
            <a:endParaRPr lang="fr-FR" sz="1200" dirty="0"/>
          </a:p>
          <a:p>
            <a:r>
              <a:rPr lang="fr-FR" sz="2000" dirty="0">
                <a:solidFill>
                  <a:srgbClr val="FF0000"/>
                </a:solidFill>
              </a:rPr>
              <a:t>Pas d’association avec une pathologie digestive</a:t>
            </a:r>
          </a:p>
          <a:p>
            <a:pPr lvl="7"/>
            <a:endParaRPr lang="fr-FR" sz="1200" dirty="0">
              <a:solidFill>
                <a:srgbClr val="FF0000"/>
              </a:solidFill>
            </a:endParaRPr>
          </a:p>
          <a:p>
            <a:r>
              <a:rPr lang="fr-FR" sz="2000" dirty="0"/>
              <a:t>Pas de modification des symptômes d’autisme après vaccin chez les enfants déjà diagnostiqués</a:t>
            </a:r>
          </a:p>
          <a:p>
            <a:pPr lvl="8"/>
            <a:endParaRPr lang="fr-FR" sz="1200" dirty="0"/>
          </a:p>
          <a:p>
            <a:r>
              <a:rPr lang="fr-FR" sz="2000" dirty="0">
                <a:solidFill>
                  <a:srgbClr val="FF0000"/>
                </a:solidFill>
              </a:rPr>
              <a:t>Pas de délai stable entre une vaccination et un diagnostic d’autisme chez les enfants diagnostiqués autistes</a:t>
            </a:r>
          </a:p>
          <a:p>
            <a:pPr lvl="8"/>
            <a:endParaRPr lang="fr-FR" sz="1200" dirty="0">
              <a:solidFill>
                <a:srgbClr val="FF0000"/>
              </a:solidFill>
            </a:endParaRPr>
          </a:p>
          <a:p>
            <a:r>
              <a:rPr lang="fr-FR" sz="2000" dirty="0"/>
              <a:t>Étude prospective (1,8 million d’enfants) / déclaration spontanée : pas de cas suspect d’autisme ou de maladie digestive</a:t>
            </a:r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F6D1ABF-95EA-491F-AF50-8A279758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6493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32" y="295954"/>
            <a:ext cx="7934784" cy="553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59632" y="6505599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Gerber JS. Vaccines and autism: a tale of shifting hypotheses. </a:t>
            </a:r>
            <a:r>
              <a:rPr lang="en-US" sz="1400" i="1" dirty="0" err="1"/>
              <a:t>Clin</a:t>
            </a:r>
            <a:r>
              <a:rPr lang="en-US" sz="1400" i="1" dirty="0"/>
              <a:t> Infect Dis</a:t>
            </a:r>
            <a:r>
              <a:rPr lang="en-US" sz="1400" dirty="0"/>
              <a:t> 2009</a:t>
            </a:r>
            <a:endParaRPr lang="fr-FR" sz="14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29E11BE3-8E29-444C-B9E4-E50425AC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146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FFB00D0-19A1-4BD7-AF0A-8C257255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Article de Wakefield :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on apprendra ensuite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0188CCC-FEF1-47E8-9389-15064EC2D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Que personne n’a lu les lames d’histologie digestive</a:t>
            </a:r>
          </a:p>
          <a:p>
            <a:pPr lvl="8"/>
            <a:endParaRPr lang="fr-FR" dirty="0"/>
          </a:p>
          <a:p>
            <a:r>
              <a:rPr lang="fr-FR" dirty="0"/>
              <a:t>Que les parents n’ont pas consenti aux explorations chez les enfants</a:t>
            </a:r>
          </a:p>
          <a:p>
            <a:pPr lvl="8"/>
            <a:endParaRPr lang="fr-FR" dirty="0"/>
          </a:p>
          <a:p>
            <a:r>
              <a:rPr lang="fr-FR" dirty="0"/>
              <a:t>Que les enfants ont été inclus dans l’étude parce que les parents souhaitaient déposer plainte ensuite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Et non parce qu’ils présentaient des symptômes particuliers</a:t>
            </a:r>
          </a:p>
          <a:p>
            <a:pPr lvl="8">
              <a:buFont typeface="Calibri" panose="020F0502020204030204" pitchFamily="34" charset="0"/>
              <a:buChar char="‒"/>
            </a:pPr>
            <a:endParaRPr lang="fr-FR" dirty="0"/>
          </a:p>
          <a:p>
            <a:r>
              <a:rPr lang="fr-FR" dirty="0"/>
              <a:t>Que les délais rapportés dans l’article ne correspondent pas à ce qui était rapporté par les parents</a:t>
            </a:r>
          </a:p>
          <a:p>
            <a:pPr lvl="8"/>
            <a:endParaRPr lang="fr-FR" dirty="0"/>
          </a:p>
          <a:p>
            <a:r>
              <a:rPr lang="fr-FR" dirty="0"/>
              <a:t>Que pour mener l’étude, Wakefield avait été financé par un cabinet d’avocats qui souhaitait disposer d’arguments pour attaquer l’état en </a:t>
            </a:r>
            <a:r>
              <a:rPr lang="fr-FR" i="1" dirty="0"/>
              <a:t>class action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27CF229-94DD-4267-88E5-A9A42893FCCB}"/>
              </a:ext>
            </a:extLst>
          </p:cNvPr>
          <p:cNvSpPr txBox="1"/>
          <p:nvPr/>
        </p:nvSpPr>
        <p:spPr>
          <a:xfrm>
            <a:off x="107504" y="5838363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00" dirty="0" err="1"/>
              <a:t>Godlee</a:t>
            </a:r>
            <a:r>
              <a:rPr lang="fr-FR" sz="1300" dirty="0"/>
              <a:t> F.</a:t>
            </a:r>
            <a:r>
              <a:rPr lang="en-US" sz="1300" dirty="0"/>
              <a:t> Wakefield’s article linking MMR vaccine and autism was fraudulent. </a:t>
            </a:r>
            <a:r>
              <a:rPr lang="en-US" sz="1300" i="1" dirty="0"/>
              <a:t>BMJ</a:t>
            </a:r>
            <a:r>
              <a:rPr lang="en-US" sz="1300" dirty="0"/>
              <a:t> 2011</a:t>
            </a:r>
            <a:endParaRPr lang="fr-FR" sz="1300" dirty="0"/>
          </a:p>
          <a:p>
            <a:pPr algn="r"/>
            <a:r>
              <a:rPr lang="fr-FR" sz="1300" dirty="0" err="1"/>
              <a:t>Deer</a:t>
            </a:r>
            <a:r>
              <a:rPr lang="fr-FR" sz="1300" dirty="0"/>
              <a:t> B. </a:t>
            </a:r>
            <a:r>
              <a:rPr lang="en-US" sz="1300" dirty="0"/>
              <a:t>How the case against the MMR vaccine was fixed. </a:t>
            </a:r>
            <a:r>
              <a:rPr lang="en-US" sz="1300" i="1" dirty="0"/>
              <a:t>BMJ</a:t>
            </a:r>
            <a:r>
              <a:rPr lang="en-US" sz="1300" dirty="0"/>
              <a:t> 2011</a:t>
            </a:r>
          </a:p>
          <a:p>
            <a:pPr algn="r"/>
            <a:r>
              <a:rPr lang="en-US" sz="1300" dirty="0"/>
              <a:t>Deer B. Secrets of the MMR scare: How the vaccine crisis was meant to make money. </a:t>
            </a:r>
            <a:r>
              <a:rPr lang="en-US" sz="1300" i="1" dirty="0"/>
              <a:t>BMJ</a:t>
            </a:r>
            <a:r>
              <a:rPr lang="en-US" sz="1300" dirty="0"/>
              <a:t> 2011</a:t>
            </a:r>
          </a:p>
          <a:p>
            <a:pPr algn="r"/>
            <a:r>
              <a:rPr lang="en-US" sz="1300" dirty="0"/>
              <a:t>Deer B. Pathology reports solve "new bowel disease" riddle. </a:t>
            </a:r>
            <a:r>
              <a:rPr lang="en-US" sz="1300" i="1" dirty="0"/>
              <a:t>BMJ</a:t>
            </a:r>
            <a:r>
              <a:rPr lang="en-US" sz="1300" dirty="0"/>
              <a:t> 2011</a:t>
            </a:r>
            <a:endParaRPr lang="fr-FR" sz="13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2A8025B7-B1C4-4D86-80EC-C2B8A6B7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6947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L’article sera retiré (</a:t>
            </a:r>
            <a:r>
              <a:rPr lang="fr-FR" sz="3200" i="1" dirty="0" err="1">
                <a:solidFill>
                  <a:srgbClr val="0000FF"/>
                </a:solidFill>
              </a:rPr>
              <a:t>retracted</a:t>
            </a:r>
            <a:r>
              <a:rPr lang="fr-FR" sz="3200" dirty="0">
                <a:solidFill>
                  <a:srgbClr val="0000FF"/>
                </a:solidFill>
              </a:rPr>
              <a:t>) par </a:t>
            </a:r>
            <a:r>
              <a:rPr lang="fr-FR" sz="3200" i="1" dirty="0">
                <a:solidFill>
                  <a:srgbClr val="0000FF"/>
                </a:solidFill>
              </a:rPr>
              <a:t>The Lancet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0D439B30-AF44-4D3A-9BD9-F8BFA413C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1146865"/>
            <a:ext cx="3888432" cy="571113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3D3881FF-1A9A-4767-AAC5-F2E97079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2634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6C74533-C977-4E31-B270-58F4D893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Mais l’impact sur l’opinion publique sera important au Royaume-Uni, et la couverture vaccinale va chuter durant les 6 années suivantes … Occasionnant une augmentation de l’incidence des cas de rougeole</a:t>
            </a:r>
            <a:endParaRPr lang="fr-FR" sz="2800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="" xmlns:a16="http://schemas.microsoft.com/office/drawing/2014/main" id="{8FA17D2B-7932-4019-B846-59034A0B1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681" y="2204864"/>
            <a:ext cx="5166807" cy="4525963"/>
          </a:xfrm>
        </p:spPr>
      </p:pic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5A3E2557-0176-4ABE-BF51-A7400AD4DDD5}"/>
              </a:ext>
            </a:extLst>
          </p:cNvPr>
          <p:cNvGrpSpPr/>
          <p:nvPr/>
        </p:nvGrpSpPr>
        <p:grpSpPr>
          <a:xfrm>
            <a:off x="1830864" y="1952836"/>
            <a:ext cx="3541387" cy="828092"/>
            <a:chOff x="1331640" y="1952836"/>
            <a:chExt cx="3541387" cy="828092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515FAA5-0C57-4B9A-9321-54E2F81DBC7F}"/>
                </a:ext>
              </a:extLst>
            </p:cNvPr>
            <p:cNvSpPr/>
            <p:nvPr/>
          </p:nvSpPr>
          <p:spPr>
            <a:xfrm>
              <a:off x="1331640" y="1952836"/>
              <a:ext cx="158417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Publication de Wakefield</a:t>
              </a:r>
            </a:p>
          </p:txBody>
        </p:sp>
        <p:cxnSp>
          <p:nvCxnSpPr>
            <p:cNvPr id="12" name="Connecteur : en angle 11">
              <a:extLst>
                <a:ext uri="{FF2B5EF4-FFF2-40B4-BE49-F238E27FC236}">
                  <a16:creationId xmlns="" xmlns:a16="http://schemas.microsoft.com/office/drawing/2014/main" id="{895B551D-4F43-4493-BDF4-D58C8EEA512F}"/>
                </a:ext>
              </a:extLst>
            </p:cNvPr>
            <p:cNvCxnSpPr/>
            <p:nvPr/>
          </p:nvCxnSpPr>
          <p:spPr>
            <a:xfrm>
              <a:off x="2928811" y="2204864"/>
              <a:ext cx="1944216" cy="576064"/>
            </a:xfrm>
            <a:prstGeom prst="bentConnector3">
              <a:avLst>
                <a:gd name="adj1" fmla="val 100278"/>
              </a:avLst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8FF02F9-3B10-4381-B21D-FC2150C5CE5D}"/>
              </a:ext>
            </a:extLst>
          </p:cNvPr>
          <p:cNvSpPr/>
          <p:nvPr/>
        </p:nvSpPr>
        <p:spPr>
          <a:xfrm>
            <a:off x="107504" y="5733256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/>
              <a:t>Measles</a:t>
            </a:r>
            <a:r>
              <a:rPr lang="fr-FR" sz="1400" dirty="0"/>
              <a:t> and MMR </a:t>
            </a:r>
            <a:r>
              <a:rPr lang="fr-FR" sz="1400" dirty="0" err="1"/>
              <a:t>statistics</a:t>
            </a:r>
            <a:r>
              <a:rPr lang="fr-FR" sz="1400" dirty="0"/>
              <a:t>. </a:t>
            </a:r>
          </a:p>
          <a:p>
            <a:r>
              <a:rPr lang="fr-FR" sz="1400" dirty="0"/>
              <a:t>Library of the House of Commons, UK, 2009.</a:t>
            </a:r>
            <a:endParaRPr lang="fr-FR" sz="1400" dirty="0">
              <a:hlinkClick r:id="rId3"/>
            </a:endParaRPr>
          </a:p>
          <a:p>
            <a:r>
              <a:rPr lang="fr-FR" sz="1400" dirty="0">
                <a:hlinkClick r:id="rId3"/>
              </a:rPr>
              <a:t>http://researchbriefings.files.parliament.uk/documents/SN02581/SN02581.pdf</a:t>
            </a:r>
            <a:r>
              <a:rPr lang="fr-FR" sz="1400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06A1BD5-E86B-49A7-B4FB-C20A512C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/>
          <a:p>
            <a:fld id="{F6811ABD-E920-41D2-8843-4370BC909D65}" type="slidenum">
              <a:rPr lang="fr-FR" smtClean="0"/>
              <a:t>74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5066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89FE514-7A7D-4AEA-A763-8FDD1AEA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En résumé, l’idée qu’un lien existe entre vaccin ROR et autisme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A480E3B-E8F2-462B-B391-D5E9CE83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Est essentiellement née d’une étude sur un </a:t>
            </a:r>
            <a:r>
              <a:rPr lang="fr-FR" dirty="0">
                <a:solidFill>
                  <a:srgbClr val="FF0000"/>
                </a:solidFill>
              </a:rPr>
              <a:t>petit nombre de sujets</a:t>
            </a:r>
            <a:r>
              <a:rPr lang="fr-FR" dirty="0"/>
              <a:t>, dont les résultats étaient en fait </a:t>
            </a:r>
            <a:r>
              <a:rPr lang="fr-FR" dirty="0">
                <a:solidFill>
                  <a:srgbClr val="FF0000"/>
                </a:solidFill>
              </a:rPr>
              <a:t>complètement fabriqués</a:t>
            </a:r>
            <a:r>
              <a:rPr lang="fr-FR" dirty="0"/>
              <a:t>, et qui était motivée par des intérêts financiers</a:t>
            </a:r>
          </a:p>
          <a:p>
            <a:pPr lvl="8"/>
            <a:endParaRPr lang="fr-FR" dirty="0"/>
          </a:p>
          <a:p>
            <a:r>
              <a:rPr lang="fr-FR" dirty="0"/>
              <a:t>A été utilisée comme argument anti-vaccinal malgré la </a:t>
            </a:r>
            <a:r>
              <a:rPr lang="fr-FR" dirty="0">
                <a:solidFill>
                  <a:srgbClr val="FF0000"/>
                </a:solidFill>
              </a:rPr>
              <a:t>démonstration des fraudes </a:t>
            </a:r>
            <a:r>
              <a:rPr lang="fr-FR" dirty="0"/>
              <a:t>et la </a:t>
            </a:r>
            <a:r>
              <a:rPr lang="fr-FR" dirty="0">
                <a:solidFill>
                  <a:srgbClr val="FF0000"/>
                </a:solidFill>
              </a:rPr>
              <a:t>rétraction de l’article</a:t>
            </a:r>
            <a:r>
              <a:rPr lang="fr-FR" dirty="0"/>
              <a:t>, et malgré </a:t>
            </a:r>
            <a:r>
              <a:rPr lang="fr-FR" dirty="0">
                <a:solidFill>
                  <a:srgbClr val="FF0000"/>
                </a:solidFill>
              </a:rPr>
              <a:t>l’absence totale de lien dans l’ensemble des études</a:t>
            </a:r>
            <a:r>
              <a:rPr lang="fr-FR" dirty="0"/>
              <a:t> réalisées ensuite</a:t>
            </a:r>
          </a:p>
          <a:p>
            <a:pPr lvl="8"/>
            <a:endParaRPr lang="fr-FR" dirty="0"/>
          </a:p>
          <a:p>
            <a:r>
              <a:rPr lang="fr-FR" dirty="0"/>
              <a:t>Avec comme conséquence une baisse de la couverture vaccinale … et une angoisse persistante d’une partie de la population quant au vaccin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304F5ED-13E2-4D1C-9B83-483F61A1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358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59B75A-69AD-4ED3-8428-98CA76643D7B}"/>
              </a:ext>
            </a:extLst>
          </p:cNvPr>
          <p:cNvSpPr/>
          <p:nvPr/>
        </p:nvSpPr>
        <p:spPr>
          <a:xfrm>
            <a:off x="1187624" y="2564904"/>
            <a:ext cx="6984776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FC7464C1-4D53-4F2E-A4AD-932246EF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3190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Le point sur …</a:t>
            </a:r>
            <a:br>
              <a:rPr lang="fr-FR" i="1" dirty="0">
                <a:solidFill>
                  <a:srgbClr val="0000FF"/>
                </a:solidFill>
              </a:rPr>
            </a:br>
            <a:r>
              <a:rPr lang="fr-FR" i="1" dirty="0">
                <a:solidFill>
                  <a:srgbClr val="0000FF"/>
                </a:solidFill>
              </a:rPr>
              <a:t/>
            </a:r>
            <a:br>
              <a:rPr lang="fr-FR" i="1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III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 Aluminium vaccinal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et </a:t>
            </a:r>
            <a:r>
              <a:rPr lang="fr-FR" dirty="0" err="1">
                <a:solidFill>
                  <a:srgbClr val="0000FF"/>
                </a:solidFill>
              </a:rPr>
              <a:t>myofasciite</a:t>
            </a:r>
            <a:r>
              <a:rPr lang="fr-FR" dirty="0">
                <a:solidFill>
                  <a:srgbClr val="0000FF"/>
                </a:solidFill>
              </a:rPr>
              <a:t> à macrophages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34A83303-1C13-4F49-A212-57005E4F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2850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Vaccins et sels d’aluminium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954562"/>
          </a:xfrm>
        </p:spPr>
        <p:txBody>
          <a:bodyPr>
            <a:normAutofit fontScale="92500" lnSpcReduction="10000"/>
          </a:bodyPr>
          <a:lstStyle/>
          <a:p>
            <a:r>
              <a:rPr lang="fr-FR" sz="3000" dirty="0"/>
              <a:t>La</a:t>
            </a:r>
            <a:r>
              <a:rPr lang="fr-FR" sz="3000" dirty="0">
                <a:solidFill>
                  <a:srgbClr val="FF0000"/>
                </a:solidFill>
              </a:rPr>
              <a:t> </a:t>
            </a:r>
            <a:r>
              <a:rPr lang="fr-FR" sz="3000" dirty="0"/>
              <a:t>majorité des vaccins non vivants doivent contenir un adjuvant pour entraîner une réaction </a:t>
            </a:r>
            <a:r>
              <a:rPr lang="fr-FR" sz="3000" dirty="0">
                <a:solidFill>
                  <a:srgbClr val="FF0000"/>
                </a:solidFill>
              </a:rPr>
              <a:t>importante et durable</a:t>
            </a:r>
            <a:r>
              <a:rPr lang="fr-FR" sz="3000" dirty="0"/>
              <a:t> du système immunitaire</a:t>
            </a:r>
          </a:p>
          <a:p>
            <a:pPr lvl="1"/>
            <a:r>
              <a:rPr lang="fr-FR" sz="2400" dirty="0"/>
              <a:t>L’information antigénique (protéines, polysaccharides …) n’est pas suffisante en soi</a:t>
            </a:r>
          </a:p>
          <a:p>
            <a:pPr lvl="1"/>
            <a:r>
              <a:rPr lang="fr-FR" sz="2400" dirty="0"/>
              <a:t>Seules exceptions :</a:t>
            </a:r>
          </a:p>
          <a:p>
            <a:pPr lvl="2"/>
            <a:r>
              <a:rPr lang="fr-FR" sz="2000" dirty="0"/>
              <a:t>les vaccins </a:t>
            </a:r>
            <a:r>
              <a:rPr lang="fr-FR" sz="2000" dirty="0" err="1"/>
              <a:t>anti-grippaux</a:t>
            </a:r>
            <a:endParaRPr lang="fr-FR" sz="2000" strike="sngStrike" dirty="0"/>
          </a:p>
          <a:p>
            <a:pPr lvl="2"/>
            <a:r>
              <a:rPr lang="fr-FR" sz="2000" dirty="0"/>
              <a:t>Les vaccins polysaccharidiques non conjugués </a:t>
            </a:r>
          </a:p>
          <a:p>
            <a:pPr lvl="2"/>
            <a:r>
              <a:rPr lang="fr-FR" sz="2000" dirty="0"/>
              <a:t>Les vaccins conjugués tétravalents (ACWY) contre le méningocoque</a:t>
            </a:r>
          </a:p>
          <a:p>
            <a:pPr lvl="8"/>
            <a:endParaRPr lang="fr-FR" sz="2100" dirty="0"/>
          </a:p>
          <a:p>
            <a:r>
              <a:rPr lang="fr-FR" sz="3000" dirty="0"/>
              <a:t>La très grande majorité des vaccins utilisent les sels d’aluminium comme adjuvant </a:t>
            </a:r>
            <a:r>
              <a:rPr lang="fr-FR" sz="3000" dirty="0">
                <a:solidFill>
                  <a:srgbClr val="FF0000"/>
                </a:solidFill>
              </a:rPr>
              <a:t>car c’est celui dont le profil de sécurité est le mieux connu depuis </a:t>
            </a:r>
            <a:r>
              <a:rPr lang="mr-IN" sz="3000" dirty="0">
                <a:solidFill>
                  <a:srgbClr val="FF0000"/>
                </a:solidFill>
              </a:rPr>
              <a:t>…</a:t>
            </a:r>
            <a:r>
              <a:rPr lang="fr-FR" sz="3000" dirty="0">
                <a:solidFill>
                  <a:srgbClr val="FF0000"/>
                </a:solidFill>
              </a:rPr>
              <a:t> 100 ans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A3B25F3-6DEA-4F64-ACCA-6EA48ACB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83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Sels d’aluminium et vaccins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038746"/>
            <a:ext cx="4040188" cy="474067"/>
          </a:xfrm>
        </p:spPr>
        <p:txBody>
          <a:bodyPr>
            <a:normAutofit/>
          </a:bodyPr>
          <a:lstStyle/>
          <a:p>
            <a:r>
              <a:rPr lang="fr-FR" sz="2200" dirty="0">
                <a:solidFill>
                  <a:srgbClr val="FF0000"/>
                </a:solidFill>
              </a:rPr>
              <a:t>Présents dans …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35725" y="1038746"/>
            <a:ext cx="4574604" cy="474068"/>
          </a:xfrm>
        </p:spPr>
        <p:txBody>
          <a:bodyPr>
            <a:noAutofit/>
          </a:bodyPr>
          <a:lstStyle/>
          <a:p>
            <a:r>
              <a:rPr lang="fr-FR" sz="2200" dirty="0">
                <a:solidFill>
                  <a:srgbClr val="FF0000"/>
                </a:solidFill>
              </a:rPr>
              <a:t>Les vaccins qui n’en contiennent pas :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83361" y="1637952"/>
            <a:ext cx="4309119" cy="4455344"/>
          </a:xfrm>
        </p:spPr>
        <p:txBody>
          <a:bodyPr>
            <a:normAutofit/>
          </a:bodyPr>
          <a:lstStyle/>
          <a:p>
            <a:r>
              <a:rPr lang="fr-FR" sz="2000" i="1" dirty="0"/>
              <a:t>Les vaccins vivants</a:t>
            </a:r>
          </a:p>
          <a:p>
            <a:pPr marL="598488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Rougeole-Oreillons-Rubéole</a:t>
            </a:r>
          </a:p>
          <a:p>
            <a:pPr marL="598488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Fièvre Jaune</a:t>
            </a:r>
          </a:p>
          <a:p>
            <a:pPr marL="598488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Varicelle</a:t>
            </a:r>
          </a:p>
          <a:p>
            <a:pPr marL="598488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BCG</a:t>
            </a:r>
          </a:p>
          <a:p>
            <a:pPr marL="598488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 err="1"/>
              <a:t>Rotavirus</a:t>
            </a:r>
            <a:endParaRPr lang="fr-FR" sz="1800" dirty="0"/>
          </a:p>
          <a:p>
            <a:r>
              <a:rPr lang="fr-FR" sz="2000" i="1" dirty="0"/>
              <a:t>Les vaccins contre la grippe</a:t>
            </a:r>
          </a:p>
          <a:p>
            <a:r>
              <a:rPr lang="fr-FR" sz="2000" i="1" dirty="0"/>
              <a:t>Les vaccins anti-</a:t>
            </a:r>
            <a:r>
              <a:rPr lang="fr-FR" sz="2000" i="1" dirty="0" err="1"/>
              <a:t>méningococciques</a:t>
            </a:r>
            <a:r>
              <a:rPr lang="fr-FR" sz="2000" i="1" dirty="0"/>
              <a:t> </a:t>
            </a:r>
            <a:r>
              <a:rPr lang="fr-FR" sz="2000" i="1" dirty="0" err="1"/>
              <a:t>conjugés</a:t>
            </a:r>
            <a:r>
              <a:rPr lang="fr-FR" sz="2000" i="1" dirty="0"/>
              <a:t> ACYW</a:t>
            </a:r>
          </a:p>
          <a:p>
            <a:r>
              <a:rPr lang="fr-FR" sz="2000" i="1" dirty="0"/>
              <a:t>Les vaccins anti-</a:t>
            </a:r>
            <a:r>
              <a:rPr lang="fr-FR" sz="2000" i="1" dirty="0" err="1"/>
              <a:t>pneumococciques</a:t>
            </a:r>
            <a:r>
              <a:rPr lang="fr-FR" sz="2000" i="1" dirty="0"/>
              <a:t> non conjugués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179512" y="1637952"/>
            <a:ext cx="4256212" cy="5103416"/>
          </a:xfrm>
        </p:spPr>
        <p:txBody>
          <a:bodyPr>
            <a:normAutofit/>
          </a:bodyPr>
          <a:lstStyle/>
          <a:p>
            <a:pPr fontAlgn="t"/>
            <a:r>
              <a:rPr lang="fr-FR" i="1" dirty="0"/>
              <a:t>Des vaccins obligatoires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 err="1"/>
              <a:t>DTPCa-</a:t>
            </a:r>
            <a:r>
              <a:rPr lang="fr-FR" sz="1800" i="1" dirty="0" err="1"/>
              <a:t>Hi</a:t>
            </a:r>
            <a:r>
              <a:rPr lang="fr-FR" sz="1800" dirty="0" err="1"/>
              <a:t>B-HepB</a:t>
            </a:r>
            <a:r>
              <a:rPr lang="fr-FR" sz="1800" dirty="0"/>
              <a:t> 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Anti-</a:t>
            </a:r>
            <a:r>
              <a:rPr lang="fr-FR" sz="1800" dirty="0" err="1"/>
              <a:t>pneumococcique</a:t>
            </a:r>
            <a:r>
              <a:rPr lang="fr-FR" sz="1800" dirty="0"/>
              <a:t> conjugué 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Anti-</a:t>
            </a:r>
            <a:r>
              <a:rPr lang="fr-FR" sz="1800" dirty="0" err="1"/>
              <a:t>méningococcique</a:t>
            </a:r>
            <a:r>
              <a:rPr lang="fr-FR" sz="1800" dirty="0"/>
              <a:t> conjugué C</a:t>
            </a:r>
          </a:p>
          <a:p>
            <a:pPr fontAlgn="t"/>
            <a:r>
              <a:rPr lang="fr-FR" i="1" dirty="0"/>
              <a:t>Des vaccins recommandés à tous ou à certains sujets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 err="1"/>
              <a:t>DTPCa</a:t>
            </a:r>
            <a:r>
              <a:rPr lang="fr-FR" sz="1800" dirty="0"/>
              <a:t> 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 err="1"/>
              <a:t>dTPCa</a:t>
            </a:r>
            <a:endParaRPr lang="fr-FR" sz="1800" dirty="0"/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 err="1"/>
              <a:t>DTPCa-</a:t>
            </a:r>
            <a:r>
              <a:rPr lang="fr-FR" sz="1800" i="1" dirty="0" err="1"/>
              <a:t>Hi</a:t>
            </a:r>
            <a:r>
              <a:rPr lang="fr-FR" sz="1800" dirty="0" err="1"/>
              <a:t>B</a:t>
            </a:r>
            <a:r>
              <a:rPr lang="fr-FR" sz="1800" dirty="0"/>
              <a:t> 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Papillomavirus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HBV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HAV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Typhoïde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Encéphalite à tique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Encéphalite japonaise </a:t>
            </a:r>
          </a:p>
          <a:p>
            <a:pPr marL="719138" indent="-269875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Anti-</a:t>
            </a:r>
            <a:r>
              <a:rPr lang="fr-FR" sz="1800" dirty="0" err="1"/>
              <a:t>méningococcique</a:t>
            </a:r>
            <a:r>
              <a:rPr lang="fr-FR" sz="1800" dirty="0"/>
              <a:t> B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671A09B-DA64-4339-8FA0-675006FC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8073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« </a:t>
            </a:r>
            <a:r>
              <a:rPr lang="fr-FR" dirty="0" err="1">
                <a:solidFill>
                  <a:srgbClr val="0000FF"/>
                </a:solidFill>
              </a:rPr>
              <a:t>Myofasciite</a:t>
            </a:r>
            <a:r>
              <a:rPr lang="fr-FR" dirty="0">
                <a:solidFill>
                  <a:srgbClr val="0000FF"/>
                </a:solidFill>
              </a:rPr>
              <a:t> à macrophages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41168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Une équipe va décrire une lésion histologique musculaire, qu’elle baptise ainsi …</a:t>
            </a:r>
          </a:p>
          <a:p>
            <a:pPr lvl="8"/>
            <a:endParaRPr lang="fr-FR" dirty="0"/>
          </a:p>
          <a:p>
            <a:r>
              <a:rPr lang="fr-FR" dirty="0"/>
              <a:t>La même équipe fait le lien entre cette lésion et des symptômes musculaires, puis neurologiques ….</a:t>
            </a:r>
          </a:p>
          <a:p>
            <a:pPr lvl="8"/>
            <a:endParaRPr lang="fr-FR" dirty="0"/>
          </a:p>
          <a:p>
            <a:r>
              <a:rPr lang="fr-FR" dirty="0"/>
              <a:t>La même équipe identifie l’aluminium vaccinal comme déclencheur de la lésion, et l’incrimine dans ces symptômes …</a:t>
            </a:r>
          </a:p>
          <a:p>
            <a:pPr lvl="7"/>
            <a:endParaRPr lang="fr-FR" dirty="0"/>
          </a:p>
          <a:p>
            <a:r>
              <a:rPr lang="fr-FR" dirty="0"/>
              <a:t>Aucune autre équipe ne produit de données en ce sens … et les travaux commissionnés par </a:t>
            </a:r>
            <a:r>
              <a:rPr lang="fr-FR" dirty="0">
                <a:solidFill>
                  <a:srgbClr val="FF0000"/>
                </a:solidFill>
              </a:rPr>
              <a:t>différentes autorités de santé, académies scientifiques, sociétés savantes  </a:t>
            </a:r>
            <a:r>
              <a:rPr lang="fr-FR" dirty="0"/>
              <a:t>concluent qu’il n’y a pas de lien entre la « lésion » et un quelconque tableau neuromusculaire, ou entre ce dernier et l’aluminium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F1EC207-518B-4D8B-97F6-F0F2B8DD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35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795" y="29296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99"/>
                </a:solidFill>
              </a:rPr>
              <a:t> </a:t>
            </a:r>
            <a:r>
              <a:rPr lang="fr-FR" sz="3600" dirty="0">
                <a:solidFill>
                  <a:srgbClr val="0000FF"/>
                </a:solidFill>
              </a:rPr>
              <a:t>… Plus haut taux de perceptions négatives sur la sécurité vaccinale : 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</a:rPr>
              <a:t>la France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268760"/>
            <a:ext cx="8424936" cy="54347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CE9B776A-E244-4FB7-8EAD-8CF4B3B4430C}"/>
              </a:ext>
            </a:extLst>
          </p:cNvPr>
          <p:cNvSpPr txBox="1"/>
          <p:nvPr/>
        </p:nvSpPr>
        <p:spPr>
          <a:xfrm>
            <a:off x="35496" y="4758824"/>
            <a:ext cx="30963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Réponse négative à la question « Je pense que globalement les vaccins sont sûrs »</a:t>
            </a:r>
            <a:endParaRPr lang="fr-FR" sz="1200" i="1" dirty="0"/>
          </a:p>
          <a:p>
            <a:r>
              <a:rPr lang="fr-FR" sz="1200" i="1" dirty="0"/>
              <a:t>Larson 2016</a:t>
            </a:r>
            <a:endParaRPr lang="fr-FR" sz="1600" i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980AF9A-0A3E-4E56-9F41-CE6D52EC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2735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La </a:t>
            </a:r>
            <a:r>
              <a:rPr lang="fr-FR" dirty="0" err="1">
                <a:solidFill>
                  <a:srgbClr val="0000FF"/>
                </a:solidFill>
              </a:rPr>
              <a:t>myofasciite</a:t>
            </a:r>
            <a:r>
              <a:rPr lang="fr-FR" dirty="0">
                <a:solidFill>
                  <a:srgbClr val="0000FF"/>
                </a:solidFill>
              </a:rPr>
              <a:t> à macrophages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27218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700" dirty="0">
                <a:solidFill>
                  <a:srgbClr val="0033CC"/>
                </a:solidFill>
              </a:rPr>
              <a:t>Description d’une lésion histologique musculaire …</a:t>
            </a:r>
          </a:p>
        </p:txBody>
      </p:sp>
      <p:pic>
        <p:nvPicPr>
          <p:cNvPr id="20482" name="Picture 2" descr="  Fig. 1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858" b="67355"/>
          <a:stretch>
            <a:fillRect/>
          </a:stretch>
        </p:blipFill>
        <p:spPr bwMode="auto">
          <a:xfrm>
            <a:off x="329301" y="2420888"/>
            <a:ext cx="4907717" cy="358641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3156164" cy="36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6E283A8-FAAF-43F9-9FE4-E38750956B2F}"/>
              </a:ext>
            </a:extLst>
          </p:cNvPr>
          <p:cNvSpPr txBox="1"/>
          <p:nvPr/>
        </p:nvSpPr>
        <p:spPr>
          <a:xfrm>
            <a:off x="1259632" y="6309320"/>
            <a:ext cx="702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Gherardi RK, et al.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Macrophagic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myofasciitis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an emerging entity. 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Lancet 1998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98706C4-27FA-45E9-9C33-4592863F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6704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9404" y="99094"/>
            <a:ext cx="7833036" cy="136559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Et description d’une maladie </a:t>
            </a:r>
            <a:br>
              <a:rPr lang="fr-FR" sz="3200" dirty="0">
                <a:solidFill>
                  <a:srgbClr val="0000FF"/>
                </a:solidFill>
              </a:rPr>
            </a:br>
            <a:r>
              <a:rPr lang="fr-FR" sz="3200" dirty="0">
                <a:solidFill>
                  <a:srgbClr val="0000FF"/>
                </a:solidFill>
              </a:rPr>
              <a:t>associée à cette lésion histologique …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450185" cy="120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617756"/>
            <a:ext cx="2231459" cy="23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79" y="2952177"/>
            <a:ext cx="5907881" cy="22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7508" y="5373216"/>
            <a:ext cx="6808988" cy="136559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F8684E66-C7D2-49DA-8EFC-D5A3541A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5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Syndrome rapporté par l’équipe : association de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/>
              <a:t>Epuisement chronique ;</a:t>
            </a:r>
          </a:p>
          <a:p>
            <a:r>
              <a:rPr lang="fr-FR" dirty="0"/>
              <a:t>Myalgies chroniques ;</a:t>
            </a:r>
          </a:p>
          <a:p>
            <a:r>
              <a:rPr lang="fr-FR" dirty="0"/>
              <a:t>Douleurs articulaires  ;</a:t>
            </a:r>
          </a:p>
          <a:p>
            <a:r>
              <a:rPr lang="fr-FR" dirty="0"/>
              <a:t>Difficultés neurocognitives</a:t>
            </a:r>
          </a:p>
          <a:p>
            <a:endParaRPr lang="fr-FR" dirty="0"/>
          </a:p>
          <a:p>
            <a:r>
              <a:rPr lang="fr-FR" dirty="0"/>
              <a:t>1000 cas allégués en France, sous-déclaration évoquée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437DA54-16BF-4A83-AF58-3D102C64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9202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Puis identification d’un responsable : l’aluminium vaccinal …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35" y="2481023"/>
            <a:ext cx="8202215" cy="235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B2531526-6240-47EC-8DF2-4E23FFB2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7371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07288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L’AFSSASP explore l’existence de liens entre la lésion histologique et le tableau clinique …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15" y="1628800"/>
            <a:ext cx="6983377" cy="500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8DF75D1-ED7F-45F9-B8C2-683AE5A171B4}"/>
              </a:ext>
            </a:extLst>
          </p:cNvPr>
          <p:cNvSpPr txBox="1"/>
          <p:nvPr/>
        </p:nvSpPr>
        <p:spPr>
          <a:xfrm>
            <a:off x="539552" y="6525344"/>
            <a:ext cx="8604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https://ansm.sante.fr/var/ansm_site/storage/original/application/030593fa4e393af7cec8ff7092832215.pdf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D696468-23D8-4BA9-ACA6-E986E42F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5460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Puis rend ses conclusions :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532741" cy="568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A741BDF-17E7-4BB5-BBF6-3A2F7651BCC4}"/>
              </a:ext>
            </a:extLst>
          </p:cNvPr>
          <p:cNvSpPr/>
          <p:nvPr/>
        </p:nvSpPr>
        <p:spPr>
          <a:xfrm>
            <a:off x="1331640" y="6093296"/>
            <a:ext cx="6984776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17434C9-61C3-4D0B-AE6A-2A22ABCFA117}"/>
              </a:ext>
            </a:extLst>
          </p:cNvPr>
          <p:cNvSpPr/>
          <p:nvPr/>
        </p:nvSpPr>
        <p:spPr>
          <a:xfrm rot="16200000">
            <a:off x="-2798947" y="3311116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https://ansm.sante.fr/content/download/10339/121129/version/2/file/aviscs.pdf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C527EDC-91C5-4FB7-B966-AB2873FE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8730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562085"/>
            <a:ext cx="835620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886BCA-364D-42F7-AFD1-B622DC8D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La même équipe de chercheurs tente cependant de montrer que la lésion histologique est également associée à des troubles neurologiques centraux 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30FBF68-8879-4A87-A2BA-77607F488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2896" y="3942006"/>
            <a:ext cx="6851104" cy="281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44C70BF-95EB-4B19-8B4F-027A6D1E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9629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532" y="634603"/>
            <a:ext cx="8424936" cy="85725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>
                <a:solidFill>
                  <a:srgbClr val="0000FF"/>
                </a:solidFill>
              </a:rPr>
              <a:t>Mais le Haut Conseil à la Santé publique, après examen de l’ensemble des données 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32" y="2204864"/>
            <a:ext cx="7143986" cy="40185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0000FF"/>
                </a:solidFill>
              </a:rPr>
              <a:t>… Conclut à l’absence de lien entre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sz="2400" dirty="0"/>
              <a:t>La lésion histologique : elle correspond simplement au lieu d’injection du vaccin 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sz="2400" dirty="0"/>
              <a:t>Les anomalies musculaires alléguées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sz="2400" dirty="0"/>
              <a:t>Les anomalies neurologiques centraux ou périphériques alléguées</a:t>
            </a:r>
          </a:p>
          <a:p>
            <a:endParaRPr lang="fr-FR" sz="2800" dirty="0"/>
          </a:p>
          <a:p>
            <a:pPr marL="0" indent="0">
              <a:buNone/>
            </a:pPr>
            <a:r>
              <a:rPr lang="fr-FR" sz="2800" dirty="0">
                <a:solidFill>
                  <a:srgbClr val="FF0000"/>
                </a:solidFill>
              </a:rPr>
              <a:t>Le concept de la </a:t>
            </a:r>
            <a:r>
              <a:rPr lang="fr-FR" sz="2800" dirty="0" err="1">
                <a:solidFill>
                  <a:srgbClr val="FF0000"/>
                </a:solidFill>
              </a:rPr>
              <a:t>myofasciite</a:t>
            </a:r>
            <a:r>
              <a:rPr lang="fr-FR" sz="2800" dirty="0">
                <a:solidFill>
                  <a:srgbClr val="FF0000"/>
                </a:solidFill>
              </a:rPr>
              <a:t> à macrophage est actuellement réfuté par la quasi-totalité des experts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518" y="1973978"/>
            <a:ext cx="1538681" cy="29100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BEB9F63C-C73B-4EF1-8CF0-EFA4BE595455}"/>
              </a:ext>
            </a:extLst>
          </p:cNvPr>
          <p:cNvSpPr txBox="1"/>
          <p:nvPr/>
        </p:nvSpPr>
        <p:spPr>
          <a:xfrm>
            <a:off x="1835696" y="604032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Rapport « Aluminium et vaccins » du HCSP, 2013 </a:t>
            </a:r>
            <a:r>
              <a:rPr lang="fr-FR" dirty="0">
                <a:hlinkClick r:id="rId3"/>
              </a:rPr>
              <a:t>https://www.hcsp.fr/explore.cgi/avisrapportsdomaine?clefr=369</a:t>
            </a:r>
            <a:r>
              <a:rPr lang="fr-FR" dirty="0"/>
              <a:t>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6BBE966-57B4-4E26-BB69-FB8F8F6B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592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726" y="620688"/>
            <a:ext cx="8786762" cy="5155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474CC31-CA39-476A-8D37-CD8116474FB9}"/>
              </a:ext>
            </a:extLst>
          </p:cNvPr>
          <p:cNvSpPr/>
          <p:nvPr/>
        </p:nvSpPr>
        <p:spPr>
          <a:xfrm>
            <a:off x="179512" y="3140968"/>
            <a:ext cx="8820000" cy="172819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A17F677-AE44-4984-8ACC-E161549B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86529CEC-A06E-4670-96F3-44B6D91CF584}"/>
              </a:ext>
            </a:extLst>
          </p:cNvPr>
          <p:cNvSpPr txBox="1"/>
          <p:nvPr/>
        </p:nvSpPr>
        <p:spPr>
          <a:xfrm>
            <a:off x="1835696" y="604032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Rapport « Aluminium et vaccins » du HCSP, 2013 </a:t>
            </a:r>
            <a:r>
              <a:rPr lang="fr-FR" dirty="0">
                <a:hlinkClick r:id="rId3"/>
              </a:rPr>
              <a:t>https://www.hcsp.fr/explore.cgi/avisrapportsdomaine?clefr=369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63367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L’académie de pharmacie se saisit aussi de la question 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914" y="1417638"/>
            <a:ext cx="3737350" cy="48916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30785D-72EB-4A2D-B1F2-BC9984BDF992}"/>
              </a:ext>
            </a:extLst>
          </p:cNvPr>
          <p:cNvSpPr/>
          <p:nvPr/>
        </p:nvSpPr>
        <p:spPr>
          <a:xfrm>
            <a:off x="251520" y="6448251"/>
            <a:ext cx="7932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hlinkClick r:id="rId3"/>
              </a:rPr>
              <a:t>http://www.acadpharm.org/dos_public/Rapport_Adjuvants_aluminiques_VF_CORR_5.pdf</a:t>
            </a:r>
            <a:r>
              <a:rPr lang="fr-FR" sz="1600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8E1D2194-1D47-44B1-A993-C7771AAD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74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6ED728D-7497-4439-9C61-7D8C444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Les thèmes qui composent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l’hésitation vaccinale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FCFE796-6DCA-4390-A3A4-3EE504E0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810546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Les vaccins sont inefficaces</a:t>
            </a:r>
          </a:p>
          <a:p>
            <a:pPr lvl="1"/>
            <a:r>
              <a:rPr lang="fr-FR" dirty="0"/>
              <a:t>Ils protègent mal contre les maladies</a:t>
            </a:r>
          </a:p>
          <a:p>
            <a:pPr lvl="8"/>
            <a:endParaRPr lang="fr-FR" dirty="0"/>
          </a:p>
          <a:p>
            <a:r>
              <a:rPr lang="fr-FR" dirty="0"/>
              <a:t>Les vaccins sont inutiles</a:t>
            </a:r>
          </a:p>
          <a:p>
            <a:pPr lvl="1"/>
            <a:r>
              <a:rPr lang="fr-FR" dirty="0"/>
              <a:t>Les maladies ciblées sont rares et/ou bénignes</a:t>
            </a:r>
          </a:p>
          <a:p>
            <a:pPr lvl="1"/>
            <a:r>
              <a:rPr lang="fr-FR" dirty="0"/>
              <a:t>Il n’y a pas d’intérêt à acquérir une protection vaccinale</a:t>
            </a:r>
          </a:p>
          <a:p>
            <a:pPr lvl="8"/>
            <a:endParaRPr lang="fr-FR" dirty="0"/>
          </a:p>
          <a:p>
            <a:r>
              <a:rPr lang="fr-FR" dirty="0"/>
              <a:t>Les vaccins sont dangereux</a:t>
            </a:r>
          </a:p>
          <a:p>
            <a:pPr lvl="1"/>
            <a:r>
              <a:rPr lang="fr-FR" dirty="0"/>
              <a:t>Ils peuvent induire la maladie qu’ils sont censés prévenir</a:t>
            </a:r>
          </a:p>
          <a:p>
            <a:pPr lvl="1"/>
            <a:r>
              <a:rPr lang="fr-FR" dirty="0"/>
              <a:t>Ils peuvent induire d’autres maladies</a:t>
            </a:r>
          </a:p>
          <a:p>
            <a:pPr lvl="8"/>
            <a:endParaRPr lang="fr-FR" dirty="0"/>
          </a:p>
          <a:p>
            <a:r>
              <a:rPr lang="fr-FR" dirty="0"/>
              <a:t>Le monde des vaccins est opaque</a:t>
            </a:r>
          </a:p>
          <a:p>
            <a:pPr lvl="1"/>
            <a:r>
              <a:rPr lang="fr-FR" dirty="0"/>
              <a:t>Corruption du système de santé</a:t>
            </a:r>
          </a:p>
          <a:p>
            <a:pPr lvl="1"/>
            <a:r>
              <a:rPr lang="fr-FR" dirty="0"/>
              <a:t>Organisation des pénuries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325512D-22F0-4643-ADED-FB17F84D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700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… et conclut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CE8E52D-931E-42A8-BC09-016FF8CF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« </a:t>
            </a:r>
            <a:r>
              <a:rPr lang="fr-FR" i="1" dirty="0"/>
              <a:t>même si certaines manifestations cliniques sévères ont pu être associées à des injections vaccinales, aucun lien de causalité n’a pu être établi, à ce jour, avec les adjuvants aluminiques, d’autant que ces manifestations paraissent limitées dans le temps (non identifiées avant 1990 et semblant en extinction depuis 2012) et dans l’espace (la France a cumulé la quasi-totalité des cas décrits dans le monde).</a:t>
            </a:r>
            <a:r>
              <a:rPr lang="fr-FR" dirty="0"/>
              <a:t>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916104C-7130-4C46-9B0F-2700B1EC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2136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En résumé,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sur la « </a:t>
            </a:r>
            <a:r>
              <a:rPr lang="fr-FR" dirty="0" err="1">
                <a:solidFill>
                  <a:srgbClr val="0000FF"/>
                </a:solidFill>
              </a:rPr>
              <a:t>myofasciite</a:t>
            </a:r>
            <a:r>
              <a:rPr lang="fr-FR" dirty="0">
                <a:solidFill>
                  <a:srgbClr val="0000FF"/>
                </a:solidFill>
              </a:rPr>
              <a:t> à macrophage »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3" cy="5184576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La « lésion » décrite est un « tatouage » vaccinale, la cicatrice du lieu d’injection intramusculaire, et n’est pas pathologique ;</a:t>
            </a:r>
          </a:p>
          <a:p>
            <a:pPr lvl="8"/>
            <a:endParaRPr lang="fr-FR" sz="3100" dirty="0"/>
          </a:p>
          <a:p>
            <a:r>
              <a:rPr lang="fr-FR" dirty="0"/>
              <a:t>Il n’y a pas de lien entre cette « lésion » et un quelconque tableau clinique ;</a:t>
            </a:r>
          </a:p>
          <a:p>
            <a:pPr lvl="8"/>
            <a:endParaRPr lang="fr-FR" sz="3100" dirty="0"/>
          </a:p>
          <a:p>
            <a:r>
              <a:rPr lang="fr-FR" dirty="0"/>
              <a:t>Il n’y a pas de lien entre l’aluminium vaccinal et les tableaux cliniques allégués ;</a:t>
            </a:r>
          </a:p>
          <a:p>
            <a:pPr lvl="8"/>
            <a:endParaRPr lang="fr-FR" sz="3100" dirty="0"/>
          </a:p>
          <a:p>
            <a:r>
              <a:rPr lang="fr-FR" dirty="0"/>
              <a:t>Le très grand recul dont on dispose en termes de </a:t>
            </a:r>
            <a:r>
              <a:rPr lang="fr-FR" u="sng" dirty="0"/>
              <a:t>nombre de personnes vaccinées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(plusieurs milliards) </a:t>
            </a:r>
            <a:r>
              <a:rPr lang="fr-FR" dirty="0"/>
              <a:t>et </a:t>
            </a:r>
            <a:r>
              <a:rPr lang="fr-FR" u="sng" dirty="0"/>
              <a:t>d’ancienneté d’utilisation de l’aluminium comme adjuvant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(près d’un siècle) </a:t>
            </a:r>
            <a:r>
              <a:rPr lang="fr-FR" dirty="0"/>
              <a:t>rend peu probable l’existence d’un tel lien.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D478AE6-A649-4942-9800-82F2912F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91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7151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Et pour finir …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comment motiver les personnes à recevoir le vaccin ?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3D32C2EB-E981-4B91-91FD-E17ED5B6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92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2031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608630" y="457200"/>
            <a:ext cx="7913070" cy="1143000"/>
          </a:xfrm>
        </p:spPr>
        <p:txBody>
          <a:bodyPr/>
          <a:lstStyle/>
          <a:p>
            <a:r>
              <a:rPr lang="en-US" altLang="fr-FR" i="1" dirty="0" err="1"/>
              <a:t>Entretien</a:t>
            </a:r>
            <a:r>
              <a:rPr lang="en-US" altLang="fr-FR" i="1" dirty="0"/>
              <a:t> </a:t>
            </a:r>
            <a:r>
              <a:rPr lang="en-US" altLang="fr-FR" i="1" dirty="0" err="1"/>
              <a:t>Motivationnel</a:t>
            </a:r>
            <a:r>
              <a:rPr lang="en-US" altLang="fr-FR" i="1" dirty="0"/>
              <a:t> et Vaccination</a:t>
            </a:r>
            <a:endParaRPr lang="fr-FR" altLang="fr-FR" dirty="0">
              <a:latin typeface="Arial Narrow" pitchFamily="34" charset="0"/>
              <a:cs typeface="Arial Narrow" pitchFamily="34" charset="0"/>
            </a:endParaRPr>
          </a:p>
        </p:txBody>
      </p:sp>
      <p:pic>
        <p:nvPicPr>
          <p:cNvPr id="59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312" y="1783573"/>
            <a:ext cx="6380138" cy="1336673"/>
          </a:xfrm>
          <a:noFill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181" y="2814672"/>
            <a:ext cx="6831886" cy="47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ZoneTexte 8"/>
          <p:cNvSpPr txBox="1">
            <a:spLocks noChangeArrowheads="1"/>
          </p:cNvSpPr>
          <p:nvPr/>
        </p:nvSpPr>
        <p:spPr bwMode="auto">
          <a:xfrm>
            <a:off x="207312" y="3501008"/>
            <a:ext cx="864096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3200" dirty="0">
                <a:solidFill>
                  <a:srgbClr val="0000FF"/>
                </a:solidFill>
                <a:ea typeface="MS PGothic" pitchFamily="34" charset="-128"/>
              </a:rPr>
              <a:t>Un </a:t>
            </a:r>
            <a:r>
              <a:rPr lang="en-US" altLang="fr-FR" sz="3200" dirty="0" err="1">
                <a:solidFill>
                  <a:srgbClr val="0000FF"/>
                </a:solidFill>
                <a:ea typeface="MS PGothic" pitchFamily="34" charset="-128"/>
              </a:rPr>
              <a:t>vaccin</a:t>
            </a:r>
            <a:r>
              <a:rPr lang="en-US" altLang="fr-FR" sz="3200" dirty="0">
                <a:solidFill>
                  <a:srgbClr val="0000FF"/>
                </a:solidFill>
                <a:ea typeface="MS PGothic" pitchFamily="34" charset="-128"/>
              </a:rPr>
              <a:t> contre </a:t>
            </a:r>
            <a:r>
              <a:rPr lang="en-US" altLang="fr-FR" sz="3200" dirty="0" err="1">
                <a:solidFill>
                  <a:srgbClr val="0000FF"/>
                </a:solidFill>
                <a:ea typeface="MS PGothic" pitchFamily="34" charset="-128"/>
              </a:rPr>
              <a:t>l’opposition</a:t>
            </a:r>
            <a:r>
              <a:rPr lang="en-US" altLang="fr-FR" sz="3200" dirty="0">
                <a:solidFill>
                  <a:srgbClr val="0000FF"/>
                </a:solidFill>
                <a:ea typeface="MS PGothic" pitchFamily="34" charset="-128"/>
              </a:rPr>
              <a:t> des parents?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- La communication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est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un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échange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dans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un respect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mutuel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-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Cela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nécessite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une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méthode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- Le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risque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en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est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la manipulation ;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cela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implique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donc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…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une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éthique</a:t>
            </a:r>
            <a:endParaRPr lang="fr-FR" altLang="fr-FR" sz="26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AFF55392-103E-4E9C-8B08-9E6C803C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385DBB-21D8-4A7B-8336-C1698D652921}" type="slidenum">
              <a:rPr lang="fr-FR" sz="120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fr-FR" sz="1200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9375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i="1" dirty="0"/>
              <a:t>Entretien motivationnel</a:t>
            </a:r>
            <a:endParaRPr lang="fr-FR" altLang="fr-FR" dirty="0">
              <a:latin typeface="Arial Narrow" pitchFamily="34" charset="0"/>
              <a:cs typeface="Arial Narrow" pitchFamily="34" charset="0"/>
            </a:endParaRPr>
          </a:p>
        </p:txBody>
      </p:sp>
      <p:sp>
        <p:nvSpPr>
          <p:cNvPr id="60419" name="Espace réservé du contenu 6"/>
          <p:cNvSpPr>
            <a:spLocks noGrp="1"/>
          </p:cNvSpPr>
          <p:nvPr>
            <p:ph idx="1"/>
          </p:nvPr>
        </p:nvSpPr>
        <p:spPr>
          <a:xfrm>
            <a:off x="457200" y="1736725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dirty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Données :</a:t>
            </a:r>
          </a:p>
          <a:p>
            <a:pPr>
              <a:buFont typeface="Arial" pitchFamily="34" charset="0"/>
              <a:buNone/>
            </a:pPr>
            <a:endParaRPr lang="fr-FR" altLang="fr-FR" dirty="0">
              <a:solidFill>
                <a:schemeClr val="tx1"/>
              </a:solidFill>
              <a:latin typeface="Arial Narrow" pitchFamily="34" charset="0"/>
              <a:cs typeface="Arial Narrow" pitchFamily="34" charset="0"/>
            </a:endParaRPr>
          </a:p>
          <a:p>
            <a:r>
              <a:rPr lang="en-US" altLang="fr-FR" dirty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La </a:t>
            </a:r>
            <a:r>
              <a:rPr lang="fr-FR" altLang="fr-FR" dirty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plupart du temps, le médecin convaincu tente d’apporter l’information juste </a:t>
            </a:r>
            <a:r>
              <a:rPr lang="en-US" altLang="fr-FR" dirty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…</a:t>
            </a:r>
          </a:p>
          <a:p>
            <a:pPr lvl="7"/>
            <a:endParaRPr lang="fr-FR" altLang="fr-FR" dirty="0">
              <a:solidFill>
                <a:schemeClr val="tx1"/>
              </a:solidFill>
              <a:latin typeface="Arial Narrow" pitchFamily="34" charset="0"/>
              <a:cs typeface="Arial Narrow" pitchFamily="34" charset="0"/>
            </a:endParaRPr>
          </a:p>
          <a:p>
            <a:r>
              <a:rPr lang="en-US" altLang="fr-FR" dirty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La </a:t>
            </a:r>
            <a:r>
              <a:rPr lang="fr-FR" altLang="fr-FR" dirty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plupart du temps, le patient réticent va tendre à la rejeter d’emblée 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F5811A8A-2B50-4888-9CBD-B831D31D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385DBB-21D8-4A7B-8336-C1698D652921}" type="slidenum">
              <a:rPr lang="fr-FR" sz="120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fr-FR" sz="1200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2876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849190" y="52889"/>
            <a:ext cx="7913070" cy="1143000"/>
          </a:xfrm>
        </p:spPr>
        <p:txBody>
          <a:bodyPr/>
          <a:lstStyle/>
          <a:p>
            <a:r>
              <a:rPr lang="fr-FR" altLang="fr-FR" i="1" dirty="0"/>
              <a:t>Entretien motivationnel</a:t>
            </a:r>
            <a:endParaRPr lang="fr-FR" altLang="fr-FR" dirty="0">
              <a:latin typeface="Arial Narrow" pitchFamily="34" charset="0"/>
              <a:cs typeface="Arial Narrow" pitchFamily="34" charset="0"/>
            </a:endParaRPr>
          </a:p>
        </p:txBody>
      </p:sp>
      <p:sp>
        <p:nvSpPr>
          <p:cNvPr id="61443" name="Espace réservé du contenu 6"/>
          <p:cNvSpPr>
            <a:spLocks noGrp="1"/>
          </p:cNvSpPr>
          <p:nvPr>
            <p:ph idx="1"/>
          </p:nvPr>
        </p:nvSpPr>
        <p:spPr>
          <a:xfrm>
            <a:off x="457200" y="1736725"/>
            <a:ext cx="8229600" cy="33750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 Narrow" pitchFamily="34" charset="0"/>
              </a:rPr>
              <a:t>Recommandations :</a:t>
            </a:r>
          </a:p>
          <a:p>
            <a:r>
              <a:rPr lang="fr-FR" altLang="fr-FR" dirty="0">
                <a:latin typeface="Arial Narrow" pitchFamily="34" charset="0"/>
                <a:cs typeface="Arial Narrow" pitchFamily="34" charset="0"/>
              </a:rPr>
              <a:t>Empathie</a:t>
            </a:r>
          </a:p>
          <a:p>
            <a:r>
              <a:rPr lang="fr-FR" altLang="fr-FR" dirty="0">
                <a:latin typeface="Arial Narrow" pitchFamily="34" charset="0"/>
                <a:cs typeface="Arial Narrow" pitchFamily="34" charset="0"/>
              </a:rPr>
              <a:t>Eviter l’argumentation</a:t>
            </a:r>
          </a:p>
          <a:p>
            <a:r>
              <a:rPr lang="fr-FR" altLang="fr-FR" dirty="0">
                <a:latin typeface="Arial Narrow" pitchFamily="34" charset="0"/>
                <a:cs typeface="Arial Narrow" pitchFamily="34" charset="0"/>
              </a:rPr>
              <a:t>Explorer l’ambivalence</a:t>
            </a:r>
          </a:p>
          <a:p>
            <a:r>
              <a:rPr lang="fr-FR" altLang="fr-FR" dirty="0">
                <a:latin typeface="Arial Narrow" pitchFamily="34" charset="0"/>
                <a:cs typeface="Arial Narrow" pitchFamily="34" charset="0"/>
              </a:rPr>
              <a:t>Respecter l’autonomie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179512" y="5877272"/>
            <a:ext cx="8964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dirty="0" err="1">
                <a:ea typeface="MS PGothic" pitchFamily="34" charset="-128"/>
              </a:rPr>
              <a:t>Rollnick</a:t>
            </a:r>
            <a:r>
              <a:rPr lang="en-US" altLang="fr-FR" sz="1400" dirty="0">
                <a:ea typeface="MS PGothic" pitchFamily="34" charset="-128"/>
              </a:rPr>
              <a:t> S. Motivational Interviewing in healthcare. Helping patients change </a:t>
            </a:r>
            <a:r>
              <a:rPr lang="en-US" altLang="fr-FR" sz="1400" dirty="0" err="1">
                <a:ea typeface="MS PGothic" pitchFamily="34" charset="-128"/>
              </a:rPr>
              <a:t>behaviour</a:t>
            </a:r>
            <a:r>
              <a:rPr lang="en-US" altLang="fr-FR" sz="1400" dirty="0">
                <a:ea typeface="MS PGothic" pitchFamily="34" charset="-128"/>
              </a:rPr>
              <a:t>. </a:t>
            </a:r>
            <a:r>
              <a:rPr lang="en-US" altLang="fr-FR" sz="1400" i="1" dirty="0">
                <a:ea typeface="MS PGothic" pitchFamily="34" charset="-128"/>
              </a:rPr>
              <a:t>The Guilford </a:t>
            </a:r>
            <a:r>
              <a:rPr lang="fr-FR" altLang="fr-FR" sz="1400" i="1" dirty="0" err="1">
                <a:ea typeface="MS PGothic" pitchFamily="34" charset="-128"/>
              </a:rPr>
              <a:t>Press</a:t>
            </a:r>
            <a:r>
              <a:rPr lang="fr-FR" altLang="fr-FR" sz="1400" dirty="0">
                <a:ea typeface="MS PGothic" pitchFamily="34" charset="-128"/>
              </a:rPr>
              <a:t> 2008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ea typeface="MS PGothic" pitchFamily="34" charset="-128"/>
              </a:rPr>
              <a:t>Joseph NP. </a:t>
            </a:r>
            <a:r>
              <a:rPr lang="fr-FR" sz="1400" dirty="0" err="1">
                <a:ea typeface="MS PGothic" pitchFamily="34" charset="-128"/>
              </a:rPr>
              <a:t>Brief</a:t>
            </a:r>
            <a:r>
              <a:rPr lang="fr-FR" sz="1400" dirty="0">
                <a:ea typeface="MS PGothic" pitchFamily="34" charset="-128"/>
              </a:rPr>
              <a:t> Client-</a:t>
            </a:r>
            <a:r>
              <a:rPr lang="fr-FR" sz="1400" dirty="0" err="1">
                <a:ea typeface="MS PGothic" pitchFamily="34" charset="-128"/>
              </a:rPr>
              <a:t>Centered</a:t>
            </a:r>
            <a:r>
              <a:rPr lang="fr-FR" sz="1400" dirty="0">
                <a:ea typeface="MS PGothic" pitchFamily="34" charset="-128"/>
              </a:rPr>
              <a:t> </a:t>
            </a:r>
            <a:r>
              <a:rPr lang="fr-FR" sz="1400" dirty="0" err="1">
                <a:ea typeface="MS PGothic" pitchFamily="34" charset="-128"/>
              </a:rPr>
              <a:t>Motivational</a:t>
            </a:r>
            <a:r>
              <a:rPr lang="fr-FR" sz="1400" dirty="0">
                <a:ea typeface="MS PGothic" pitchFamily="34" charset="-128"/>
              </a:rPr>
              <a:t> and </a:t>
            </a:r>
            <a:r>
              <a:rPr lang="fr-FR" sz="1400" dirty="0" err="1">
                <a:ea typeface="MS PGothic" pitchFamily="34" charset="-128"/>
              </a:rPr>
              <a:t>Behavioral</a:t>
            </a:r>
            <a:r>
              <a:rPr lang="fr-FR" sz="1400" dirty="0">
                <a:ea typeface="MS PGothic" pitchFamily="34" charset="-128"/>
              </a:rPr>
              <a:t> Intervention to </a:t>
            </a:r>
            <a:r>
              <a:rPr lang="fr-FR" sz="1400" dirty="0" err="1">
                <a:ea typeface="MS PGothic" pitchFamily="34" charset="-128"/>
              </a:rPr>
              <a:t>Promote</a:t>
            </a:r>
            <a:r>
              <a:rPr lang="fr-FR" sz="1400" dirty="0">
                <a:ea typeface="MS PGothic" pitchFamily="34" charset="-128"/>
              </a:rPr>
              <a:t> HPV Vaccination in a Hard-to-</a:t>
            </a:r>
            <a:r>
              <a:rPr lang="fr-FR" sz="1400" dirty="0" err="1">
                <a:ea typeface="MS PGothic" pitchFamily="34" charset="-128"/>
              </a:rPr>
              <a:t>Reach</a:t>
            </a:r>
            <a:r>
              <a:rPr lang="fr-FR" sz="1400" dirty="0">
                <a:ea typeface="MS PGothic" pitchFamily="34" charset="-128"/>
              </a:rPr>
              <a:t> Population: A Pilot </a:t>
            </a:r>
            <a:r>
              <a:rPr lang="fr-FR" sz="1400" dirty="0" err="1">
                <a:ea typeface="MS PGothic" pitchFamily="34" charset="-128"/>
              </a:rPr>
              <a:t>Randomized</a:t>
            </a:r>
            <a:r>
              <a:rPr lang="fr-FR" sz="1400" dirty="0">
                <a:ea typeface="MS PGothic" pitchFamily="34" charset="-128"/>
              </a:rPr>
              <a:t> </a:t>
            </a:r>
            <a:r>
              <a:rPr lang="fr-FR" sz="1400" dirty="0" err="1">
                <a:ea typeface="MS PGothic" pitchFamily="34" charset="-128"/>
              </a:rPr>
              <a:t>Controlled</a:t>
            </a:r>
            <a:r>
              <a:rPr lang="fr-FR" sz="1400" dirty="0">
                <a:ea typeface="MS PGothic" pitchFamily="34" charset="-128"/>
              </a:rPr>
              <a:t> Trial. </a:t>
            </a:r>
            <a:r>
              <a:rPr lang="fr-FR" sz="1400" i="1" dirty="0">
                <a:ea typeface="MS PGothic" pitchFamily="34" charset="-128"/>
              </a:rPr>
              <a:t>Clin Pediatr</a:t>
            </a:r>
            <a:r>
              <a:rPr lang="fr-FR" sz="1400" dirty="0">
                <a:ea typeface="MS PGothic" pitchFamily="34" charset="-128"/>
              </a:rPr>
              <a:t> 2016</a:t>
            </a:r>
            <a:endParaRPr lang="fr-FR" altLang="fr-FR" sz="1400" dirty="0">
              <a:ea typeface="MS PGothic" pitchFamily="34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87825" y="991820"/>
            <a:ext cx="61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/>
                </a:solidFill>
                <a:ea typeface="MS PGothic" pitchFamily="34" charset="-128"/>
              </a:rPr>
              <a:t>“ </a:t>
            </a:r>
            <a:r>
              <a:rPr lang="en-US" i="1" dirty="0" err="1">
                <a:solidFill>
                  <a:prstClr val="black"/>
                </a:solidFill>
                <a:ea typeface="MS PGothic" pitchFamily="34" charset="-128"/>
              </a:rPr>
              <a:t>L’art</a:t>
            </a:r>
            <a:r>
              <a:rPr lang="en-US" i="1" dirty="0">
                <a:solidFill>
                  <a:prstClr val="black"/>
                </a:solidFill>
                <a:ea typeface="MS PGothic" pitchFamily="34" charset="-128"/>
              </a:rPr>
              <a:t> de persuader </a:t>
            </a:r>
            <a:r>
              <a:rPr lang="en-US" i="1" dirty="0" err="1">
                <a:solidFill>
                  <a:prstClr val="black"/>
                </a:solidFill>
                <a:ea typeface="MS PGothic" pitchFamily="34" charset="-128"/>
              </a:rPr>
              <a:t>consiste</a:t>
            </a:r>
            <a:r>
              <a:rPr lang="en-US" i="1" dirty="0">
                <a:solidFill>
                  <a:prstClr val="black"/>
                </a:solidFill>
                <a:ea typeface="MS PGothic" pitchFamily="34" charset="-128"/>
              </a:rPr>
              <a:t> plus à </a:t>
            </a:r>
            <a:r>
              <a:rPr lang="en-US" i="1" dirty="0" err="1">
                <a:solidFill>
                  <a:prstClr val="black"/>
                </a:solidFill>
                <a:ea typeface="MS PGothic" pitchFamily="34" charset="-128"/>
              </a:rPr>
              <a:t>approuver</a:t>
            </a:r>
            <a:r>
              <a:rPr lang="en-US" i="1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i="1" dirty="0" err="1">
                <a:solidFill>
                  <a:prstClr val="black"/>
                </a:solidFill>
                <a:ea typeface="MS PGothic" pitchFamily="34" charset="-128"/>
              </a:rPr>
              <a:t>qu’à</a:t>
            </a:r>
            <a:r>
              <a:rPr lang="en-US" i="1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i="1" dirty="0" err="1">
                <a:solidFill>
                  <a:prstClr val="black"/>
                </a:solidFill>
                <a:ea typeface="MS PGothic" pitchFamily="34" charset="-128"/>
              </a:rPr>
              <a:t>convaincre</a:t>
            </a:r>
            <a:r>
              <a:rPr lang="en-US" i="1" dirty="0">
                <a:solidFill>
                  <a:prstClr val="black"/>
                </a:solidFill>
                <a:ea typeface="MS PGothic" pitchFamily="34" charset="-128"/>
              </a:rPr>
              <a:t>” </a:t>
            </a:r>
            <a:r>
              <a:rPr lang="en-US" dirty="0">
                <a:solidFill>
                  <a:prstClr val="black"/>
                </a:solidFill>
                <a:ea typeface="MS PGothic" pitchFamily="34" charset="-128"/>
              </a:rPr>
              <a:t>(Blaise Pascal)</a:t>
            </a:r>
            <a:endParaRPr lang="fr-FR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Étoile à 7 branches 3"/>
          <p:cNvSpPr/>
          <p:nvPr/>
        </p:nvSpPr>
        <p:spPr>
          <a:xfrm>
            <a:off x="5095241" y="1992507"/>
            <a:ext cx="3686205" cy="3276451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prstClr val="white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white"/>
                </a:solidFill>
              </a:rPr>
              <a:t>Et bien sûr c’est toujours chronophage !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12C534E3-34C0-4DC1-B33C-D06655BF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385DBB-21D8-4A7B-8336-C1698D652921}" type="slidenum">
              <a:rPr lang="fr-FR" sz="120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fr-FR" sz="1200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2730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956708"/>
          </a:xfrm>
        </p:spPr>
        <p:txBody>
          <a:bodyPr/>
          <a:lstStyle/>
          <a:p>
            <a:r>
              <a:rPr lang="fr-FR" sz="3000" dirty="0">
                <a:solidFill>
                  <a:schemeClr val="tx1"/>
                </a:solidFill>
              </a:rPr>
              <a:t>Soyez convaincus, vous convaincrez</a:t>
            </a:r>
          </a:p>
          <a:p>
            <a:pPr lvl="8"/>
            <a:endParaRPr lang="fr-FR" sz="1800" dirty="0">
              <a:solidFill>
                <a:schemeClr val="tx1"/>
              </a:solidFill>
            </a:endParaRPr>
          </a:p>
          <a:p>
            <a:r>
              <a:rPr lang="fr-FR" sz="3000" dirty="0">
                <a:solidFill>
                  <a:schemeClr val="tx1"/>
                </a:solidFill>
              </a:rPr>
              <a:t>Ayez à l’esprit les données, vous donnerez plus confiance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Pour </a:t>
            </a:r>
            <a:r>
              <a:rPr lang="fr-FR" sz="2400" dirty="0">
                <a:solidFill>
                  <a:schemeClr val="tx1"/>
                </a:solidFill>
              </a:rPr>
              <a:t>chaque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vaccin</a:t>
            </a:r>
            <a:r>
              <a:rPr lang="en-US" sz="2400" dirty="0">
                <a:solidFill>
                  <a:schemeClr val="tx1"/>
                </a:solidFill>
              </a:rPr>
              <a:t> :</a:t>
            </a:r>
          </a:p>
          <a:p>
            <a:pPr lvl="1"/>
            <a:r>
              <a:rPr lang="fr-FR" sz="2400" dirty="0">
                <a:solidFill>
                  <a:schemeClr val="tx1"/>
                </a:solidFill>
              </a:rPr>
              <a:t>Intérêt</a:t>
            </a:r>
          </a:p>
          <a:p>
            <a:pPr lvl="1"/>
            <a:r>
              <a:rPr lang="fr-FR" sz="2400" dirty="0">
                <a:solidFill>
                  <a:schemeClr val="tx1"/>
                </a:solidFill>
              </a:rPr>
              <a:t>Efficacité en termes de cas évités</a:t>
            </a:r>
          </a:p>
          <a:p>
            <a:pPr lvl="1"/>
            <a:r>
              <a:rPr lang="fr-FR" sz="2400" dirty="0">
                <a:solidFill>
                  <a:schemeClr val="tx1"/>
                </a:solidFill>
              </a:rPr>
              <a:t>Sécurité</a:t>
            </a:r>
          </a:p>
          <a:p>
            <a:pPr lvl="8"/>
            <a:endParaRPr lang="fr-FR" sz="1600" dirty="0">
              <a:solidFill>
                <a:schemeClr val="tx1"/>
              </a:solidFill>
            </a:endParaRPr>
          </a:p>
          <a:p>
            <a:r>
              <a:rPr lang="fr-FR" sz="3000" dirty="0">
                <a:solidFill>
                  <a:schemeClr val="tx1"/>
                </a:solidFill>
              </a:rPr>
              <a:t>Mais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fr-FR" sz="3000" dirty="0">
                <a:solidFill>
                  <a:schemeClr val="tx1"/>
                </a:solidFill>
              </a:rPr>
              <a:t>n’assommez pas votre </a:t>
            </a:r>
            <a:r>
              <a:rPr lang="fr-FR" sz="3000" dirty="0" err="1">
                <a:solidFill>
                  <a:schemeClr val="tx1"/>
                </a:solidFill>
              </a:rPr>
              <a:t>patient.e</a:t>
            </a:r>
            <a:r>
              <a:rPr lang="fr-FR" sz="3000" dirty="0">
                <a:solidFill>
                  <a:schemeClr val="tx1"/>
                </a:solidFill>
              </a:rPr>
              <a:t> avec les données scientifiques s’il/elle n’est </a:t>
            </a:r>
            <a:r>
              <a:rPr lang="en-US" sz="3000" dirty="0">
                <a:solidFill>
                  <a:schemeClr val="tx1"/>
                </a:solidFill>
              </a:rPr>
              <a:t>pas </a:t>
            </a:r>
            <a:r>
              <a:rPr lang="en-US" sz="3000" dirty="0" err="1">
                <a:solidFill>
                  <a:schemeClr val="tx1"/>
                </a:solidFill>
              </a:rPr>
              <a:t>prêt.e</a:t>
            </a:r>
            <a:r>
              <a:rPr lang="en-US" sz="3000" dirty="0">
                <a:solidFill>
                  <a:schemeClr val="tx1"/>
                </a:solidFill>
              </a:rPr>
              <a:t> à les </a:t>
            </a:r>
            <a:r>
              <a:rPr lang="fr-FR" sz="3000" dirty="0">
                <a:solidFill>
                  <a:schemeClr val="tx1"/>
                </a:solidFill>
              </a:rPr>
              <a:t>recevoir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791A477-8250-4266-A873-4F5EB43E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385DBB-21D8-4A7B-8336-C1698D652921}" type="slidenum">
              <a:rPr lang="fr-FR" sz="120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fr-FR" sz="1200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3837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Merci également aux autres contributeurs de ce diaporama …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3" cy="3816424"/>
          </a:xfrm>
        </p:spPr>
        <p:txBody>
          <a:bodyPr>
            <a:normAutofit/>
          </a:bodyPr>
          <a:lstStyle/>
          <a:p>
            <a:r>
              <a:rPr lang="fr-FR" dirty="0" smtClean="0"/>
              <a:t>Amandine </a:t>
            </a:r>
            <a:r>
              <a:rPr lang="fr-FR" dirty="0" err="1" smtClean="0"/>
              <a:t>Gagneux</a:t>
            </a:r>
            <a:r>
              <a:rPr lang="fr-FR" dirty="0" smtClean="0"/>
              <a:t>-Brunon, St Etienne</a:t>
            </a:r>
          </a:p>
          <a:p>
            <a:endParaRPr lang="fr-FR" dirty="0"/>
          </a:p>
          <a:p>
            <a:r>
              <a:rPr lang="fr-FR" dirty="0" smtClean="0"/>
              <a:t>Julie </a:t>
            </a:r>
            <a:r>
              <a:rPr lang="fr-FR" dirty="0" err="1" smtClean="0"/>
              <a:t>Bottero</a:t>
            </a:r>
            <a:r>
              <a:rPr lang="fr-FR" dirty="0" smtClean="0"/>
              <a:t>, APHP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D478AE6-A649-4942-9800-82F2912F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49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19339</TotalTime>
  <Words>4320</Words>
  <Application>Microsoft Office PowerPoint</Application>
  <PresentationFormat>Affichage à l'écran (4:3)</PresentationFormat>
  <Paragraphs>690</Paragraphs>
  <Slides>97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97</vt:i4>
      </vt:variant>
    </vt:vector>
  </HeadingPairs>
  <TitlesOfParts>
    <vt:vector size="108" baseType="lpstr">
      <vt:lpstr>ＭＳ Ｐゴシック</vt:lpstr>
      <vt:lpstr>ＭＳ Ｐゴシック</vt:lpstr>
      <vt:lpstr>Arial</vt:lpstr>
      <vt:lpstr>Arial Narrow</vt:lpstr>
      <vt:lpstr>Calibri</vt:lpstr>
      <vt:lpstr>Mangal</vt:lpstr>
      <vt:lpstr>Monotype Sorts</vt:lpstr>
      <vt:lpstr>Symbol</vt:lpstr>
      <vt:lpstr>Times</vt:lpstr>
      <vt:lpstr>Thème Office</vt:lpstr>
      <vt:lpstr>1_Thème Office</vt:lpstr>
      <vt:lpstr>Hésitation vaccinale :  bref état des lieux et éléments de réponse  à l’usage des soignants … et des autres</vt:lpstr>
      <vt:lpstr>Sommaire </vt:lpstr>
      <vt:lpstr>La défiance vaccinale  ne date pas d’hier …</vt:lpstr>
      <vt:lpstr>« L’inoculation » selon la méthode de Jenner… (Boilly, 1807)</vt:lpstr>
      <vt:lpstr>… et sa caricature dans « The Cow-Pock or the Wonderful Effects of the New Inoculation! »  (Gillray, 1802)</vt:lpstr>
      <vt:lpstr>1763-2018 : 2 siècles et demi d’anti-vaccinalisme</vt:lpstr>
      <vt:lpstr> État de la « confiance vaccinale »  dans le monde (67 pays) en 2016</vt:lpstr>
      <vt:lpstr> … Plus haut taux de perceptions négatives sur la sécurité vaccinale : la France </vt:lpstr>
      <vt:lpstr>Les thèmes qui composent  l’hésitation vaccinale</vt:lpstr>
      <vt:lpstr>Le but de ce diaporama</vt:lpstr>
      <vt:lpstr>Utilité des vaccins</vt:lpstr>
      <vt:lpstr>Poliomyélite </vt:lpstr>
      <vt:lpstr>Présentation PowerPoint</vt:lpstr>
      <vt:lpstr>Respiration par poumon d’acier  lors d’une épidémie de poliomyélite, années 50</vt:lpstr>
      <vt:lpstr>Séquelles motrices aux membres inférieurs</vt:lpstr>
      <vt:lpstr>Poliomyélite : épidémiologie française avant et après l’introduction du vaccin  </vt:lpstr>
      <vt:lpstr>La poliomyélite dans le monde, 1988-2014 : l’éradication est en voie … mais pas terminée </vt:lpstr>
      <vt:lpstr>La diphtérie</vt:lpstr>
      <vt:lpstr>Mortalité  par diphtérie  en France </vt:lpstr>
      <vt:lpstr>Cas de diphtérie et décès,  Angleterre et Pays de Galles, 1914-2013 le vaccin a été introduit en 1940</vt:lpstr>
      <vt:lpstr>Cas de diphtérie et couverture vaccinale (3 injections) dans le monde</vt:lpstr>
      <vt:lpstr>La baisse de la couverture vaccinale  s’accompagne d’une élévation rapide de l’incidence :  l’exemple de l’Ukraine</vt:lpstr>
      <vt:lpstr>La diphtérie en France depuis 2005</vt:lpstr>
      <vt:lpstr>Des cas de diphtérie sont toujours signalés en Europe chez des enfants : en Espagne …</vt:lpstr>
      <vt:lpstr>… en Belgique (2016) … </vt:lpstr>
      <vt:lpstr>… En Italie (2016) …</vt:lpstr>
      <vt:lpstr>La coqueluche</vt:lpstr>
      <vt:lpstr>Présentation PowerPoint</vt:lpstr>
      <vt:lpstr>Couverture vaccinale et cas de coqueluche : l’expérience au Royaume-Uni (1)</vt:lpstr>
      <vt:lpstr>Couverture vaccinale et cas de coqueluche : l’expérience au Royaume-Uni (2)</vt:lpstr>
      <vt:lpstr>Tétanos : nombre de cas et de décès, France, 1960-2016</vt:lpstr>
      <vt:lpstr>Infections invasives à Haemophilus influenza  chez les enfants &lt; 5 ans, 1991-2016 :  une quasi-disparition  depuis l’introduction de la vaccination</vt:lpstr>
      <vt:lpstr>Présentation PowerPoint</vt:lpstr>
      <vt:lpstr>La rougeole :  pourquoi, là non plus,  le vaccin n’est pas inutile</vt:lpstr>
      <vt:lpstr>La rougeole : une réputation indue  de maladie toujours bénigne</vt:lpstr>
      <vt:lpstr>La rougeole dans le monde </vt:lpstr>
      <vt:lpstr>Chaque année, le vaccin anti-rougeole évite des complications en France :</vt:lpstr>
      <vt:lpstr>Un exemple d’effet rapide de la vaccination :  l’incidence de la rougeole en Finlande</vt:lpstr>
      <vt:lpstr>Rougeole : couverture vaccinale mondiale et incidence </vt:lpstr>
      <vt:lpstr>Une conséquence de la couverture vaccinale insuffisante : l’épidémie actuelle de rougeole en France</vt:lpstr>
      <vt:lpstr>Présentation PowerPoint</vt:lpstr>
      <vt:lpstr>Présentation PowerPoint</vt:lpstr>
      <vt:lpstr>Présentation PowerPoint</vt:lpstr>
      <vt:lpstr>Relation bénéfice-risque :  comparaison entre la rougeole et son vaccin </vt:lpstr>
      <vt:lpstr>Un autre exemple … Impact de la vaccination anti-méningocoque C  en Angleterre</vt:lpstr>
      <vt:lpstr>Un autre exemple … Impact de la vaccination anti-méningocoque C  aux Pays-Bas</vt:lpstr>
      <vt:lpstr>Un autre exemple … Estimation de la mortalité par grippe des sujets âgés  évitée par la vaccination</vt:lpstr>
      <vt:lpstr>Un autre exemple … Le vaccin anti-papillomavirus : Diminution en Australie des lésions de haut grade du col utérin   dans la classe d’âge des jeunes filles vaccinées </vt:lpstr>
      <vt:lpstr>Un autre exemple … Vaccination et lutte contre l’antibiorésistance</vt:lpstr>
      <vt:lpstr>Dangerosité des vaccins ? </vt:lpstr>
      <vt:lpstr>Le point sur …  I  Vaccination anti-hépatite B et  pathologies démyélinisantes  (dont la SEP)</vt:lpstr>
      <vt:lpstr>L’hépatite B</vt:lpstr>
      <vt:lpstr>Cibles de la vaccination anti-VHB</vt:lpstr>
      <vt:lpstr>Historique de la vaccination  anti-hépatite B en France</vt:lpstr>
      <vt:lpstr>Nombre de cas d’hépatites B aiguës  diagnostiquées par les médecins du réseau “sentinelles”  1991-2004</vt:lpstr>
      <vt:lpstr>Nombre de cas d’hépatites B aiguës </vt:lpstr>
      <vt:lpstr>Impact de la vaccination  sur les hépatites B professionnelles   Assistance Publique – Hôpitaux de Paris, 1984 - 2004</vt:lpstr>
      <vt:lpstr>Estimation de l’impact de la vaccination  des adolescents de 11-16 ans entre 1994 et 2007</vt:lpstr>
      <vt:lpstr>Pourquoi vacciner les nourrissons contre l’hépatite B?</vt:lpstr>
      <vt:lpstr>Vaccin anti-hépatite B et maladies démyélinisantes (dont sclérose en plaques)</vt:lpstr>
      <vt:lpstr>Que montre ce recueil en pharmacovigilance ?</vt:lpstr>
      <vt:lpstr>Que montrent les études ?</vt:lpstr>
      <vt:lpstr>Présentation PowerPoint</vt:lpstr>
      <vt:lpstr>Conclusion de la Commission Nationale de Pharmaco-Vigilance, 2011</vt:lpstr>
      <vt:lpstr>Conclusions de l’AFSSAPS</vt:lpstr>
      <vt:lpstr>Des décisions de justice de dédommagement surprenantes sont parfois rendues …</vt:lpstr>
      <vt:lpstr>Le point sur …  II  Vaccination anti-rougeole  et autisme</vt:lpstr>
      <vt:lpstr>Publication dans The Lancet en 1998 d’un article rapportant des travaux menés sur 12 enfants</vt:lpstr>
      <vt:lpstr>Présentation PowerPoint</vt:lpstr>
      <vt:lpstr>Résultats des nombreuses études ultérieurement menées</vt:lpstr>
      <vt:lpstr>Présentation PowerPoint</vt:lpstr>
      <vt:lpstr>Article de Wakefield :  on apprendra ensuite …</vt:lpstr>
      <vt:lpstr>L’article sera retiré (retracted) par The Lancet</vt:lpstr>
      <vt:lpstr>Mais l’impact sur l’opinion publique sera important au Royaume-Uni, et la couverture vaccinale va chuter durant les 6 années suivantes … Occasionnant une augmentation de l’incidence des cas de rougeole</vt:lpstr>
      <vt:lpstr>En résumé, l’idée qu’un lien existe entre vaccin ROR et autisme …</vt:lpstr>
      <vt:lpstr>Le point sur …  III  Aluminium vaccinal  et myofasciite à macrophages</vt:lpstr>
      <vt:lpstr>Vaccins et sels d’aluminium </vt:lpstr>
      <vt:lpstr>Sels d’aluminium et vaccins</vt:lpstr>
      <vt:lpstr>« Myofasciite à macrophages »</vt:lpstr>
      <vt:lpstr>La myofasciite à macrophages</vt:lpstr>
      <vt:lpstr>Et description d’une maladie  associée à cette lésion histologique …</vt:lpstr>
      <vt:lpstr>Syndrome rapporté par l’équipe : association de :</vt:lpstr>
      <vt:lpstr>Puis identification d’un responsable : l’aluminium vaccinal …</vt:lpstr>
      <vt:lpstr>L’AFSSASP explore l’existence de liens entre la lésion histologique et le tableau clinique …</vt:lpstr>
      <vt:lpstr>Puis rend ses conclusions :</vt:lpstr>
      <vt:lpstr>La même équipe de chercheurs tente cependant de montrer que la lésion histologique est également associée à des troubles neurologiques centraux …</vt:lpstr>
      <vt:lpstr>Mais le Haut Conseil à la Santé publique, après examen de l’ensemble des données …</vt:lpstr>
      <vt:lpstr>Présentation PowerPoint</vt:lpstr>
      <vt:lpstr>L’académie de pharmacie se saisit aussi de la question …</vt:lpstr>
      <vt:lpstr>… et conclut :</vt:lpstr>
      <vt:lpstr>En résumé,  sur la « myofasciite à macrophage » :</vt:lpstr>
      <vt:lpstr>Et pour finir …  comment motiver les personnes à recevoir le vaccin ?</vt:lpstr>
      <vt:lpstr>Entretien Motivationnel et Vaccination</vt:lpstr>
      <vt:lpstr>Entretien motivationnel</vt:lpstr>
      <vt:lpstr>Entretien motivationnel</vt:lpstr>
      <vt:lpstr>En conclusion</vt:lpstr>
      <vt:lpstr>Merci également aux autres contributeurs de ce diaporama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OE</dc:creator>
  <cp:lastModifiedBy>Epaulard, Olivier</cp:lastModifiedBy>
  <cp:revision>387</cp:revision>
  <dcterms:created xsi:type="dcterms:W3CDTF">2013-05-01T08:10:46Z</dcterms:created>
  <dcterms:modified xsi:type="dcterms:W3CDTF">2018-11-26T16:15:28Z</dcterms:modified>
</cp:coreProperties>
</file>