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B8B8"/>
    <a:srgbClr val="423482"/>
    <a:srgbClr val="EF700F"/>
    <a:srgbClr val="4EA82D"/>
    <a:srgbClr val="0080B1"/>
    <a:srgbClr val="FB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6"/>
    <p:restoredTop sz="94743"/>
  </p:normalViewPr>
  <p:slideViewPr>
    <p:cSldViewPr snapToGrid="0">
      <p:cViewPr varScale="1">
        <p:scale>
          <a:sx n="180" d="100"/>
          <a:sy n="180" d="100"/>
        </p:scale>
        <p:origin x="6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1C9E0-F689-0445-980C-10834933FFAA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365C6-D18D-8E42-AC7A-A6E2C07D5D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872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365C6-D18D-8E42-AC7A-A6E2C07D5DB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709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371870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 b="0" baseline="0">
                <a:solidFill>
                  <a:srgbClr val="423482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62570"/>
            <a:ext cx="6858000" cy="124182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JNI 2026, PARIS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 descr="Une image contenant texte, logo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DE7D6565-B89F-7CCB-7CB7-644789C700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1"/>
            <a:ext cx="9144001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58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68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23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JNI 2026, PARIS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66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05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55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16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4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39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74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01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095375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FR" dirty="0"/>
              <a:t>JNI 2026, PARIS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85313F-AFC9-DE25-5D77-2334F69959AB}"/>
              </a:ext>
            </a:extLst>
          </p:cNvPr>
          <p:cNvSpPr/>
          <p:nvPr userDrawn="1"/>
        </p:nvSpPr>
        <p:spPr>
          <a:xfrm>
            <a:off x="0" y="0"/>
            <a:ext cx="9144000" cy="894065"/>
          </a:xfrm>
          <a:prstGeom prst="rect">
            <a:avLst/>
          </a:prstGeom>
          <a:solidFill>
            <a:srgbClr val="EF70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13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2570AEED-3E15-8DE0-6082-CF05C3482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35" y="207459"/>
            <a:ext cx="7886700" cy="540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6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kern="1200" spc="-100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58775" indent="-358775" algn="l" defTabSz="685800" rtl="0" eaLnBrk="1" latinLnBrk="0" hangingPunct="1">
        <a:lnSpc>
          <a:spcPct val="90000"/>
        </a:lnSpc>
        <a:spcBef>
          <a:spcPts val="750"/>
        </a:spcBef>
        <a:buClr>
          <a:srgbClr val="EF700F"/>
        </a:buClr>
        <a:buFont typeface="Wingdings" pitchFamily="2" charset="2"/>
        <a:buChar char="v"/>
        <a:tabLst/>
        <a:defRPr sz="24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82613" indent="-223838" algn="l" defTabSz="685800" rtl="0" eaLnBrk="1" latinLnBrk="0" hangingPunct="1">
        <a:lnSpc>
          <a:spcPct val="90000"/>
        </a:lnSpc>
        <a:spcBef>
          <a:spcPts val="375"/>
        </a:spcBef>
        <a:buClr>
          <a:srgbClr val="EF700F"/>
        </a:buClr>
        <a:buFont typeface="Arial" panose="020B0604020202020204" pitchFamily="34" charset="0"/>
        <a:buChar char="•"/>
        <a:tabLst/>
        <a:defRPr sz="22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423482"/>
        </a:buClr>
        <a:buFont typeface="Police système Courant"/>
        <a:buChar char="-"/>
        <a:defRPr sz="20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Word.doc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62F4A535-AFC2-4D39-8E2B-A1221CC71B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387152"/>
              </p:ext>
            </p:extLst>
          </p:nvPr>
        </p:nvGraphicFramePr>
        <p:xfrm>
          <a:off x="152400" y="2037991"/>
          <a:ext cx="8839200" cy="795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858000" imgH="317500" progId="Word.Document.12">
                  <p:embed/>
                </p:oleObj>
              </mc:Choice>
              <mc:Fallback>
                <p:oleObj name="Document" r:id="rId3" imgW="6858000" imgH="317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2037991"/>
                        <a:ext cx="8839200" cy="795327"/>
                      </a:xfrm>
                      <a:prstGeom prst="rect">
                        <a:avLst/>
                      </a:prstGeom>
                      <a:ln w="28575">
                        <a:solidFill>
                          <a:srgbClr val="EF700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56AD1263-56E7-3744-C102-3E32FEB07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43" y="1315888"/>
            <a:ext cx="6685842" cy="521663"/>
          </a:xfrm>
        </p:spPr>
        <p:txBody>
          <a:bodyPr anchor="t">
            <a:noAutofit/>
          </a:bodyPr>
          <a:lstStyle/>
          <a:p>
            <a:pPr algn="l"/>
            <a:r>
              <a:rPr lang="fr-FR" sz="2000" dirty="0"/>
              <a:t>Déclaration de liens d’intérêt avec les industriels de santé </a:t>
            </a:r>
            <a:br>
              <a:rPr lang="fr-FR" sz="2000" dirty="0"/>
            </a:br>
            <a:r>
              <a:rPr lang="fr-FR" sz="2000" dirty="0"/>
              <a:t>en rapport avec le thème de la présentation (loi du 04/03/2002) :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AF5354-13DE-AB02-4571-D160CAFE1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2039121"/>
            <a:ext cx="8694963" cy="3029801"/>
          </a:xfrm>
        </p:spPr>
        <p:txBody>
          <a:bodyPr>
            <a:normAutofit/>
          </a:bodyPr>
          <a:lstStyle/>
          <a:p>
            <a:pPr marL="179388" indent="-179388" algn="l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rgbClr val="423482"/>
                </a:solidFill>
              </a:rPr>
              <a:t>Intervenant</a:t>
            </a:r>
            <a:r>
              <a:rPr lang="fr-FR" sz="2000" dirty="0">
                <a:solidFill>
                  <a:srgbClr val="423482"/>
                </a:solidFill>
              </a:rPr>
              <a:t> :</a:t>
            </a:r>
            <a:r>
              <a:rPr lang="fr-FR" sz="2000" dirty="0"/>
              <a:t> Nom/Prénom</a:t>
            </a:r>
          </a:p>
          <a:p>
            <a:pPr marL="179388" indent="-179388" algn="l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rgbClr val="423482"/>
                </a:solidFill>
              </a:rPr>
              <a:t>Titre</a:t>
            </a:r>
            <a:r>
              <a:rPr lang="fr-FR" sz="2000" dirty="0">
                <a:solidFill>
                  <a:srgbClr val="423482"/>
                </a:solidFill>
              </a:rPr>
              <a:t> : </a:t>
            </a:r>
            <a:r>
              <a:rPr lang="fr-FR" sz="2000" dirty="0"/>
              <a:t>Intitulé de l’intervention</a:t>
            </a:r>
            <a:br>
              <a:rPr lang="fr-FR" sz="2000" dirty="0"/>
            </a:br>
            <a:endParaRPr lang="fr-FR" sz="2000" dirty="0"/>
          </a:p>
          <a:p>
            <a:pPr marL="179388" indent="-179388" algn="l">
              <a:buFont typeface="Arial" panose="020B0604020202020204" pitchFamily="34" charset="0"/>
              <a:buChar char="•"/>
            </a:pPr>
            <a:r>
              <a:rPr lang="fr-FR" sz="2000" dirty="0"/>
              <a:t>Consultant ou membre d’un conseil scientifique	</a:t>
            </a:r>
          </a:p>
          <a:p>
            <a:pPr marL="179388" indent="-179388" algn="l"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fr-FR" sz="2000" dirty="0"/>
              <a:t>Conférencier ou auteur/rédacteur rémunéré d’articles ou documents </a:t>
            </a:r>
          </a:p>
          <a:p>
            <a:pPr marL="179388" indent="-179388" algn="l"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fr-FR" sz="2000" dirty="0"/>
              <a:t>Prise en charge de frais de voyage, d’hébergement </a:t>
            </a:r>
            <a:br>
              <a:rPr lang="fr-FR" sz="2000" dirty="0"/>
            </a:br>
            <a:r>
              <a:rPr lang="fr-FR" sz="2000" dirty="0"/>
              <a:t>ou d’inscription à des congrès ou autres manifestations</a:t>
            </a:r>
          </a:p>
          <a:p>
            <a:pPr marL="179388" indent="-179388" algn="l"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fr-FR" sz="2000" dirty="0"/>
              <a:t>Investigateur principal d’une recherche ou d’une étude clinique</a:t>
            </a: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2973611-7BF9-8E25-7C2D-E639A2171014}"/>
              </a:ext>
            </a:extLst>
          </p:cNvPr>
          <p:cNvSpPr txBox="1">
            <a:spLocks/>
          </p:cNvSpPr>
          <p:nvPr/>
        </p:nvSpPr>
        <p:spPr>
          <a:xfrm>
            <a:off x="7122011" y="1301849"/>
            <a:ext cx="1912961" cy="66156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BBB00"/>
              </a:buClr>
              <a:buFont typeface="Wingdings" pitchFamily="2" charset="2"/>
              <a:buNone/>
              <a:tabLst/>
              <a:defRPr sz="2400" kern="1200" spc="-1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80B1"/>
              </a:buClr>
              <a:buFont typeface="Arial" panose="020B0604020202020204" pitchFamily="34" charset="0"/>
              <a:buNone/>
              <a:tabLst/>
              <a:defRPr sz="1500" kern="1200" spc="-1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 spc="-1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 spc="-1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 spc="-1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b="1" dirty="0"/>
              <a:t>L’orateur ne </a:t>
            </a:r>
            <a:br>
              <a:rPr lang="fr-FR" sz="1600" b="1" dirty="0"/>
            </a:br>
            <a:r>
              <a:rPr lang="fr-FR" sz="1600" b="1" dirty="0"/>
              <a:t>souhaite</a:t>
            </a:r>
            <a:br>
              <a:rPr lang="fr-FR" sz="1600" b="1" dirty="0"/>
            </a:br>
            <a:r>
              <a:rPr lang="fr-FR" sz="1600" b="1" dirty="0"/>
              <a:t>pas répondre</a:t>
            </a:r>
            <a:endParaRPr lang="fr-FR" sz="1600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BD10495-FEF0-77BE-87E3-B5D76F182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 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5A4156D4-6586-D0B8-D56F-810D36BA5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 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AF111DD3-215B-C68F-F5BB-0076DA97AB71}"/>
              </a:ext>
            </a:extLst>
          </p:cNvPr>
          <p:cNvGrpSpPr/>
          <p:nvPr/>
        </p:nvGrpSpPr>
        <p:grpSpPr>
          <a:xfrm>
            <a:off x="7451725" y="3123049"/>
            <a:ext cx="1458913" cy="236538"/>
            <a:chOff x="7451725" y="2813050"/>
            <a:chExt cx="1458913" cy="236538"/>
          </a:xfrm>
        </p:grpSpPr>
        <p:sp>
          <p:nvSpPr>
            <p:cNvPr id="14" name="Rectangle 19">
              <a:extLst>
                <a:ext uri="{FF2B5EF4-FFF2-40B4-BE49-F238E27FC236}">
                  <a16:creationId xmlns:a16="http://schemas.microsoft.com/office/drawing/2014/main" id="{B64A3349-B204-7D68-DD31-7DE810AE4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7625" y="2813050"/>
              <a:ext cx="396875" cy="2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77B63F"/>
                </a:buClr>
                <a:buChar char="•"/>
                <a:defRPr sz="2800" b="1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8F4DAD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>
                  <a:solidFill>
                    <a:srgbClr val="D53E42"/>
                  </a:solidFill>
                  <a:latin typeface="Arial" panose="020B0604020202020204" pitchFamily="34" charset="0"/>
                </a:rPr>
                <a:t>OUI</a:t>
              </a:r>
              <a:endParaRPr lang="fr-FR" altLang="fr-FR" sz="1400" dirty="0">
                <a:solidFill>
                  <a:srgbClr val="D53E42"/>
                </a:solidFill>
                <a:latin typeface="Times" pitchFamily="2" charset="0"/>
              </a:endParaRPr>
            </a:p>
          </p:txBody>
        </p:sp>
        <p:sp>
          <p:nvSpPr>
            <p:cNvPr id="15" name="Rectangle 33">
              <a:extLst>
                <a:ext uri="{FF2B5EF4-FFF2-40B4-BE49-F238E27FC236}">
                  <a16:creationId xmlns:a16="http://schemas.microsoft.com/office/drawing/2014/main" id="{929DFFA8-CB58-4B27-7AA4-5160539FB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9788" y="2813050"/>
              <a:ext cx="450850" cy="2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77B63F"/>
                </a:buClr>
                <a:buChar char="•"/>
                <a:defRPr sz="2800" b="1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8F4DAD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>
                  <a:solidFill>
                    <a:srgbClr val="D53E42"/>
                  </a:solidFill>
                  <a:latin typeface="Arial" panose="020B0604020202020204" pitchFamily="34" charset="0"/>
                </a:rPr>
                <a:t>NON</a:t>
              </a:r>
              <a:endParaRPr lang="fr-FR" altLang="fr-FR" sz="1400">
                <a:solidFill>
                  <a:srgbClr val="D53E42"/>
                </a:solidFill>
                <a:latin typeface="Times" pitchFamily="2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919AEE-CC91-E160-019E-7972C18C8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1725" y="2870752"/>
              <a:ext cx="215900" cy="1619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fr-FR">
                <a:latin typeface="Times" pitchFamily="-106" charset="0"/>
                <a:ea typeface="MS PGothic" pitchFamily="34" charset="-128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1D27221-47AD-55DA-4BDA-DE040C4C9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3888" y="2870752"/>
              <a:ext cx="215900" cy="1619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fr-FR">
                <a:latin typeface="Times" pitchFamily="-106" charset="0"/>
                <a:ea typeface="MS PGothic" pitchFamily="34" charset="-128"/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BEA8E08-05EC-B535-8395-50743226E661}"/>
              </a:ext>
            </a:extLst>
          </p:cNvPr>
          <p:cNvGrpSpPr/>
          <p:nvPr/>
        </p:nvGrpSpPr>
        <p:grpSpPr>
          <a:xfrm>
            <a:off x="7451725" y="3585958"/>
            <a:ext cx="1458913" cy="236538"/>
            <a:chOff x="7451725" y="3341812"/>
            <a:chExt cx="1458913" cy="236538"/>
          </a:xfrm>
        </p:grpSpPr>
        <p:sp>
          <p:nvSpPr>
            <p:cNvPr id="18" name="Rectangle 19">
              <a:extLst>
                <a:ext uri="{FF2B5EF4-FFF2-40B4-BE49-F238E27FC236}">
                  <a16:creationId xmlns:a16="http://schemas.microsoft.com/office/drawing/2014/main" id="{8BB23FBB-8E7C-BD44-49DE-D45001841D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7625" y="3341812"/>
              <a:ext cx="396875" cy="2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77B63F"/>
                </a:buClr>
                <a:buChar char="•"/>
                <a:defRPr sz="2800" b="1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8F4DAD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>
                  <a:solidFill>
                    <a:srgbClr val="D53E42"/>
                  </a:solidFill>
                  <a:latin typeface="Arial" panose="020B0604020202020204" pitchFamily="34" charset="0"/>
                </a:rPr>
                <a:t>OUI</a:t>
              </a:r>
              <a:endParaRPr lang="fr-FR" altLang="fr-FR" sz="1400" dirty="0">
                <a:solidFill>
                  <a:srgbClr val="D53E42"/>
                </a:solidFill>
                <a:latin typeface="Times" pitchFamily="2" charset="0"/>
              </a:endParaRPr>
            </a:p>
          </p:txBody>
        </p:sp>
        <p:sp>
          <p:nvSpPr>
            <p:cNvPr id="19" name="Rectangle 33">
              <a:extLst>
                <a:ext uri="{FF2B5EF4-FFF2-40B4-BE49-F238E27FC236}">
                  <a16:creationId xmlns:a16="http://schemas.microsoft.com/office/drawing/2014/main" id="{CE91F896-3BC0-8AB3-D0AE-63E9A695F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9788" y="3341812"/>
              <a:ext cx="450850" cy="2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77B63F"/>
                </a:buClr>
                <a:buChar char="•"/>
                <a:defRPr sz="2800" b="1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8F4DAD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>
                  <a:solidFill>
                    <a:srgbClr val="D53E42"/>
                  </a:solidFill>
                  <a:latin typeface="Arial" panose="020B0604020202020204" pitchFamily="34" charset="0"/>
                </a:rPr>
                <a:t>NON</a:t>
              </a:r>
              <a:endParaRPr lang="fr-FR" altLang="fr-FR" sz="1400" dirty="0">
                <a:solidFill>
                  <a:srgbClr val="D53E42"/>
                </a:solidFill>
                <a:latin typeface="Times" pitchFamily="2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8E8D9BE-8B15-D2FF-D6C4-EF81A7A09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1725" y="3399514"/>
              <a:ext cx="215900" cy="1619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fr-FR">
                <a:latin typeface="Times" pitchFamily="-106" charset="0"/>
                <a:ea typeface="MS PGothic" pitchFamily="34" charset="-128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EEDE2EC-FA59-9B61-79B1-8192FCC807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3888" y="3399514"/>
              <a:ext cx="215900" cy="1619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fr-FR">
                <a:latin typeface="Times" pitchFamily="-106" charset="0"/>
                <a:ea typeface="MS PGothic" pitchFamily="34" charset="-128"/>
              </a:endParaRP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1DE31793-5281-C548-9411-102C2A05DC87}"/>
              </a:ext>
            </a:extLst>
          </p:cNvPr>
          <p:cNvGrpSpPr/>
          <p:nvPr/>
        </p:nvGrpSpPr>
        <p:grpSpPr>
          <a:xfrm>
            <a:off x="7451725" y="4160038"/>
            <a:ext cx="1458913" cy="236538"/>
            <a:chOff x="7451725" y="3709316"/>
            <a:chExt cx="1458913" cy="236538"/>
          </a:xfrm>
        </p:grpSpPr>
        <p:sp>
          <p:nvSpPr>
            <p:cNvPr id="22" name="Rectangle 19">
              <a:extLst>
                <a:ext uri="{FF2B5EF4-FFF2-40B4-BE49-F238E27FC236}">
                  <a16:creationId xmlns:a16="http://schemas.microsoft.com/office/drawing/2014/main" id="{5CDB9FBF-1707-0F7B-B93D-692CDF18B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7625" y="3709316"/>
              <a:ext cx="396875" cy="2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77B63F"/>
                </a:buClr>
                <a:buChar char="•"/>
                <a:defRPr sz="2800" b="1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8F4DAD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>
                  <a:solidFill>
                    <a:srgbClr val="D53E42"/>
                  </a:solidFill>
                  <a:latin typeface="Arial" panose="020B0604020202020204" pitchFamily="34" charset="0"/>
                </a:rPr>
                <a:t>OUI</a:t>
              </a:r>
              <a:endParaRPr lang="fr-FR" altLang="fr-FR" sz="1400" dirty="0">
                <a:solidFill>
                  <a:srgbClr val="D53E42"/>
                </a:solidFill>
                <a:latin typeface="Times" pitchFamily="2" charset="0"/>
              </a:endParaRPr>
            </a:p>
          </p:txBody>
        </p:sp>
        <p:sp>
          <p:nvSpPr>
            <p:cNvPr id="23" name="Rectangle 33">
              <a:extLst>
                <a:ext uri="{FF2B5EF4-FFF2-40B4-BE49-F238E27FC236}">
                  <a16:creationId xmlns:a16="http://schemas.microsoft.com/office/drawing/2014/main" id="{EFC19835-077E-8ECD-FBF7-A389196D4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9788" y="3709316"/>
              <a:ext cx="450850" cy="2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77B63F"/>
                </a:buClr>
                <a:buChar char="•"/>
                <a:defRPr sz="2800" b="1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8F4DAD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>
                  <a:solidFill>
                    <a:srgbClr val="D53E42"/>
                  </a:solidFill>
                  <a:latin typeface="Arial" panose="020B0604020202020204" pitchFamily="34" charset="0"/>
                </a:rPr>
                <a:t>NON</a:t>
              </a:r>
              <a:endParaRPr lang="fr-FR" altLang="fr-FR" sz="1400" dirty="0">
                <a:solidFill>
                  <a:srgbClr val="D53E42"/>
                </a:solidFill>
                <a:latin typeface="Times" pitchFamily="2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2F3BB80-B6E2-9A99-ED0D-2758B23A6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1725" y="3767018"/>
              <a:ext cx="215900" cy="1619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fr-FR">
                <a:latin typeface="Times" pitchFamily="-106" charset="0"/>
                <a:ea typeface="MS PGothic" pitchFamily="34" charset="-128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776C3F0-D223-46F5-4444-54F3AE20C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3888" y="3767018"/>
              <a:ext cx="215900" cy="1619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fr-FR">
                <a:latin typeface="Times" pitchFamily="-106" charset="0"/>
                <a:ea typeface="MS PGothic" pitchFamily="34" charset="-128"/>
              </a:endParaRP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B333FBE7-BDC3-96C9-A747-BB6B68979D7D}"/>
              </a:ext>
            </a:extLst>
          </p:cNvPr>
          <p:cNvGrpSpPr/>
          <p:nvPr/>
        </p:nvGrpSpPr>
        <p:grpSpPr>
          <a:xfrm>
            <a:off x="7451725" y="4759495"/>
            <a:ext cx="1458913" cy="236538"/>
            <a:chOff x="7451725" y="2813050"/>
            <a:chExt cx="1458913" cy="236538"/>
          </a:xfrm>
        </p:grpSpPr>
        <p:sp>
          <p:nvSpPr>
            <p:cNvPr id="30" name="Rectangle 19">
              <a:extLst>
                <a:ext uri="{FF2B5EF4-FFF2-40B4-BE49-F238E27FC236}">
                  <a16:creationId xmlns:a16="http://schemas.microsoft.com/office/drawing/2014/main" id="{5E8E06B7-F924-8D9E-2CE4-3D0E21D65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7625" y="2813050"/>
              <a:ext cx="396875" cy="2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77B63F"/>
                </a:buClr>
                <a:buChar char="•"/>
                <a:defRPr sz="2800" b="1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8F4DAD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>
                  <a:solidFill>
                    <a:srgbClr val="D53E42"/>
                  </a:solidFill>
                  <a:latin typeface="Arial" panose="020B0604020202020204" pitchFamily="34" charset="0"/>
                </a:rPr>
                <a:t>OUI</a:t>
              </a:r>
              <a:endParaRPr lang="fr-FR" altLang="fr-FR" sz="1400" dirty="0">
                <a:solidFill>
                  <a:srgbClr val="D53E42"/>
                </a:solidFill>
                <a:latin typeface="Times" pitchFamily="2" charset="0"/>
              </a:endParaRPr>
            </a:p>
          </p:txBody>
        </p:sp>
        <p:sp>
          <p:nvSpPr>
            <p:cNvPr id="31" name="Rectangle 33">
              <a:extLst>
                <a:ext uri="{FF2B5EF4-FFF2-40B4-BE49-F238E27FC236}">
                  <a16:creationId xmlns:a16="http://schemas.microsoft.com/office/drawing/2014/main" id="{C9969B5C-74C2-2596-AE43-925CE22CC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9788" y="2813050"/>
              <a:ext cx="450850" cy="2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77B63F"/>
                </a:buClr>
                <a:buChar char="•"/>
                <a:defRPr sz="2800" b="1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8F4DAD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Narrow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>
                  <a:solidFill>
                    <a:srgbClr val="D53E42"/>
                  </a:solidFill>
                  <a:latin typeface="Arial" panose="020B0604020202020204" pitchFamily="34" charset="0"/>
                </a:rPr>
                <a:t>NON</a:t>
              </a:r>
              <a:endParaRPr lang="fr-FR" altLang="fr-FR" sz="1400" dirty="0">
                <a:solidFill>
                  <a:srgbClr val="D53E42"/>
                </a:solidFill>
                <a:latin typeface="Times" pitchFamily="2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AA277BD-7F9C-8754-C230-CC5A79437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1725" y="2870752"/>
              <a:ext cx="215900" cy="1619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fr-FR">
                <a:latin typeface="Times" pitchFamily="-106" charset="0"/>
                <a:ea typeface="MS PGothic" pitchFamily="34" charset="-128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7DAAF7A-8647-E410-D780-12E0F33E32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3888" y="2870752"/>
              <a:ext cx="215900" cy="1619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fr-FR">
                <a:latin typeface="Times" pitchFamily="-106" charset="0"/>
                <a:ea typeface="MS PGothic" pitchFamily="34" charset="-128"/>
              </a:endParaRP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80A02D0-5C6F-5014-0500-8812C5780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7406" y="1437051"/>
            <a:ext cx="391397" cy="256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latin typeface="Times" pitchFamily="-106" charset="0"/>
              <a:ea typeface="MS PGothic" pitchFamily="34" charset="-128"/>
            </a:endParaRPr>
          </a:p>
        </p:txBody>
      </p:sp>
      <p:sp>
        <p:nvSpPr>
          <p:cNvPr id="39" name="ZoneTexte 37">
            <a:extLst>
              <a:ext uri="{FF2B5EF4-FFF2-40B4-BE49-F238E27FC236}">
                <a16:creationId xmlns:a16="http://schemas.microsoft.com/office/drawing/2014/main" id="{19814280-81E5-E274-BACA-62C050237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0290" y="126742"/>
            <a:ext cx="224155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388">
              <a:spcBef>
                <a:spcPct val="20000"/>
              </a:spcBef>
              <a:buClr>
                <a:srgbClr val="77B63F"/>
              </a:buClr>
              <a:buChar char="•"/>
              <a:defRPr sz="2800" b="1">
                <a:solidFill>
                  <a:schemeClr val="tx1"/>
                </a:solidFill>
                <a:latin typeface="Arial Narrow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8F4DAD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 Narrow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 Narrow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 Narrow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 Narrow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 Narrow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 Narrow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 Narrow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 Narrow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altLang="fr-FR" sz="1600" b="0" dirty="0">
                <a:solidFill>
                  <a:schemeClr val="bg1"/>
                </a:solidFill>
                <a:latin typeface="Arial" panose="020B0604020202020204" pitchFamily="34" charset="0"/>
              </a:rPr>
              <a:t>Utilisez cette icône de validation pour cocher les cases 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fr-FR" altLang="fr-FR" sz="1600" b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fr-FR" altLang="ja-JP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ce faire, </a:t>
            </a:r>
            <a:r>
              <a:rPr lang="fr-FR" altLang="ja-JP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copiez</a:t>
            </a:r>
            <a:r>
              <a:rPr lang="fr-FR" altLang="ja-JP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ja-JP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puis</a:t>
            </a:r>
            <a:r>
              <a:rPr lang="fr-FR" altLang="ja-JP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ja-JP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coller</a:t>
            </a:r>
            <a:r>
              <a:rPr lang="fr-FR" altLang="ja-JP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celle-ci sur les cases à cocher.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fr-FR" altLang="ja-JP" sz="16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fr-FR" altLang="ja-JP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N’oubliez pas, </a:t>
            </a:r>
            <a:br>
              <a:rPr lang="fr-FR" altLang="ja-JP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ja-JP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vous cochez « </a:t>
            </a:r>
            <a:r>
              <a:rPr lang="fr-FR" altLang="ja-JP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OUI</a:t>
            </a:r>
            <a:r>
              <a:rPr lang="fr-FR" altLang="ja-JP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», de préciser la liste des organismes ou firmes pharmaceutiques concernés dans le champ associé.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fr-FR" altLang="ja-JP" sz="16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fr-FR" altLang="ja-JP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Merci.</a:t>
            </a:r>
          </a:p>
        </p:txBody>
      </p:sp>
      <p:pic>
        <p:nvPicPr>
          <p:cNvPr id="40" name="Image 35">
            <a:extLst>
              <a:ext uri="{FF2B5EF4-FFF2-40B4-BE49-F238E27FC236}">
                <a16:creationId xmlns:a16="http://schemas.microsoft.com/office/drawing/2014/main" id="{3F6EEDB3-F8EA-F815-AC09-F73366B6D3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51286" y="897053"/>
            <a:ext cx="3492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26233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</TotalTime>
  <Words>146</Words>
  <Application>Microsoft Macintosh PowerPoint</Application>
  <PresentationFormat>Affichage à l'écran (16:9)</PresentationFormat>
  <Paragraphs>26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Police système Courant</vt:lpstr>
      <vt:lpstr>Times</vt:lpstr>
      <vt:lpstr>Wingdings</vt:lpstr>
      <vt:lpstr>Thème Office</vt:lpstr>
      <vt:lpstr>Document</vt:lpstr>
      <vt:lpstr>Déclaration de liens d’intérêt avec les industriels de santé  en rapport avec le thème de la présentation (loi du 04/03/2002)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 Drogou</dc:creator>
  <cp:lastModifiedBy>Nathalie Drogou</cp:lastModifiedBy>
  <cp:revision>17</cp:revision>
  <dcterms:created xsi:type="dcterms:W3CDTF">2024-03-14T13:00:39Z</dcterms:created>
  <dcterms:modified xsi:type="dcterms:W3CDTF">2026-03-19T12:19:40Z</dcterms:modified>
</cp:coreProperties>
</file>