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78"/>
  </p:notesMasterIdLst>
  <p:sldIdLst>
    <p:sldId id="268" r:id="rId5"/>
    <p:sldId id="269"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33" r:id="rId42"/>
    <p:sldId id="260" r:id="rId43"/>
    <p:sldId id="261" r:id="rId44"/>
    <p:sldId id="262" r:id="rId45"/>
    <p:sldId id="263" r:id="rId46"/>
    <p:sldId id="264" r:id="rId47"/>
    <p:sldId id="265" r:id="rId48"/>
    <p:sldId id="266" r:id="rId49"/>
    <p:sldId id="267" r:id="rId50"/>
    <p:sldId id="270" r:id="rId51"/>
    <p:sldId id="271" r:id="rId52"/>
    <p:sldId id="272" r:id="rId53"/>
    <p:sldId id="273" r:id="rId54"/>
    <p:sldId id="274" r:id="rId55"/>
    <p:sldId id="275" r:id="rId56"/>
    <p:sldId id="276" r:id="rId57"/>
    <p:sldId id="277" r:id="rId58"/>
    <p:sldId id="278" r:id="rId59"/>
    <p:sldId id="279" r:id="rId60"/>
    <p:sldId id="280" r:id="rId61"/>
    <p:sldId id="281" r:id="rId62"/>
    <p:sldId id="282" r:id="rId63"/>
    <p:sldId id="283" r:id="rId64"/>
    <p:sldId id="284" r:id="rId65"/>
    <p:sldId id="285" r:id="rId66"/>
    <p:sldId id="286" r:id="rId67"/>
    <p:sldId id="287" r:id="rId68"/>
    <p:sldId id="288" r:id="rId69"/>
    <p:sldId id="289" r:id="rId70"/>
    <p:sldId id="290" r:id="rId71"/>
    <p:sldId id="292" r:id="rId72"/>
    <p:sldId id="293" r:id="rId73"/>
    <p:sldId id="294" r:id="rId74"/>
    <p:sldId id="295" r:id="rId75"/>
    <p:sldId id="296" r:id="rId76"/>
    <p:sldId id="297" r:id="rId7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984"/>
    <a:srgbClr val="57AF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p:scale>
          <a:sx n="66" d="100"/>
          <a:sy n="66" d="100"/>
        </p:scale>
        <p:origin x="-2408" y="-9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28124-889E-48C7-98ED-35ADC1F36C78}" type="datetimeFigureOut">
              <a:rPr lang="fr-FR" smtClean="0"/>
              <a:t>04/06/19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D49BC8-8505-4B52-B3AB-C3E1475C4682}" type="slidenum">
              <a:rPr lang="fr-FR" smtClean="0"/>
              <a:t>‹#›</a:t>
            </a:fld>
            <a:endParaRPr lang="fr-FR"/>
          </a:p>
        </p:txBody>
      </p:sp>
    </p:spTree>
    <p:extLst>
      <p:ext uri="{BB962C8B-B14F-4D97-AF65-F5344CB8AC3E}">
        <p14:creationId xmlns:p14="http://schemas.microsoft.com/office/powerpoint/2010/main" val="141656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88B949-C416-E744-897F-7F0129F457F5}" type="slidenum">
              <a:rPr lang="fr-FR" sz="1200">
                <a:solidFill>
                  <a:prstClr val="black"/>
                </a:solidFill>
              </a:rPr>
              <a:pPr/>
              <a:t>12</a:t>
            </a:fld>
            <a:endParaRPr lang="fr-FR" sz="1200">
              <a:solidFill>
                <a:prstClr val="black"/>
              </a:solidFill>
            </a:endParaRPr>
          </a:p>
        </p:txBody>
      </p:sp>
      <p:sp>
        <p:nvSpPr>
          <p:cNvPr id="41987" name="Rectangle 2"/>
          <p:cNvSpPr>
            <a:spLocks noGrp="1" noRot="1" noChangeAspect="1" noChangeArrowheads="1" noTextEdit="1"/>
          </p:cNvSpPr>
          <p:nvPr>
            <p:ph type="sldImg"/>
          </p:nvPr>
        </p:nvSpPr>
        <p:spPr>
          <a:xfrm>
            <a:off x="1371600" y="746125"/>
            <a:ext cx="4130675" cy="3098800"/>
          </a:xfrm>
          <a:ln/>
        </p:spPr>
      </p:sp>
      <p:sp>
        <p:nvSpPr>
          <p:cNvPr id="41988" name="Rectangle 3"/>
          <p:cNvSpPr>
            <a:spLocks noGrp="1" noChangeArrowheads="1"/>
          </p:cNvSpPr>
          <p:nvPr>
            <p:ph type="body" idx="1"/>
          </p:nvPr>
        </p:nvSpPr>
        <p:spPr>
          <a:xfrm>
            <a:off x="943567" y="4346069"/>
            <a:ext cx="5036165" cy="413256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fr-FR">
              <a:latin typeface="Times New Roman" charset="0"/>
            </a:endParaRPr>
          </a:p>
          <a:p>
            <a:pPr eaLnBrk="1" hangingPunct="1"/>
            <a:endParaRPr lang="fr-FR">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E6520B6-F164-7B4D-8B11-F961DC5D63F7}" type="slidenum">
              <a:rPr lang="fr-FR">
                <a:solidFill>
                  <a:prstClr val="black"/>
                </a:solidFill>
                <a:latin typeface="Calibri"/>
              </a:rPr>
              <a:pPr/>
              <a:t>13</a:t>
            </a:fld>
            <a:endParaRPr lang="fr-FR">
              <a:solidFill>
                <a:prstClr val="black"/>
              </a:solidFill>
              <a:latin typeface="Calibri"/>
            </a:endParaRPr>
          </a:p>
        </p:txBody>
      </p:sp>
      <p:sp>
        <p:nvSpPr>
          <p:cNvPr id="15257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5BF22F-2AD6-FE4E-89BD-73AFBD2DD949}" type="slidenum">
              <a:rPr lang="fr-FR">
                <a:solidFill>
                  <a:prstClr val="black"/>
                </a:solidFill>
                <a:latin typeface="Calibri"/>
              </a:rPr>
              <a:pPr/>
              <a:t>14</a:t>
            </a:fld>
            <a:endParaRPr lang="fr-FR">
              <a:solidFill>
                <a:prstClr val="black"/>
              </a:solidFill>
              <a:latin typeface="Calibri"/>
            </a:endParaRPr>
          </a:p>
        </p:txBody>
      </p:sp>
      <p:sp>
        <p:nvSpPr>
          <p:cNvPr id="13721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137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52C4E6-FBB9-4DCA-9804-7C055E8493D9}" type="slidenum">
              <a:rPr lang="fr-FR" sz="1200" smtClean="0"/>
              <a:pPr eaLnBrk="1" hangingPunct="1"/>
              <a:t>47</a:t>
            </a:fld>
            <a:endParaRPr lang="fr-FR" sz="1200" smtClean="0"/>
          </a:p>
        </p:txBody>
      </p:sp>
      <p:sp>
        <p:nvSpPr>
          <p:cNvPr id="41987" name="Rectangle 2"/>
          <p:cNvSpPr>
            <a:spLocks noGrp="1" noRot="1" noChangeAspect="1" noChangeArrowheads="1" noTextEdit="1"/>
          </p:cNvSpPr>
          <p:nvPr>
            <p:ph type="sldImg"/>
          </p:nvPr>
        </p:nvSpPr>
        <p:spPr>
          <a:xfrm>
            <a:off x="1371600" y="746125"/>
            <a:ext cx="4130675" cy="3098800"/>
          </a:xfrm>
          <a:ln/>
        </p:spPr>
      </p:sp>
      <p:sp>
        <p:nvSpPr>
          <p:cNvPr id="41988" name="Rectangle 3"/>
          <p:cNvSpPr>
            <a:spLocks noGrp="1" noChangeArrowheads="1"/>
          </p:cNvSpPr>
          <p:nvPr>
            <p:ph type="body" idx="1"/>
          </p:nvPr>
        </p:nvSpPr>
        <p:spPr>
          <a:xfrm>
            <a:off x="943567" y="4346069"/>
            <a:ext cx="5036165" cy="4132567"/>
          </a:xfrm>
          <a:noFill/>
        </p:spPr>
        <p:txBody>
          <a:bodyPr/>
          <a:lstStyle/>
          <a:p>
            <a:pPr eaLnBrk="1" hangingPunct="1"/>
            <a:endParaRPr lang="fr-FR" smtClean="0"/>
          </a:p>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E579805-B35E-4489-A6B5-E03E8373905E}" type="slidenum">
              <a:rPr lang="fr-FR" sz="1200" smtClean="0"/>
              <a:pPr/>
              <a:t>60</a:t>
            </a:fld>
            <a:endParaRPr lang="fr-FR"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fr-FR"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326522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47726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4020466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31736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044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1265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9799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55287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33525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17374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636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201193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28324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49975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solidFill>
                  <a:prstClr val="black"/>
                </a:solidFill>
                <a:latin typeface="Calibri"/>
              </a:rPr>
              <a:pPr/>
              <a:t>04/06/19</a:t>
            </a:fld>
            <a:endParaRPr lang="fr-FR">
              <a:solidFill>
                <a:prstClr val="black"/>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3703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pied de page 3"/>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3097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35143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02510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5637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1258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90816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878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4044072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57851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78297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76400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457200"/>
            <a:ext cx="1943100" cy="56388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457200"/>
            <a:ext cx="567690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5562600" y="6172200"/>
            <a:ext cx="2177752" cy="209128"/>
          </a:xfrm>
          <a:prstGeom prst="rect">
            <a:avLst/>
          </a:prstGeom>
        </p:spPr>
        <p:txBody>
          <a:bodyPr/>
          <a:lstStyle>
            <a:lvl1pPr>
              <a:defRPr/>
            </a:lvl1pPr>
          </a:lstStyle>
          <a:p>
            <a:pPr defTabSz="914400" eaLnBrk="0" fontAlgn="base" hangingPunct="0">
              <a:spcBef>
                <a:spcPct val="0"/>
              </a:spcBef>
              <a:spcAft>
                <a:spcPct val="0"/>
              </a:spcAft>
            </a:pPr>
            <a:endParaRPr lang="fr-F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81299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fld id="{5B707B6E-CD0B-2349-975A-FD70C538760B}"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1158907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fld id="{9D806306-9B77-BD4B-B49E-56A442D89CF0}"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233341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fld id="{740F0534-3254-1646-8A45-98A1624D0CCA}"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3240151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fld id="{CD65EBA4-019F-8649-AAA7-5A21D1545CDE}"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2399585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9" name="Rectangle 6"/>
          <p:cNvSpPr>
            <a:spLocks noGrp="1" noChangeArrowheads="1"/>
          </p:cNvSpPr>
          <p:nvPr>
            <p:ph type="sldNum" sz="quarter" idx="12"/>
          </p:nvPr>
        </p:nvSpPr>
        <p:spPr>
          <a:ln/>
        </p:spPr>
        <p:txBody>
          <a:bodyPr/>
          <a:lstStyle>
            <a:lvl1pPr>
              <a:defRPr/>
            </a:lvl1pPr>
          </a:lstStyle>
          <a:p>
            <a:fld id="{4898806A-9A6E-944A-B469-36BCD4D5811E}"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357220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5" name="Rectangle 6"/>
          <p:cNvSpPr>
            <a:spLocks noGrp="1" noChangeArrowheads="1"/>
          </p:cNvSpPr>
          <p:nvPr>
            <p:ph type="sldNum" sz="quarter" idx="12"/>
          </p:nvPr>
        </p:nvSpPr>
        <p:spPr>
          <a:ln/>
        </p:spPr>
        <p:txBody>
          <a:bodyPr/>
          <a:lstStyle>
            <a:lvl1pPr>
              <a:defRPr/>
            </a:lvl1pPr>
          </a:lstStyle>
          <a:p>
            <a:fld id="{47F5C345-3ABA-9B4B-B583-37F30A752918}"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251948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2070388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4" name="Rectangle 6"/>
          <p:cNvSpPr>
            <a:spLocks noGrp="1" noChangeArrowheads="1"/>
          </p:cNvSpPr>
          <p:nvPr>
            <p:ph type="sldNum" sz="quarter" idx="12"/>
          </p:nvPr>
        </p:nvSpPr>
        <p:spPr>
          <a:ln/>
        </p:spPr>
        <p:txBody>
          <a:bodyPr/>
          <a:lstStyle>
            <a:lvl1pPr>
              <a:defRPr/>
            </a:lvl1pPr>
          </a:lstStyle>
          <a:p>
            <a:fld id="{4792D951-CB78-C943-8CDB-66A0BEBD9F8B}"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1152146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fld id="{9503E1E7-4758-9D4A-9384-DA8FBFF207D7}"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1688261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fld id="{1DEC4BA8-F6B6-A54E-BB5E-35A3FDEF0C22}"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142996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fld id="{1EE86131-DE2C-5047-B567-643B14144DCD}"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512328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fld id="{259BF75F-D373-A04E-B98B-7354DE027CE5}" type="slidenum">
              <a:rPr lang="fr-FR">
                <a:solidFill>
                  <a:srgbClr val="FFFF66"/>
                </a:solidFill>
                <a:latin typeface="Times New Roman"/>
              </a:rPr>
              <a:pPr/>
              <a:t>‹#›</a:t>
            </a:fld>
            <a:endParaRPr lang="fr-FR">
              <a:solidFill>
                <a:srgbClr val="FFFF66"/>
              </a:solidFill>
              <a:latin typeface="Times New Roman"/>
            </a:endParaRPr>
          </a:p>
        </p:txBody>
      </p:sp>
    </p:spTree>
    <p:extLst>
      <p:ext uri="{BB962C8B-B14F-4D97-AF65-F5344CB8AC3E}">
        <p14:creationId xmlns:p14="http://schemas.microsoft.com/office/powerpoint/2010/main" val="376507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30961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199232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187176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334677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186822" y="6356351"/>
            <a:ext cx="1403979" cy="365125"/>
          </a:xfrm>
          <a:prstGeom prst="rect">
            <a:avLst/>
          </a:prstGeom>
        </p:spPr>
        <p:txBody>
          <a:bodyPr/>
          <a:lstStyle/>
          <a:p>
            <a:fld id="{39F360C3-0180-9E49-8EBF-51D832F1DE8C}" type="datetimeFigureOut">
              <a:rPr lang="fr-FR" smtClean="0"/>
              <a:t>04/06/19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1F4D8D-19BE-824E-A14D-0AB6FC4A5611}" type="slidenum">
              <a:rPr lang="fr-FR" smtClean="0"/>
              <a:t>‹#›</a:t>
            </a:fld>
            <a:endParaRPr lang="fr-FR"/>
          </a:p>
        </p:txBody>
      </p:sp>
    </p:spTree>
    <p:extLst>
      <p:ext uri="{BB962C8B-B14F-4D97-AF65-F5344CB8AC3E}">
        <p14:creationId xmlns:p14="http://schemas.microsoft.com/office/powerpoint/2010/main" val="41892695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776079"/>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F4D8D-19BE-824E-A14D-0AB6FC4A5611}" type="slidenum">
              <a:rPr lang="fr-FR" smtClean="0"/>
              <a:t>‹#›</a:t>
            </a:fld>
            <a:endParaRPr lang="fr-FR"/>
          </a:p>
        </p:txBody>
      </p:sp>
      <p:pic>
        <p:nvPicPr>
          <p:cNvPr id="7" name="Image 6" descr="jra2019_vignette carre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1161" y="6161497"/>
            <a:ext cx="660172" cy="559979"/>
          </a:xfrm>
          <a:prstGeom prst="rect">
            <a:avLst/>
          </a:prstGeom>
        </p:spPr>
      </p:pic>
    </p:spTree>
    <p:extLst>
      <p:ext uri="{BB962C8B-B14F-4D97-AF65-F5344CB8AC3E}">
        <p14:creationId xmlns:p14="http://schemas.microsoft.com/office/powerpoint/2010/main" val="202461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57AFAA"/>
          </a:solidFill>
          <a:latin typeface="+mj-lt"/>
          <a:ea typeface="+mj-ea"/>
          <a:cs typeface="+mj-cs"/>
        </a:defRPr>
      </a:lvl1pPr>
    </p:titleStyle>
    <p:bodyStyle>
      <a:lvl1pPr marL="342900" indent="-342900" algn="l" defTabSz="457200" rtl="0" eaLnBrk="1" latinLnBrk="0" hangingPunct="1">
        <a:spcBef>
          <a:spcPct val="20000"/>
        </a:spcBef>
        <a:buClr>
          <a:srgbClr val="57AFAA"/>
        </a:buClr>
        <a:buFont typeface="Arial"/>
        <a:buChar char="•"/>
        <a:defRPr sz="3200" kern="1200">
          <a:solidFill>
            <a:srgbClr val="57AFA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74984"/>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7498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7498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7498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776079"/>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F4D8D-19BE-824E-A14D-0AB6FC4A5611}"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Image 6" descr="jra2019_vignette carre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1161" y="6161497"/>
            <a:ext cx="660172" cy="559979"/>
          </a:xfrm>
          <a:prstGeom prst="rect">
            <a:avLst/>
          </a:prstGeom>
        </p:spPr>
      </p:pic>
    </p:spTree>
    <p:extLst>
      <p:ext uri="{BB962C8B-B14F-4D97-AF65-F5344CB8AC3E}">
        <p14:creationId xmlns:p14="http://schemas.microsoft.com/office/powerpoint/2010/main" val="2251340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1" kern="1200">
          <a:solidFill>
            <a:srgbClr val="57AFAA"/>
          </a:solidFill>
          <a:latin typeface="+mj-lt"/>
          <a:ea typeface="+mj-ea"/>
          <a:cs typeface="+mj-cs"/>
        </a:defRPr>
      </a:lvl1pPr>
    </p:titleStyle>
    <p:bodyStyle>
      <a:lvl1pPr marL="342900" indent="-342900" algn="l" defTabSz="457200" rtl="0" eaLnBrk="1" latinLnBrk="0" hangingPunct="1">
        <a:spcBef>
          <a:spcPct val="20000"/>
        </a:spcBef>
        <a:buClr>
          <a:srgbClr val="57AFAA"/>
        </a:buClr>
        <a:buFont typeface="Arial"/>
        <a:buChar char="•"/>
        <a:defRPr sz="3200" kern="1200">
          <a:solidFill>
            <a:srgbClr val="57AFA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74984"/>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7498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7498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7498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762000"/>
          </a:xfrm>
          <a:prstGeom prst="rect">
            <a:avLst/>
          </a:prstGeom>
          <a:solidFill>
            <a:srgbClr val="E0EBF6"/>
          </a:solidFill>
          <a:ln w="28575" cmpd="sng">
            <a:solidFill>
              <a:srgbClr val="5F5F5F"/>
            </a:solid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28575" cmpd="sng">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60440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600" b="1">
          <a:solidFill>
            <a:srgbClr val="15158A"/>
          </a:solidFill>
          <a:latin typeface="+mj-lt"/>
          <a:ea typeface="+mj-ea"/>
          <a:cs typeface="+mj-cs"/>
        </a:defRPr>
      </a:lvl1pPr>
      <a:lvl2pPr algn="ctr" rtl="0" fontAlgn="base">
        <a:spcBef>
          <a:spcPct val="0"/>
        </a:spcBef>
        <a:spcAft>
          <a:spcPct val="0"/>
        </a:spcAft>
        <a:defRPr sz="3600" b="1">
          <a:solidFill>
            <a:schemeClr val="accent2"/>
          </a:solidFill>
          <a:latin typeface="Arial" charset="0"/>
          <a:ea typeface="ＭＳ Ｐゴシック" charset="0"/>
          <a:cs typeface="ＭＳ Ｐゴシック" charset="0"/>
        </a:defRPr>
      </a:lvl2pPr>
      <a:lvl3pPr algn="ctr" rtl="0" fontAlgn="base">
        <a:spcBef>
          <a:spcPct val="0"/>
        </a:spcBef>
        <a:spcAft>
          <a:spcPct val="0"/>
        </a:spcAft>
        <a:defRPr sz="3600" b="1">
          <a:solidFill>
            <a:schemeClr val="accent2"/>
          </a:solidFill>
          <a:latin typeface="Arial" charset="0"/>
          <a:ea typeface="ＭＳ Ｐゴシック" charset="0"/>
          <a:cs typeface="ＭＳ Ｐゴシック" charset="0"/>
        </a:defRPr>
      </a:lvl3pPr>
      <a:lvl4pPr algn="ctr" rtl="0" fontAlgn="base">
        <a:spcBef>
          <a:spcPct val="0"/>
        </a:spcBef>
        <a:spcAft>
          <a:spcPct val="0"/>
        </a:spcAft>
        <a:defRPr sz="3600" b="1">
          <a:solidFill>
            <a:schemeClr val="accent2"/>
          </a:solidFill>
          <a:latin typeface="Arial" charset="0"/>
          <a:ea typeface="ＭＳ Ｐゴシック" charset="0"/>
          <a:cs typeface="ＭＳ Ｐゴシック" charset="0"/>
        </a:defRPr>
      </a:lvl4pPr>
      <a:lvl5pPr algn="ctr" rtl="0" fontAlgn="base">
        <a:spcBef>
          <a:spcPct val="0"/>
        </a:spcBef>
        <a:spcAft>
          <a:spcPct val="0"/>
        </a:spcAft>
        <a:defRPr sz="3600" b="1">
          <a:solidFill>
            <a:schemeClr val="accent2"/>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accent2"/>
          </a:solidFill>
          <a:latin typeface="Arial" charset="0"/>
          <a:ea typeface="ＭＳ Ｐゴシック" charset="0"/>
          <a:cs typeface="ＭＳ Ｐゴシック" charset="0"/>
        </a:defRPr>
      </a:lvl6pPr>
      <a:lvl7pPr marL="914400" algn="ctr" rtl="0" fontAlgn="base">
        <a:spcBef>
          <a:spcPct val="0"/>
        </a:spcBef>
        <a:spcAft>
          <a:spcPct val="0"/>
        </a:spcAft>
        <a:defRPr sz="3600" b="1">
          <a:solidFill>
            <a:schemeClr val="accent2"/>
          </a:solidFill>
          <a:latin typeface="Arial" charset="0"/>
          <a:ea typeface="ＭＳ Ｐゴシック" charset="0"/>
          <a:cs typeface="ＭＳ Ｐゴシック" charset="0"/>
        </a:defRPr>
      </a:lvl7pPr>
      <a:lvl8pPr marL="1371600" algn="ctr" rtl="0" fontAlgn="base">
        <a:spcBef>
          <a:spcPct val="0"/>
        </a:spcBef>
        <a:spcAft>
          <a:spcPct val="0"/>
        </a:spcAft>
        <a:defRPr sz="3600" b="1">
          <a:solidFill>
            <a:schemeClr val="accent2"/>
          </a:solidFill>
          <a:latin typeface="Arial" charset="0"/>
          <a:ea typeface="ＭＳ Ｐゴシック" charset="0"/>
          <a:cs typeface="ＭＳ Ｐゴシック" charset="0"/>
        </a:defRPr>
      </a:lvl8pPr>
      <a:lvl9pPr marL="1828800" algn="ctr" rtl="0" fontAlgn="base">
        <a:spcBef>
          <a:spcPct val="0"/>
        </a:spcBef>
        <a:spcAft>
          <a:spcPct val="0"/>
        </a:spcAft>
        <a:defRPr sz="3600" b="1">
          <a:solidFill>
            <a:schemeClr val="accent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defRPr sz="2400" b="1">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defTabSz="914400" eaLnBrk="0" fontAlgn="base" hangingPunct="0">
              <a:spcBef>
                <a:spcPct val="0"/>
              </a:spcBef>
              <a:spcAft>
                <a:spcPct val="0"/>
              </a:spcAft>
              <a:defRPr/>
            </a:pPr>
            <a:endParaRPr lang="fr-FR">
              <a:solidFill>
                <a:srgbClr val="FFFF66"/>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defTabSz="914400" eaLnBrk="0" fontAlgn="base" hangingPunct="0">
              <a:spcBef>
                <a:spcPct val="0"/>
              </a:spcBef>
              <a:spcAft>
                <a:spcPct val="0"/>
              </a:spcAft>
              <a:defRPr/>
            </a:pPr>
            <a:endParaRPr lang="fr-FR">
              <a:solidFill>
                <a:srgbClr val="FFFF66"/>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1BFC4E8C-8BC4-C84E-A0ED-6C08229B699F}" type="slidenum">
              <a:rPr lang="fr-FR" smtClean="0">
                <a:solidFill>
                  <a:srgbClr val="FFFF66"/>
                </a:solidFill>
                <a:latin typeface="Times New Roman" charset="0"/>
                <a:ea typeface="ＭＳ Ｐゴシック" charset="0"/>
              </a:rPr>
              <a:pPr defTabSz="914400" eaLnBrk="0" fontAlgn="base" hangingPunct="0">
                <a:spcBef>
                  <a:spcPct val="0"/>
                </a:spcBef>
                <a:spcAft>
                  <a:spcPct val="0"/>
                </a:spcAft>
              </a:pPr>
              <a:t>‹#›</a:t>
            </a:fld>
            <a:endParaRPr lang="fr-FR" smtClean="0">
              <a:solidFill>
                <a:srgbClr val="FFFF66"/>
              </a:solidFill>
              <a:latin typeface="Times New Roman" charset="0"/>
              <a:ea typeface="ＭＳ Ｐゴシック" charset="0"/>
            </a:endParaRPr>
          </a:p>
        </p:txBody>
      </p:sp>
    </p:spTree>
    <p:extLst>
      <p:ext uri="{BB962C8B-B14F-4D97-AF65-F5344CB8AC3E}">
        <p14:creationId xmlns:p14="http://schemas.microsoft.com/office/powerpoint/2010/main" val="833234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pn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infectiologie.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fr/imgres?imgurl=http://www.radiookapi.net/files/image_file_2324.jpg&amp;imgrefurl=http://radiookapi.net/category/politique/&amp;usg=__2dHxiYWVxdjTEqrkgAIPjZ4yRcg=&amp;h=320&amp;w=460&amp;sz=27&amp;hl=fr&amp;start=85&amp;zoom=1&amp;tbnid=sNWtr7cF8hxZYM:&amp;tbnh=89&amp;tbnw=128&amp;prev=/images?q=magistrat&amp;start=80&amp;hl=fr&amp;sa=N&amp;gbv=2&amp;tbs=isch:1&amp;itbs=1" TargetMode="External"/><Relationship Id="rId3" Type="http://schemas.openxmlformats.org/officeDocument/2006/relationships/image" Target="../media/image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Feuille_Microsoft_Excel_97_-_20041.xls"/><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0999" y="1364217"/>
            <a:ext cx="8415867" cy="1470025"/>
          </a:xfrm>
        </p:spPr>
        <p:txBody>
          <a:bodyPr>
            <a:noAutofit/>
          </a:bodyPr>
          <a:lstStyle/>
          <a:p>
            <a:r>
              <a:rPr lang="fr-FR" sz="4800" dirty="0" smtClean="0"/>
              <a:t>Aspects </a:t>
            </a:r>
            <a:r>
              <a:rPr lang="fr-FR" sz="4800" dirty="0" err="1"/>
              <a:t>médico-légaux</a:t>
            </a:r>
            <a:r>
              <a:rPr lang="fr-FR" sz="4800" dirty="0"/>
              <a:t> du conseil </a:t>
            </a:r>
            <a:r>
              <a:rPr lang="fr-FR" sz="4800" dirty="0" smtClean="0"/>
              <a:t>en infectiologie </a:t>
            </a:r>
            <a:endParaRPr lang="fr-FR" sz="4800" dirty="0">
              <a:solidFill>
                <a:srgbClr val="57AFAA"/>
              </a:solidFill>
              <a:latin typeface="Arial"/>
              <a:cs typeface="Arial"/>
            </a:endParaRPr>
          </a:p>
        </p:txBody>
      </p:sp>
      <p:sp>
        <p:nvSpPr>
          <p:cNvPr id="3" name="Sous-titre 2"/>
          <p:cNvSpPr>
            <a:spLocks noGrp="1"/>
          </p:cNvSpPr>
          <p:nvPr>
            <p:ph type="subTitle" idx="1"/>
          </p:nvPr>
        </p:nvSpPr>
        <p:spPr>
          <a:xfrm>
            <a:off x="1418143" y="2959037"/>
            <a:ext cx="6400800" cy="1752600"/>
          </a:xfrm>
        </p:spPr>
        <p:txBody>
          <a:bodyPr>
            <a:noAutofit/>
          </a:bodyPr>
          <a:lstStyle/>
          <a:p>
            <a:pPr>
              <a:spcBef>
                <a:spcPts val="0"/>
              </a:spcBef>
            </a:pPr>
            <a:r>
              <a:rPr lang="fr-FR" sz="2000" dirty="0">
                <a:solidFill>
                  <a:schemeClr val="bg1">
                    <a:lumMod val="50000"/>
                  </a:schemeClr>
                </a:solidFill>
                <a:latin typeface="Arial"/>
                <a:cs typeface="Arial"/>
              </a:rPr>
              <a:t>B</a:t>
            </a:r>
            <a:r>
              <a:rPr lang="fr-FR" sz="2000" dirty="0" smtClean="0">
                <a:solidFill>
                  <a:schemeClr val="bg1">
                    <a:lumMod val="50000"/>
                  </a:schemeClr>
                </a:solidFill>
                <a:latin typeface="Arial"/>
                <a:cs typeface="Arial"/>
              </a:rPr>
              <a:t>ertrand </a:t>
            </a:r>
            <a:r>
              <a:rPr lang="fr-FR" sz="2000" dirty="0" err="1" smtClean="0">
                <a:solidFill>
                  <a:schemeClr val="bg1">
                    <a:lumMod val="50000"/>
                  </a:schemeClr>
                </a:solidFill>
                <a:latin typeface="Arial"/>
                <a:cs typeface="Arial"/>
              </a:rPr>
              <a:t>Gachot</a:t>
            </a:r>
            <a:endParaRPr lang="fr-FR" sz="2000" dirty="0" smtClean="0">
              <a:solidFill>
                <a:schemeClr val="bg1">
                  <a:lumMod val="50000"/>
                </a:schemeClr>
              </a:solidFill>
              <a:latin typeface="Arial"/>
              <a:cs typeface="Arial"/>
            </a:endParaRPr>
          </a:p>
          <a:p>
            <a:pPr>
              <a:spcBef>
                <a:spcPts val="0"/>
              </a:spcBef>
              <a:spcAft>
                <a:spcPts val="600"/>
              </a:spcAft>
            </a:pPr>
            <a:r>
              <a:rPr lang="fr-FR" sz="2000" dirty="0" smtClean="0">
                <a:solidFill>
                  <a:schemeClr val="bg1">
                    <a:lumMod val="50000"/>
                  </a:schemeClr>
                </a:solidFill>
                <a:latin typeface="Arial"/>
                <a:cs typeface="Arial"/>
              </a:rPr>
              <a:t>Expert agréé par la Cour de cassation</a:t>
            </a:r>
          </a:p>
          <a:p>
            <a:pPr>
              <a:spcBef>
                <a:spcPts val="0"/>
              </a:spcBef>
            </a:pPr>
            <a:r>
              <a:rPr lang="fr-FR" sz="2000" dirty="0">
                <a:solidFill>
                  <a:schemeClr val="bg1">
                    <a:lumMod val="50000"/>
                  </a:schemeClr>
                </a:solidFill>
              </a:rPr>
              <a:t>Département de réanimation, soins continus médico-chirurgicaux et pathologie </a:t>
            </a:r>
            <a:r>
              <a:rPr lang="fr-FR" sz="2000" dirty="0" smtClean="0">
                <a:solidFill>
                  <a:schemeClr val="bg1">
                    <a:lumMod val="50000"/>
                  </a:schemeClr>
                </a:solidFill>
              </a:rPr>
              <a:t>infectieuse</a:t>
            </a:r>
          </a:p>
          <a:p>
            <a:pPr>
              <a:spcBef>
                <a:spcPts val="0"/>
              </a:spcBef>
            </a:pPr>
            <a:r>
              <a:rPr lang="fr-FR" sz="2000" dirty="0" smtClean="0">
                <a:solidFill>
                  <a:schemeClr val="bg1">
                    <a:lumMod val="50000"/>
                  </a:schemeClr>
                </a:solidFill>
                <a:latin typeface="Arial"/>
                <a:cs typeface="Arial"/>
              </a:rPr>
              <a:t>Hôpital universitaire Gustave Roussy</a:t>
            </a:r>
          </a:p>
          <a:p>
            <a:pPr>
              <a:spcBef>
                <a:spcPts val="0"/>
              </a:spcBef>
            </a:pPr>
            <a:endParaRPr lang="fr-FR" sz="2000" dirty="0">
              <a:solidFill>
                <a:schemeClr val="bg1">
                  <a:lumMod val="50000"/>
                </a:schemeClr>
              </a:solidFill>
              <a:latin typeface="Arial"/>
              <a:cs typeface="Arial"/>
            </a:endParaRPr>
          </a:p>
          <a:p>
            <a:pPr>
              <a:spcBef>
                <a:spcPts val="0"/>
              </a:spcBef>
            </a:pPr>
            <a:r>
              <a:rPr lang="fr-FR" sz="2000" dirty="0" smtClean="0">
                <a:solidFill>
                  <a:schemeClr val="bg1">
                    <a:lumMod val="50000"/>
                  </a:schemeClr>
                </a:solidFill>
                <a:latin typeface="Arial"/>
                <a:cs typeface="Arial"/>
              </a:rPr>
              <a:t>Rémy Gauzit</a:t>
            </a:r>
          </a:p>
          <a:p>
            <a:pPr>
              <a:spcBef>
                <a:spcPts val="0"/>
              </a:spcBef>
              <a:spcAft>
                <a:spcPts val="600"/>
              </a:spcAft>
            </a:pPr>
            <a:r>
              <a:rPr lang="fr-FR" sz="2000" dirty="0" smtClean="0">
                <a:solidFill>
                  <a:schemeClr val="bg1">
                    <a:lumMod val="50000"/>
                  </a:schemeClr>
                </a:solidFill>
                <a:latin typeface="Arial"/>
                <a:cs typeface="Arial"/>
              </a:rPr>
              <a:t>Expert près la cour d’ appel de Paris</a:t>
            </a:r>
          </a:p>
          <a:p>
            <a:pPr>
              <a:spcBef>
                <a:spcPts val="0"/>
              </a:spcBef>
            </a:pPr>
            <a:r>
              <a:rPr lang="fr-FR" sz="2000" dirty="0" smtClean="0">
                <a:solidFill>
                  <a:schemeClr val="bg1">
                    <a:lumMod val="50000"/>
                  </a:schemeClr>
                </a:solidFill>
                <a:latin typeface="Arial"/>
                <a:cs typeface="Arial"/>
              </a:rPr>
              <a:t>Equipe Mobile d’Infectiologie</a:t>
            </a:r>
          </a:p>
          <a:p>
            <a:pPr>
              <a:spcBef>
                <a:spcPts val="0"/>
              </a:spcBef>
            </a:pPr>
            <a:r>
              <a:rPr lang="fr-FR" sz="2000" dirty="0" smtClean="0">
                <a:solidFill>
                  <a:schemeClr val="bg1">
                    <a:lumMod val="50000"/>
                  </a:schemeClr>
                </a:solidFill>
                <a:latin typeface="Arial"/>
                <a:cs typeface="Arial"/>
              </a:rPr>
              <a:t>Unité de réanimation thoracique</a:t>
            </a:r>
          </a:p>
          <a:p>
            <a:pPr>
              <a:spcBef>
                <a:spcPts val="0"/>
              </a:spcBef>
            </a:pPr>
            <a:r>
              <a:rPr lang="fr-FR" sz="2000" dirty="0" smtClean="0">
                <a:solidFill>
                  <a:schemeClr val="bg1">
                    <a:lumMod val="50000"/>
                  </a:schemeClr>
                </a:solidFill>
                <a:latin typeface="Arial"/>
                <a:cs typeface="Arial"/>
              </a:rPr>
              <a:t>CHU Cochin – Paris V</a:t>
            </a:r>
          </a:p>
        </p:txBody>
      </p:sp>
      <p:pic>
        <p:nvPicPr>
          <p:cNvPr id="5" name="Image 4" descr="jra2019_vignette large_20c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1047205"/>
          </a:xfrm>
          <a:prstGeom prst="rect">
            <a:avLst/>
          </a:prstGeom>
        </p:spPr>
      </p:pic>
    </p:spTree>
    <p:extLst>
      <p:ext uri="{BB962C8B-B14F-4D97-AF65-F5344CB8AC3E}">
        <p14:creationId xmlns:p14="http://schemas.microsoft.com/office/powerpoint/2010/main" val="26456645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797282"/>
            <a:ext cx="7772400" cy="6060718"/>
          </a:xfrm>
        </p:spPr>
        <p:txBody>
          <a:bodyPr/>
          <a:lstStyle/>
          <a:p>
            <a:pPr marL="0" indent="0">
              <a:buNone/>
            </a:pPr>
            <a:r>
              <a:rPr lang="fr-FR" sz="2200" dirty="0" smtClean="0"/>
              <a:t>28 au 31 janvier</a:t>
            </a:r>
          </a:p>
          <a:p>
            <a:r>
              <a:rPr lang="fr-FR" sz="2200" b="0" dirty="0" smtClean="0"/>
              <a:t>Température en plateau &gt; 39</a:t>
            </a:r>
          </a:p>
          <a:p>
            <a:r>
              <a:rPr lang="fr-FR" sz="2200" b="0" dirty="0" smtClean="0"/>
              <a:t>Persistance état de choc</a:t>
            </a:r>
          </a:p>
          <a:p>
            <a:r>
              <a:rPr lang="fr-FR" sz="2200" b="0" dirty="0"/>
              <a:t>Relecture du TDM abdominale initiale : « abcès hépatique </a:t>
            </a:r>
            <a:r>
              <a:rPr lang="fr-FR" sz="2200" b="0" dirty="0" smtClean="0"/>
              <a:t>»</a:t>
            </a:r>
          </a:p>
          <a:p>
            <a:pPr>
              <a:spcAft>
                <a:spcPts val="600"/>
              </a:spcAft>
            </a:pPr>
            <a:r>
              <a:rPr lang="fr-FR" sz="2200" b="0" dirty="0" smtClean="0"/>
              <a:t>Devant persistance de la thrombopénie (malgré 2 nouvelles transfusions plaquettaires) + absence d’élévation de la leucocytose + ferritine à 4 000 </a:t>
            </a:r>
          </a:p>
          <a:p>
            <a:pPr marL="800100" lvl="2" indent="0">
              <a:buNone/>
            </a:pPr>
            <a:r>
              <a:rPr lang="fr-FR" sz="2200" b="0" dirty="0" smtClean="0">
                <a:latin typeface="Wingdings"/>
                <a:ea typeface="Wingdings"/>
                <a:cs typeface="Wingdings"/>
                <a:sym typeface="Wingdings"/>
              </a:rPr>
              <a:t></a:t>
            </a:r>
            <a:r>
              <a:rPr lang="fr-FR" sz="2200" b="0" dirty="0" smtClean="0">
                <a:sym typeface="Wingdings"/>
              </a:rPr>
              <a:t> </a:t>
            </a:r>
            <a:r>
              <a:rPr lang="fr-FR" sz="2200" b="0" dirty="0" smtClean="0"/>
              <a:t>myélogramme : SAM avec </a:t>
            </a:r>
            <a:r>
              <a:rPr lang="fr-FR" sz="2200" b="0" dirty="0" err="1" smtClean="0"/>
              <a:t>hémophagocytose</a:t>
            </a:r>
            <a:r>
              <a:rPr lang="fr-FR" sz="2200" b="0" dirty="0" smtClean="0"/>
              <a:t> +++</a:t>
            </a:r>
          </a:p>
          <a:p>
            <a:pPr>
              <a:spcAft>
                <a:spcPts val="600"/>
              </a:spcAft>
            </a:pPr>
            <a:r>
              <a:rPr lang="fr-FR" sz="2200" b="0" dirty="0" smtClean="0"/>
              <a:t>Persistance état de choc (noradrénaline </a:t>
            </a:r>
            <a:r>
              <a:rPr lang="fr-FR" sz="2200" b="0" dirty="0" smtClean="0">
                <a:latin typeface="Wingdings"/>
                <a:ea typeface="Wingdings"/>
                <a:cs typeface="Wingdings"/>
                <a:sym typeface="Wingdings"/>
              </a:rPr>
              <a:t></a:t>
            </a:r>
            <a:r>
              <a:rPr lang="fr-FR" sz="2200" b="0" dirty="0" smtClean="0"/>
              <a:t> 8 mg/h)</a:t>
            </a:r>
          </a:p>
          <a:p>
            <a:r>
              <a:rPr lang="fr-FR" sz="2200" b="0" dirty="0" smtClean="0"/>
              <a:t>Dégradation neuro (disparition réflexes du tronc et de la ventilation spontanée</a:t>
            </a:r>
          </a:p>
          <a:p>
            <a:pPr>
              <a:spcAft>
                <a:spcPts val="600"/>
              </a:spcAft>
            </a:pPr>
            <a:r>
              <a:rPr lang="fr-FR" sz="2200" b="0" dirty="0" smtClean="0"/>
              <a:t>Mort encéphalique </a:t>
            </a:r>
            <a:r>
              <a:rPr lang="fr-FR" sz="2200" dirty="0" smtClean="0"/>
              <a:t>le 31 janvier à 18 h 30</a:t>
            </a:r>
          </a:p>
        </p:txBody>
      </p:sp>
    </p:spTree>
    <p:extLst>
      <p:ext uri="{BB962C8B-B14F-4D97-AF65-F5344CB8AC3E}">
        <p14:creationId xmlns:p14="http://schemas.microsoft.com/office/powerpoint/2010/main" val="14396077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08158"/>
            <a:ext cx="9144000" cy="1447800"/>
          </a:xfrm>
          <a:solidFill>
            <a:srgbClr val="FFFFFF"/>
          </a:solidFill>
          <a:ln>
            <a:solidFill>
              <a:srgbClr val="FFFFFF"/>
            </a:solidFill>
          </a:ln>
        </p:spPr>
        <p:txBody>
          <a:bodyPr/>
          <a:lstStyle/>
          <a:p>
            <a:pPr eaLnBrk="1" hangingPunct="1"/>
            <a:r>
              <a:rPr lang="fr-FR" dirty="0" smtClean="0"/>
              <a:t>Pourquoi une plainte ?</a:t>
            </a:r>
          </a:p>
        </p:txBody>
      </p:sp>
      <p:sp>
        <p:nvSpPr>
          <p:cNvPr id="3075" name="Rectangle 3"/>
          <p:cNvSpPr>
            <a:spLocks noGrp="1" noChangeArrowheads="1"/>
          </p:cNvSpPr>
          <p:nvPr>
            <p:ph type="body" idx="1"/>
          </p:nvPr>
        </p:nvSpPr>
        <p:spPr>
          <a:xfrm>
            <a:off x="685800" y="2076766"/>
            <a:ext cx="7772400" cy="4419600"/>
          </a:xfrm>
        </p:spPr>
        <p:txBody>
          <a:bodyPr/>
          <a:lstStyle/>
          <a:p>
            <a:pPr eaLnBrk="1" hangingPunct="1">
              <a:spcAft>
                <a:spcPts val="1200"/>
              </a:spcAft>
            </a:pPr>
            <a:r>
              <a:rPr lang="fr-FR" b="0" dirty="0" smtClean="0"/>
              <a:t>Parfois, la cause est évidente (et la plainte justifiée)</a:t>
            </a:r>
          </a:p>
          <a:p>
            <a:pPr eaLnBrk="1" hangingPunct="1">
              <a:spcAft>
                <a:spcPts val="1200"/>
              </a:spcAft>
            </a:pPr>
            <a:r>
              <a:rPr lang="fr-FR" b="0" dirty="0" smtClean="0"/>
              <a:t>Rôle des médias</a:t>
            </a:r>
          </a:p>
          <a:p>
            <a:pPr eaLnBrk="1" hangingPunct="1">
              <a:spcAft>
                <a:spcPts val="1200"/>
              </a:spcAft>
            </a:pPr>
            <a:r>
              <a:rPr lang="fr-FR" b="0" dirty="0" smtClean="0"/>
              <a:t>Intérêt financier</a:t>
            </a:r>
          </a:p>
          <a:p>
            <a:pPr eaLnBrk="1" hangingPunct="1">
              <a:spcAft>
                <a:spcPts val="600"/>
              </a:spcAft>
            </a:pPr>
            <a:r>
              <a:rPr lang="fr-FR" b="0" dirty="0" smtClean="0"/>
              <a:t>Non acceptation de la maladie ou de la mort</a:t>
            </a:r>
          </a:p>
          <a:p>
            <a:pPr eaLnBrk="1" hangingPunct="1"/>
            <a:r>
              <a:rPr lang="fr-FR" b="0" dirty="0" smtClean="0">
                <a:solidFill>
                  <a:srgbClr val="000090"/>
                </a:solidFill>
              </a:rPr>
              <a:t>Problème de communication avec le malade ou sa famille lors du séjour hospitalier +++</a:t>
            </a:r>
          </a:p>
        </p:txBody>
      </p:sp>
    </p:spTree>
    <p:extLst>
      <p:ext uri="{BB962C8B-B14F-4D97-AF65-F5344CB8AC3E}">
        <p14:creationId xmlns:p14="http://schemas.microsoft.com/office/powerpoint/2010/main" val="1577337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19812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291" name="Rectangle 3"/>
          <p:cNvSpPr>
            <a:spLocks noChangeArrowheads="1"/>
          </p:cNvSpPr>
          <p:nvPr/>
        </p:nvSpPr>
        <p:spPr bwMode="auto">
          <a:xfrm>
            <a:off x="1784350" y="1295400"/>
            <a:ext cx="1470025"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fr-FR" sz="2400" b="1" smtClean="0">
                <a:solidFill>
                  <a:srgbClr val="000000"/>
                </a:solidFill>
                <a:latin typeface="Arial" charset="0"/>
                <a:ea typeface="ＭＳ Ｐゴシック" charset="0"/>
              </a:rPr>
              <a:t>Sanction</a:t>
            </a:r>
          </a:p>
        </p:txBody>
      </p:sp>
      <p:sp>
        <p:nvSpPr>
          <p:cNvPr id="12292" name="Rectangle 4"/>
          <p:cNvSpPr>
            <a:spLocks noChangeArrowheads="1"/>
          </p:cNvSpPr>
          <p:nvPr/>
        </p:nvSpPr>
        <p:spPr bwMode="auto">
          <a:xfrm>
            <a:off x="5638800" y="1295400"/>
            <a:ext cx="22479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fr-FR" sz="2400" b="1" smtClean="0">
                <a:solidFill>
                  <a:srgbClr val="000000"/>
                </a:solidFill>
                <a:latin typeface="Arial" charset="0"/>
                <a:ea typeface="ＭＳ Ｐゴシック" charset="0"/>
              </a:rPr>
              <a:t>Indemnisation</a:t>
            </a:r>
          </a:p>
        </p:txBody>
      </p:sp>
      <p:sp>
        <p:nvSpPr>
          <p:cNvPr id="12293" name="Line 5"/>
          <p:cNvSpPr>
            <a:spLocks noChangeShapeType="1"/>
          </p:cNvSpPr>
          <p:nvPr/>
        </p:nvSpPr>
        <p:spPr bwMode="auto">
          <a:xfrm flipH="1">
            <a:off x="2851150" y="685800"/>
            <a:ext cx="762000" cy="6873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294" name="Line 6"/>
          <p:cNvSpPr>
            <a:spLocks noChangeShapeType="1"/>
          </p:cNvSpPr>
          <p:nvPr/>
        </p:nvSpPr>
        <p:spPr bwMode="auto">
          <a:xfrm rot="15928787" flipH="1">
            <a:off x="5631657" y="723106"/>
            <a:ext cx="762000" cy="68738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grpSp>
        <p:nvGrpSpPr>
          <p:cNvPr id="12295" name="Group 7"/>
          <p:cNvGrpSpPr>
            <a:grpSpLocks/>
          </p:cNvGrpSpPr>
          <p:nvPr/>
        </p:nvGrpSpPr>
        <p:grpSpPr bwMode="auto">
          <a:xfrm>
            <a:off x="6934200" y="1676400"/>
            <a:ext cx="2209800" cy="5181600"/>
            <a:chOff x="4368" y="1056"/>
            <a:chExt cx="1392" cy="3264"/>
          </a:xfrm>
        </p:grpSpPr>
        <p:sp>
          <p:nvSpPr>
            <p:cNvPr id="12348" name="Rectangle 8"/>
            <p:cNvSpPr>
              <a:spLocks noChangeArrowheads="1"/>
            </p:cNvSpPr>
            <p:nvPr/>
          </p:nvSpPr>
          <p:spPr bwMode="auto">
            <a:xfrm>
              <a:off x="4368" y="1248"/>
              <a:ext cx="1392" cy="3072"/>
            </a:xfrm>
            <a:prstGeom prst="rect">
              <a:avLst/>
            </a:prstGeom>
            <a:solidFill>
              <a:srgbClr val="008000"/>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49" name="Rectangle 9"/>
            <p:cNvSpPr>
              <a:spLocks noChangeArrowheads="1"/>
            </p:cNvSpPr>
            <p:nvPr/>
          </p:nvSpPr>
          <p:spPr bwMode="auto">
            <a:xfrm>
              <a:off x="4416" y="1392"/>
              <a:ext cx="1344" cy="51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0"/>
                </a:spcBef>
                <a:spcAft>
                  <a:spcPct val="0"/>
                </a:spcAft>
              </a:pPr>
              <a:r>
                <a:rPr lang="fr-FR" sz="2400" b="1" smtClean="0">
                  <a:solidFill>
                    <a:srgbClr val="FFFF66"/>
                  </a:solidFill>
                  <a:latin typeface="Arial" charset="0"/>
                  <a:ea typeface="ＭＳ Ｐゴシック" charset="0"/>
                </a:rPr>
                <a:t>Non</a:t>
              </a:r>
            </a:p>
            <a:p>
              <a:pPr algn="ctr" defTabSz="914400" eaLnBrk="0" fontAlgn="base" hangingPunct="0">
                <a:spcBef>
                  <a:spcPct val="0"/>
                </a:spcBef>
                <a:spcAft>
                  <a:spcPct val="0"/>
                </a:spcAft>
              </a:pPr>
              <a:r>
                <a:rPr lang="fr-FR" sz="2400" b="1" smtClean="0">
                  <a:solidFill>
                    <a:srgbClr val="FFFF66"/>
                  </a:solidFill>
                  <a:latin typeface="Arial" charset="0"/>
                  <a:ea typeface="ＭＳ Ｐゴシック" charset="0"/>
                </a:rPr>
                <a:t>contentieux</a:t>
              </a:r>
            </a:p>
          </p:txBody>
        </p:sp>
        <p:sp>
          <p:nvSpPr>
            <p:cNvPr id="12350" name="Line 10"/>
            <p:cNvSpPr>
              <a:spLocks noChangeShapeType="1"/>
            </p:cNvSpPr>
            <p:nvPr/>
          </p:nvSpPr>
          <p:spPr bwMode="auto">
            <a:xfrm rot="15928787" flipH="1">
              <a:off x="4392" y="1079"/>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grpSp>
      <p:grpSp>
        <p:nvGrpSpPr>
          <p:cNvPr id="12296" name="Group 11"/>
          <p:cNvGrpSpPr>
            <a:grpSpLocks/>
          </p:cNvGrpSpPr>
          <p:nvPr/>
        </p:nvGrpSpPr>
        <p:grpSpPr bwMode="auto">
          <a:xfrm>
            <a:off x="4572000" y="1751013"/>
            <a:ext cx="2514600" cy="5106987"/>
            <a:chOff x="2880" y="1103"/>
            <a:chExt cx="1584" cy="3217"/>
          </a:xfrm>
        </p:grpSpPr>
        <p:sp>
          <p:nvSpPr>
            <p:cNvPr id="12345" name="Rectangle 12"/>
            <p:cNvSpPr>
              <a:spLocks noChangeArrowheads="1"/>
            </p:cNvSpPr>
            <p:nvPr/>
          </p:nvSpPr>
          <p:spPr bwMode="auto">
            <a:xfrm>
              <a:off x="2880" y="1248"/>
              <a:ext cx="1584" cy="3072"/>
            </a:xfrm>
            <a:prstGeom prst="rect">
              <a:avLst/>
            </a:prstGeom>
            <a:solidFill>
              <a:srgbClr val="001762"/>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46" name="Rectangle 13"/>
            <p:cNvSpPr>
              <a:spLocks noChangeArrowheads="1"/>
            </p:cNvSpPr>
            <p:nvPr/>
          </p:nvSpPr>
          <p:spPr bwMode="auto">
            <a:xfrm>
              <a:off x="2999" y="1488"/>
              <a:ext cx="1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fr-FR" sz="2400" b="1" smtClean="0">
                  <a:solidFill>
                    <a:srgbClr val="FFFF66"/>
                  </a:solidFill>
                  <a:latin typeface="Arial" charset="0"/>
                  <a:ea typeface="ＭＳ Ｐゴシック" charset="0"/>
                </a:rPr>
                <a:t>Contentieux</a:t>
              </a:r>
            </a:p>
          </p:txBody>
        </p:sp>
        <p:sp>
          <p:nvSpPr>
            <p:cNvPr id="12347" name="Line 14"/>
            <p:cNvSpPr>
              <a:spLocks noChangeShapeType="1"/>
            </p:cNvSpPr>
            <p:nvPr/>
          </p:nvSpPr>
          <p:spPr bwMode="auto">
            <a:xfrm flipH="1">
              <a:off x="3888" y="1103"/>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grpSp>
      <p:grpSp>
        <p:nvGrpSpPr>
          <p:cNvPr id="12297" name="Group 15"/>
          <p:cNvGrpSpPr>
            <a:grpSpLocks/>
          </p:cNvGrpSpPr>
          <p:nvPr/>
        </p:nvGrpSpPr>
        <p:grpSpPr bwMode="auto">
          <a:xfrm>
            <a:off x="4718050" y="3646488"/>
            <a:ext cx="1682750" cy="1139825"/>
            <a:chOff x="2972" y="2297"/>
            <a:chExt cx="1060" cy="718"/>
          </a:xfrm>
        </p:grpSpPr>
        <p:sp>
          <p:nvSpPr>
            <p:cNvPr id="12342" name="Line 16"/>
            <p:cNvSpPr>
              <a:spLocks noChangeShapeType="1"/>
            </p:cNvSpPr>
            <p:nvPr/>
          </p:nvSpPr>
          <p:spPr bwMode="auto">
            <a:xfrm>
              <a:off x="3312" y="2688"/>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43" name="Rectangle 17"/>
            <p:cNvSpPr>
              <a:spLocks noChangeArrowheads="1"/>
            </p:cNvSpPr>
            <p:nvPr/>
          </p:nvSpPr>
          <p:spPr bwMode="auto">
            <a:xfrm>
              <a:off x="2972" y="2784"/>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smtClean="0">
                  <a:solidFill>
                    <a:srgbClr val="FFFF66"/>
                  </a:solidFill>
                  <a:latin typeface="Arial" charset="0"/>
                  <a:ea typeface="ＭＳ Ｐゴシック" charset="0"/>
                </a:rPr>
                <a:t>Cour de cass.</a:t>
              </a:r>
            </a:p>
          </p:txBody>
        </p:sp>
        <p:sp>
          <p:nvSpPr>
            <p:cNvPr id="12344" name="Rectangle 18"/>
            <p:cNvSpPr>
              <a:spLocks noChangeArrowheads="1"/>
            </p:cNvSpPr>
            <p:nvPr/>
          </p:nvSpPr>
          <p:spPr bwMode="auto">
            <a:xfrm>
              <a:off x="2976" y="2297"/>
              <a:ext cx="816" cy="410"/>
            </a:xfrm>
            <a:prstGeom prst="rect">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TGI : </a:t>
              </a:r>
            </a:p>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civil</a:t>
              </a:r>
            </a:p>
          </p:txBody>
        </p:sp>
      </p:grpSp>
      <p:grpSp>
        <p:nvGrpSpPr>
          <p:cNvPr id="12298" name="Group 19"/>
          <p:cNvGrpSpPr>
            <a:grpSpLocks/>
          </p:cNvGrpSpPr>
          <p:nvPr/>
        </p:nvGrpSpPr>
        <p:grpSpPr bwMode="auto">
          <a:xfrm>
            <a:off x="5257800" y="5576888"/>
            <a:ext cx="1708150" cy="1128712"/>
            <a:chOff x="3312" y="3513"/>
            <a:chExt cx="1076" cy="711"/>
          </a:xfrm>
        </p:grpSpPr>
        <p:sp>
          <p:nvSpPr>
            <p:cNvPr id="12339" name="Line 20"/>
            <p:cNvSpPr>
              <a:spLocks noChangeShapeType="1"/>
            </p:cNvSpPr>
            <p:nvPr/>
          </p:nvSpPr>
          <p:spPr bwMode="auto">
            <a:xfrm>
              <a:off x="3840" y="3897"/>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40" name="Rectangle 21"/>
            <p:cNvSpPr>
              <a:spLocks noChangeArrowheads="1"/>
            </p:cNvSpPr>
            <p:nvPr/>
          </p:nvSpPr>
          <p:spPr bwMode="auto">
            <a:xfrm>
              <a:off x="3354" y="3513"/>
              <a:ext cx="986" cy="41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Tribunal</a:t>
              </a:r>
            </a:p>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administratif</a:t>
              </a:r>
            </a:p>
          </p:txBody>
        </p:sp>
        <p:sp>
          <p:nvSpPr>
            <p:cNvPr id="12341" name="Rectangle 22"/>
            <p:cNvSpPr>
              <a:spLocks noChangeArrowheads="1"/>
            </p:cNvSpPr>
            <p:nvPr/>
          </p:nvSpPr>
          <p:spPr bwMode="auto">
            <a:xfrm>
              <a:off x="3312" y="3993"/>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smtClean="0">
                  <a:solidFill>
                    <a:srgbClr val="FFFF66"/>
                  </a:solidFill>
                  <a:latin typeface="Arial" charset="0"/>
                  <a:ea typeface="ＭＳ Ｐゴシック" charset="0"/>
                </a:rPr>
                <a:t>Conseil d</a:t>
              </a:r>
              <a:r>
                <a:rPr lang="ja-JP" altLang="fr-FR" b="1" smtClean="0">
                  <a:solidFill>
                    <a:srgbClr val="FFFF66"/>
                  </a:solidFill>
                  <a:latin typeface="Arial" charset="0"/>
                  <a:ea typeface="ＭＳ Ｐゴシック" charset="0"/>
                </a:rPr>
                <a:t>’</a:t>
              </a:r>
              <a:r>
                <a:rPr lang="fr-FR" b="1" smtClean="0">
                  <a:solidFill>
                    <a:srgbClr val="FFFF66"/>
                  </a:solidFill>
                  <a:latin typeface="Arial" charset="0"/>
                  <a:ea typeface="ＭＳ Ｐゴシック" charset="0"/>
                </a:rPr>
                <a:t>État</a:t>
              </a:r>
            </a:p>
          </p:txBody>
        </p:sp>
      </p:grpSp>
      <p:grpSp>
        <p:nvGrpSpPr>
          <p:cNvPr id="12299" name="Group 23"/>
          <p:cNvGrpSpPr>
            <a:grpSpLocks/>
          </p:cNvGrpSpPr>
          <p:nvPr/>
        </p:nvGrpSpPr>
        <p:grpSpPr bwMode="auto">
          <a:xfrm>
            <a:off x="4800600" y="2819400"/>
            <a:ext cx="1916113" cy="2757488"/>
            <a:chOff x="3024" y="1776"/>
            <a:chExt cx="1207" cy="1737"/>
          </a:xfrm>
        </p:grpSpPr>
        <p:sp>
          <p:nvSpPr>
            <p:cNvPr id="12335" name="Line 24"/>
            <p:cNvSpPr>
              <a:spLocks noChangeShapeType="1"/>
            </p:cNvSpPr>
            <p:nvPr/>
          </p:nvSpPr>
          <p:spPr bwMode="auto">
            <a:xfrm flipH="1">
              <a:off x="3216" y="1823"/>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36" name="Rectangle 25"/>
            <p:cNvSpPr>
              <a:spLocks noChangeArrowheads="1"/>
            </p:cNvSpPr>
            <p:nvPr/>
          </p:nvSpPr>
          <p:spPr bwMode="auto">
            <a:xfrm>
              <a:off x="3024" y="1872"/>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i="1" smtClean="0">
                  <a:solidFill>
                    <a:srgbClr val="00FFFF"/>
                  </a:solidFill>
                  <a:latin typeface="Arial" charset="0"/>
                  <a:ea typeface="ＭＳ Ｐゴシック" charset="0"/>
                </a:rPr>
                <a:t>privé</a:t>
              </a:r>
            </a:p>
          </p:txBody>
        </p:sp>
        <p:sp>
          <p:nvSpPr>
            <p:cNvPr id="12337" name="Rectangle 26"/>
            <p:cNvSpPr>
              <a:spLocks noChangeArrowheads="1"/>
            </p:cNvSpPr>
            <p:nvPr/>
          </p:nvSpPr>
          <p:spPr bwMode="auto">
            <a:xfrm>
              <a:off x="3588" y="3282"/>
              <a:ext cx="5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i="1" smtClean="0">
                  <a:solidFill>
                    <a:srgbClr val="B2B2B2"/>
                  </a:solidFill>
                  <a:latin typeface="Arial" charset="0"/>
                  <a:ea typeface="ＭＳ Ｐゴシック" charset="0"/>
                </a:rPr>
                <a:t>public</a:t>
              </a:r>
            </a:p>
          </p:txBody>
        </p:sp>
        <p:sp>
          <p:nvSpPr>
            <p:cNvPr id="12338" name="Line 27"/>
            <p:cNvSpPr>
              <a:spLocks noChangeShapeType="1"/>
            </p:cNvSpPr>
            <p:nvPr/>
          </p:nvSpPr>
          <p:spPr bwMode="auto">
            <a:xfrm rot="15928787" flipH="1">
              <a:off x="3147" y="2421"/>
              <a:ext cx="1729" cy="43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grpSp>
      <p:grpSp>
        <p:nvGrpSpPr>
          <p:cNvPr id="12300" name="Group 28"/>
          <p:cNvGrpSpPr>
            <a:grpSpLocks/>
          </p:cNvGrpSpPr>
          <p:nvPr/>
        </p:nvGrpSpPr>
        <p:grpSpPr bwMode="auto">
          <a:xfrm>
            <a:off x="7123113" y="3048000"/>
            <a:ext cx="1936750" cy="2352675"/>
            <a:chOff x="4487" y="1920"/>
            <a:chExt cx="1220" cy="1482"/>
          </a:xfrm>
        </p:grpSpPr>
        <p:sp>
          <p:nvSpPr>
            <p:cNvPr id="12333" name="Line 29"/>
            <p:cNvSpPr>
              <a:spLocks noChangeShapeType="1"/>
            </p:cNvSpPr>
            <p:nvPr/>
          </p:nvSpPr>
          <p:spPr bwMode="auto">
            <a:xfrm flipH="1">
              <a:off x="5088" y="1920"/>
              <a:ext cx="1" cy="6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34" name="Rectangle 30"/>
            <p:cNvSpPr>
              <a:spLocks noChangeArrowheads="1"/>
            </p:cNvSpPr>
            <p:nvPr/>
          </p:nvSpPr>
          <p:spPr bwMode="auto">
            <a:xfrm>
              <a:off x="4487" y="2652"/>
              <a:ext cx="1220" cy="750"/>
            </a:xfrm>
            <a:prstGeom prst="rect">
              <a:avLst/>
            </a:prstGeom>
            <a:solidFill>
              <a:schemeClr val="tx1"/>
            </a:solidFill>
            <a:ln>
              <a:noFill/>
            </a:ln>
            <a:effectLst/>
            <a:extLst>
              <a:ext uri="{91240B29-F687-4f45-9708-019B960494DF}">
                <a14:hiddenLine xmlns:a14="http://schemas.microsoft.com/office/drawing/2010/main" w="9525">
                  <a:solidFill>
                    <a:srgbClr val="66FF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Commission</a:t>
              </a:r>
            </a:p>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a:t>
              </a:r>
              <a:r>
                <a:rPr lang="fr-FR" b="1" i="1" smtClean="0">
                  <a:solidFill>
                    <a:srgbClr val="000000"/>
                  </a:solidFill>
                  <a:latin typeface="Arial" charset="0"/>
                  <a:ea typeface="ＭＳ Ｐゴシック" charset="0"/>
                </a:rPr>
                <a:t>régionale</a:t>
              </a:r>
              <a:r>
                <a:rPr lang="fr-FR" b="1" smtClean="0">
                  <a:solidFill>
                    <a:srgbClr val="000000"/>
                  </a:solidFill>
                  <a:latin typeface="Arial" charset="0"/>
                  <a:ea typeface="ＭＳ Ｐゴシック" charset="0"/>
                </a:rPr>
                <a:t>) de</a:t>
              </a:r>
            </a:p>
            <a:p>
              <a:pPr algn="ctr" defTabSz="914400" eaLnBrk="0" fontAlgn="base" hangingPunct="0">
                <a:spcBef>
                  <a:spcPct val="0"/>
                </a:spcBef>
                <a:spcAft>
                  <a:spcPct val="0"/>
                </a:spcAft>
              </a:pPr>
              <a:r>
                <a:rPr lang="fr-FR" b="1" smtClean="0">
                  <a:solidFill>
                    <a:srgbClr val="008000"/>
                  </a:solidFill>
                  <a:latin typeface="Arial" charset="0"/>
                  <a:ea typeface="ＭＳ Ｐゴシック" charset="0"/>
                </a:rPr>
                <a:t>conciliation</a:t>
              </a:r>
              <a:r>
                <a:rPr lang="fr-FR" b="1" smtClean="0">
                  <a:solidFill>
                    <a:srgbClr val="000000"/>
                  </a:solidFill>
                  <a:latin typeface="Arial" charset="0"/>
                  <a:ea typeface="ＭＳ Ｐゴシック" charset="0"/>
                </a:rPr>
                <a:t> et </a:t>
              </a:r>
            </a:p>
            <a:p>
              <a:pPr algn="ctr" defTabSz="914400" eaLnBrk="0" fontAlgn="base" hangingPunct="0">
                <a:spcBef>
                  <a:spcPct val="0"/>
                </a:spcBef>
                <a:spcAft>
                  <a:spcPct val="0"/>
                </a:spcAft>
              </a:pPr>
              <a:r>
                <a:rPr lang="fr-FR" b="1" smtClean="0">
                  <a:solidFill>
                    <a:srgbClr val="00CC99"/>
                  </a:solidFill>
                  <a:latin typeface="Arial" charset="0"/>
                  <a:ea typeface="ＭＳ Ｐゴシック" charset="0"/>
                </a:rPr>
                <a:t>d</a:t>
              </a:r>
              <a:r>
                <a:rPr lang="ja-JP" altLang="fr-FR" b="1" smtClean="0">
                  <a:solidFill>
                    <a:srgbClr val="00CC99"/>
                  </a:solidFill>
                  <a:latin typeface="Arial" charset="0"/>
                  <a:ea typeface="ＭＳ Ｐゴシック" charset="0"/>
                </a:rPr>
                <a:t>’</a:t>
              </a:r>
              <a:r>
                <a:rPr lang="fr-FR" b="1" smtClean="0">
                  <a:solidFill>
                    <a:srgbClr val="00CC99"/>
                  </a:solidFill>
                  <a:latin typeface="Arial" charset="0"/>
                  <a:ea typeface="ＭＳ Ｐゴシック" charset="0"/>
                </a:rPr>
                <a:t>indemnisation</a:t>
              </a:r>
            </a:p>
          </p:txBody>
        </p:sp>
      </p:grpSp>
      <p:grpSp>
        <p:nvGrpSpPr>
          <p:cNvPr id="12301" name="Group 31"/>
          <p:cNvGrpSpPr>
            <a:grpSpLocks/>
          </p:cNvGrpSpPr>
          <p:nvPr/>
        </p:nvGrpSpPr>
        <p:grpSpPr bwMode="auto">
          <a:xfrm>
            <a:off x="2438400" y="1676400"/>
            <a:ext cx="2209800" cy="5181600"/>
            <a:chOff x="1536" y="1056"/>
            <a:chExt cx="1392" cy="3264"/>
          </a:xfrm>
        </p:grpSpPr>
        <p:sp>
          <p:nvSpPr>
            <p:cNvPr id="12330" name="Rectangle 32"/>
            <p:cNvSpPr>
              <a:spLocks noChangeArrowheads="1"/>
            </p:cNvSpPr>
            <p:nvPr/>
          </p:nvSpPr>
          <p:spPr bwMode="auto">
            <a:xfrm>
              <a:off x="1536" y="1248"/>
              <a:ext cx="1392" cy="3072"/>
            </a:xfrm>
            <a:prstGeom prst="rect">
              <a:avLst/>
            </a:prstGeom>
            <a:solidFill>
              <a:srgbClr val="000000"/>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31" name="Line 33"/>
            <p:cNvSpPr>
              <a:spLocks noChangeShapeType="1"/>
            </p:cNvSpPr>
            <p:nvPr/>
          </p:nvSpPr>
          <p:spPr bwMode="auto">
            <a:xfrm rot="15928787" flipH="1">
              <a:off x="1677" y="1079"/>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32" name="Rectangle 34"/>
            <p:cNvSpPr>
              <a:spLocks noChangeArrowheads="1"/>
            </p:cNvSpPr>
            <p:nvPr/>
          </p:nvSpPr>
          <p:spPr bwMode="auto">
            <a:xfrm>
              <a:off x="1785" y="1488"/>
              <a:ext cx="7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fr-FR" sz="2400" b="1" smtClean="0">
                  <a:solidFill>
                    <a:srgbClr val="FFFF66"/>
                  </a:solidFill>
                  <a:latin typeface="Arial" charset="0"/>
                  <a:ea typeface="ＭＳ Ｐゴシック" charset="0"/>
                </a:rPr>
                <a:t>pénale</a:t>
              </a:r>
            </a:p>
          </p:txBody>
        </p:sp>
      </p:grpSp>
      <p:grpSp>
        <p:nvGrpSpPr>
          <p:cNvPr id="12302" name="Group 35"/>
          <p:cNvGrpSpPr>
            <a:grpSpLocks/>
          </p:cNvGrpSpPr>
          <p:nvPr/>
        </p:nvGrpSpPr>
        <p:grpSpPr bwMode="auto">
          <a:xfrm>
            <a:off x="0" y="1752600"/>
            <a:ext cx="2590800" cy="5105400"/>
            <a:chOff x="0" y="1104"/>
            <a:chExt cx="1632" cy="3216"/>
          </a:xfrm>
        </p:grpSpPr>
        <p:sp>
          <p:nvSpPr>
            <p:cNvPr id="12327" name="Rectangle 36"/>
            <p:cNvSpPr>
              <a:spLocks noChangeArrowheads="1"/>
            </p:cNvSpPr>
            <p:nvPr/>
          </p:nvSpPr>
          <p:spPr bwMode="auto">
            <a:xfrm>
              <a:off x="0" y="1249"/>
              <a:ext cx="1632" cy="3071"/>
            </a:xfrm>
            <a:prstGeom prst="rect">
              <a:avLst/>
            </a:prstGeom>
            <a:solidFill>
              <a:srgbClr val="5F5F5F"/>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28" name="Line 37"/>
            <p:cNvSpPr>
              <a:spLocks noChangeShapeType="1"/>
            </p:cNvSpPr>
            <p:nvPr/>
          </p:nvSpPr>
          <p:spPr bwMode="auto">
            <a:xfrm flipH="1">
              <a:off x="1056" y="1104"/>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29" name="Rectangle 38"/>
            <p:cNvSpPr>
              <a:spLocks noChangeArrowheads="1"/>
            </p:cNvSpPr>
            <p:nvPr/>
          </p:nvSpPr>
          <p:spPr bwMode="auto">
            <a:xfrm>
              <a:off x="0" y="1488"/>
              <a:ext cx="15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fr-FR" sz="2400" b="1" smtClean="0">
                  <a:solidFill>
                    <a:srgbClr val="FFFF66"/>
                  </a:solidFill>
                  <a:latin typeface="Arial" charset="0"/>
                  <a:ea typeface="ＭＳ Ｐゴシック" charset="0"/>
                </a:rPr>
                <a:t>professionnelle</a:t>
              </a:r>
            </a:p>
          </p:txBody>
        </p:sp>
      </p:grpSp>
      <p:grpSp>
        <p:nvGrpSpPr>
          <p:cNvPr id="12303" name="Group 39"/>
          <p:cNvGrpSpPr>
            <a:grpSpLocks/>
          </p:cNvGrpSpPr>
          <p:nvPr/>
        </p:nvGrpSpPr>
        <p:grpSpPr bwMode="auto">
          <a:xfrm>
            <a:off x="44450" y="4191000"/>
            <a:ext cx="1708150" cy="519113"/>
            <a:chOff x="28" y="2640"/>
            <a:chExt cx="1076" cy="327"/>
          </a:xfrm>
        </p:grpSpPr>
        <p:sp>
          <p:nvSpPr>
            <p:cNvPr id="12325" name="Line 40"/>
            <p:cNvSpPr>
              <a:spLocks noChangeShapeType="1"/>
            </p:cNvSpPr>
            <p:nvPr/>
          </p:nvSpPr>
          <p:spPr bwMode="auto">
            <a:xfrm>
              <a:off x="480" y="2640"/>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26" name="Rectangle 41"/>
            <p:cNvSpPr>
              <a:spLocks noChangeArrowheads="1"/>
            </p:cNvSpPr>
            <p:nvPr/>
          </p:nvSpPr>
          <p:spPr bwMode="auto">
            <a:xfrm>
              <a:off x="28" y="2736"/>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smtClean="0">
                  <a:solidFill>
                    <a:srgbClr val="FFFF66"/>
                  </a:solidFill>
                  <a:latin typeface="Arial" charset="0"/>
                  <a:ea typeface="ＭＳ Ｐゴシック" charset="0"/>
                </a:rPr>
                <a:t>Conseil d</a:t>
              </a:r>
              <a:r>
                <a:rPr lang="ja-JP" altLang="fr-FR" b="1" smtClean="0">
                  <a:solidFill>
                    <a:srgbClr val="FFFF66"/>
                  </a:solidFill>
                  <a:latin typeface="Arial" charset="0"/>
                  <a:ea typeface="ＭＳ Ｐゴシック" charset="0"/>
                </a:rPr>
                <a:t>’</a:t>
              </a:r>
              <a:r>
                <a:rPr lang="fr-FR" b="1" smtClean="0">
                  <a:solidFill>
                    <a:srgbClr val="FFFF66"/>
                  </a:solidFill>
                  <a:latin typeface="Arial" charset="0"/>
                  <a:ea typeface="ＭＳ Ｐゴシック" charset="0"/>
                </a:rPr>
                <a:t>État</a:t>
              </a:r>
            </a:p>
          </p:txBody>
        </p:sp>
      </p:grpSp>
      <p:sp>
        <p:nvSpPr>
          <p:cNvPr id="12304" name="Rectangle 42"/>
          <p:cNvSpPr>
            <a:spLocks noChangeArrowheads="1"/>
          </p:cNvSpPr>
          <p:nvPr/>
        </p:nvSpPr>
        <p:spPr bwMode="auto">
          <a:xfrm>
            <a:off x="136525" y="3570288"/>
            <a:ext cx="1235075" cy="650875"/>
          </a:xfrm>
          <a:prstGeom prst="rect">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Conseil </a:t>
            </a:r>
          </a:p>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de l</a:t>
            </a:r>
            <a:r>
              <a:rPr lang="ja-JP" altLang="fr-FR" b="1" smtClean="0">
                <a:solidFill>
                  <a:srgbClr val="000000"/>
                </a:solidFill>
                <a:latin typeface="Arial" charset="0"/>
                <a:ea typeface="ＭＳ Ｐゴシック" charset="0"/>
              </a:rPr>
              <a:t>’</a:t>
            </a:r>
            <a:r>
              <a:rPr lang="fr-FR" b="1" smtClean="0">
                <a:solidFill>
                  <a:srgbClr val="000000"/>
                </a:solidFill>
                <a:latin typeface="Arial" charset="0"/>
                <a:ea typeface="ＭＳ Ｐゴシック" charset="0"/>
              </a:rPr>
              <a:t>ordre</a:t>
            </a:r>
            <a:endParaRPr lang="fr-FR" b="1" i="1" smtClean="0">
              <a:solidFill>
                <a:srgbClr val="000000"/>
              </a:solidFill>
              <a:latin typeface="Arial" charset="0"/>
              <a:ea typeface="ＭＳ Ｐゴシック" charset="0"/>
            </a:endParaRPr>
          </a:p>
        </p:txBody>
      </p:sp>
      <p:grpSp>
        <p:nvGrpSpPr>
          <p:cNvPr id="12305" name="Group 43"/>
          <p:cNvGrpSpPr>
            <a:grpSpLocks/>
          </p:cNvGrpSpPr>
          <p:nvPr/>
        </p:nvGrpSpPr>
        <p:grpSpPr bwMode="auto">
          <a:xfrm>
            <a:off x="2819400" y="5195888"/>
            <a:ext cx="1682750" cy="519112"/>
            <a:chOff x="1776" y="3273"/>
            <a:chExt cx="1060" cy="327"/>
          </a:xfrm>
        </p:grpSpPr>
        <p:sp>
          <p:nvSpPr>
            <p:cNvPr id="12323" name="Rectangle 44"/>
            <p:cNvSpPr>
              <a:spLocks noChangeArrowheads="1"/>
            </p:cNvSpPr>
            <p:nvPr/>
          </p:nvSpPr>
          <p:spPr bwMode="auto">
            <a:xfrm>
              <a:off x="1776" y="3369"/>
              <a:ext cx="1060"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smtClean="0">
                  <a:solidFill>
                    <a:srgbClr val="FFFF66"/>
                  </a:solidFill>
                  <a:latin typeface="Arial" charset="0"/>
                  <a:ea typeface="ＭＳ Ｐゴシック" charset="0"/>
                </a:rPr>
                <a:t>Cour de cass.</a:t>
              </a:r>
            </a:p>
          </p:txBody>
        </p:sp>
        <p:sp>
          <p:nvSpPr>
            <p:cNvPr id="12324" name="Line 45"/>
            <p:cNvSpPr>
              <a:spLocks noChangeShapeType="1"/>
            </p:cNvSpPr>
            <p:nvPr/>
          </p:nvSpPr>
          <p:spPr bwMode="auto">
            <a:xfrm>
              <a:off x="2208" y="3273"/>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grpSp>
      <p:grpSp>
        <p:nvGrpSpPr>
          <p:cNvPr id="12306" name="Group 46"/>
          <p:cNvGrpSpPr>
            <a:grpSpLocks/>
          </p:cNvGrpSpPr>
          <p:nvPr/>
        </p:nvGrpSpPr>
        <p:grpSpPr bwMode="auto">
          <a:xfrm>
            <a:off x="2822575" y="2819400"/>
            <a:ext cx="1641475" cy="2376488"/>
            <a:chOff x="1778" y="1776"/>
            <a:chExt cx="1034" cy="1497"/>
          </a:xfrm>
        </p:grpSpPr>
        <p:sp>
          <p:nvSpPr>
            <p:cNvPr id="12321" name="Line 47"/>
            <p:cNvSpPr>
              <a:spLocks noChangeShapeType="1"/>
            </p:cNvSpPr>
            <p:nvPr/>
          </p:nvSpPr>
          <p:spPr bwMode="auto">
            <a:xfrm flipH="1">
              <a:off x="2208" y="1776"/>
              <a:ext cx="0" cy="9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22" name="Rectangle 48"/>
            <p:cNvSpPr>
              <a:spLocks noChangeArrowheads="1"/>
            </p:cNvSpPr>
            <p:nvPr/>
          </p:nvSpPr>
          <p:spPr bwMode="auto">
            <a:xfrm>
              <a:off x="1778" y="2863"/>
              <a:ext cx="1034" cy="410"/>
            </a:xfrm>
            <a:prstGeom prst="rect">
              <a:avLst/>
            </a:prstGeom>
            <a:solidFill>
              <a:srgbClr val="66FF33"/>
            </a:solidFill>
            <a:ln w="9525">
              <a:solidFill>
                <a:srgbClr val="00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TGI :</a:t>
              </a:r>
            </a:p>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correctionnel</a:t>
              </a:r>
            </a:p>
          </p:txBody>
        </p:sp>
      </p:grpSp>
      <p:grpSp>
        <p:nvGrpSpPr>
          <p:cNvPr id="12307" name="Group 49"/>
          <p:cNvGrpSpPr>
            <a:grpSpLocks/>
          </p:cNvGrpSpPr>
          <p:nvPr/>
        </p:nvGrpSpPr>
        <p:grpSpPr bwMode="auto">
          <a:xfrm>
            <a:off x="685800" y="6186488"/>
            <a:ext cx="1708150" cy="519112"/>
            <a:chOff x="432" y="3897"/>
            <a:chExt cx="1076" cy="327"/>
          </a:xfrm>
        </p:grpSpPr>
        <p:sp>
          <p:nvSpPr>
            <p:cNvPr id="12319" name="Line 50"/>
            <p:cNvSpPr>
              <a:spLocks noChangeShapeType="1"/>
            </p:cNvSpPr>
            <p:nvPr/>
          </p:nvSpPr>
          <p:spPr bwMode="auto">
            <a:xfrm>
              <a:off x="912" y="3897"/>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20" name="Rectangle 51"/>
            <p:cNvSpPr>
              <a:spLocks noChangeArrowheads="1"/>
            </p:cNvSpPr>
            <p:nvPr/>
          </p:nvSpPr>
          <p:spPr bwMode="auto">
            <a:xfrm>
              <a:off x="432" y="3993"/>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smtClean="0">
                  <a:solidFill>
                    <a:srgbClr val="FFFF66"/>
                  </a:solidFill>
                  <a:latin typeface="Arial" charset="0"/>
                  <a:ea typeface="ＭＳ Ｐゴシック" charset="0"/>
                </a:rPr>
                <a:t>Conseil d</a:t>
              </a:r>
              <a:r>
                <a:rPr lang="ja-JP" altLang="fr-FR" b="1" smtClean="0">
                  <a:solidFill>
                    <a:srgbClr val="FFFF66"/>
                  </a:solidFill>
                  <a:latin typeface="Arial" charset="0"/>
                  <a:ea typeface="ＭＳ Ｐゴシック" charset="0"/>
                </a:rPr>
                <a:t>’</a:t>
              </a:r>
              <a:r>
                <a:rPr lang="fr-FR" b="1" smtClean="0">
                  <a:solidFill>
                    <a:srgbClr val="FFFF66"/>
                  </a:solidFill>
                  <a:latin typeface="Arial" charset="0"/>
                  <a:ea typeface="ＭＳ Ｐゴシック" charset="0"/>
                </a:rPr>
                <a:t>État</a:t>
              </a:r>
            </a:p>
          </p:txBody>
        </p:sp>
      </p:grpSp>
      <p:sp>
        <p:nvSpPr>
          <p:cNvPr id="12308" name="Rectangle 52"/>
          <p:cNvSpPr>
            <a:spLocks noChangeArrowheads="1"/>
          </p:cNvSpPr>
          <p:nvPr/>
        </p:nvSpPr>
        <p:spPr bwMode="auto">
          <a:xfrm>
            <a:off x="685800" y="5565775"/>
            <a:ext cx="1597025" cy="650875"/>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Commission </a:t>
            </a:r>
          </a:p>
          <a:p>
            <a:pPr algn="ctr" defTabSz="914400" eaLnBrk="0" fontAlgn="base" hangingPunct="0">
              <a:spcBef>
                <a:spcPct val="0"/>
              </a:spcBef>
              <a:spcAft>
                <a:spcPct val="0"/>
              </a:spcAft>
            </a:pPr>
            <a:r>
              <a:rPr lang="fr-FR" b="1" smtClean="0">
                <a:solidFill>
                  <a:srgbClr val="000000"/>
                </a:solidFill>
                <a:latin typeface="Arial" charset="0"/>
                <a:ea typeface="ＭＳ Ｐゴシック" charset="0"/>
              </a:rPr>
              <a:t>disciplinaire</a:t>
            </a:r>
          </a:p>
        </p:txBody>
      </p:sp>
      <p:grpSp>
        <p:nvGrpSpPr>
          <p:cNvPr id="12309" name="Group 53"/>
          <p:cNvGrpSpPr>
            <a:grpSpLocks/>
          </p:cNvGrpSpPr>
          <p:nvPr/>
        </p:nvGrpSpPr>
        <p:grpSpPr bwMode="auto">
          <a:xfrm>
            <a:off x="76200" y="2813050"/>
            <a:ext cx="2057400" cy="2749550"/>
            <a:chOff x="48" y="1772"/>
            <a:chExt cx="1296" cy="1732"/>
          </a:xfrm>
        </p:grpSpPr>
        <p:grpSp>
          <p:nvGrpSpPr>
            <p:cNvPr id="12313" name="Group 54"/>
            <p:cNvGrpSpPr>
              <a:grpSpLocks/>
            </p:cNvGrpSpPr>
            <p:nvPr/>
          </p:nvGrpSpPr>
          <p:grpSpPr bwMode="auto">
            <a:xfrm>
              <a:off x="48" y="1776"/>
              <a:ext cx="740" cy="433"/>
              <a:chOff x="48" y="1776"/>
              <a:chExt cx="740" cy="433"/>
            </a:xfrm>
          </p:grpSpPr>
          <p:sp>
            <p:nvSpPr>
              <p:cNvPr id="12317" name="Line 55"/>
              <p:cNvSpPr>
                <a:spLocks noChangeShapeType="1"/>
              </p:cNvSpPr>
              <p:nvPr/>
            </p:nvSpPr>
            <p:spPr bwMode="auto">
              <a:xfrm flipH="1">
                <a:off x="308" y="1776"/>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18" name="Rectangle 56"/>
              <p:cNvSpPr>
                <a:spLocks noChangeArrowheads="1"/>
              </p:cNvSpPr>
              <p:nvPr/>
            </p:nvSpPr>
            <p:spPr bwMode="auto">
              <a:xfrm>
                <a:off x="48" y="1872"/>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i="1" smtClean="0">
                    <a:solidFill>
                      <a:srgbClr val="00FFFF"/>
                    </a:solidFill>
                    <a:latin typeface="Arial" charset="0"/>
                    <a:ea typeface="ＭＳ Ｐゴシック" charset="0"/>
                  </a:rPr>
                  <a:t>privé</a:t>
                </a:r>
              </a:p>
            </p:txBody>
          </p:sp>
        </p:grpSp>
        <p:grpSp>
          <p:nvGrpSpPr>
            <p:cNvPr id="12314" name="Group 57"/>
            <p:cNvGrpSpPr>
              <a:grpSpLocks/>
            </p:cNvGrpSpPr>
            <p:nvPr/>
          </p:nvGrpSpPr>
          <p:grpSpPr bwMode="auto">
            <a:xfrm>
              <a:off x="612" y="1772"/>
              <a:ext cx="732" cy="1732"/>
              <a:chOff x="612" y="1772"/>
              <a:chExt cx="737" cy="1732"/>
            </a:xfrm>
          </p:grpSpPr>
          <p:sp>
            <p:nvSpPr>
              <p:cNvPr id="12315" name="Line 58"/>
              <p:cNvSpPr>
                <a:spLocks noChangeShapeType="1"/>
              </p:cNvSpPr>
              <p:nvPr/>
            </p:nvSpPr>
            <p:spPr bwMode="auto">
              <a:xfrm rot="15928787" flipH="1">
                <a:off x="265" y="2417"/>
                <a:ext cx="1729" cy="43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
            <p:nvSpPr>
              <p:cNvPr id="12316" name="Rectangle 59"/>
              <p:cNvSpPr>
                <a:spLocks noChangeArrowheads="1"/>
              </p:cNvSpPr>
              <p:nvPr/>
            </p:nvSpPr>
            <p:spPr bwMode="auto">
              <a:xfrm>
                <a:off x="612" y="3273"/>
                <a:ext cx="5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762000" eaLnBrk="0" fontAlgn="base" hangingPunct="0">
                  <a:spcBef>
                    <a:spcPct val="0"/>
                  </a:spcBef>
                  <a:spcAft>
                    <a:spcPct val="0"/>
                  </a:spcAft>
                </a:pPr>
                <a:r>
                  <a:rPr lang="fr-FR" b="1" i="1" smtClean="0">
                    <a:solidFill>
                      <a:srgbClr val="B2B2B2"/>
                    </a:solidFill>
                    <a:latin typeface="Arial" charset="0"/>
                    <a:ea typeface="ＭＳ Ｐゴシック" charset="0"/>
                  </a:rPr>
                  <a:t>public</a:t>
                </a:r>
              </a:p>
            </p:txBody>
          </p:sp>
        </p:grpSp>
      </p:grpSp>
      <p:sp>
        <p:nvSpPr>
          <p:cNvPr id="12310" name="Rectangle 60"/>
          <p:cNvSpPr>
            <a:spLocks noGrp="1" noChangeArrowheads="1"/>
          </p:cNvSpPr>
          <p:nvPr>
            <p:ph type="title"/>
          </p:nvPr>
        </p:nvSpPr>
        <p:spPr>
          <a:xfrm>
            <a:off x="304800" y="304800"/>
            <a:ext cx="8610600" cy="773113"/>
          </a:xfrm>
          <a:solidFill>
            <a:schemeClr val="folHlink"/>
          </a:solidFill>
          <a:extLst>
            <a:ext uri="{91240B29-F687-4f45-9708-019B960494DF}">
              <a14:hiddenLine xmlns:a14="http://schemas.microsoft.com/office/drawing/2010/main" w="38100" cmpd="sng">
                <a:solidFill>
                  <a:schemeClr val="accent1"/>
                </a:solidFill>
                <a:miter lim="800000"/>
                <a:headEnd/>
                <a:tailEnd/>
              </a14:hiddenLine>
            </a:ext>
          </a:extLst>
        </p:spPr>
        <p:txBody>
          <a:bodyPr/>
          <a:lstStyle/>
          <a:p>
            <a:pPr eaLnBrk="1" hangingPunct="1"/>
            <a:r>
              <a:rPr lang="fr-FR" sz="3900">
                <a:solidFill>
                  <a:srgbClr val="000000"/>
                </a:solidFill>
                <a:latin typeface="Arial" charset="0"/>
              </a:rPr>
              <a:t>Demande de la victime ou ayant droit</a:t>
            </a:r>
          </a:p>
        </p:txBody>
      </p:sp>
      <p:sp>
        <p:nvSpPr>
          <p:cNvPr id="12311" name="Ellipse 1"/>
          <p:cNvSpPr>
            <a:spLocks noChangeArrowheads="1"/>
          </p:cNvSpPr>
          <p:nvPr/>
        </p:nvSpPr>
        <p:spPr bwMode="auto">
          <a:xfrm>
            <a:off x="5105400" y="5210175"/>
            <a:ext cx="2017713" cy="1204913"/>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fr-FR" sz="2400" smtClean="0">
              <a:solidFill>
                <a:srgbClr val="FFFF66"/>
              </a:solidFill>
              <a:latin typeface="Times New Roman" charset="0"/>
              <a:ea typeface="ＭＳ Ｐゴシック" charset="0"/>
            </a:endParaRPr>
          </a:p>
        </p:txBody>
      </p:sp>
    </p:spTree>
    <p:extLst>
      <p:ext uri="{BB962C8B-B14F-4D97-AF65-F5344CB8AC3E}">
        <p14:creationId xmlns:p14="http://schemas.microsoft.com/office/powerpoint/2010/main" val="30444733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solidFill>
            <a:srgbClr val="FFFFFF"/>
          </a:solidFill>
          <a:ln>
            <a:solidFill>
              <a:srgbClr val="FFFFFF"/>
            </a:solidFill>
          </a:ln>
        </p:spPr>
        <p:txBody>
          <a:bodyPr/>
          <a:lstStyle/>
          <a:p>
            <a:pPr>
              <a:lnSpc>
                <a:spcPct val="110000"/>
              </a:lnSpc>
            </a:pPr>
            <a:r>
              <a:rPr lang="fr-FR" dirty="0">
                <a:solidFill>
                  <a:srgbClr val="000090"/>
                </a:solidFill>
                <a:latin typeface="+mn-lt"/>
              </a:rPr>
              <a:t>Convocations des </a:t>
            </a:r>
            <a:r>
              <a:rPr lang="fr-FR" dirty="0" smtClean="0">
                <a:solidFill>
                  <a:srgbClr val="000090"/>
                </a:solidFill>
                <a:latin typeface="+mn-lt"/>
              </a:rPr>
              <a:t>parties</a:t>
            </a:r>
            <a:endParaRPr lang="fr-FR" dirty="0">
              <a:solidFill>
                <a:srgbClr val="000090"/>
              </a:solidFill>
              <a:latin typeface="+mn-lt"/>
            </a:endParaRPr>
          </a:p>
        </p:txBody>
      </p:sp>
      <p:sp>
        <p:nvSpPr>
          <p:cNvPr id="148483" name="Rectangle 3"/>
          <p:cNvSpPr>
            <a:spLocks noGrp="1" noChangeArrowheads="1"/>
          </p:cNvSpPr>
          <p:nvPr>
            <p:ph type="body" idx="1"/>
          </p:nvPr>
        </p:nvSpPr>
        <p:spPr>
          <a:xfrm>
            <a:off x="521368" y="1744663"/>
            <a:ext cx="7936832" cy="4708525"/>
          </a:xfrm>
        </p:spPr>
        <p:txBody>
          <a:bodyPr/>
          <a:lstStyle/>
          <a:p>
            <a:pPr>
              <a:lnSpc>
                <a:spcPct val="90000"/>
              </a:lnSpc>
              <a:buFont typeface="Arial"/>
              <a:buChar char="•"/>
            </a:pPr>
            <a:r>
              <a:rPr lang="fr-FR" sz="2400" b="0" dirty="0">
                <a:solidFill>
                  <a:schemeClr val="tx1"/>
                </a:solidFill>
                <a:latin typeface="+mj-lt"/>
              </a:rPr>
              <a:t>En procédure administrative c</a:t>
            </a:r>
            <a:r>
              <a:rPr lang="ja-JP" altLang="fr-FR" sz="2400" b="0" dirty="0">
                <a:solidFill>
                  <a:schemeClr val="tx1"/>
                </a:solidFill>
                <a:latin typeface="+mj-lt"/>
              </a:rPr>
              <a:t>’</a:t>
            </a:r>
            <a:r>
              <a:rPr lang="fr-FR" sz="2400" b="0" dirty="0">
                <a:solidFill>
                  <a:schemeClr val="tx1"/>
                </a:solidFill>
                <a:latin typeface="+mj-lt"/>
              </a:rPr>
              <a:t>est </a:t>
            </a:r>
            <a:r>
              <a:rPr lang="fr-FR" sz="2400" b="0" dirty="0" smtClean="0">
                <a:solidFill>
                  <a:schemeClr val="tx1"/>
                </a:solidFill>
                <a:latin typeface="+mj-lt"/>
              </a:rPr>
              <a:t>l’établissement </a:t>
            </a:r>
            <a:r>
              <a:rPr lang="fr-FR" sz="2400" b="0" dirty="0">
                <a:solidFill>
                  <a:schemeClr val="tx1"/>
                </a:solidFill>
                <a:latin typeface="+mj-lt"/>
              </a:rPr>
              <a:t>qui est mis en cause </a:t>
            </a:r>
            <a:r>
              <a:rPr lang="fr-FR" sz="2400" b="0" dirty="0" smtClean="0">
                <a:solidFill>
                  <a:srgbClr val="000090"/>
                </a:solidFill>
                <a:latin typeface="Wingdings"/>
                <a:ea typeface="Wingdings"/>
                <a:cs typeface="Wingdings"/>
                <a:sym typeface="Wingdings"/>
              </a:rPr>
              <a:t></a:t>
            </a:r>
            <a:r>
              <a:rPr lang="fr-FR" sz="2400" b="0" dirty="0" smtClean="0">
                <a:solidFill>
                  <a:srgbClr val="000090"/>
                </a:solidFill>
                <a:latin typeface="+mj-lt"/>
              </a:rPr>
              <a:t> c</a:t>
            </a:r>
            <a:r>
              <a:rPr lang="fr-FR" b="0" dirty="0" smtClean="0">
                <a:solidFill>
                  <a:srgbClr val="000090"/>
                </a:solidFill>
                <a:latin typeface="+mj-lt"/>
              </a:rPr>
              <a:t>’</a:t>
            </a:r>
            <a:r>
              <a:rPr lang="fr-FR" sz="2400" b="0" dirty="0" smtClean="0">
                <a:solidFill>
                  <a:srgbClr val="000090"/>
                </a:solidFill>
                <a:latin typeface="+mj-lt"/>
              </a:rPr>
              <a:t>est </a:t>
            </a:r>
            <a:r>
              <a:rPr lang="fr-FR" sz="2400" b="0" dirty="0">
                <a:solidFill>
                  <a:srgbClr val="000090"/>
                </a:solidFill>
                <a:latin typeface="+mj-lt"/>
              </a:rPr>
              <a:t>le directeur qui est convoqué à la réunion</a:t>
            </a:r>
          </a:p>
          <a:p>
            <a:pPr>
              <a:lnSpc>
                <a:spcPct val="40000"/>
              </a:lnSpc>
              <a:buFont typeface="Arial"/>
              <a:buChar char="•"/>
            </a:pPr>
            <a:endParaRPr lang="fr-FR" sz="2400" b="0" dirty="0">
              <a:solidFill>
                <a:schemeClr val="tx1"/>
              </a:solidFill>
              <a:latin typeface="+mj-lt"/>
            </a:endParaRPr>
          </a:p>
          <a:p>
            <a:pPr>
              <a:lnSpc>
                <a:spcPct val="90000"/>
              </a:lnSpc>
              <a:spcAft>
                <a:spcPts val="1200"/>
              </a:spcAft>
              <a:buFont typeface="Arial"/>
              <a:buChar char="•"/>
            </a:pPr>
            <a:r>
              <a:rPr lang="fr-FR" sz="2400" b="0" dirty="0">
                <a:solidFill>
                  <a:schemeClr val="tx1"/>
                </a:solidFill>
                <a:latin typeface="+mj-lt"/>
              </a:rPr>
              <a:t>Les médecins ou </a:t>
            </a:r>
            <a:r>
              <a:rPr lang="fr-FR" sz="2400" b="0" dirty="0" smtClean="0">
                <a:solidFill>
                  <a:schemeClr val="tx1"/>
                </a:solidFill>
                <a:latin typeface="+mj-lt"/>
              </a:rPr>
              <a:t>soignants </a:t>
            </a:r>
            <a:r>
              <a:rPr lang="fr-FR" sz="2400" b="0" dirty="0">
                <a:solidFill>
                  <a:schemeClr val="tx1"/>
                </a:solidFill>
                <a:latin typeface="+mj-lt"/>
              </a:rPr>
              <a:t>seront convoqués en qualité de </a:t>
            </a:r>
            <a:r>
              <a:rPr lang="fr-FR" sz="2400" b="0" dirty="0" smtClean="0">
                <a:solidFill>
                  <a:schemeClr val="tx1"/>
                </a:solidFill>
                <a:latin typeface="+mj-lt"/>
              </a:rPr>
              <a:t>SACHANT</a:t>
            </a:r>
          </a:p>
          <a:p>
            <a:pPr>
              <a:lnSpc>
                <a:spcPct val="90000"/>
              </a:lnSpc>
              <a:buFont typeface="Arial"/>
              <a:buChar char="•"/>
            </a:pPr>
            <a:r>
              <a:rPr lang="fr-FR" sz="2400" b="0" dirty="0" smtClean="0">
                <a:solidFill>
                  <a:schemeClr val="tx1"/>
                </a:solidFill>
                <a:latin typeface="+mj-lt"/>
              </a:rPr>
              <a:t>Le </a:t>
            </a:r>
            <a:r>
              <a:rPr lang="fr-FR" sz="2400" b="0" dirty="0">
                <a:solidFill>
                  <a:schemeClr val="tx1"/>
                </a:solidFill>
                <a:latin typeface="+mj-lt"/>
              </a:rPr>
              <a:t>nom de toutes les personnes ayant pris en charge le patient peut ne pas être dans le dossier ou </a:t>
            </a:r>
            <a:r>
              <a:rPr lang="fr-FR" sz="2400" b="0" dirty="0" smtClean="0">
                <a:solidFill>
                  <a:schemeClr val="tx1"/>
                </a:solidFill>
                <a:latin typeface="+mj-lt"/>
              </a:rPr>
              <a:t>l</a:t>
            </a:r>
            <a:r>
              <a:rPr lang="fr-FR" b="0" dirty="0" smtClean="0">
                <a:latin typeface="+mj-lt"/>
              </a:rPr>
              <a:t>’</a:t>
            </a:r>
            <a:r>
              <a:rPr lang="fr-FR" sz="2400" b="0" dirty="0" smtClean="0">
                <a:solidFill>
                  <a:schemeClr val="tx1"/>
                </a:solidFill>
                <a:latin typeface="+mj-lt"/>
              </a:rPr>
              <a:t>ordonnance</a:t>
            </a:r>
            <a:endParaRPr lang="fr-FR" sz="2400" b="0" dirty="0">
              <a:solidFill>
                <a:schemeClr val="tx1"/>
              </a:solidFill>
              <a:latin typeface="+mj-lt"/>
            </a:endParaRPr>
          </a:p>
          <a:p>
            <a:pPr marL="0" indent="0">
              <a:lnSpc>
                <a:spcPct val="30000"/>
              </a:lnSpc>
              <a:buNone/>
            </a:pPr>
            <a:endParaRPr lang="fr-FR" sz="2400" b="0" dirty="0">
              <a:solidFill>
                <a:schemeClr val="tx1"/>
              </a:solidFill>
              <a:latin typeface="+mj-lt"/>
            </a:endParaRPr>
          </a:p>
        </p:txBody>
      </p:sp>
    </p:spTree>
    <p:extLst>
      <p:ext uri="{BB962C8B-B14F-4D97-AF65-F5344CB8AC3E}">
        <p14:creationId xmlns:p14="http://schemas.microsoft.com/office/powerpoint/2010/main" val="20180479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41313"/>
            <a:ext cx="8435975" cy="1143000"/>
          </a:xfrm>
          <a:solidFill>
            <a:srgbClr val="FFFFFF"/>
          </a:solidFill>
          <a:ln>
            <a:noFill/>
          </a:ln>
        </p:spPr>
        <p:txBody>
          <a:bodyPr/>
          <a:lstStyle/>
          <a:p>
            <a:r>
              <a:rPr lang="fr-FR" dirty="0">
                <a:solidFill>
                  <a:srgbClr val="000090"/>
                </a:solidFill>
              </a:rPr>
              <a:t>E</a:t>
            </a:r>
            <a:r>
              <a:rPr lang="fr-FR" dirty="0" smtClean="0">
                <a:solidFill>
                  <a:srgbClr val="000090"/>
                </a:solidFill>
              </a:rPr>
              <a:t>n </a:t>
            </a:r>
            <a:r>
              <a:rPr lang="fr-FR" dirty="0">
                <a:solidFill>
                  <a:srgbClr val="000090"/>
                </a:solidFill>
              </a:rPr>
              <a:t>matière de </a:t>
            </a:r>
            <a:r>
              <a:rPr lang="fr-FR" dirty="0" smtClean="0">
                <a:solidFill>
                  <a:srgbClr val="000090"/>
                </a:solidFill>
              </a:rPr>
              <a:t>responsabilité</a:t>
            </a:r>
            <a:br>
              <a:rPr lang="fr-FR" dirty="0" smtClean="0">
                <a:solidFill>
                  <a:srgbClr val="000090"/>
                </a:solidFill>
              </a:rPr>
            </a:br>
            <a:r>
              <a:rPr lang="fr-FR" dirty="0" smtClean="0">
                <a:solidFill>
                  <a:srgbClr val="000090"/>
                </a:solidFill>
              </a:rPr>
              <a:t> </a:t>
            </a:r>
            <a:r>
              <a:rPr lang="fr-FR" dirty="0">
                <a:solidFill>
                  <a:srgbClr val="000090"/>
                </a:solidFill>
              </a:rPr>
              <a:t>civile médicale</a:t>
            </a:r>
          </a:p>
        </p:txBody>
      </p:sp>
      <p:sp>
        <p:nvSpPr>
          <p:cNvPr id="134147" name="Rectangle 3"/>
          <p:cNvSpPr>
            <a:spLocks noGrp="1" noChangeArrowheads="1"/>
          </p:cNvSpPr>
          <p:nvPr>
            <p:ph type="body" idx="1"/>
          </p:nvPr>
        </p:nvSpPr>
        <p:spPr>
          <a:xfrm>
            <a:off x="588211" y="2097505"/>
            <a:ext cx="8098589" cy="4038600"/>
          </a:xfrm>
        </p:spPr>
        <p:txBody>
          <a:bodyPr/>
          <a:lstStyle/>
          <a:p>
            <a:pPr>
              <a:lnSpc>
                <a:spcPct val="90000"/>
              </a:lnSpc>
              <a:spcAft>
                <a:spcPts val="600"/>
              </a:spcAft>
              <a:buFont typeface="Arial"/>
              <a:buChar char="•"/>
            </a:pPr>
            <a:r>
              <a:rPr lang="fr-FR" b="0" dirty="0"/>
              <a:t>Faute dans un acte de soins réalisé dans </a:t>
            </a:r>
            <a:r>
              <a:rPr lang="fr-FR" b="0" dirty="0" smtClean="0"/>
              <a:t>un ES de santé public</a:t>
            </a:r>
            <a:endParaRPr lang="fr-FR" dirty="0"/>
          </a:p>
          <a:p>
            <a:pPr marL="457200" lvl="1" indent="0">
              <a:lnSpc>
                <a:spcPct val="90000"/>
              </a:lnSpc>
            </a:pPr>
            <a:r>
              <a:rPr lang="fr-FR" dirty="0" smtClean="0">
                <a:solidFill>
                  <a:srgbClr val="000090"/>
                </a:solidFill>
                <a:latin typeface="+mj-lt"/>
                <a:ea typeface="Wingdings"/>
                <a:cs typeface="Wingdings"/>
                <a:sym typeface="Wingdings"/>
              </a:rPr>
              <a:t> </a:t>
            </a:r>
            <a:r>
              <a:rPr lang="fr-FR" dirty="0" smtClean="0">
                <a:solidFill>
                  <a:srgbClr val="000090"/>
                </a:solidFill>
                <a:latin typeface="+mj-lt"/>
              </a:rPr>
              <a:t>Juridictions </a:t>
            </a:r>
            <a:r>
              <a:rPr lang="fr-FR" dirty="0">
                <a:solidFill>
                  <a:srgbClr val="000090"/>
                </a:solidFill>
              </a:rPr>
              <a:t>administratives</a:t>
            </a:r>
          </a:p>
          <a:p>
            <a:pPr marL="800100" lvl="1" indent="-342900">
              <a:lnSpc>
                <a:spcPct val="90000"/>
              </a:lnSpc>
              <a:buFont typeface="Arial"/>
              <a:buChar char="•"/>
            </a:pPr>
            <a:endParaRPr lang="fr-FR" dirty="0"/>
          </a:p>
          <a:p>
            <a:pPr>
              <a:lnSpc>
                <a:spcPct val="90000"/>
              </a:lnSpc>
              <a:buFont typeface="Arial"/>
              <a:buChar char="•"/>
            </a:pPr>
            <a:r>
              <a:rPr lang="fr-FR" b="0" dirty="0"/>
              <a:t>Faute dans un acte de soins réalisé dans </a:t>
            </a:r>
            <a:r>
              <a:rPr lang="fr-FR" b="0" dirty="0" smtClean="0"/>
              <a:t>un ES de santé </a:t>
            </a:r>
            <a:r>
              <a:rPr lang="fr-FR" b="0" dirty="0"/>
              <a:t>privé, activité libérale à l</a:t>
            </a:r>
            <a:r>
              <a:rPr lang="ja-JP" altLang="fr-FR" b="0" dirty="0"/>
              <a:t>’</a:t>
            </a:r>
            <a:r>
              <a:rPr lang="fr-FR" b="0" dirty="0"/>
              <a:t>hôpital, cabinet médical</a:t>
            </a:r>
          </a:p>
          <a:p>
            <a:pPr>
              <a:lnSpc>
                <a:spcPct val="50000"/>
              </a:lnSpc>
              <a:buFont typeface="Arial"/>
              <a:buChar char="•"/>
            </a:pPr>
            <a:endParaRPr lang="fr-FR" dirty="0"/>
          </a:p>
          <a:p>
            <a:pPr marL="457200" lvl="1" indent="0">
              <a:lnSpc>
                <a:spcPct val="90000"/>
              </a:lnSpc>
            </a:pPr>
            <a:r>
              <a:rPr lang="fr-FR" dirty="0">
                <a:solidFill>
                  <a:srgbClr val="000090"/>
                </a:solidFill>
                <a:ea typeface="Wingdings"/>
                <a:cs typeface="Wingdings"/>
                <a:sym typeface="Wingdings"/>
              </a:rPr>
              <a:t> </a:t>
            </a:r>
            <a:r>
              <a:rPr lang="fr-FR" dirty="0">
                <a:solidFill>
                  <a:srgbClr val="000090"/>
                </a:solidFill>
              </a:rPr>
              <a:t>Juridictions </a:t>
            </a:r>
            <a:r>
              <a:rPr lang="fr-FR" dirty="0" smtClean="0">
                <a:solidFill>
                  <a:srgbClr val="000090"/>
                </a:solidFill>
              </a:rPr>
              <a:t> </a:t>
            </a:r>
            <a:r>
              <a:rPr lang="fr-FR" dirty="0">
                <a:solidFill>
                  <a:srgbClr val="000090"/>
                </a:solidFill>
              </a:rPr>
              <a:t>judiciaires</a:t>
            </a:r>
          </a:p>
        </p:txBody>
      </p:sp>
    </p:spTree>
    <p:extLst>
      <p:ext uri="{BB962C8B-B14F-4D97-AF65-F5344CB8AC3E}">
        <p14:creationId xmlns:p14="http://schemas.microsoft.com/office/powerpoint/2010/main" val="2342549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611188" y="95252"/>
            <a:ext cx="7772400" cy="792163"/>
          </a:xfrm>
          <a:solidFill>
            <a:srgbClr val="FFFFFF"/>
          </a:solidFill>
          <a:ln>
            <a:solidFill>
              <a:srgbClr val="FFFFFF"/>
            </a:solidFill>
          </a:ln>
        </p:spPr>
        <p:txBody>
          <a:bodyPr>
            <a:normAutofit/>
          </a:bodyPr>
          <a:lstStyle/>
          <a:p>
            <a:r>
              <a:rPr lang="fr-FR" dirty="0" smtClean="0"/>
              <a:t>Experts et expertise</a:t>
            </a:r>
          </a:p>
        </p:txBody>
      </p:sp>
      <p:sp>
        <p:nvSpPr>
          <p:cNvPr id="5123" name="Sous-titre 2"/>
          <p:cNvSpPr>
            <a:spLocks noGrp="1"/>
          </p:cNvSpPr>
          <p:nvPr>
            <p:ph type="subTitle" idx="1"/>
          </p:nvPr>
        </p:nvSpPr>
        <p:spPr>
          <a:xfrm>
            <a:off x="414422" y="1377555"/>
            <a:ext cx="8368632" cy="5876925"/>
          </a:xfrm>
        </p:spPr>
        <p:txBody>
          <a:bodyPr/>
          <a:lstStyle/>
          <a:p>
            <a:pPr marL="457200" indent="-457200" algn="l">
              <a:buFontTx/>
              <a:buChar char="•"/>
            </a:pPr>
            <a:r>
              <a:rPr lang="fr-FR" b="0" dirty="0" smtClean="0"/>
              <a:t>Du latin </a:t>
            </a:r>
            <a:r>
              <a:rPr lang="fr-FR" b="0" i="1" dirty="0" err="1" smtClean="0"/>
              <a:t>experior</a:t>
            </a:r>
            <a:r>
              <a:rPr lang="fr-FR" b="0" dirty="0" smtClean="0"/>
              <a:t> : éprouver. « </a:t>
            </a:r>
            <a:r>
              <a:rPr lang="fr-FR" b="0" i="1" dirty="0" smtClean="0"/>
              <a:t>L’expertise est ainsi elle aussi une épreuve</a:t>
            </a:r>
            <a:r>
              <a:rPr lang="fr-FR" b="0" dirty="0" smtClean="0"/>
              <a:t> » (V. </a:t>
            </a:r>
            <a:r>
              <a:rPr lang="fr-FR" b="0" dirty="0" err="1" smtClean="0"/>
              <a:t>Lamanda</a:t>
            </a:r>
            <a:r>
              <a:rPr lang="fr-FR" b="0" dirty="0" smtClean="0"/>
              <a:t>)</a:t>
            </a:r>
          </a:p>
          <a:p>
            <a:pPr marL="457200" indent="-457200" algn="l">
              <a:buFontTx/>
              <a:buChar char="•"/>
            </a:pPr>
            <a:r>
              <a:rPr lang="fr-FR" b="0" dirty="0" smtClean="0"/>
              <a:t>Art. 232 du C.P.C. : Le juge peut commettre toute personne de son choix pour l'</a:t>
            </a:r>
            <a:r>
              <a:rPr lang="fr-FR" b="0" dirty="0" smtClean="0">
                <a:solidFill>
                  <a:srgbClr val="000090"/>
                </a:solidFill>
              </a:rPr>
              <a:t>éclairer</a:t>
            </a:r>
            <a:r>
              <a:rPr lang="fr-FR" b="0" dirty="0" smtClean="0"/>
              <a:t> par des constatations, par une consultation ou par une expertise sur une question de fait qui requiert les </a:t>
            </a:r>
            <a:r>
              <a:rPr lang="fr-FR" b="0" dirty="0" smtClean="0">
                <a:solidFill>
                  <a:srgbClr val="000090"/>
                </a:solidFill>
              </a:rPr>
              <a:t>lumières</a:t>
            </a:r>
            <a:r>
              <a:rPr lang="fr-FR" b="0" dirty="0" smtClean="0"/>
              <a:t> d'un technicien.</a:t>
            </a:r>
          </a:p>
          <a:p>
            <a:pPr marL="457200" indent="-457200" algn="l">
              <a:buFontTx/>
              <a:buChar char="•"/>
            </a:pPr>
            <a:r>
              <a:rPr lang="fr-FR" b="0" dirty="0" smtClean="0"/>
              <a:t>L’expert, un « </a:t>
            </a:r>
            <a:r>
              <a:rPr lang="fr-FR" b="0" i="1" dirty="0" smtClean="0"/>
              <a:t>éclaireur de la conscience du juge</a:t>
            </a:r>
            <a:r>
              <a:rPr lang="fr-FR" b="0" dirty="0" smtClean="0"/>
              <a:t> » 	 (René </a:t>
            </a:r>
            <a:r>
              <a:rPr lang="fr-FR" b="0" dirty="0" err="1" smtClean="0"/>
              <a:t>Garaud</a:t>
            </a:r>
            <a:r>
              <a:rPr lang="fr-FR" b="0" dirty="0" smtClean="0"/>
              <a:t>)</a:t>
            </a:r>
          </a:p>
          <a:p>
            <a:pPr marL="457200" indent="-457200" algn="l">
              <a:buFontTx/>
              <a:buChar char="•"/>
            </a:pPr>
            <a:r>
              <a:rPr lang="fr-FR" b="0" dirty="0" smtClean="0"/>
              <a:t>« </a:t>
            </a:r>
            <a:r>
              <a:rPr lang="fr-FR" b="0" i="1" dirty="0" smtClean="0"/>
              <a:t>L’expertise s’érige…en vrai ‘’</a:t>
            </a:r>
            <a:r>
              <a:rPr lang="fr-FR" b="0" dirty="0" smtClean="0"/>
              <a:t>procès dans le procès</a:t>
            </a:r>
            <a:r>
              <a:rPr lang="fr-FR" b="0" i="1" dirty="0" smtClean="0"/>
              <a:t>’’, qui en partage les principes essentiels, à commencer par </a:t>
            </a:r>
            <a:r>
              <a:rPr lang="fr-FR" b="0" i="1" dirty="0" smtClean="0">
                <a:solidFill>
                  <a:srgbClr val="000090"/>
                </a:solidFill>
              </a:rPr>
              <a:t>la contradiction</a:t>
            </a:r>
            <a:r>
              <a:rPr lang="fr-FR" b="0" dirty="0" smtClean="0"/>
              <a:t> » (V. </a:t>
            </a:r>
            <a:r>
              <a:rPr lang="fr-FR" b="0" dirty="0" err="1" smtClean="0"/>
              <a:t>Lamanda</a:t>
            </a:r>
            <a:r>
              <a:rPr lang="fr-FR" b="0" dirty="0" smtClean="0"/>
              <a:t>)</a:t>
            </a:r>
          </a:p>
        </p:txBody>
      </p:sp>
    </p:spTree>
    <p:extLst>
      <p:ext uri="{BB962C8B-B14F-4D97-AF65-F5344CB8AC3E}">
        <p14:creationId xmlns:p14="http://schemas.microsoft.com/office/powerpoint/2010/main" val="41519959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62000" y="2246731"/>
            <a:ext cx="7620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FF9900"/>
                </a:solidFill>
                <a:latin typeface="Times New Roman" pitchFamily="18" charset="0"/>
              </a:defRPr>
            </a:lvl1pPr>
            <a:lvl2pPr>
              <a:defRPr sz="2400">
                <a:solidFill>
                  <a:srgbClr val="FF9900"/>
                </a:solidFill>
                <a:latin typeface="Times New Roman" pitchFamily="18" charset="0"/>
              </a:defRPr>
            </a:lvl2pPr>
            <a:lvl3pPr marL="1143000" indent="-228600">
              <a:defRPr sz="2400">
                <a:solidFill>
                  <a:srgbClr val="FF9900"/>
                </a:solidFill>
                <a:latin typeface="Times New Roman" pitchFamily="18" charset="0"/>
              </a:defRPr>
            </a:lvl3pPr>
            <a:lvl4pPr marL="1600200" indent="-228600">
              <a:defRPr sz="2400">
                <a:solidFill>
                  <a:srgbClr val="FF9900"/>
                </a:solidFill>
                <a:latin typeface="Times New Roman" pitchFamily="18" charset="0"/>
              </a:defRPr>
            </a:lvl4pPr>
            <a:lvl5pPr marL="2057400" indent="-228600">
              <a:defRPr sz="2400">
                <a:solidFill>
                  <a:srgbClr val="FF9900"/>
                </a:solidFill>
                <a:latin typeface="Times New Roman" pitchFamily="18" charset="0"/>
              </a:defRPr>
            </a:lvl5pPr>
            <a:lvl6pPr marL="2514600" indent="-228600" eaLnBrk="0" fontAlgn="base" hangingPunct="0">
              <a:spcBef>
                <a:spcPct val="0"/>
              </a:spcBef>
              <a:spcAft>
                <a:spcPct val="0"/>
              </a:spcAft>
              <a:defRPr sz="2400">
                <a:solidFill>
                  <a:srgbClr val="FF9900"/>
                </a:solidFill>
                <a:latin typeface="Times New Roman" pitchFamily="18" charset="0"/>
              </a:defRPr>
            </a:lvl6pPr>
            <a:lvl7pPr marL="2971800" indent="-228600" eaLnBrk="0" fontAlgn="base" hangingPunct="0">
              <a:spcBef>
                <a:spcPct val="0"/>
              </a:spcBef>
              <a:spcAft>
                <a:spcPct val="0"/>
              </a:spcAft>
              <a:defRPr sz="2400">
                <a:solidFill>
                  <a:srgbClr val="FF9900"/>
                </a:solidFill>
                <a:latin typeface="Times New Roman" pitchFamily="18" charset="0"/>
              </a:defRPr>
            </a:lvl7pPr>
            <a:lvl8pPr marL="3429000" indent="-228600" eaLnBrk="0" fontAlgn="base" hangingPunct="0">
              <a:spcBef>
                <a:spcPct val="0"/>
              </a:spcBef>
              <a:spcAft>
                <a:spcPct val="0"/>
              </a:spcAft>
              <a:defRPr sz="2400">
                <a:solidFill>
                  <a:srgbClr val="FF9900"/>
                </a:solidFill>
                <a:latin typeface="Times New Roman" pitchFamily="18" charset="0"/>
              </a:defRPr>
            </a:lvl8pPr>
            <a:lvl9pPr marL="3886200" indent="-228600" eaLnBrk="0" fontAlgn="base" hangingPunct="0">
              <a:spcBef>
                <a:spcPct val="0"/>
              </a:spcBef>
              <a:spcAft>
                <a:spcPct val="0"/>
              </a:spcAft>
              <a:defRPr sz="2400">
                <a:solidFill>
                  <a:srgbClr val="FF9900"/>
                </a:solidFill>
                <a:latin typeface="Times New Roman" pitchFamily="18" charset="0"/>
              </a:defRPr>
            </a:lvl9pPr>
          </a:lstStyle>
          <a:p>
            <a:pPr algn="ctr">
              <a:spcBef>
                <a:spcPct val="50000"/>
              </a:spcBef>
            </a:pPr>
            <a:r>
              <a:rPr lang="fr-FR" b="1" dirty="0" smtClean="0">
                <a:solidFill>
                  <a:srgbClr val="000090"/>
                </a:solidFill>
                <a:latin typeface="Arial"/>
                <a:ea typeface="ＭＳ Ｐゴシック"/>
                <a:cs typeface="Arial"/>
              </a:rPr>
              <a:t>Qualifications</a:t>
            </a:r>
            <a:endParaRPr lang="fr-FR" dirty="0">
              <a:solidFill>
                <a:srgbClr val="000090"/>
              </a:solidFill>
              <a:latin typeface="Arial"/>
              <a:ea typeface="ＭＳ Ｐゴシック"/>
              <a:cs typeface="Arial"/>
            </a:endParaRPr>
          </a:p>
          <a:p>
            <a:pPr marL="342900" indent="-342900">
              <a:spcBef>
                <a:spcPct val="50000"/>
              </a:spcBef>
              <a:buFont typeface="Arial"/>
              <a:buChar char="•"/>
            </a:pPr>
            <a:r>
              <a:rPr lang="fr-FR" dirty="0" smtClean="0">
                <a:solidFill>
                  <a:prstClr val="black"/>
                </a:solidFill>
                <a:latin typeface="Arial"/>
                <a:ea typeface="ＭＳ Ｐゴシック"/>
                <a:cs typeface="Arial"/>
              </a:rPr>
              <a:t>Doctorat </a:t>
            </a:r>
            <a:r>
              <a:rPr lang="fr-FR" dirty="0">
                <a:solidFill>
                  <a:prstClr val="black"/>
                </a:solidFill>
                <a:latin typeface="Arial"/>
                <a:ea typeface="ＭＳ Ｐゴシック"/>
                <a:cs typeface="Arial"/>
              </a:rPr>
              <a:t>en Médecine + spécialisation ou compétence reconnue en pathologie </a:t>
            </a:r>
            <a:r>
              <a:rPr lang="fr-FR" dirty="0" smtClean="0">
                <a:solidFill>
                  <a:prstClr val="black"/>
                </a:solidFill>
                <a:latin typeface="Arial"/>
                <a:ea typeface="ＭＳ Ｐゴシック"/>
                <a:cs typeface="Arial"/>
              </a:rPr>
              <a:t>infectieuse</a:t>
            </a:r>
          </a:p>
          <a:p>
            <a:pPr marL="342900" indent="-342900">
              <a:spcBef>
                <a:spcPct val="50000"/>
              </a:spcBef>
              <a:buFont typeface="Arial"/>
              <a:buChar char="•"/>
            </a:pPr>
            <a:r>
              <a:rPr lang="fr-FR" dirty="0">
                <a:solidFill>
                  <a:prstClr val="black"/>
                </a:solidFill>
                <a:latin typeface="Arial"/>
                <a:ea typeface="ＭＳ Ｐゴシック"/>
                <a:cs typeface="Arial"/>
              </a:rPr>
              <a:t>P</a:t>
            </a:r>
            <a:r>
              <a:rPr lang="fr-FR" dirty="0" smtClean="0">
                <a:solidFill>
                  <a:prstClr val="black"/>
                </a:solidFill>
                <a:latin typeface="Arial"/>
                <a:ea typeface="ＭＳ Ｐゴシック"/>
                <a:cs typeface="Arial"/>
              </a:rPr>
              <a:t>ratique </a:t>
            </a:r>
            <a:r>
              <a:rPr lang="fr-FR" dirty="0">
                <a:solidFill>
                  <a:prstClr val="black"/>
                </a:solidFill>
                <a:latin typeface="Arial"/>
                <a:ea typeface="ＭＳ Ｐゴシック"/>
                <a:cs typeface="Arial"/>
              </a:rPr>
              <a:t>professionnelle dans la spécialité &gt; 3 ans au moment de la désignation pour une </a:t>
            </a:r>
            <a:r>
              <a:rPr lang="fr-FR" dirty="0" smtClean="0">
                <a:solidFill>
                  <a:prstClr val="black"/>
                </a:solidFill>
                <a:latin typeface="Arial"/>
                <a:ea typeface="ＭＳ Ｐゴシック"/>
                <a:cs typeface="Arial"/>
              </a:rPr>
              <a:t>affaire</a:t>
            </a:r>
          </a:p>
          <a:p>
            <a:pPr marL="342900" indent="-342900">
              <a:spcBef>
                <a:spcPct val="50000"/>
              </a:spcBef>
              <a:buFont typeface="Arial"/>
              <a:buChar char="•"/>
            </a:pPr>
            <a:r>
              <a:rPr lang="fr-FR" dirty="0">
                <a:solidFill>
                  <a:prstClr val="black"/>
                </a:solidFill>
                <a:latin typeface="Arial"/>
                <a:ea typeface="ＭＳ Ｐゴシック"/>
                <a:cs typeface="Arial"/>
              </a:rPr>
              <a:t>A</a:t>
            </a:r>
            <a:r>
              <a:rPr lang="fr-FR" dirty="0" smtClean="0">
                <a:solidFill>
                  <a:prstClr val="black"/>
                </a:solidFill>
                <a:latin typeface="Arial"/>
                <a:ea typeface="ＭＳ Ｐゴシック"/>
                <a:cs typeface="Arial"/>
              </a:rPr>
              <a:t>ctivité </a:t>
            </a:r>
            <a:r>
              <a:rPr lang="fr-FR" dirty="0">
                <a:solidFill>
                  <a:prstClr val="black"/>
                </a:solidFill>
                <a:latin typeface="Arial"/>
                <a:ea typeface="ＭＳ Ｐゴシック"/>
                <a:cs typeface="Arial"/>
              </a:rPr>
              <a:t>d’expertise &lt; 20 % de la pratique professionnelle</a:t>
            </a:r>
          </a:p>
          <a:p>
            <a:pPr>
              <a:spcBef>
                <a:spcPct val="50000"/>
              </a:spcBef>
              <a:buFontTx/>
              <a:buChar char="•"/>
            </a:pPr>
            <a:endParaRPr lang="fr-FR" dirty="0">
              <a:solidFill>
                <a:prstClr val="black"/>
              </a:solidFill>
              <a:ea typeface="ＭＳ Ｐゴシック"/>
              <a:cs typeface="ＭＳ Ｐゴシック"/>
            </a:endParaRPr>
          </a:p>
        </p:txBody>
      </p:sp>
      <p:pic>
        <p:nvPicPr>
          <p:cNvPr id="3" name="Image 2" descr="Capture d’écran 2019-05-28 à 15.4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666" y="228852"/>
            <a:ext cx="6105525" cy="1346200"/>
          </a:xfrm>
          <a:prstGeom prst="rect">
            <a:avLst/>
          </a:prstGeom>
          <a:ln w="28575" cmpd="sng">
            <a:solidFill>
              <a:schemeClr val="bg1">
                <a:lumMod val="65000"/>
              </a:schemeClr>
            </a:solidFill>
          </a:ln>
        </p:spPr>
      </p:pic>
      <p:pic>
        <p:nvPicPr>
          <p:cNvPr id="5" name="Image 4" descr="Capture d’écran 2019-05-28 à 15.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205" y="873679"/>
            <a:ext cx="2409825" cy="520700"/>
          </a:xfrm>
          <a:prstGeom prst="rect">
            <a:avLst/>
          </a:prstGeom>
        </p:spPr>
      </p:pic>
      <p:sp>
        <p:nvSpPr>
          <p:cNvPr id="4" name="ZoneTexte 3"/>
          <p:cNvSpPr txBox="1"/>
          <p:nvPr/>
        </p:nvSpPr>
        <p:spPr>
          <a:xfrm>
            <a:off x="6598727" y="6276419"/>
            <a:ext cx="2127178" cy="338554"/>
          </a:xfrm>
          <a:prstGeom prst="rect">
            <a:avLst/>
          </a:prstGeom>
          <a:noFill/>
        </p:spPr>
        <p:txBody>
          <a:bodyPr wrap="none" rtlCol="0">
            <a:spAutoFit/>
          </a:bodyPr>
          <a:lstStyle/>
          <a:p>
            <a:r>
              <a:rPr lang="fr-FR" sz="1600" i="1" dirty="0" smtClean="0">
                <a:solidFill>
                  <a:prstClr val="black"/>
                </a:solidFill>
                <a:latin typeface="Arial"/>
                <a:ea typeface="ＭＳ Ｐゴシック"/>
                <a:cs typeface="ＭＳ Ｐゴシック"/>
              </a:rPr>
              <a:t>CID 2005 ; 40 : 1993</a:t>
            </a:r>
            <a:endParaRPr lang="fr-FR" sz="1600" i="1"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42036856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62000" y="1943805"/>
            <a:ext cx="78522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FF9900"/>
                </a:solidFill>
                <a:latin typeface="Times New Roman" pitchFamily="18" charset="0"/>
              </a:defRPr>
            </a:lvl1pPr>
            <a:lvl2pPr>
              <a:defRPr sz="2400">
                <a:solidFill>
                  <a:srgbClr val="FF9900"/>
                </a:solidFill>
                <a:latin typeface="Times New Roman" pitchFamily="18" charset="0"/>
              </a:defRPr>
            </a:lvl2pPr>
            <a:lvl3pPr marL="1143000" indent="-228600">
              <a:defRPr sz="2400">
                <a:solidFill>
                  <a:srgbClr val="FF9900"/>
                </a:solidFill>
                <a:latin typeface="Times New Roman" pitchFamily="18" charset="0"/>
              </a:defRPr>
            </a:lvl3pPr>
            <a:lvl4pPr marL="1600200" indent="-228600">
              <a:defRPr sz="2400">
                <a:solidFill>
                  <a:srgbClr val="FF9900"/>
                </a:solidFill>
                <a:latin typeface="Times New Roman" pitchFamily="18" charset="0"/>
              </a:defRPr>
            </a:lvl4pPr>
            <a:lvl5pPr marL="2057400" indent="-228600">
              <a:defRPr sz="2400">
                <a:solidFill>
                  <a:srgbClr val="FF9900"/>
                </a:solidFill>
                <a:latin typeface="Times New Roman" pitchFamily="18" charset="0"/>
              </a:defRPr>
            </a:lvl5pPr>
            <a:lvl6pPr marL="2514600" indent="-228600" eaLnBrk="0" fontAlgn="base" hangingPunct="0">
              <a:spcBef>
                <a:spcPct val="0"/>
              </a:spcBef>
              <a:spcAft>
                <a:spcPct val="0"/>
              </a:spcAft>
              <a:defRPr sz="2400">
                <a:solidFill>
                  <a:srgbClr val="FF9900"/>
                </a:solidFill>
                <a:latin typeface="Times New Roman" pitchFamily="18" charset="0"/>
              </a:defRPr>
            </a:lvl6pPr>
            <a:lvl7pPr marL="2971800" indent="-228600" eaLnBrk="0" fontAlgn="base" hangingPunct="0">
              <a:spcBef>
                <a:spcPct val="0"/>
              </a:spcBef>
              <a:spcAft>
                <a:spcPct val="0"/>
              </a:spcAft>
              <a:defRPr sz="2400">
                <a:solidFill>
                  <a:srgbClr val="FF9900"/>
                </a:solidFill>
                <a:latin typeface="Times New Roman" pitchFamily="18" charset="0"/>
              </a:defRPr>
            </a:lvl7pPr>
            <a:lvl8pPr marL="3429000" indent="-228600" eaLnBrk="0" fontAlgn="base" hangingPunct="0">
              <a:spcBef>
                <a:spcPct val="0"/>
              </a:spcBef>
              <a:spcAft>
                <a:spcPct val="0"/>
              </a:spcAft>
              <a:defRPr sz="2400">
                <a:solidFill>
                  <a:srgbClr val="FF9900"/>
                </a:solidFill>
                <a:latin typeface="Times New Roman" pitchFamily="18" charset="0"/>
              </a:defRPr>
            </a:lvl8pPr>
            <a:lvl9pPr marL="3886200" indent="-228600" eaLnBrk="0" fontAlgn="base" hangingPunct="0">
              <a:spcBef>
                <a:spcPct val="0"/>
              </a:spcBef>
              <a:spcAft>
                <a:spcPct val="0"/>
              </a:spcAft>
              <a:defRPr sz="2400">
                <a:solidFill>
                  <a:srgbClr val="FF9900"/>
                </a:solidFill>
                <a:latin typeface="Times New Roman" pitchFamily="18" charset="0"/>
              </a:defRPr>
            </a:lvl9pPr>
          </a:lstStyle>
          <a:p>
            <a:pPr marL="342900" indent="-342900" algn="just">
              <a:spcBef>
                <a:spcPct val="50000"/>
              </a:spcBef>
              <a:buFont typeface="Arial"/>
              <a:buChar char="•"/>
            </a:pPr>
            <a:r>
              <a:rPr lang="fr-FR" sz="2000" dirty="0" smtClean="0">
                <a:solidFill>
                  <a:srgbClr val="000090"/>
                </a:solidFill>
                <a:latin typeface="Arial"/>
                <a:ea typeface="ＭＳ Ｐゴシック"/>
                <a:cs typeface="Arial"/>
              </a:rPr>
              <a:t>Engagement à témoigner </a:t>
            </a:r>
            <a:r>
              <a:rPr lang="fr-FR" sz="2000" dirty="0">
                <a:solidFill>
                  <a:srgbClr val="000090"/>
                </a:solidFill>
                <a:latin typeface="Arial"/>
                <a:ea typeface="ＭＳ Ｐゴシック"/>
                <a:cs typeface="Arial"/>
              </a:rPr>
              <a:t>avec honnêteté, intégrité et impartialité quant à ses qualifications et aux informations médicales en cause</a:t>
            </a:r>
            <a:endParaRPr lang="fr-FR" sz="2000" dirty="0" smtClean="0">
              <a:solidFill>
                <a:srgbClr val="000090"/>
              </a:solidFill>
              <a:latin typeface="Arial"/>
              <a:ea typeface="ＭＳ Ｐゴシック"/>
              <a:cs typeface="Arial"/>
            </a:endParaRPr>
          </a:p>
          <a:p>
            <a:pPr marL="342900" indent="-342900" algn="just">
              <a:spcBef>
                <a:spcPct val="50000"/>
              </a:spcBef>
              <a:buFont typeface="Arial"/>
              <a:buChar char="•"/>
            </a:pPr>
            <a:r>
              <a:rPr lang="fr-FR" sz="2000" b="1" dirty="0" smtClean="0">
                <a:solidFill>
                  <a:srgbClr val="000090"/>
                </a:solidFill>
                <a:latin typeface="Arial"/>
                <a:ea typeface="ＭＳ Ｐゴシック"/>
                <a:cs typeface="Arial"/>
              </a:rPr>
              <a:t>Analyse/recommandations en vigueur moment </a:t>
            </a:r>
            <a:r>
              <a:rPr lang="fr-FR" sz="2000" b="1" dirty="0">
                <a:solidFill>
                  <a:srgbClr val="000090"/>
                </a:solidFill>
                <a:latin typeface="Arial"/>
                <a:ea typeface="ＭＳ Ｐゴシック"/>
                <a:cs typeface="Arial"/>
              </a:rPr>
              <a:t>des </a:t>
            </a:r>
            <a:r>
              <a:rPr lang="fr-FR" sz="2000" b="1" dirty="0" smtClean="0">
                <a:solidFill>
                  <a:srgbClr val="000090"/>
                </a:solidFill>
                <a:latin typeface="Arial"/>
                <a:ea typeface="ＭＳ Ｐゴシック"/>
                <a:cs typeface="Arial"/>
              </a:rPr>
              <a:t>faits</a:t>
            </a:r>
          </a:p>
          <a:p>
            <a:pPr marL="342900" indent="-342900" algn="just">
              <a:spcBef>
                <a:spcPct val="50000"/>
              </a:spcBef>
              <a:buFont typeface="Arial"/>
              <a:buChar char="•"/>
            </a:pPr>
            <a:r>
              <a:rPr lang="fr-FR" sz="2000" dirty="0" smtClean="0">
                <a:solidFill>
                  <a:prstClr val="black"/>
                </a:solidFill>
                <a:latin typeface="Arial"/>
                <a:ea typeface="ＭＳ Ｐゴシック"/>
                <a:cs typeface="Arial"/>
              </a:rPr>
              <a:t>N’accepter </a:t>
            </a:r>
            <a:r>
              <a:rPr lang="fr-FR" sz="2000" dirty="0">
                <a:solidFill>
                  <a:prstClr val="black"/>
                </a:solidFill>
                <a:latin typeface="Arial"/>
                <a:ea typeface="ＭＳ Ｐゴシック"/>
                <a:cs typeface="Arial"/>
              </a:rPr>
              <a:t>de mission que dans un domaine ou l’expert a une expérience professionnelle </a:t>
            </a:r>
            <a:r>
              <a:rPr lang="fr-FR" sz="2000" dirty="0" smtClean="0">
                <a:solidFill>
                  <a:prstClr val="black"/>
                </a:solidFill>
                <a:latin typeface="Arial"/>
                <a:ea typeface="ＭＳ Ｐゴシック"/>
                <a:cs typeface="Arial"/>
              </a:rPr>
              <a:t>suffisante</a:t>
            </a:r>
          </a:p>
          <a:p>
            <a:pPr marL="342900" indent="-342900" algn="just">
              <a:spcBef>
                <a:spcPct val="50000"/>
              </a:spcBef>
              <a:buFont typeface="Arial"/>
              <a:buChar char="•"/>
            </a:pPr>
            <a:r>
              <a:rPr lang="fr-FR" sz="2000" dirty="0" smtClean="0">
                <a:solidFill>
                  <a:prstClr val="black"/>
                </a:solidFill>
                <a:latin typeface="Arial"/>
                <a:ea typeface="ＭＳ Ｐゴシック"/>
                <a:cs typeface="Arial"/>
              </a:rPr>
              <a:t>Etre </a:t>
            </a:r>
            <a:r>
              <a:rPr lang="fr-FR" sz="2000" dirty="0">
                <a:solidFill>
                  <a:prstClr val="black"/>
                </a:solidFill>
                <a:latin typeface="Arial"/>
                <a:ea typeface="ＭＳ Ｐゴシック"/>
                <a:cs typeface="Arial"/>
              </a:rPr>
              <a:t>capable, dans chaque  affaire, de définir si les conclusions retenues sont basées sur l’expérience personnelle de l’expert, la littérature scientifique ou un « standard » reconnu dans la </a:t>
            </a:r>
            <a:r>
              <a:rPr lang="fr-FR" sz="2000" dirty="0" smtClean="0">
                <a:solidFill>
                  <a:prstClr val="black"/>
                </a:solidFill>
                <a:latin typeface="Arial"/>
                <a:ea typeface="ＭＳ Ｐゴシック"/>
                <a:cs typeface="Arial"/>
              </a:rPr>
              <a:t>spécialité</a:t>
            </a:r>
          </a:p>
          <a:p>
            <a:pPr marL="342900" indent="-342900" algn="just">
              <a:spcBef>
                <a:spcPct val="50000"/>
              </a:spcBef>
              <a:buFont typeface="Arial"/>
              <a:buChar char="•"/>
            </a:pPr>
            <a:r>
              <a:rPr lang="fr-FR" sz="2000" dirty="0" smtClean="0">
                <a:solidFill>
                  <a:prstClr val="black"/>
                </a:solidFill>
                <a:latin typeface="Arial"/>
                <a:ea typeface="ＭＳ Ｐゴシック"/>
                <a:cs typeface="Arial"/>
              </a:rPr>
              <a:t>Reconstituer </a:t>
            </a:r>
            <a:r>
              <a:rPr lang="fr-FR" sz="2000" dirty="0">
                <a:solidFill>
                  <a:prstClr val="black"/>
                </a:solidFill>
                <a:latin typeface="Arial"/>
                <a:ea typeface="ＭＳ Ｐゴシック"/>
                <a:cs typeface="Arial"/>
              </a:rPr>
              <a:t>pour chaque affaire, rigoureusement, l’intégralité des faits</a:t>
            </a:r>
          </a:p>
        </p:txBody>
      </p:sp>
      <p:pic>
        <p:nvPicPr>
          <p:cNvPr id="3" name="Image 2" descr="Capture d’écran 2019-05-28 à 15.4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666" y="228852"/>
            <a:ext cx="6105525" cy="1346200"/>
          </a:xfrm>
          <a:prstGeom prst="rect">
            <a:avLst/>
          </a:prstGeom>
          <a:ln w="28575" cmpd="sng">
            <a:solidFill>
              <a:schemeClr val="bg1">
                <a:lumMod val="65000"/>
              </a:schemeClr>
            </a:solidFill>
          </a:ln>
        </p:spPr>
      </p:pic>
      <p:pic>
        <p:nvPicPr>
          <p:cNvPr id="5" name="Image 4" descr="Capture d’écran 2019-05-28 à 15.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205" y="873679"/>
            <a:ext cx="2409825" cy="520700"/>
          </a:xfrm>
          <a:prstGeom prst="rect">
            <a:avLst/>
          </a:prstGeom>
        </p:spPr>
      </p:pic>
      <p:sp>
        <p:nvSpPr>
          <p:cNvPr id="4" name="ZoneTexte 3"/>
          <p:cNvSpPr txBox="1"/>
          <p:nvPr/>
        </p:nvSpPr>
        <p:spPr>
          <a:xfrm>
            <a:off x="6598727" y="6276419"/>
            <a:ext cx="2127178" cy="338554"/>
          </a:xfrm>
          <a:prstGeom prst="rect">
            <a:avLst/>
          </a:prstGeom>
          <a:noFill/>
        </p:spPr>
        <p:txBody>
          <a:bodyPr wrap="none" rtlCol="0">
            <a:spAutoFit/>
          </a:bodyPr>
          <a:lstStyle/>
          <a:p>
            <a:r>
              <a:rPr lang="fr-FR" sz="1600" i="1" dirty="0" smtClean="0">
                <a:solidFill>
                  <a:prstClr val="black"/>
                </a:solidFill>
                <a:latin typeface="Arial"/>
                <a:ea typeface="ＭＳ Ｐゴシック"/>
                <a:cs typeface="ＭＳ Ｐゴシック"/>
              </a:rPr>
              <a:t>CID 2005 ; 40 : 1993</a:t>
            </a:r>
            <a:endParaRPr lang="fr-FR" sz="1600" i="1"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2658670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62000" y="1943805"/>
            <a:ext cx="78522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FF9900"/>
                </a:solidFill>
                <a:latin typeface="Times New Roman" pitchFamily="18" charset="0"/>
              </a:defRPr>
            </a:lvl1pPr>
            <a:lvl2pPr>
              <a:defRPr sz="2400">
                <a:solidFill>
                  <a:srgbClr val="FF9900"/>
                </a:solidFill>
                <a:latin typeface="Times New Roman" pitchFamily="18" charset="0"/>
              </a:defRPr>
            </a:lvl2pPr>
            <a:lvl3pPr marL="1143000" indent="-228600">
              <a:defRPr sz="2400">
                <a:solidFill>
                  <a:srgbClr val="FF9900"/>
                </a:solidFill>
                <a:latin typeface="Times New Roman" pitchFamily="18" charset="0"/>
              </a:defRPr>
            </a:lvl3pPr>
            <a:lvl4pPr marL="1600200" indent="-228600">
              <a:defRPr sz="2400">
                <a:solidFill>
                  <a:srgbClr val="FF9900"/>
                </a:solidFill>
                <a:latin typeface="Times New Roman" pitchFamily="18" charset="0"/>
              </a:defRPr>
            </a:lvl4pPr>
            <a:lvl5pPr marL="2057400" indent="-228600">
              <a:defRPr sz="2400">
                <a:solidFill>
                  <a:srgbClr val="FF9900"/>
                </a:solidFill>
                <a:latin typeface="Times New Roman" pitchFamily="18" charset="0"/>
              </a:defRPr>
            </a:lvl5pPr>
            <a:lvl6pPr marL="2514600" indent="-228600" eaLnBrk="0" fontAlgn="base" hangingPunct="0">
              <a:spcBef>
                <a:spcPct val="0"/>
              </a:spcBef>
              <a:spcAft>
                <a:spcPct val="0"/>
              </a:spcAft>
              <a:defRPr sz="2400">
                <a:solidFill>
                  <a:srgbClr val="FF9900"/>
                </a:solidFill>
                <a:latin typeface="Times New Roman" pitchFamily="18" charset="0"/>
              </a:defRPr>
            </a:lvl6pPr>
            <a:lvl7pPr marL="2971800" indent="-228600" eaLnBrk="0" fontAlgn="base" hangingPunct="0">
              <a:spcBef>
                <a:spcPct val="0"/>
              </a:spcBef>
              <a:spcAft>
                <a:spcPct val="0"/>
              </a:spcAft>
              <a:defRPr sz="2400">
                <a:solidFill>
                  <a:srgbClr val="FF9900"/>
                </a:solidFill>
                <a:latin typeface="Times New Roman" pitchFamily="18" charset="0"/>
              </a:defRPr>
            </a:lvl7pPr>
            <a:lvl8pPr marL="3429000" indent="-228600" eaLnBrk="0" fontAlgn="base" hangingPunct="0">
              <a:spcBef>
                <a:spcPct val="0"/>
              </a:spcBef>
              <a:spcAft>
                <a:spcPct val="0"/>
              </a:spcAft>
              <a:defRPr sz="2400">
                <a:solidFill>
                  <a:srgbClr val="FF9900"/>
                </a:solidFill>
                <a:latin typeface="Times New Roman" pitchFamily="18" charset="0"/>
              </a:defRPr>
            </a:lvl8pPr>
            <a:lvl9pPr marL="3886200" indent="-228600" eaLnBrk="0" fontAlgn="base" hangingPunct="0">
              <a:spcBef>
                <a:spcPct val="0"/>
              </a:spcBef>
              <a:spcAft>
                <a:spcPct val="0"/>
              </a:spcAft>
              <a:defRPr sz="2400">
                <a:solidFill>
                  <a:srgbClr val="FF9900"/>
                </a:solidFill>
                <a:latin typeface="Times New Roman" pitchFamily="18" charset="0"/>
              </a:defRPr>
            </a:lvl9pPr>
          </a:lstStyle>
          <a:p>
            <a:pPr marL="342900" indent="-342900">
              <a:spcBef>
                <a:spcPct val="50000"/>
              </a:spcBef>
              <a:buFont typeface="Arial"/>
              <a:buChar char="•"/>
            </a:pPr>
            <a:r>
              <a:rPr lang="fr-FR" sz="2000" dirty="0" smtClean="0">
                <a:solidFill>
                  <a:srgbClr val="000090"/>
                </a:solidFill>
                <a:latin typeface="Arial"/>
                <a:ea typeface="ＭＳ Ｐゴシック"/>
                <a:cs typeface="Arial"/>
              </a:rPr>
              <a:t>Engagement à témoigner </a:t>
            </a:r>
            <a:r>
              <a:rPr lang="fr-FR" sz="2000" dirty="0">
                <a:solidFill>
                  <a:srgbClr val="000090"/>
                </a:solidFill>
                <a:latin typeface="Arial"/>
                <a:ea typeface="ＭＳ Ｐゴシック"/>
                <a:cs typeface="Arial"/>
              </a:rPr>
              <a:t>avec honnêteté, intégrité et impartialité quant à ses qualifications et aux informations médicales en cause</a:t>
            </a:r>
            <a:endParaRPr lang="fr-FR" sz="2000" dirty="0" smtClean="0">
              <a:solidFill>
                <a:srgbClr val="000090"/>
              </a:solidFill>
              <a:latin typeface="Arial"/>
              <a:ea typeface="ＭＳ Ｐゴシック"/>
              <a:cs typeface="Arial"/>
            </a:endParaRPr>
          </a:p>
          <a:p>
            <a:pPr marL="342900" indent="-342900">
              <a:spcBef>
                <a:spcPct val="50000"/>
              </a:spcBef>
              <a:buFont typeface="Arial"/>
              <a:buChar char="•"/>
            </a:pPr>
            <a:r>
              <a:rPr lang="fr-FR" sz="2000" dirty="0" smtClean="0">
                <a:solidFill>
                  <a:prstClr val="black"/>
                </a:solidFill>
                <a:latin typeface="Arial"/>
                <a:ea typeface="ＭＳ Ｐゴシック"/>
                <a:cs typeface="Arial"/>
              </a:rPr>
              <a:t>Analyse/recommandations en vigueur moment </a:t>
            </a:r>
            <a:r>
              <a:rPr lang="fr-FR" sz="2000" dirty="0">
                <a:solidFill>
                  <a:prstClr val="black"/>
                </a:solidFill>
                <a:latin typeface="Arial"/>
                <a:ea typeface="ＭＳ Ｐゴシック"/>
                <a:cs typeface="Arial"/>
              </a:rPr>
              <a:t>des </a:t>
            </a:r>
            <a:r>
              <a:rPr lang="fr-FR" sz="2000" dirty="0" smtClean="0">
                <a:solidFill>
                  <a:prstClr val="black"/>
                </a:solidFill>
                <a:latin typeface="Arial"/>
                <a:ea typeface="ＭＳ Ｐゴシック"/>
                <a:cs typeface="Arial"/>
              </a:rPr>
              <a:t>faits</a:t>
            </a:r>
          </a:p>
          <a:p>
            <a:pPr marL="342900" indent="-342900">
              <a:spcBef>
                <a:spcPct val="50000"/>
              </a:spcBef>
              <a:buFont typeface="Arial"/>
              <a:buChar char="•"/>
            </a:pPr>
            <a:r>
              <a:rPr lang="fr-FR" sz="2000" dirty="0" smtClean="0">
                <a:solidFill>
                  <a:prstClr val="black"/>
                </a:solidFill>
                <a:latin typeface="Arial"/>
                <a:ea typeface="ＭＳ Ｐゴシック"/>
                <a:cs typeface="Arial"/>
              </a:rPr>
              <a:t>N’accepter </a:t>
            </a:r>
            <a:r>
              <a:rPr lang="fr-FR" sz="2000" dirty="0">
                <a:solidFill>
                  <a:prstClr val="black"/>
                </a:solidFill>
                <a:latin typeface="Arial"/>
                <a:ea typeface="ＭＳ Ｐゴシック"/>
                <a:cs typeface="Arial"/>
              </a:rPr>
              <a:t>de mission que dans un domaine ou l’expert a une expérience professionnelle </a:t>
            </a:r>
            <a:r>
              <a:rPr lang="fr-FR" sz="2000" dirty="0" smtClean="0">
                <a:solidFill>
                  <a:prstClr val="black"/>
                </a:solidFill>
                <a:latin typeface="Arial"/>
                <a:ea typeface="ＭＳ Ｐゴシック"/>
                <a:cs typeface="Arial"/>
              </a:rPr>
              <a:t>suffisante</a:t>
            </a:r>
          </a:p>
          <a:p>
            <a:pPr marL="342900" indent="-342900">
              <a:spcBef>
                <a:spcPct val="50000"/>
              </a:spcBef>
              <a:buFont typeface="Arial"/>
              <a:buChar char="•"/>
            </a:pPr>
            <a:r>
              <a:rPr lang="fr-FR" sz="2000" dirty="0" smtClean="0">
                <a:solidFill>
                  <a:prstClr val="black"/>
                </a:solidFill>
                <a:latin typeface="Arial"/>
                <a:ea typeface="ＭＳ Ｐゴシック"/>
                <a:cs typeface="Arial"/>
              </a:rPr>
              <a:t>Etre </a:t>
            </a:r>
            <a:r>
              <a:rPr lang="fr-FR" sz="2000" dirty="0">
                <a:solidFill>
                  <a:prstClr val="black"/>
                </a:solidFill>
                <a:latin typeface="Arial"/>
                <a:ea typeface="ＭＳ Ｐゴシック"/>
                <a:cs typeface="Arial"/>
              </a:rPr>
              <a:t>capable, dans chaque  affaire, de définir si les conclusions retenues sont basées sur l’expérience personnelle de l’expert, la littérature scientifique ou un « standard » reconnu dans la </a:t>
            </a:r>
            <a:r>
              <a:rPr lang="fr-FR" sz="2000" dirty="0" smtClean="0">
                <a:solidFill>
                  <a:prstClr val="black"/>
                </a:solidFill>
                <a:latin typeface="Arial"/>
                <a:ea typeface="ＭＳ Ｐゴシック"/>
                <a:cs typeface="Arial"/>
              </a:rPr>
              <a:t>spécialité</a:t>
            </a:r>
          </a:p>
          <a:p>
            <a:pPr marL="342900" indent="-342900">
              <a:spcBef>
                <a:spcPct val="50000"/>
              </a:spcBef>
              <a:buFont typeface="Arial"/>
              <a:buChar char="•"/>
            </a:pPr>
            <a:r>
              <a:rPr lang="fr-FR" sz="2000" dirty="0" smtClean="0">
                <a:solidFill>
                  <a:prstClr val="black"/>
                </a:solidFill>
                <a:latin typeface="Arial"/>
                <a:ea typeface="ＭＳ Ｐゴシック"/>
                <a:cs typeface="Arial"/>
              </a:rPr>
              <a:t>Reconstituer </a:t>
            </a:r>
            <a:r>
              <a:rPr lang="fr-FR" sz="2000" dirty="0">
                <a:solidFill>
                  <a:prstClr val="black"/>
                </a:solidFill>
                <a:latin typeface="Arial"/>
                <a:ea typeface="ＭＳ Ｐゴシック"/>
                <a:cs typeface="Arial"/>
              </a:rPr>
              <a:t>pour chaque affaire, rigoureusement, l’intégralité des faits</a:t>
            </a:r>
          </a:p>
        </p:txBody>
      </p:sp>
      <p:pic>
        <p:nvPicPr>
          <p:cNvPr id="3" name="Image 2" descr="Capture d’écran 2019-05-28 à 15.4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127" y="228852"/>
            <a:ext cx="6105525" cy="1346200"/>
          </a:xfrm>
          <a:prstGeom prst="rect">
            <a:avLst/>
          </a:prstGeom>
          <a:ln w="28575" cmpd="sng">
            <a:solidFill>
              <a:schemeClr val="bg1">
                <a:lumMod val="65000"/>
              </a:schemeClr>
            </a:solidFill>
          </a:ln>
        </p:spPr>
      </p:pic>
      <p:pic>
        <p:nvPicPr>
          <p:cNvPr id="5" name="Image 4" descr="Capture d’écran 2019-05-28 à 15.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205" y="873679"/>
            <a:ext cx="2409825" cy="520700"/>
          </a:xfrm>
          <a:prstGeom prst="rect">
            <a:avLst/>
          </a:prstGeom>
        </p:spPr>
      </p:pic>
      <p:sp>
        <p:nvSpPr>
          <p:cNvPr id="4" name="ZoneTexte 3"/>
          <p:cNvSpPr txBox="1"/>
          <p:nvPr/>
        </p:nvSpPr>
        <p:spPr>
          <a:xfrm>
            <a:off x="6598727" y="6276419"/>
            <a:ext cx="2127178" cy="338554"/>
          </a:xfrm>
          <a:prstGeom prst="rect">
            <a:avLst/>
          </a:prstGeom>
          <a:noFill/>
        </p:spPr>
        <p:txBody>
          <a:bodyPr wrap="none" rtlCol="0">
            <a:spAutoFit/>
          </a:bodyPr>
          <a:lstStyle/>
          <a:p>
            <a:r>
              <a:rPr lang="fr-FR" sz="1600" i="1" dirty="0" smtClean="0">
                <a:solidFill>
                  <a:prstClr val="black"/>
                </a:solidFill>
                <a:latin typeface="Arial"/>
                <a:ea typeface="ＭＳ Ｐゴシック"/>
                <a:cs typeface="ＭＳ Ｐゴシック"/>
              </a:rPr>
              <a:t>CID 2005 ; 40 : 1993</a:t>
            </a:r>
            <a:endParaRPr lang="fr-FR" sz="1600" i="1" dirty="0">
              <a:solidFill>
                <a:prstClr val="black"/>
              </a:solidFill>
              <a:latin typeface="Arial"/>
              <a:ea typeface="ＭＳ Ｐゴシック"/>
              <a:cs typeface="ＭＳ Ｐゴシック"/>
            </a:endParaRPr>
          </a:p>
        </p:txBody>
      </p:sp>
      <p:sp>
        <p:nvSpPr>
          <p:cNvPr id="2" name="Rectangle 1"/>
          <p:cNvSpPr/>
          <p:nvPr/>
        </p:nvSpPr>
        <p:spPr bwMode="auto">
          <a:xfrm>
            <a:off x="1214828" y="2208918"/>
            <a:ext cx="6861021" cy="3499398"/>
          </a:xfrm>
          <a:prstGeom prst="rect">
            <a:avLst/>
          </a:prstGeom>
          <a:solidFill>
            <a:schemeClr val="accent2">
              <a:lumMod val="20000"/>
              <a:lumOff val="80000"/>
            </a:schemeClr>
          </a:solidFill>
          <a:ln w="28575" cap="flat" cmpd="sng" algn="ctr">
            <a:solidFill>
              <a:srgbClr val="A6A6A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ts val="1200"/>
              </a:spcAft>
            </a:pPr>
            <a:r>
              <a:rPr lang="fr-FR" sz="2400" dirty="0" smtClean="0">
                <a:solidFill>
                  <a:srgbClr val="15158A"/>
                </a:solidFill>
                <a:latin typeface="Arial" charset="0"/>
                <a:ea typeface="ＭＳ Ｐゴシック" charset="0"/>
                <a:cs typeface="ＭＳ Ｐゴシック" charset="0"/>
              </a:rPr>
              <a:t>En France : autocontrôle</a:t>
            </a:r>
            <a:endParaRPr lang="fr-FR" sz="2400" dirty="0">
              <a:solidFill>
                <a:srgbClr val="15158A"/>
              </a:solidFill>
              <a:latin typeface="Arial" charset="0"/>
              <a:ea typeface="ＭＳ Ｐゴシック" charset="0"/>
              <a:cs typeface="ＭＳ Ｐゴシック" charset="0"/>
            </a:endParaRPr>
          </a:p>
          <a:p>
            <a:pPr defTabSz="914400" eaLnBrk="0" fontAlgn="base" hangingPunct="0">
              <a:spcBef>
                <a:spcPct val="0"/>
              </a:spcBef>
              <a:spcAft>
                <a:spcPts val="1200"/>
              </a:spcAft>
            </a:pPr>
            <a:r>
              <a:rPr lang="fr-FR" sz="2000" dirty="0">
                <a:solidFill>
                  <a:prstClr val="black"/>
                </a:solidFill>
                <a:latin typeface="Arial"/>
                <a:ea typeface="ＭＳ Ｐゴシック"/>
                <a:cs typeface="ＭＳ Ｐゴシック"/>
              </a:rPr>
              <a:t>L</a:t>
            </a:r>
            <a:r>
              <a:rPr lang="ja-JP" altLang="fr-FR" sz="2000" dirty="0">
                <a:solidFill>
                  <a:prstClr val="black"/>
                </a:solidFill>
                <a:latin typeface="Arial"/>
                <a:ea typeface="ＭＳ Ｐゴシック"/>
                <a:cs typeface="ＭＳ Ｐゴシック"/>
              </a:rPr>
              <a:t>’</a:t>
            </a:r>
            <a:r>
              <a:rPr lang="fr-FR" sz="2000" dirty="0">
                <a:solidFill>
                  <a:prstClr val="black"/>
                </a:solidFill>
                <a:latin typeface="Arial"/>
                <a:ea typeface="ＭＳ Ｐゴシック"/>
                <a:cs typeface="ＭＳ Ｐゴシック"/>
              </a:rPr>
              <a:t>expert doit se récuser s</a:t>
            </a:r>
            <a:r>
              <a:rPr lang="ja-JP" altLang="fr-FR" sz="2000" dirty="0">
                <a:solidFill>
                  <a:prstClr val="black"/>
                </a:solidFill>
                <a:latin typeface="Arial"/>
                <a:ea typeface="ＭＳ Ｐゴシック"/>
                <a:cs typeface="ＭＳ Ｐゴシック"/>
              </a:rPr>
              <a:t>’</a:t>
            </a:r>
            <a:r>
              <a:rPr lang="fr-FR" sz="2000" dirty="0">
                <a:solidFill>
                  <a:prstClr val="black"/>
                </a:solidFill>
                <a:latin typeface="Arial"/>
                <a:ea typeface="ＭＳ Ｐゴシック"/>
                <a:cs typeface="ＭＳ Ｐゴシック"/>
              </a:rPr>
              <a:t>il existe une raison sérieuse de mettre en cause son </a:t>
            </a:r>
            <a:r>
              <a:rPr lang="fr-FR" sz="2000" dirty="0" smtClean="0">
                <a:solidFill>
                  <a:prstClr val="black"/>
                </a:solidFill>
                <a:latin typeface="Arial"/>
                <a:ea typeface="ＭＳ Ｐゴシック"/>
                <a:cs typeface="ＭＳ Ｐゴシック"/>
              </a:rPr>
              <a:t>impartialité</a:t>
            </a:r>
            <a:endParaRPr lang="fr-FR" sz="2000" i="1" dirty="0" smtClean="0">
              <a:solidFill>
                <a:prstClr val="black"/>
              </a:solidFill>
              <a:latin typeface="Arial"/>
              <a:ea typeface="ＭＳ Ｐゴシック"/>
              <a:cs typeface="ＭＳ Ｐゴシック"/>
            </a:endParaRPr>
          </a:p>
          <a:p>
            <a:pPr defTabSz="914400" eaLnBrk="0" fontAlgn="base" hangingPunct="0">
              <a:spcBef>
                <a:spcPct val="0"/>
              </a:spcBef>
              <a:spcAft>
                <a:spcPts val="1200"/>
              </a:spcAft>
            </a:pPr>
            <a:r>
              <a:rPr lang="fr-FR" sz="2000" i="1" dirty="0" smtClean="0">
                <a:solidFill>
                  <a:srgbClr val="000090"/>
                </a:solidFill>
                <a:latin typeface="Arial"/>
                <a:ea typeface="ＭＳ Ｐゴシック"/>
                <a:cs typeface="ＭＳ Ｐゴシック"/>
              </a:rPr>
              <a:t>Avant </a:t>
            </a:r>
            <a:r>
              <a:rPr lang="fr-FR" sz="2000" i="1" dirty="0">
                <a:solidFill>
                  <a:srgbClr val="000090"/>
                </a:solidFill>
                <a:latin typeface="Arial"/>
                <a:ea typeface="ＭＳ Ｐゴシック"/>
                <a:cs typeface="ＭＳ Ｐゴシック"/>
              </a:rPr>
              <a:t>d’accepter la mission </a:t>
            </a:r>
            <a:r>
              <a:rPr lang="fr-FR" sz="2000" dirty="0">
                <a:solidFill>
                  <a:prstClr val="black"/>
                </a:solidFill>
                <a:latin typeface="Arial"/>
                <a:ea typeface="ＭＳ Ｐゴシック"/>
                <a:cs typeface="ＭＳ Ｐゴシック"/>
              </a:rPr>
              <a:t> </a:t>
            </a:r>
            <a:r>
              <a:rPr lang="fr-FR" sz="2000" dirty="0" smtClean="0">
                <a:solidFill>
                  <a:prstClr val="black"/>
                </a:solidFill>
                <a:latin typeface="Arial"/>
                <a:ea typeface="ＭＳ Ｐゴシック"/>
                <a:cs typeface="ＭＳ Ｐゴシック"/>
              </a:rPr>
              <a:t>: en </a:t>
            </a:r>
            <a:r>
              <a:rPr lang="fr-FR" sz="2000" dirty="0">
                <a:solidFill>
                  <a:prstClr val="black"/>
                </a:solidFill>
                <a:latin typeface="Arial"/>
                <a:ea typeface="ＭＳ Ｐゴシック"/>
                <a:cs typeface="ＭＳ Ｐゴシック"/>
              </a:rPr>
              <a:t>suggérant un autre expert dont la spécialité est plus adaptée, ou en sollicitant la désignation d’un collège </a:t>
            </a:r>
            <a:r>
              <a:rPr lang="fr-FR" sz="2000" dirty="0" smtClean="0">
                <a:solidFill>
                  <a:prstClr val="black"/>
                </a:solidFill>
                <a:latin typeface="Arial"/>
                <a:ea typeface="ＭＳ Ｐゴシック"/>
                <a:cs typeface="ＭＳ Ｐゴシック"/>
              </a:rPr>
              <a:t>d’experts</a:t>
            </a:r>
            <a:endParaRPr lang="fr-FR" sz="2000" dirty="0">
              <a:solidFill>
                <a:prstClr val="black"/>
              </a:solidFill>
              <a:latin typeface="Arial"/>
              <a:ea typeface="ＭＳ Ｐゴシック"/>
              <a:cs typeface="ＭＳ Ｐゴシック"/>
            </a:endParaRPr>
          </a:p>
          <a:p>
            <a:r>
              <a:rPr lang="fr-FR" sz="2000" i="1" dirty="0">
                <a:solidFill>
                  <a:srgbClr val="000090"/>
                </a:solidFill>
                <a:latin typeface="Arial"/>
                <a:ea typeface="ＭＳ Ｐゴシック"/>
                <a:cs typeface="ＭＳ Ｐゴシック"/>
              </a:rPr>
              <a:t>Au cours de la mission</a:t>
            </a:r>
            <a:r>
              <a:rPr lang="fr-FR" sz="2000" dirty="0">
                <a:solidFill>
                  <a:prstClr val="black"/>
                </a:solidFill>
                <a:latin typeface="Arial"/>
                <a:ea typeface="ＭＳ Ｐゴシック"/>
                <a:cs typeface="ＭＳ Ｐゴシック"/>
              </a:rPr>
              <a:t>, en n’hésitant pas, spontanément ou sur suggestion d’une des parties, à faire appel à un « sapiteur » (expert d’une autre spécialité)</a:t>
            </a:r>
          </a:p>
          <a:p>
            <a:pPr defTabSz="914400" eaLnBrk="0" fontAlgn="base" hangingPunct="0">
              <a:spcBef>
                <a:spcPct val="0"/>
              </a:spcBef>
              <a:spcAft>
                <a:spcPct val="0"/>
              </a:spcAft>
            </a:pPr>
            <a:endParaRPr lang="fr-FR" dirty="0">
              <a:solidFill>
                <a:srgbClr val="15158A"/>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47253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6441" y="296884"/>
            <a:ext cx="8640762" cy="1267221"/>
          </a:xfrm>
          <a:noFill/>
          <a:ln>
            <a:noFill/>
          </a:ln>
        </p:spPr>
        <p:txBody>
          <a:bodyPr>
            <a:normAutofit fontScale="90000"/>
          </a:bodyPr>
          <a:lstStyle/>
          <a:p>
            <a:r>
              <a:rPr lang="fr-FR" sz="4000" dirty="0" smtClean="0"/>
              <a:t/>
            </a:r>
            <a:br>
              <a:rPr lang="fr-FR" sz="4000" dirty="0" smtClean="0"/>
            </a:br>
            <a:r>
              <a:rPr lang="fr-FR" sz="4000" dirty="0"/>
              <a:t>R</a:t>
            </a:r>
            <a:r>
              <a:rPr lang="fr-FR" sz="4000" dirty="0" smtClean="0"/>
              <a:t>espect du principe de la contradiction</a:t>
            </a:r>
            <a:br>
              <a:rPr lang="fr-FR" sz="4000" dirty="0" smtClean="0"/>
            </a:br>
            <a:endParaRPr lang="fr-FR" sz="4000" dirty="0" smtClean="0"/>
          </a:p>
        </p:txBody>
      </p:sp>
      <p:sp>
        <p:nvSpPr>
          <p:cNvPr id="30723" name="Rectangle 3"/>
          <p:cNvSpPr>
            <a:spLocks noGrp="1" noChangeArrowheads="1"/>
          </p:cNvSpPr>
          <p:nvPr>
            <p:ph type="body" idx="1"/>
          </p:nvPr>
        </p:nvSpPr>
        <p:spPr>
          <a:xfrm>
            <a:off x="454526" y="1751263"/>
            <a:ext cx="8221162" cy="3328737"/>
          </a:xfrm>
          <a:ln w="28575" cmpd="sng"/>
        </p:spPr>
        <p:txBody>
          <a:bodyPr>
            <a:normAutofit lnSpcReduction="10000"/>
          </a:bodyPr>
          <a:lstStyle/>
          <a:p>
            <a:pPr marL="0" indent="0" algn="ctr">
              <a:lnSpc>
                <a:spcPct val="120000"/>
              </a:lnSpc>
              <a:spcAft>
                <a:spcPts val="600"/>
              </a:spcAft>
              <a:buNone/>
            </a:pPr>
            <a:r>
              <a:rPr lang="fr-FR" sz="2600" b="1" dirty="0" smtClean="0">
                <a:solidFill>
                  <a:srgbClr val="000090"/>
                </a:solidFill>
              </a:rPr>
              <a:t>Code de procédur</a:t>
            </a:r>
            <a:r>
              <a:rPr lang="fr-FR" sz="2600" dirty="0" smtClean="0">
                <a:solidFill>
                  <a:srgbClr val="000090"/>
                </a:solidFill>
              </a:rPr>
              <a:t>e civile </a:t>
            </a:r>
            <a:endParaRPr lang="fr-FR" sz="2600" b="1" dirty="0" smtClean="0">
              <a:solidFill>
                <a:srgbClr val="000090"/>
              </a:solidFill>
            </a:endParaRPr>
          </a:p>
          <a:p>
            <a:pPr>
              <a:lnSpc>
                <a:spcPct val="120000"/>
              </a:lnSpc>
            </a:pPr>
            <a:r>
              <a:rPr lang="fr-FR" sz="2200" b="0" dirty="0" smtClean="0">
                <a:solidFill>
                  <a:srgbClr val="000090"/>
                </a:solidFill>
              </a:rPr>
              <a:t>Art. 14 </a:t>
            </a:r>
            <a:r>
              <a:rPr lang="fr-FR" sz="2200" b="0" dirty="0" smtClean="0">
                <a:solidFill>
                  <a:srgbClr val="FF9900"/>
                </a:solidFill>
              </a:rPr>
              <a:t>:</a:t>
            </a:r>
            <a:r>
              <a:rPr lang="fr-FR" sz="2200" b="0" dirty="0" smtClean="0"/>
              <a:t> Nulle partie ne peut être jugée sans avoir été entendue ou appelée</a:t>
            </a:r>
          </a:p>
          <a:p>
            <a:pPr>
              <a:lnSpc>
                <a:spcPct val="120000"/>
              </a:lnSpc>
            </a:pPr>
            <a:r>
              <a:rPr lang="fr-FR" sz="2200" b="0" dirty="0" smtClean="0">
                <a:solidFill>
                  <a:srgbClr val="000090"/>
                </a:solidFill>
              </a:rPr>
              <a:t>Art. 15 </a:t>
            </a:r>
            <a:r>
              <a:rPr lang="fr-FR" sz="2200" b="0" dirty="0" smtClean="0">
                <a:solidFill>
                  <a:srgbClr val="FF9900"/>
                </a:solidFill>
              </a:rPr>
              <a:t>:</a:t>
            </a:r>
            <a:r>
              <a:rPr lang="fr-FR" sz="2200" b="0" dirty="0" smtClean="0"/>
              <a:t> Les parties doivent se faire connaitre mutuellement en temps utile les moyens de fait sur lesquels elles fondent leurs prétentions, les éléments de preuve qu’elles produisent et les moyens de droit qu’elles invoquent, afin que chacune soit à même d’organiser sa défense</a:t>
            </a:r>
          </a:p>
        </p:txBody>
      </p:sp>
      <p:sp>
        <p:nvSpPr>
          <p:cNvPr id="3" name="Rectangle 2"/>
          <p:cNvSpPr/>
          <p:nvPr/>
        </p:nvSpPr>
        <p:spPr>
          <a:xfrm>
            <a:off x="454526" y="5374105"/>
            <a:ext cx="8355263" cy="1200329"/>
          </a:xfrm>
          <a:prstGeom prst="rect">
            <a:avLst/>
          </a:prstGeom>
          <a:ln w="28575" cmpd="sng">
            <a:solidFill>
              <a:schemeClr val="bg1">
                <a:lumMod val="65000"/>
              </a:schemeClr>
            </a:solidFill>
          </a:ln>
        </p:spPr>
        <p:txBody>
          <a:bodyPr wrap="square">
            <a:spAutoFit/>
          </a:bodyPr>
          <a:lstStyle/>
          <a:p>
            <a:pPr algn="just"/>
            <a:r>
              <a:rPr lang="fr-FR" dirty="0">
                <a:solidFill>
                  <a:prstClr val="black"/>
                </a:solidFill>
                <a:latin typeface="Arial"/>
                <a:ea typeface="ＭＳ Ｐゴシック"/>
                <a:cs typeface="ＭＳ Ｐゴシック"/>
              </a:rPr>
              <a:t>1°) se faire communiquer tous documents relatifs au suivi médical, aux diagnostics et aux actes de soins pratiqués </a:t>
            </a:r>
            <a:r>
              <a:rPr lang="fr-FR" dirty="0" smtClean="0">
                <a:solidFill>
                  <a:prstClr val="black"/>
                </a:solidFill>
                <a:latin typeface="Arial"/>
                <a:ea typeface="ＭＳ Ｐゴシック"/>
                <a:cs typeface="ＭＳ Ｐゴシック"/>
              </a:rPr>
              <a:t>sur… </a:t>
            </a:r>
            <a:r>
              <a:rPr lang="fr-FR" dirty="0">
                <a:solidFill>
                  <a:prstClr val="black"/>
                </a:solidFill>
                <a:latin typeface="Arial"/>
                <a:ea typeface="ＭＳ Ｐゴシック"/>
                <a:cs typeface="ＭＳ Ｐゴシック"/>
              </a:rPr>
              <a:t>lors de sa prise en charge par le </a:t>
            </a:r>
            <a:r>
              <a:rPr lang="fr-FR" dirty="0" smtClean="0">
                <a:solidFill>
                  <a:prstClr val="black"/>
                </a:solidFill>
                <a:latin typeface="Arial"/>
                <a:ea typeface="ＭＳ Ｐゴシック"/>
                <a:cs typeface="ＭＳ Ｐゴシック"/>
              </a:rPr>
              <a:t>CH de… </a:t>
            </a:r>
            <a:r>
              <a:rPr lang="fr-FR" dirty="0">
                <a:solidFill>
                  <a:prstClr val="black"/>
                </a:solidFill>
                <a:latin typeface="Arial"/>
                <a:ea typeface="ＭＳ Ｐゴシック"/>
                <a:cs typeface="ＭＳ Ｐゴシック"/>
              </a:rPr>
              <a:t>; convoquer et entendre les parties et tous </a:t>
            </a:r>
            <a:r>
              <a:rPr lang="fr-FR" dirty="0" err="1">
                <a:solidFill>
                  <a:prstClr val="black"/>
                </a:solidFill>
                <a:latin typeface="Arial"/>
                <a:ea typeface="ＭＳ Ｐゴシック"/>
                <a:cs typeface="ＭＳ Ｐゴシック"/>
              </a:rPr>
              <a:t>sachants</a:t>
            </a:r>
            <a:r>
              <a:rPr lang="fr-FR" dirty="0">
                <a:solidFill>
                  <a:prstClr val="black"/>
                </a:solidFill>
                <a:latin typeface="Arial"/>
                <a:ea typeface="ＭＳ Ｐゴシック"/>
                <a:cs typeface="ＭＳ Ｐゴシック"/>
              </a:rPr>
              <a:t> ; procéder à l’examen sur pièces du dossier médical </a:t>
            </a:r>
            <a:r>
              <a:rPr lang="fr-FR" dirty="0" smtClean="0">
                <a:solidFill>
                  <a:prstClr val="black"/>
                </a:solidFill>
                <a:latin typeface="Arial"/>
                <a:ea typeface="ＭＳ Ｐゴシック"/>
                <a:cs typeface="ＭＳ Ｐゴシック"/>
              </a:rPr>
              <a:t>de… </a:t>
            </a:r>
            <a:r>
              <a:rPr lang="fr-FR" dirty="0">
                <a:solidFill>
                  <a:prstClr val="black"/>
                </a:solidFill>
                <a:latin typeface="Arial"/>
                <a:ea typeface="ＭＳ Ｐゴシック"/>
                <a:cs typeface="ＭＳ Ｐゴシック"/>
              </a:rPr>
              <a:t>; </a:t>
            </a:r>
          </a:p>
        </p:txBody>
      </p:sp>
    </p:spTree>
    <p:extLst>
      <p:ext uri="{BB962C8B-B14F-4D97-AF65-F5344CB8AC3E}">
        <p14:creationId xmlns:p14="http://schemas.microsoft.com/office/powerpoint/2010/main" val="1882841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293511" y="1545782"/>
            <a:ext cx="8633178" cy="719139"/>
          </a:xfrm>
        </p:spPr>
        <p:txBody>
          <a:bodyPr>
            <a:normAutofit/>
          </a:bodyPr>
          <a:lstStyle/>
          <a:p>
            <a:pPr algn="ctr"/>
            <a:r>
              <a:rPr lang="fr-FR" sz="3200" dirty="0">
                <a:latin typeface="Arial" charset="0"/>
              </a:rPr>
              <a:t>Déclarations d’intérêts de </a:t>
            </a:r>
            <a:r>
              <a:rPr lang="fr-FR" sz="3200" dirty="0" smtClean="0">
                <a:latin typeface="Arial" charset="0"/>
              </a:rPr>
              <a:t>2015 </a:t>
            </a:r>
            <a:r>
              <a:rPr lang="fr-FR" sz="3200" dirty="0">
                <a:latin typeface="Arial" charset="0"/>
              </a:rPr>
              <a:t>à </a:t>
            </a:r>
            <a:r>
              <a:rPr lang="fr-FR" sz="3200" dirty="0" smtClean="0">
                <a:latin typeface="Arial" charset="0"/>
              </a:rPr>
              <a:t>2019</a:t>
            </a:r>
            <a:endParaRPr lang="fr-FR" sz="3200" dirty="0">
              <a:latin typeface="Arial" charset="0"/>
            </a:endParaRPr>
          </a:p>
        </p:txBody>
      </p:sp>
      <p:sp>
        <p:nvSpPr>
          <p:cNvPr id="9" name="ZoneTexte 8"/>
          <p:cNvSpPr txBox="1"/>
          <p:nvPr/>
        </p:nvSpPr>
        <p:spPr>
          <a:xfrm>
            <a:off x="804813" y="2623775"/>
            <a:ext cx="7168444" cy="2741263"/>
          </a:xfrm>
          <a:prstGeom prst="rect">
            <a:avLst/>
          </a:prstGeom>
          <a:noFill/>
        </p:spPr>
        <p:txBody>
          <a:bodyPr>
            <a:spAutoFit/>
          </a:bodyPr>
          <a:lstStyle/>
          <a:p>
            <a:pPr algn="ctr" defTabSz="247650">
              <a:lnSpc>
                <a:spcPct val="120000"/>
              </a:lnSpc>
              <a:defRPr/>
            </a:pPr>
            <a:r>
              <a:rPr lang="fr-FR" sz="2800" b="1" dirty="0" smtClean="0">
                <a:latin typeface="Arial"/>
                <a:cs typeface="Arial"/>
              </a:rPr>
              <a:t>Bertrand </a:t>
            </a:r>
            <a:r>
              <a:rPr lang="fr-FR" sz="2800" b="1" dirty="0" err="1" smtClean="0">
                <a:latin typeface="Arial"/>
                <a:cs typeface="Arial"/>
              </a:rPr>
              <a:t>Gachot</a:t>
            </a:r>
            <a:r>
              <a:rPr lang="fr-FR" sz="2800" b="1" dirty="0" smtClean="0">
                <a:latin typeface="Arial"/>
                <a:cs typeface="Arial"/>
              </a:rPr>
              <a:t> et Rémy Gauzit</a:t>
            </a:r>
          </a:p>
          <a:p>
            <a:pPr algn="ctr" defTabSz="247650">
              <a:lnSpc>
                <a:spcPct val="120000"/>
              </a:lnSpc>
              <a:defRPr/>
            </a:pPr>
            <a:endParaRPr lang="fr-FR" sz="2400" b="1" dirty="0" smtClean="0">
              <a:cs typeface="+mn-cs"/>
            </a:endParaRPr>
          </a:p>
          <a:p>
            <a:pPr marL="361950" indent="-361950" defTabSz="247650">
              <a:lnSpc>
                <a:spcPct val="120000"/>
              </a:lnSpc>
              <a:buFont typeface="Arial"/>
              <a:buChar char="•"/>
              <a:defRPr/>
            </a:pPr>
            <a:r>
              <a:rPr lang="fr-FR" sz="2400" dirty="0" smtClean="0">
                <a:latin typeface="Arial" charset="0"/>
              </a:rPr>
              <a:t>Aucun lien </a:t>
            </a:r>
            <a:r>
              <a:rPr lang="fr-FR" sz="2400" dirty="0">
                <a:latin typeface="Arial" charset="0"/>
              </a:rPr>
              <a:t>d’intérêt avec les industries de santé</a:t>
            </a:r>
            <a:br>
              <a:rPr lang="fr-FR" sz="2400" dirty="0">
                <a:latin typeface="Arial" charset="0"/>
              </a:rPr>
            </a:br>
            <a:r>
              <a:rPr lang="fr-FR" sz="2400" dirty="0">
                <a:latin typeface="Arial" charset="0"/>
              </a:rPr>
              <a:t>en rapport avec le thème de la présentation (loi du 04/03/2002</a:t>
            </a:r>
            <a:r>
              <a:rPr lang="fr-FR" sz="2400" dirty="0" smtClean="0">
                <a:latin typeface="Arial" charset="0"/>
              </a:rPr>
              <a:t>)</a:t>
            </a:r>
            <a:endParaRPr lang="fr-FR" sz="2400" b="1" dirty="0">
              <a:cs typeface="+mn-cs"/>
            </a:endParaRPr>
          </a:p>
          <a:p>
            <a:pPr>
              <a:lnSpc>
                <a:spcPct val="120000"/>
              </a:lnSpc>
              <a:defRPr/>
            </a:pPr>
            <a:endParaRPr lang="fr-FR" sz="2000" dirty="0">
              <a:cs typeface="+mn-cs"/>
            </a:endParaRPr>
          </a:p>
        </p:txBody>
      </p:sp>
      <p:pic>
        <p:nvPicPr>
          <p:cNvPr id="6" name="Image 5" descr="jra2019_vignette large_20c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1047205"/>
          </a:xfrm>
          <a:prstGeom prst="rect">
            <a:avLst/>
          </a:prstGeom>
        </p:spPr>
      </p:pic>
    </p:spTree>
    <p:extLst>
      <p:ext uri="{BB962C8B-B14F-4D97-AF65-F5344CB8AC3E}">
        <p14:creationId xmlns:p14="http://schemas.microsoft.com/office/powerpoint/2010/main" val="20291242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9750" y="221478"/>
            <a:ext cx="7772400" cy="724454"/>
          </a:xfrm>
          <a:solidFill>
            <a:srgbClr val="FFFFFF"/>
          </a:solidFill>
          <a:ln>
            <a:solidFill>
              <a:srgbClr val="FFFFFF"/>
            </a:solidFill>
          </a:ln>
        </p:spPr>
        <p:txBody>
          <a:bodyPr>
            <a:normAutofit/>
          </a:bodyPr>
          <a:lstStyle/>
          <a:p>
            <a:r>
              <a:rPr lang="fr-FR" dirty="0" smtClean="0"/>
              <a:t>Lors de la réunion d’expertise</a:t>
            </a:r>
          </a:p>
        </p:txBody>
      </p:sp>
      <p:sp>
        <p:nvSpPr>
          <p:cNvPr id="43011" name="Rectangle 3"/>
          <p:cNvSpPr>
            <a:spLocks noGrp="1" noChangeArrowheads="1"/>
          </p:cNvSpPr>
          <p:nvPr>
            <p:ph type="body" idx="1"/>
          </p:nvPr>
        </p:nvSpPr>
        <p:spPr>
          <a:xfrm>
            <a:off x="440597" y="1101158"/>
            <a:ext cx="8241748" cy="5344000"/>
          </a:xfrm>
        </p:spPr>
        <p:txBody>
          <a:bodyPr>
            <a:noAutofit/>
          </a:bodyPr>
          <a:lstStyle/>
          <a:p>
            <a:pPr marL="0" indent="0" algn="ctr">
              <a:spcAft>
                <a:spcPts val="1200"/>
              </a:spcAft>
              <a:buNone/>
            </a:pPr>
            <a:r>
              <a:rPr lang="fr-FR" b="0" dirty="0" smtClean="0">
                <a:solidFill>
                  <a:srgbClr val="000090"/>
                </a:solidFill>
              </a:rPr>
              <a:t>Toujours dans </a:t>
            </a:r>
            <a:r>
              <a:rPr lang="fr-FR" b="0" dirty="0">
                <a:solidFill>
                  <a:srgbClr val="000090"/>
                </a:solidFill>
              </a:rPr>
              <a:t>le respect du </a:t>
            </a:r>
            <a:r>
              <a:rPr lang="fr-FR" b="0" dirty="0" smtClean="0">
                <a:solidFill>
                  <a:srgbClr val="000090"/>
                </a:solidFill>
              </a:rPr>
              <a:t>contradictoire</a:t>
            </a:r>
            <a:endParaRPr lang="fr-FR" b="0" dirty="0" smtClean="0">
              <a:solidFill>
                <a:srgbClr val="000090"/>
              </a:solidFill>
              <a:latin typeface="+mj-lt"/>
            </a:endParaRPr>
          </a:p>
          <a:p>
            <a:r>
              <a:rPr lang="fr-FR" sz="2200" b="0" dirty="0" smtClean="0">
                <a:latin typeface="+mj-lt"/>
              </a:rPr>
              <a:t>Déroulement des faits</a:t>
            </a:r>
          </a:p>
          <a:p>
            <a:r>
              <a:rPr lang="fr-FR" sz="2200" b="0" dirty="0" smtClean="0">
                <a:latin typeface="+mj-lt"/>
              </a:rPr>
              <a:t>Examen du patient</a:t>
            </a:r>
            <a:endParaRPr lang="fr-FR" sz="2200" b="0" dirty="0">
              <a:latin typeface="+mj-lt"/>
            </a:endParaRPr>
          </a:p>
          <a:p>
            <a:r>
              <a:rPr lang="fr-FR" sz="2200" b="0" dirty="0" smtClean="0">
                <a:latin typeface="+mj-lt"/>
              </a:rPr>
              <a:t>Donner les grandes lignes de la discussion médico-légale, en argumentant</a:t>
            </a:r>
            <a:r>
              <a:rPr lang="fr-FR" sz="2200" b="0" dirty="0">
                <a:latin typeface="+mj-lt"/>
              </a:rPr>
              <a:t> </a:t>
            </a:r>
            <a:r>
              <a:rPr lang="fr-FR" sz="2200" b="0" dirty="0" smtClean="0">
                <a:latin typeface="+mj-lt"/>
              </a:rPr>
              <a:t>scientifiquement (références bibliographiques), dans une approche « </a:t>
            </a:r>
            <a:r>
              <a:rPr lang="fr-FR" sz="2200" b="0" i="1" dirty="0" err="1" smtClean="0">
                <a:latin typeface="+mj-lt"/>
              </a:rPr>
              <a:t>evidence-based</a:t>
            </a:r>
            <a:r>
              <a:rPr lang="fr-FR" sz="2200" b="0" dirty="0" smtClean="0">
                <a:latin typeface="+mj-lt"/>
              </a:rPr>
              <a:t> », rationnelle</a:t>
            </a:r>
          </a:p>
          <a:p>
            <a:r>
              <a:rPr lang="fr-FR" sz="2200" b="0" dirty="0" smtClean="0">
                <a:latin typeface="+mj-lt"/>
              </a:rPr>
              <a:t>Donner des éléments de réponse aux questions de la mission</a:t>
            </a:r>
          </a:p>
          <a:p>
            <a:r>
              <a:rPr lang="fr-FR" sz="2200" b="0" dirty="0">
                <a:latin typeface="+mj-lt"/>
              </a:rPr>
              <a:t>P</a:t>
            </a:r>
            <a:r>
              <a:rPr lang="fr-FR" sz="2200" b="0" dirty="0" smtClean="0">
                <a:latin typeface="+mj-lt"/>
              </a:rPr>
              <a:t>oints essentiels :</a:t>
            </a:r>
          </a:p>
          <a:p>
            <a:pPr marL="800100" lvl="1" indent="-342900">
              <a:buFont typeface="Arial"/>
              <a:buChar char="•"/>
            </a:pPr>
            <a:r>
              <a:rPr lang="fr-FR" sz="2200" b="0" dirty="0" smtClean="0">
                <a:latin typeface="+mj-lt"/>
              </a:rPr>
              <a:t>conformité aux règles de l’art (au moment des faits)</a:t>
            </a:r>
            <a:endParaRPr lang="fr-FR" sz="2200" b="0" dirty="0">
              <a:latin typeface="+mj-lt"/>
            </a:endParaRPr>
          </a:p>
          <a:p>
            <a:pPr marL="800100" lvl="1" indent="-342900">
              <a:buFont typeface="Arial"/>
              <a:buChar char="•"/>
            </a:pPr>
            <a:r>
              <a:rPr lang="fr-FR" sz="2200" b="0" dirty="0" smtClean="0">
                <a:latin typeface="+mj-lt"/>
              </a:rPr>
              <a:t>qualification nosocomiale ou non de l’infection,</a:t>
            </a:r>
          </a:p>
          <a:p>
            <a:pPr marL="800100" lvl="1" indent="-342900">
              <a:buFont typeface="Arial"/>
              <a:buChar char="•"/>
            </a:pPr>
            <a:r>
              <a:rPr lang="fr-FR" sz="2200" b="0" dirty="0" smtClean="0">
                <a:latin typeface="+mj-lt"/>
              </a:rPr>
              <a:t>évaluation précise du dommage corporel,</a:t>
            </a:r>
          </a:p>
          <a:p>
            <a:pPr marL="800100" lvl="1" indent="-342900">
              <a:buFont typeface="Arial"/>
              <a:buChar char="•"/>
            </a:pPr>
            <a:r>
              <a:rPr lang="fr-FR" sz="2200" b="0" dirty="0">
                <a:latin typeface="+mj-lt"/>
              </a:rPr>
              <a:t>a</a:t>
            </a:r>
            <a:r>
              <a:rPr lang="fr-FR" sz="2200" b="0" dirty="0" smtClean="0">
                <a:latin typeface="+mj-lt"/>
              </a:rPr>
              <a:t>nalyse la plus précise possible du </a:t>
            </a:r>
            <a:r>
              <a:rPr lang="fr-FR" sz="2200" b="0" dirty="0" smtClean="0">
                <a:solidFill>
                  <a:srgbClr val="000090"/>
                </a:solidFill>
                <a:latin typeface="+mj-lt"/>
              </a:rPr>
              <a:t>lien de causalité </a:t>
            </a:r>
            <a:r>
              <a:rPr lang="fr-FR" sz="2200" b="0" dirty="0" smtClean="0">
                <a:latin typeface="+mj-lt"/>
              </a:rPr>
              <a:t>entre les éventuels manquement relevés et le dommage subi.</a:t>
            </a:r>
          </a:p>
          <a:p>
            <a:endParaRPr lang="fr-FR" sz="2200" b="0" dirty="0" smtClean="0">
              <a:latin typeface="+mj-lt"/>
            </a:endParaRPr>
          </a:p>
        </p:txBody>
      </p:sp>
    </p:spTree>
    <p:extLst>
      <p:ext uri="{BB962C8B-B14F-4D97-AF65-F5344CB8AC3E}">
        <p14:creationId xmlns:p14="http://schemas.microsoft.com/office/powerpoint/2010/main" val="19230046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fr-FR" sz="3200" b="0" dirty="0">
                <a:solidFill>
                  <a:srgbClr val="000090"/>
                </a:solidFill>
              </a:rPr>
              <a:t>L’analyse du lien de causalité</a:t>
            </a:r>
            <a:br>
              <a:rPr lang="fr-FR" sz="3200" b="0" dirty="0">
                <a:solidFill>
                  <a:srgbClr val="000090"/>
                </a:solidFill>
              </a:rPr>
            </a:br>
            <a:endParaRPr lang="fr-FR" sz="3200" b="0" dirty="0" smtClean="0">
              <a:solidFill>
                <a:srgbClr val="000090"/>
              </a:solidFill>
            </a:endParaRPr>
          </a:p>
          <a:p>
            <a:r>
              <a:rPr lang="fr-FR" b="0" dirty="0">
                <a:solidFill>
                  <a:srgbClr val="000090"/>
                </a:solidFill>
              </a:rPr>
              <a:t>D</a:t>
            </a:r>
            <a:r>
              <a:rPr lang="fr-FR" b="0" dirty="0" smtClean="0">
                <a:solidFill>
                  <a:srgbClr val="000090"/>
                </a:solidFill>
              </a:rPr>
              <a:t>émarche </a:t>
            </a:r>
            <a:r>
              <a:rPr lang="fr-FR" dirty="0">
                <a:solidFill>
                  <a:srgbClr val="000090"/>
                </a:solidFill>
              </a:rPr>
              <a:t>essentielle </a:t>
            </a:r>
            <a:r>
              <a:rPr lang="fr-FR" b="0" dirty="0">
                <a:solidFill>
                  <a:srgbClr val="000090"/>
                </a:solidFill>
              </a:rPr>
              <a:t>dans l’expertise d’un dossier en </a:t>
            </a:r>
            <a:r>
              <a:rPr lang="fr-FR" b="0" dirty="0" smtClean="0">
                <a:solidFill>
                  <a:srgbClr val="000090"/>
                </a:solidFill>
              </a:rPr>
              <a:t>infectiologie</a:t>
            </a:r>
          </a:p>
          <a:p>
            <a:r>
              <a:rPr lang="fr-FR" b="0" dirty="0">
                <a:solidFill>
                  <a:srgbClr val="000090"/>
                </a:solidFill>
              </a:rPr>
              <a:t>D</a:t>
            </a:r>
            <a:r>
              <a:rPr lang="fr-FR" b="0" dirty="0" smtClean="0">
                <a:solidFill>
                  <a:srgbClr val="000090"/>
                </a:solidFill>
              </a:rPr>
              <a:t>oit </a:t>
            </a:r>
            <a:r>
              <a:rPr lang="fr-FR" b="0" dirty="0">
                <a:solidFill>
                  <a:srgbClr val="000090"/>
                </a:solidFill>
              </a:rPr>
              <a:t>être menée à plusieurs niveaux</a:t>
            </a:r>
            <a:br>
              <a:rPr lang="fr-FR" b="0" dirty="0">
                <a:solidFill>
                  <a:srgbClr val="000090"/>
                </a:solidFill>
              </a:rPr>
            </a:br>
            <a:endParaRPr lang="fr-FR" dirty="0">
              <a:solidFill>
                <a:srgbClr val="000090"/>
              </a:solidFill>
            </a:endParaRPr>
          </a:p>
        </p:txBody>
      </p:sp>
    </p:spTree>
    <p:extLst>
      <p:ext uri="{BB962C8B-B14F-4D97-AF65-F5344CB8AC3E}">
        <p14:creationId xmlns:p14="http://schemas.microsoft.com/office/powerpoint/2010/main" val="2478690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646" y="427544"/>
            <a:ext cx="4748465" cy="461665"/>
          </a:xfrm>
          <a:prstGeom prst="rect">
            <a:avLst/>
          </a:prstGeom>
          <a:noFill/>
        </p:spPr>
        <p:txBody>
          <a:bodyPr wrap="none" rtlCol="0">
            <a:spAutoFit/>
          </a:bodyPr>
          <a:lstStyle/>
          <a:p>
            <a:r>
              <a:rPr lang="fr-FR" sz="2400" dirty="0" smtClean="0">
                <a:solidFill>
                  <a:prstClr val="black"/>
                </a:solidFill>
                <a:latin typeface="Arial"/>
                <a:ea typeface="ＭＳ Ｐゴシック"/>
                <a:cs typeface="ＭＳ Ｐゴシック"/>
              </a:rPr>
              <a:t>Actes ou environnement de soins</a:t>
            </a:r>
            <a:endParaRPr lang="fr-FR" sz="2400" dirty="0">
              <a:solidFill>
                <a:prstClr val="black"/>
              </a:solidFill>
              <a:latin typeface="Arial"/>
              <a:ea typeface="ＭＳ Ｐゴシック"/>
              <a:cs typeface="ＭＳ Ｐゴシック"/>
            </a:endParaRPr>
          </a:p>
        </p:txBody>
      </p:sp>
      <p:cxnSp>
        <p:nvCxnSpPr>
          <p:cNvPr id="4" name="Connecteur droit avec flèche 3"/>
          <p:cNvCxnSpPr/>
          <p:nvPr/>
        </p:nvCxnSpPr>
        <p:spPr bwMode="auto">
          <a:xfrm>
            <a:off x="2577569" y="1043713"/>
            <a:ext cx="0" cy="1798201"/>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ZoneTexte 4"/>
          <p:cNvSpPr txBox="1"/>
          <p:nvPr/>
        </p:nvSpPr>
        <p:spPr>
          <a:xfrm>
            <a:off x="1903496" y="2904783"/>
            <a:ext cx="1348146" cy="461665"/>
          </a:xfrm>
          <a:prstGeom prst="rect">
            <a:avLst/>
          </a:prstGeom>
          <a:noFill/>
        </p:spPr>
        <p:txBody>
          <a:bodyPr wrap="none" rtlCol="0">
            <a:spAutoFit/>
          </a:bodyPr>
          <a:lstStyle/>
          <a:p>
            <a:r>
              <a:rPr lang="fr-FR" sz="2400" dirty="0" smtClean="0">
                <a:solidFill>
                  <a:prstClr val="black"/>
                </a:solidFill>
                <a:latin typeface="Arial"/>
                <a:ea typeface="ＭＳ Ｐゴシック"/>
                <a:cs typeface="ＭＳ Ｐゴシック"/>
              </a:rPr>
              <a:t>Infection</a:t>
            </a:r>
            <a:endParaRPr lang="fr-FR" sz="2400" dirty="0">
              <a:solidFill>
                <a:prstClr val="black"/>
              </a:solidFill>
              <a:latin typeface="Arial"/>
              <a:ea typeface="ＭＳ Ｐゴシック"/>
              <a:cs typeface="ＭＳ Ｐゴシック"/>
            </a:endParaRPr>
          </a:p>
        </p:txBody>
      </p:sp>
      <p:cxnSp>
        <p:nvCxnSpPr>
          <p:cNvPr id="6" name="Connecteur droit avec flèche 5"/>
          <p:cNvCxnSpPr/>
          <p:nvPr/>
        </p:nvCxnSpPr>
        <p:spPr bwMode="auto">
          <a:xfrm flipH="1">
            <a:off x="2577565" y="3722151"/>
            <a:ext cx="2" cy="1735327"/>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ZoneTexte 6"/>
          <p:cNvSpPr txBox="1"/>
          <p:nvPr/>
        </p:nvSpPr>
        <p:spPr>
          <a:xfrm>
            <a:off x="1395913" y="5576722"/>
            <a:ext cx="2665063" cy="461665"/>
          </a:xfrm>
          <a:prstGeom prst="rect">
            <a:avLst/>
          </a:prstGeom>
          <a:noFill/>
        </p:spPr>
        <p:txBody>
          <a:bodyPr wrap="none" rtlCol="0">
            <a:spAutoFit/>
          </a:bodyPr>
          <a:lstStyle/>
          <a:p>
            <a:r>
              <a:rPr lang="fr-FR" sz="2400" dirty="0" smtClean="0">
                <a:solidFill>
                  <a:prstClr val="black"/>
                </a:solidFill>
                <a:latin typeface="Arial"/>
                <a:ea typeface="ＭＳ Ｐゴシック"/>
                <a:cs typeface="ＭＳ Ｐゴシック"/>
              </a:rPr>
              <a:t>Dommages/décès</a:t>
            </a:r>
            <a:endParaRPr lang="fr-FR" sz="2400" dirty="0">
              <a:solidFill>
                <a:prstClr val="black"/>
              </a:solidFill>
              <a:latin typeface="Arial"/>
              <a:ea typeface="ＭＳ Ｐゴシック"/>
              <a:cs typeface="ＭＳ Ｐゴシック"/>
            </a:endParaRPr>
          </a:p>
        </p:txBody>
      </p:sp>
      <p:sp>
        <p:nvSpPr>
          <p:cNvPr id="12" name="Ellipse 11"/>
          <p:cNvSpPr/>
          <p:nvPr/>
        </p:nvSpPr>
        <p:spPr bwMode="auto">
          <a:xfrm>
            <a:off x="6462724" y="2691013"/>
            <a:ext cx="2363798" cy="1031138"/>
          </a:xfrm>
          <a:prstGeom prst="ellipse">
            <a:avLst/>
          </a:prstGeom>
          <a:solidFill>
            <a:schemeClr val="accent1">
              <a:lumMod val="20000"/>
              <a:lumOff val="80000"/>
            </a:schemeClr>
          </a:solidFill>
          <a:ln w="2857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eaLnBrk="0" fontAlgn="base" hangingPunct="0">
              <a:lnSpc>
                <a:spcPct val="80000"/>
              </a:lnSpc>
              <a:spcBef>
                <a:spcPct val="0"/>
              </a:spcBef>
              <a:spcAft>
                <a:spcPct val="0"/>
              </a:spcAft>
            </a:pPr>
            <a:r>
              <a:rPr lang="fr-FR" sz="2400" dirty="0" smtClean="0">
                <a:solidFill>
                  <a:srgbClr val="15158A"/>
                </a:solidFill>
                <a:latin typeface="Arial" charset="0"/>
                <a:ea typeface="ＭＳ Ｐゴシック" charset="0"/>
                <a:cs typeface="ＭＳ Ｐゴシック" charset="0"/>
              </a:rPr>
              <a:t>Lien de causalité ?</a:t>
            </a:r>
            <a:endParaRPr lang="fr-FR" sz="2400" dirty="0">
              <a:solidFill>
                <a:srgbClr val="15158A"/>
              </a:solidFill>
              <a:latin typeface="Arial" charset="0"/>
              <a:ea typeface="ＭＳ Ｐゴシック" charset="0"/>
              <a:cs typeface="ＭＳ Ｐゴシック" charset="0"/>
            </a:endParaRPr>
          </a:p>
        </p:txBody>
      </p:sp>
      <p:cxnSp>
        <p:nvCxnSpPr>
          <p:cNvPr id="8" name="Connecteur droit avec flèche 7"/>
          <p:cNvCxnSpPr/>
          <p:nvPr/>
        </p:nvCxnSpPr>
        <p:spPr bwMode="auto">
          <a:xfrm flipH="1" flipV="1">
            <a:off x="2690706" y="1270058"/>
            <a:ext cx="4174367" cy="1081435"/>
          </a:xfrm>
          <a:prstGeom prst="straightConnector1">
            <a:avLst/>
          </a:prstGeom>
          <a:solidFill>
            <a:schemeClr val="accent1"/>
          </a:solidFill>
          <a:ln w="38100"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ZoneTexte 8"/>
          <p:cNvSpPr txBox="1"/>
          <p:nvPr/>
        </p:nvSpPr>
        <p:spPr>
          <a:xfrm>
            <a:off x="5618578" y="2094980"/>
            <a:ext cx="2492990" cy="646331"/>
          </a:xfrm>
          <a:prstGeom prst="rect">
            <a:avLst/>
          </a:prstGeom>
          <a:solidFill>
            <a:srgbClr val="E0EBF6"/>
          </a:solidFill>
          <a:ln w="28575" cmpd="sng">
            <a:solidFill>
              <a:srgbClr val="A6A6A6"/>
            </a:solidFill>
          </a:ln>
        </p:spPr>
        <p:txBody>
          <a:bodyPr wrap="none" rtlCol="0">
            <a:spAutoFit/>
          </a:bodyPr>
          <a:lstStyle/>
          <a:p>
            <a:pPr algn="ctr"/>
            <a:r>
              <a:rPr lang="fr-FR" dirty="0" smtClean="0">
                <a:solidFill>
                  <a:prstClr val="black"/>
                </a:solidFill>
                <a:latin typeface="Arial"/>
                <a:ea typeface="ＭＳ Ｐゴシック"/>
                <a:cs typeface="ＭＳ Ｐゴシック"/>
              </a:rPr>
              <a:t>Définition IAS/IN</a:t>
            </a:r>
          </a:p>
          <a:p>
            <a:pPr algn="ctr"/>
            <a:r>
              <a:rPr lang="fr-FR" dirty="0" smtClean="0">
                <a:solidFill>
                  <a:prstClr val="black"/>
                </a:solidFill>
                <a:latin typeface="Arial"/>
                <a:ea typeface="ＭＳ Ｐゴシック"/>
                <a:cs typeface="ＭＳ Ｐゴシック"/>
              </a:rPr>
              <a:t>Rôle de l’état antérieur</a:t>
            </a:r>
            <a:endParaRPr lang="fr-FR" dirty="0">
              <a:solidFill>
                <a:prstClr val="black"/>
              </a:solidFill>
              <a:latin typeface="Arial"/>
              <a:ea typeface="ＭＳ Ｐゴシック"/>
              <a:cs typeface="ＭＳ Ｐゴシック"/>
            </a:endParaRPr>
          </a:p>
        </p:txBody>
      </p:sp>
      <p:sp>
        <p:nvSpPr>
          <p:cNvPr id="11" name="ZoneTexte 10"/>
          <p:cNvSpPr txBox="1"/>
          <p:nvPr/>
        </p:nvSpPr>
        <p:spPr>
          <a:xfrm>
            <a:off x="2791293" y="1848501"/>
            <a:ext cx="1724526" cy="369332"/>
          </a:xfrm>
          <a:prstGeom prst="rect">
            <a:avLst/>
          </a:prstGeom>
          <a:noFill/>
          <a:ln w="28575" cmpd="sng">
            <a:solidFill>
              <a:srgbClr val="A6A6A6"/>
            </a:solidFill>
          </a:ln>
        </p:spPr>
        <p:txBody>
          <a:bodyPr wrap="none" rtlCol="0">
            <a:spAutoFit/>
          </a:bodyPr>
          <a:lstStyle/>
          <a:p>
            <a:pPr algn="ctr"/>
            <a:r>
              <a:rPr lang="fr-FR" dirty="0" smtClean="0">
                <a:solidFill>
                  <a:prstClr val="black"/>
                </a:solidFill>
                <a:latin typeface="Arial"/>
                <a:ea typeface="ＭＳ Ｐゴシック"/>
                <a:cs typeface="ＭＳ Ｐゴシック"/>
              </a:rPr>
              <a:t>Manquement ?</a:t>
            </a:r>
            <a:endParaRPr lang="fr-FR" dirty="0">
              <a:solidFill>
                <a:prstClr val="black"/>
              </a:solidFill>
              <a:latin typeface="Arial"/>
              <a:ea typeface="ＭＳ Ｐゴシック"/>
              <a:cs typeface="ＭＳ Ｐゴシック"/>
            </a:endParaRPr>
          </a:p>
        </p:txBody>
      </p:sp>
      <p:sp>
        <p:nvSpPr>
          <p:cNvPr id="13" name="ZoneTexte 12"/>
          <p:cNvSpPr txBox="1"/>
          <p:nvPr/>
        </p:nvSpPr>
        <p:spPr>
          <a:xfrm>
            <a:off x="2791293" y="3937070"/>
            <a:ext cx="1724526" cy="369332"/>
          </a:xfrm>
          <a:prstGeom prst="rect">
            <a:avLst/>
          </a:prstGeom>
          <a:noFill/>
          <a:ln w="28575" cmpd="sng">
            <a:solidFill>
              <a:srgbClr val="A6A6A6"/>
            </a:solidFill>
          </a:ln>
        </p:spPr>
        <p:txBody>
          <a:bodyPr wrap="none" rtlCol="0">
            <a:spAutoFit/>
          </a:bodyPr>
          <a:lstStyle/>
          <a:p>
            <a:pPr algn="ctr"/>
            <a:r>
              <a:rPr lang="fr-FR" dirty="0" smtClean="0">
                <a:solidFill>
                  <a:prstClr val="black"/>
                </a:solidFill>
                <a:latin typeface="Arial"/>
                <a:ea typeface="ＭＳ Ｐゴシック"/>
                <a:cs typeface="ＭＳ Ｐゴシック"/>
              </a:rPr>
              <a:t>Manquement ?</a:t>
            </a:r>
            <a:endParaRPr lang="fr-FR" dirty="0">
              <a:solidFill>
                <a:prstClr val="black"/>
              </a:solidFill>
              <a:latin typeface="Arial"/>
              <a:ea typeface="ＭＳ Ｐゴシック"/>
              <a:cs typeface="ＭＳ Ｐゴシック"/>
            </a:endParaRPr>
          </a:p>
        </p:txBody>
      </p:sp>
      <p:cxnSp>
        <p:nvCxnSpPr>
          <p:cNvPr id="21" name="Connecteur droit avec flèche 20"/>
          <p:cNvCxnSpPr>
            <a:stCxn id="9" idx="1"/>
            <a:endCxn id="11" idx="2"/>
          </p:cNvCxnSpPr>
          <p:nvPr/>
        </p:nvCxnSpPr>
        <p:spPr bwMode="auto">
          <a:xfrm flipH="1" flipV="1">
            <a:off x="3653556" y="2217833"/>
            <a:ext cx="1965022" cy="200313"/>
          </a:xfrm>
          <a:prstGeom prst="straightConnector1">
            <a:avLst/>
          </a:prstGeom>
          <a:solidFill>
            <a:schemeClr val="accent1"/>
          </a:solidFill>
          <a:ln w="38100"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ZoneTexte 24"/>
          <p:cNvSpPr txBox="1"/>
          <p:nvPr/>
        </p:nvSpPr>
        <p:spPr>
          <a:xfrm>
            <a:off x="5611477" y="3567738"/>
            <a:ext cx="2507192" cy="369332"/>
          </a:xfrm>
          <a:prstGeom prst="rect">
            <a:avLst/>
          </a:prstGeom>
          <a:solidFill>
            <a:srgbClr val="E0EBF6"/>
          </a:solidFill>
          <a:ln w="28575" cmpd="sng">
            <a:solidFill>
              <a:srgbClr val="A6A6A6"/>
            </a:solidFill>
          </a:ln>
        </p:spPr>
        <p:txBody>
          <a:bodyPr wrap="none" rtlCol="0">
            <a:spAutoFit/>
          </a:bodyPr>
          <a:lstStyle/>
          <a:p>
            <a:pPr algn="ctr"/>
            <a:r>
              <a:rPr lang="fr-FR" dirty="0" smtClean="0">
                <a:solidFill>
                  <a:prstClr val="black"/>
                </a:solidFill>
                <a:latin typeface="Arial"/>
                <a:ea typeface="ＭＳ Ｐゴシック"/>
                <a:cs typeface="ＭＳ Ｐゴシック"/>
              </a:rPr>
              <a:t>Rôle de l’état antérieur</a:t>
            </a:r>
            <a:endParaRPr lang="fr-FR" dirty="0">
              <a:solidFill>
                <a:prstClr val="black"/>
              </a:solidFill>
              <a:latin typeface="Arial"/>
              <a:ea typeface="ＭＳ Ｐゴシック"/>
              <a:cs typeface="ＭＳ Ｐゴシック"/>
            </a:endParaRPr>
          </a:p>
        </p:txBody>
      </p:sp>
      <p:cxnSp>
        <p:nvCxnSpPr>
          <p:cNvPr id="26" name="Connecteur droit avec flèche 25"/>
          <p:cNvCxnSpPr/>
          <p:nvPr/>
        </p:nvCxnSpPr>
        <p:spPr bwMode="auto">
          <a:xfrm flipH="1">
            <a:off x="3520550" y="3768052"/>
            <a:ext cx="2108489" cy="169018"/>
          </a:xfrm>
          <a:prstGeom prst="straightConnector1">
            <a:avLst/>
          </a:prstGeom>
          <a:solidFill>
            <a:schemeClr val="accent1"/>
          </a:solidFill>
          <a:ln w="38100"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cteur droit avec flèche 27"/>
          <p:cNvCxnSpPr>
            <a:stCxn id="25" idx="1"/>
          </p:cNvCxnSpPr>
          <p:nvPr/>
        </p:nvCxnSpPr>
        <p:spPr bwMode="auto">
          <a:xfrm flipH="1">
            <a:off x="2843107" y="3752404"/>
            <a:ext cx="2768370" cy="1315254"/>
          </a:xfrm>
          <a:prstGeom prst="straightConnector1">
            <a:avLst/>
          </a:prstGeom>
          <a:solidFill>
            <a:schemeClr val="accent1"/>
          </a:solidFill>
          <a:ln w="38100"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8533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81899" y="273380"/>
            <a:ext cx="6940513" cy="685800"/>
          </a:xfrm>
          <a:noFill/>
          <a:ln>
            <a:noFill/>
          </a:ln>
        </p:spPr>
        <p:txBody>
          <a:bodyPr>
            <a:normAutofit/>
          </a:bodyPr>
          <a:lstStyle/>
          <a:p>
            <a:r>
              <a:rPr lang="fr-FR" dirty="0" smtClean="0"/>
              <a:t>Causalité : prudence !</a:t>
            </a:r>
          </a:p>
        </p:txBody>
      </p:sp>
      <p:sp>
        <p:nvSpPr>
          <p:cNvPr id="31747" name="Rectangle 3"/>
          <p:cNvSpPr>
            <a:spLocks noGrp="1" noChangeArrowheads="1"/>
          </p:cNvSpPr>
          <p:nvPr>
            <p:ph type="body" idx="1"/>
          </p:nvPr>
        </p:nvSpPr>
        <p:spPr>
          <a:xfrm>
            <a:off x="829843" y="1446171"/>
            <a:ext cx="7292569" cy="2778973"/>
          </a:xfrm>
        </p:spPr>
        <p:txBody>
          <a:bodyPr>
            <a:normAutofit/>
          </a:bodyPr>
          <a:lstStyle/>
          <a:p>
            <a:pPr>
              <a:lnSpc>
                <a:spcPct val="90000"/>
              </a:lnSpc>
            </a:pPr>
            <a:r>
              <a:rPr lang="fr-FR" sz="2200" b="0" dirty="0" smtClean="0"/>
              <a:t>Magistrats, avocats, juristes (et même médecins…) ont rarement des notions statistiques très poussées</a:t>
            </a:r>
          </a:p>
          <a:p>
            <a:pPr>
              <a:lnSpc>
                <a:spcPct val="90000"/>
              </a:lnSpc>
            </a:pPr>
            <a:r>
              <a:rPr lang="fr-FR" sz="2200" b="0" dirty="0" smtClean="0"/>
              <a:t>Lien de causalité entre infection et dommage/décès : faire la part de ce qui revient à l’état antérieur ou aux pathologies sous-jacentes</a:t>
            </a:r>
          </a:p>
          <a:p>
            <a:pPr>
              <a:lnSpc>
                <a:spcPct val="90000"/>
              </a:lnSpc>
            </a:pPr>
            <a:r>
              <a:rPr lang="fr-FR" sz="2200" b="0" dirty="0" smtClean="0"/>
              <a:t>Quand un manquement est identifié : bien évaluer ses conséquences réelles (nombreux comportements anormaux sans incidence…)</a:t>
            </a:r>
          </a:p>
        </p:txBody>
      </p:sp>
      <p:sp>
        <p:nvSpPr>
          <p:cNvPr id="31748" name="Text Box 4"/>
          <p:cNvSpPr txBox="1">
            <a:spLocks noChangeArrowheads="1"/>
          </p:cNvSpPr>
          <p:nvPr/>
        </p:nvSpPr>
        <p:spPr bwMode="auto">
          <a:xfrm>
            <a:off x="1828800" y="6491288"/>
            <a:ext cx="731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fr-FR" sz="1800">
              <a:solidFill>
                <a:prstClr val="black"/>
              </a:solidFill>
              <a:ea typeface="ＭＳ Ｐゴシック"/>
              <a:cs typeface="ＭＳ Ｐゴシック"/>
            </a:endParaRPr>
          </a:p>
        </p:txBody>
      </p:sp>
      <p:sp>
        <p:nvSpPr>
          <p:cNvPr id="2" name="ZoneTexte 1"/>
          <p:cNvSpPr txBox="1"/>
          <p:nvPr/>
        </p:nvSpPr>
        <p:spPr>
          <a:xfrm>
            <a:off x="1395646" y="4614962"/>
            <a:ext cx="6512248" cy="1200328"/>
          </a:xfrm>
          <a:prstGeom prst="rect">
            <a:avLst/>
          </a:prstGeom>
          <a:solidFill>
            <a:schemeClr val="accent1">
              <a:lumMod val="20000"/>
              <a:lumOff val="80000"/>
            </a:schemeClr>
          </a:solidFill>
          <a:ln w="28575" cmpd="sng">
            <a:solidFill>
              <a:schemeClr val="bg1">
                <a:lumMod val="65000"/>
              </a:schemeClr>
            </a:solidFill>
          </a:ln>
        </p:spPr>
        <p:txBody>
          <a:bodyPr wrap="none" rtlCol="0">
            <a:spAutoFit/>
          </a:bodyPr>
          <a:lstStyle/>
          <a:p>
            <a:r>
              <a:rPr lang="fr-FR" sz="2400" i="1" dirty="0">
                <a:solidFill>
                  <a:srgbClr val="000090"/>
                </a:solidFill>
                <a:latin typeface="Arial"/>
                <a:ea typeface="ＭＳ Ｐゴシック"/>
                <a:cs typeface="ＭＳ Ｐゴシック"/>
              </a:rPr>
              <a:t>La vrai science est une ignorance qui se sait.</a:t>
            </a:r>
          </a:p>
          <a:p>
            <a:r>
              <a:rPr lang="fr-FR" sz="2400" dirty="0">
                <a:solidFill>
                  <a:srgbClr val="000090"/>
                </a:solidFill>
                <a:latin typeface="Arial"/>
                <a:ea typeface="ＭＳ Ｐゴシック"/>
                <a:cs typeface="ＭＳ Ｐゴシック"/>
              </a:rPr>
              <a:t>					</a:t>
            </a:r>
            <a:r>
              <a:rPr lang="fr-FR" dirty="0">
                <a:solidFill>
                  <a:srgbClr val="000090"/>
                </a:solidFill>
                <a:latin typeface="Arial"/>
                <a:ea typeface="ＭＳ Ｐゴシック"/>
                <a:cs typeface="ＭＳ Ｐゴシック"/>
              </a:rPr>
              <a:t>Montaigne, </a:t>
            </a:r>
            <a:r>
              <a:rPr lang="fr-FR" i="1" dirty="0">
                <a:solidFill>
                  <a:srgbClr val="000090"/>
                </a:solidFill>
                <a:latin typeface="Arial"/>
                <a:ea typeface="ＭＳ Ｐゴシック"/>
                <a:cs typeface="ＭＳ Ｐゴシック"/>
              </a:rPr>
              <a:t>Essais</a:t>
            </a:r>
            <a:r>
              <a:rPr lang="fr-FR" dirty="0">
                <a:solidFill>
                  <a:srgbClr val="000090"/>
                </a:solidFill>
                <a:latin typeface="Arial"/>
                <a:ea typeface="ＭＳ Ｐゴシック"/>
                <a:cs typeface="ＭＳ Ｐゴシック"/>
              </a:rPr>
              <a:t>, Livre II, chapitre XII</a:t>
            </a:r>
          </a:p>
          <a:p>
            <a:endParaRPr lang="fr-FR" sz="2400"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8875628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88915"/>
            <a:ext cx="9144000" cy="1152525"/>
          </a:xfrm>
          <a:noFill/>
          <a:ln>
            <a:noFill/>
          </a:ln>
        </p:spPr>
        <p:txBody>
          <a:bodyPr/>
          <a:lstStyle/>
          <a:p>
            <a:r>
              <a:rPr lang="fr-FR" sz="2800" dirty="0" smtClean="0"/>
              <a:t>Quand un manquement est identifié : prudence !</a:t>
            </a:r>
          </a:p>
        </p:txBody>
      </p:sp>
      <p:sp>
        <p:nvSpPr>
          <p:cNvPr id="48131" name="Rectangle 3"/>
          <p:cNvSpPr>
            <a:spLocks noGrp="1" noChangeArrowheads="1"/>
          </p:cNvSpPr>
          <p:nvPr>
            <p:ph type="body" idx="1"/>
          </p:nvPr>
        </p:nvSpPr>
        <p:spPr>
          <a:xfrm>
            <a:off x="468314" y="1582740"/>
            <a:ext cx="8280400" cy="4319587"/>
          </a:xfrm>
        </p:spPr>
        <p:txBody>
          <a:bodyPr/>
          <a:lstStyle/>
          <a:p>
            <a:pPr marL="0" indent="0">
              <a:lnSpc>
                <a:spcPct val="90000"/>
              </a:lnSpc>
              <a:buNone/>
            </a:pPr>
            <a:r>
              <a:rPr lang="fr-FR" b="0" dirty="0" smtClean="0">
                <a:latin typeface="AdvTT5843c571+20" charset="0"/>
              </a:rPr>
              <a:t>« …</a:t>
            </a:r>
            <a:r>
              <a:rPr lang="fr-FR" b="0" i="1" dirty="0" smtClean="0">
                <a:latin typeface="AdvTT5843c571+20" charset="0"/>
              </a:rPr>
              <a:t>L</a:t>
            </a:r>
            <a:r>
              <a:rPr lang="fr-FR" b="0" i="1" dirty="0" smtClean="0">
                <a:latin typeface="AdvTT8cd40a80.I" charset="0"/>
              </a:rPr>
              <a:t>es juges du fond, approuvés par la Cour de cassation, procèdent plus par affirmation de la causalité, à partir des fautes reconnues, que par démonstration de cette causalité</a:t>
            </a:r>
            <a:r>
              <a:rPr lang="fr-FR" b="0" dirty="0" smtClean="0">
                <a:latin typeface="AdvTT8cd40a80.I" charset="0"/>
              </a:rPr>
              <a:t>… »</a:t>
            </a:r>
            <a:r>
              <a:rPr lang="fr-FR" dirty="0" smtClean="0">
                <a:latin typeface="AdvTT8cd40a80.I" charset="0"/>
              </a:rPr>
              <a:t>	</a:t>
            </a:r>
            <a:endParaRPr lang="fr-FR" dirty="0">
              <a:latin typeface="AdvTT8cd40a80.I" charset="0"/>
            </a:endParaRPr>
          </a:p>
          <a:p>
            <a:pPr marL="0" indent="0" algn="r">
              <a:lnSpc>
                <a:spcPct val="90000"/>
              </a:lnSpc>
              <a:buNone/>
            </a:pPr>
            <a:r>
              <a:rPr lang="fr-FR" sz="1800" b="0" i="1" dirty="0" smtClean="0">
                <a:latin typeface="AdvTT8cd40a80.I" charset="0"/>
              </a:rPr>
              <a:t>J </a:t>
            </a:r>
            <a:r>
              <a:rPr lang="fr-FR" sz="1800" b="0" i="1" dirty="0" err="1" smtClean="0">
                <a:latin typeface="AdvTT8cd40a80.I" charset="0"/>
              </a:rPr>
              <a:t>Penneau</a:t>
            </a:r>
            <a:r>
              <a:rPr lang="fr-FR" sz="1800" b="0" i="1" dirty="0" smtClean="0">
                <a:latin typeface="AdvTT8cd40a80.I" charset="0"/>
              </a:rPr>
              <a:t>, la </a:t>
            </a:r>
            <a:r>
              <a:rPr lang="fr-FR" sz="1800" b="0" i="1" dirty="0" err="1" smtClean="0">
                <a:latin typeface="AdvTT8cd40a80.I" charset="0"/>
              </a:rPr>
              <a:t>responsbilité</a:t>
            </a:r>
            <a:r>
              <a:rPr lang="fr-FR" sz="1800" b="0" i="1" dirty="0" smtClean="0">
                <a:latin typeface="AdvTT8cd40a80.I" charset="0"/>
              </a:rPr>
              <a:t> du médecin , Dalloz, Paris 2004</a:t>
            </a:r>
          </a:p>
        </p:txBody>
      </p:sp>
      <p:sp>
        <p:nvSpPr>
          <p:cNvPr id="48132" name="Text Box 4"/>
          <p:cNvSpPr txBox="1">
            <a:spLocks noChangeArrowheads="1"/>
          </p:cNvSpPr>
          <p:nvPr/>
        </p:nvSpPr>
        <p:spPr bwMode="auto">
          <a:xfrm>
            <a:off x="980725" y="4089502"/>
            <a:ext cx="7569182" cy="1505027"/>
          </a:xfrm>
          <a:prstGeom prst="rect">
            <a:avLst/>
          </a:prstGeom>
          <a:solidFill>
            <a:schemeClr val="accent1">
              <a:lumMod val="20000"/>
              <a:lumOff val="80000"/>
            </a:schemeClr>
          </a:solidFill>
          <a:ln w="28575" cmpd="sng">
            <a:solidFill>
              <a:schemeClr val="bg1">
                <a:lumMod val="65000"/>
              </a:schemeClr>
            </a:solidFill>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Aft>
                <a:spcPts val="600"/>
              </a:spcAft>
            </a:pPr>
            <a:r>
              <a:rPr lang="fr-FR" dirty="0">
                <a:solidFill>
                  <a:srgbClr val="000090"/>
                </a:solidFill>
                <a:latin typeface="Arial"/>
                <a:ea typeface="ＭＳ Ｐゴシック"/>
                <a:cs typeface="ＭＳ Ｐゴシック"/>
              </a:rPr>
              <a:t>Le rapport d’expertise doit être clair, et chaque mot doit en être pesé (</a:t>
            </a:r>
            <a:r>
              <a:rPr lang="fr-FR" i="1" dirty="0">
                <a:solidFill>
                  <a:srgbClr val="000090"/>
                </a:solidFill>
                <a:latin typeface="Arial"/>
                <a:ea typeface="ＭＳ Ｐゴシック"/>
                <a:cs typeface="ＭＳ Ｐゴシック"/>
              </a:rPr>
              <a:t>a fortiori</a:t>
            </a:r>
            <a:r>
              <a:rPr lang="fr-FR" dirty="0">
                <a:solidFill>
                  <a:srgbClr val="000090"/>
                </a:solidFill>
                <a:latin typeface="Arial"/>
                <a:ea typeface="ＭＳ Ｐゴシック"/>
                <a:cs typeface="ＭＳ Ｐゴシック"/>
              </a:rPr>
              <a:t> pour une expertise pénale</a:t>
            </a:r>
            <a:r>
              <a:rPr lang="fr-FR" dirty="0" smtClean="0">
                <a:solidFill>
                  <a:srgbClr val="000090"/>
                </a:solidFill>
                <a:latin typeface="Arial"/>
                <a:ea typeface="ＭＳ Ｐゴシック"/>
                <a:cs typeface="ＭＳ Ｐゴシック"/>
              </a:rPr>
              <a:t>)</a:t>
            </a:r>
          </a:p>
          <a:p>
            <a:pPr algn="ctr">
              <a:lnSpc>
                <a:spcPct val="90000"/>
              </a:lnSpc>
            </a:pPr>
            <a:r>
              <a:rPr lang="fr-FR" dirty="0" smtClean="0">
                <a:solidFill>
                  <a:srgbClr val="000090"/>
                </a:solidFill>
                <a:latin typeface="Wingdings"/>
                <a:ea typeface="Wingdings"/>
                <a:cs typeface="Wingdings"/>
                <a:sym typeface="Wingdings"/>
              </a:rPr>
              <a:t></a:t>
            </a:r>
            <a:endParaRPr lang="fr-FR" dirty="0" smtClean="0">
              <a:solidFill>
                <a:srgbClr val="000090"/>
              </a:solidFill>
              <a:latin typeface="Arial"/>
              <a:ea typeface="ＭＳ Ｐゴシック"/>
              <a:cs typeface="ＭＳ Ｐゴシック"/>
            </a:endParaRPr>
          </a:p>
          <a:p>
            <a:pPr algn="ctr">
              <a:lnSpc>
                <a:spcPct val="90000"/>
              </a:lnSpc>
            </a:pPr>
            <a:r>
              <a:rPr lang="fr-FR" dirty="0">
                <a:solidFill>
                  <a:srgbClr val="000090"/>
                </a:solidFill>
                <a:latin typeface="Arial"/>
                <a:ea typeface="ＭＳ Ｐゴシック"/>
                <a:cs typeface="ＭＳ Ｐゴシック"/>
              </a:rPr>
              <a:t>I</a:t>
            </a:r>
            <a:r>
              <a:rPr lang="fr-FR" dirty="0" smtClean="0">
                <a:solidFill>
                  <a:srgbClr val="000090"/>
                </a:solidFill>
                <a:latin typeface="Arial"/>
                <a:ea typeface="ＭＳ Ｐゴシック"/>
                <a:cs typeface="ＭＳ Ｐゴシック"/>
              </a:rPr>
              <a:t>l </a:t>
            </a:r>
            <a:r>
              <a:rPr lang="fr-FR" dirty="0">
                <a:solidFill>
                  <a:srgbClr val="000090"/>
                </a:solidFill>
                <a:latin typeface="Arial"/>
                <a:ea typeface="ＭＳ Ｐゴシック"/>
                <a:cs typeface="ＭＳ Ｐゴシック"/>
              </a:rPr>
              <a:t>doit « disséquer » le lien </a:t>
            </a:r>
            <a:r>
              <a:rPr lang="fr-FR" dirty="0" smtClean="0">
                <a:solidFill>
                  <a:srgbClr val="000090"/>
                </a:solidFill>
                <a:latin typeface="Arial"/>
                <a:ea typeface="ＭＳ Ｐゴシック"/>
                <a:cs typeface="ＭＳ Ｐゴシック"/>
              </a:rPr>
              <a:t>scientifique de causalité</a:t>
            </a:r>
            <a:endParaRPr lang="fr-FR" dirty="0">
              <a:solidFill>
                <a:srgbClr val="000090"/>
              </a:solidFill>
              <a:latin typeface="Arial"/>
              <a:ea typeface="ＭＳ Ｐゴシック"/>
              <a:cs typeface="ＭＳ Ｐゴシック"/>
            </a:endParaRPr>
          </a:p>
        </p:txBody>
      </p:sp>
    </p:spTree>
    <p:extLst>
      <p:ext uri="{BB962C8B-B14F-4D97-AF65-F5344CB8AC3E}">
        <p14:creationId xmlns:p14="http://schemas.microsoft.com/office/powerpoint/2010/main" val="1197770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04697" y="0"/>
            <a:ext cx="7845798" cy="1873250"/>
          </a:xfrm>
          <a:solidFill>
            <a:srgbClr val="FFFFFF"/>
          </a:solidFill>
          <a:ln>
            <a:solidFill>
              <a:srgbClr val="FFFFFF"/>
            </a:solidFill>
          </a:ln>
        </p:spPr>
        <p:txBody>
          <a:bodyPr/>
          <a:lstStyle/>
          <a:p>
            <a:r>
              <a:rPr lang="fr-FR" sz="2800" dirty="0" smtClean="0"/>
              <a:t>Le plus souvent, le lien de causalité entre </a:t>
            </a:r>
            <a:br>
              <a:rPr lang="fr-FR" sz="2800" dirty="0" smtClean="0"/>
            </a:br>
            <a:r>
              <a:rPr lang="fr-FR" sz="2800" dirty="0" smtClean="0"/>
              <a:t>un manquement et le dommage </a:t>
            </a:r>
            <a:br>
              <a:rPr lang="fr-FR" sz="2800" dirty="0" smtClean="0"/>
            </a:br>
            <a:r>
              <a:rPr lang="fr-FR" sz="2800" dirty="0" smtClean="0"/>
              <a:t>(le décès) n’est pas certain</a:t>
            </a:r>
          </a:p>
        </p:txBody>
      </p:sp>
      <p:sp>
        <p:nvSpPr>
          <p:cNvPr id="49155" name="Rectangle 3"/>
          <p:cNvSpPr>
            <a:spLocks noGrp="1" noChangeArrowheads="1"/>
          </p:cNvSpPr>
          <p:nvPr>
            <p:ph type="body" idx="1"/>
          </p:nvPr>
        </p:nvSpPr>
        <p:spPr>
          <a:xfrm>
            <a:off x="502936" y="1921555"/>
            <a:ext cx="8147559" cy="4103688"/>
          </a:xfrm>
        </p:spPr>
        <p:txBody>
          <a:bodyPr/>
          <a:lstStyle/>
          <a:p>
            <a:r>
              <a:rPr lang="fr-FR" sz="2200" b="0" dirty="0" smtClean="0"/>
              <a:t>Ce lien est certain si :</a:t>
            </a:r>
          </a:p>
          <a:p>
            <a:pPr marL="800100" lvl="1" indent="-342900">
              <a:buFont typeface="Courier New"/>
              <a:buChar char="o"/>
            </a:pPr>
            <a:r>
              <a:rPr lang="fr-FR" sz="2200" b="0" dirty="0" smtClean="0"/>
              <a:t>Le traitement a été absent ou parfaitement inadapté</a:t>
            </a:r>
          </a:p>
          <a:p>
            <a:pPr marL="800100" lvl="1" indent="-342900">
              <a:buFont typeface="Courier New"/>
              <a:buChar char="o"/>
            </a:pPr>
            <a:r>
              <a:rPr lang="fr-FR" sz="2200" b="0" dirty="0" smtClean="0"/>
              <a:t>La maladie non traitée entraine toujours la mort ou des séquelles</a:t>
            </a:r>
          </a:p>
          <a:p>
            <a:pPr marL="800100" lvl="1" indent="-342900">
              <a:spcAft>
                <a:spcPts val="1200"/>
              </a:spcAft>
              <a:buFont typeface="Courier New"/>
              <a:buChar char="o"/>
            </a:pPr>
            <a:r>
              <a:rPr lang="fr-FR" sz="2200" b="0" dirty="0" smtClean="0"/>
              <a:t>La maladie parfaitement traitée guérit toujours sans séquelles</a:t>
            </a:r>
          </a:p>
          <a:p>
            <a:r>
              <a:rPr lang="fr-FR" sz="2200" b="0" dirty="0" smtClean="0"/>
              <a:t>Le degré d’incertitude peut être évalué, de plus en plus souvent à la demande des magistrats qui nous désignent, sous l’angle de la perte de chance, qui peut assez souvent être </a:t>
            </a:r>
            <a:r>
              <a:rPr lang="fr-FR" sz="2200" b="0" dirty="0" smtClean="0">
                <a:solidFill>
                  <a:srgbClr val="000090"/>
                </a:solidFill>
              </a:rPr>
              <a:t>scientifiquement</a:t>
            </a:r>
            <a:r>
              <a:rPr lang="fr-FR" sz="2200" b="0" dirty="0" smtClean="0"/>
              <a:t> estimé</a:t>
            </a:r>
          </a:p>
        </p:txBody>
      </p:sp>
    </p:spTree>
    <p:extLst>
      <p:ext uri="{BB962C8B-B14F-4D97-AF65-F5344CB8AC3E}">
        <p14:creationId xmlns:p14="http://schemas.microsoft.com/office/powerpoint/2010/main" val="33099418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440069" y="237208"/>
            <a:ext cx="8336160" cy="1360488"/>
          </a:xfrm>
          <a:solidFill>
            <a:srgbClr val="FFFFFF"/>
          </a:solidFill>
          <a:ln>
            <a:solidFill>
              <a:srgbClr val="FFFFFF"/>
            </a:solidFill>
          </a:ln>
        </p:spPr>
        <p:txBody>
          <a:bodyPr/>
          <a:lstStyle/>
          <a:p>
            <a:pPr algn="l"/>
            <a:r>
              <a:rPr lang="fr-FR" sz="2400" b="1" dirty="0" smtClean="0"/>
              <a:t>Lien de causalité entre manquement dans le diagnostic et/ou le traitement de l’infection et dommage subi</a:t>
            </a:r>
          </a:p>
        </p:txBody>
      </p:sp>
      <p:sp>
        <p:nvSpPr>
          <p:cNvPr id="50179" name="Rectangle 2051"/>
          <p:cNvSpPr>
            <a:spLocks noGrp="1" noChangeArrowheads="1"/>
          </p:cNvSpPr>
          <p:nvPr>
            <p:ph type="body" idx="1"/>
          </p:nvPr>
        </p:nvSpPr>
        <p:spPr>
          <a:xfrm>
            <a:off x="440069" y="1857005"/>
            <a:ext cx="8084691" cy="3952567"/>
          </a:xfrm>
        </p:spPr>
        <p:txBody>
          <a:bodyPr/>
          <a:lstStyle/>
          <a:p>
            <a:r>
              <a:rPr lang="fr-FR" sz="2200" b="0" dirty="0" smtClean="0"/>
              <a:t>En cas de traitement absent ou manifestement inadapté :</a:t>
            </a:r>
          </a:p>
          <a:p>
            <a:pPr marL="800100" lvl="1" indent="-342900">
              <a:buFont typeface="Courier New"/>
              <a:buChar char="o"/>
            </a:pPr>
            <a:r>
              <a:rPr lang="fr-FR" sz="2200" b="0" dirty="0" smtClean="0"/>
              <a:t>lien de causalité direct et certain (déterminant) s’il s’agit d’une infection survenant après un acte de soin « banal » sur un terrain non débilité (ex: </a:t>
            </a:r>
            <a:r>
              <a:rPr lang="fr-FR" sz="2200" b="0" dirty="0" err="1" smtClean="0"/>
              <a:t>fasciite</a:t>
            </a:r>
            <a:r>
              <a:rPr lang="fr-FR" sz="2200" b="0" dirty="0" smtClean="0"/>
              <a:t> nécrosante non traitée après un accouchement);</a:t>
            </a:r>
          </a:p>
          <a:p>
            <a:pPr marL="800100" lvl="1" indent="-342900">
              <a:buFont typeface="Courier New"/>
              <a:buChar char="o"/>
            </a:pPr>
            <a:r>
              <a:rPr lang="fr-FR" sz="2200" b="0" dirty="0" smtClean="0"/>
              <a:t>sinon (sujet âgé, débilité, acte de soins lourd) : perte de chance (parfois de toute chance)</a:t>
            </a:r>
          </a:p>
          <a:p>
            <a:r>
              <a:rPr lang="fr-FR" sz="2200" b="0" dirty="0" smtClean="0"/>
              <a:t>En cas de retard diagnostique et/ou thérapeutique, de traitement en partie inadapté : </a:t>
            </a:r>
          </a:p>
          <a:p>
            <a:pPr marL="800100" lvl="1" indent="-342900">
              <a:buFont typeface="Courier New"/>
              <a:buChar char="o"/>
            </a:pPr>
            <a:r>
              <a:rPr lang="fr-FR" sz="2200" b="0" dirty="0" smtClean="0"/>
              <a:t>perte de chance (chiffrable ?) : revue exhaustive et actualisée de la littérature appliquée au cas d’espèce</a:t>
            </a:r>
          </a:p>
        </p:txBody>
      </p:sp>
    </p:spTree>
    <p:extLst>
      <p:ext uri="{BB962C8B-B14F-4D97-AF65-F5344CB8AC3E}">
        <p14:creationId xmlns:p14="http://schemas.microsoft.com/office/powerpoint/2010/main" val="24427696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62830"/>
            <a:ext cx="7772400" cy="762000"/>
          </a:xfrm>
          <a:solidFill>
            <a:srgbClr val="FFFFFF"/>
          </a:solidFill>
          <a:ln>
            <a:solidFill>
              <a:srgbClr val="FFFFFF"/>
            </a:solidFill>
          </a:ln>
        </p:spPr>
        <p:txBody>
          <a:bodyPr/>
          <a:lstStyle/>
          <a:p>
            <a:r>
              <a:rPr lang="fr-FR" dirty="0" smtClean="0"/>
              <a:t>Perte de chance</a:t>
            </a:r>
            <a:endParaRPr lang="fr-FR" dirty="0"/>
          </a:p>
        </p:txBody>
      </p:sp>
      <p:sp>
        <p:nvSpPr>
          <p:cNvPr id="3" name="Espace réservé du contenu 2"/>
          <p:cNvSpPr>
            <a:spLocks noGrp="1"/>
          </p:cNvSpPr>
          <p:nvPr>
            <p:ph idx="1"/>
          </p:nvPr>
        </p:nvSpPr>
        <p:spPr>
          <a:xfrm>
            <a:off x="540655" y="1062465"/>
            <a:ext cx="8097265" cy="1328985"/>
          </a:xfrm>
          <a:ln w="28575" cmpd="sng">
            <a:solidFill>
              <a:schemeClr val="bg1">
                <a:lumMod val="65000"/>
              </a:schemeClr>
            </a:solidFill>
          </a:ln>
        </p:spPr>
        <p:txBody>
          <a:bodyPr/>
          <a:lstStyle/>
          <a:p>
            <a:pPr marL="0" indent="0" algn="just">
              <a:buNone/>
            </a:pPr>
            <a:r>
              <a:rPr lang="fr-FR" sz="1800" b="0" dirty="0"/>
              <a:t>5°) donner son avis sur le point de savoir si le ou les manquements éventuellement constatés </a:t>
            </a:r>
            <a:r>
              <a:rPr lang="fr-FR" sz="1800" b="0" dirty="0">
                <a:solidFill>
                  <a:srgbClr val="000090"/>
                </a:solidFill>
              </a:rPr>
              <a:t>ont fait perdre </a:t>
            </a:r>
            <a:r>
              <a:rPr lang="fr-FR" sz="1800" b="0" dirty="0" smtClean="0">
                <a:solidFill>
                  <a:srgbClr val="000090"/>
                </a:solidFill>
              </a:rPr>
              <a:t>à… une </a:t>
            </a:r>
            <a:r>
              <a:rPr lang="fr-FR" sz="1800" b="0" dirty="0">
                <a:solidFill>
                  <a:srgbClr val="000090"/>
                </a:solidFill>
              </a:rPr>
              <a:t>chance </a:t>
            </a:r>
            <a:r>
              <a:rPr lang="fr-FR" sz="1800" b="0" dirty="0"/>
              <a:t>de voir son état de santé s’améliorer ou d’éviter de le voir se dégrader ; dans cette hypothèse, quantifier la perte de chance ; </a:t>
            </a:r>
          </a:p>
          <a:p>
            <a:endParaRPr lang="fr-FR" dirty="0"/>
          </a:p>
        </p:txBody>
      </p:sp>
      <p:sp>
        <p:nvSpPr>
          <p:cNvPr id="5" name="ZoneTexte 4"/>
          <p:cNvSpPr txBox="1"/>
          <p:nvPr/>
        </p:nvSpPr>
        <p:spPr>
          <a:xfrm>
            <a:off x="540655" y="2646678"/>
            <a:ext cx="8097264" cy="2616101"/>
          </a:xfrm>
          <a:prstGeom prst="rect">
            <a:avLst/>
          </a:prstGeom>
          <a:noFill/>
        </p:spPr>
        <p:txBody>
          <a:bodyPr wrap="square" rtlCol="0">
            <a:spAutoFit/>
          </a:bodyPr>
          <a:lstStyle/>
          <a:p>
            <a:pPr algn="ctr">
              <a:spcAft>
                <a:spcPts val="1200"/>
              </a:spcAft>
            </a:pPr>
            <a:r>
              <a:rPr lang="fr-FR" sz="2200" dirty="0" smtClean="0">
                <a:solidFill>
                  <a:srgbClr val="000090"/>
                </a:solidFill>
                <a:latin typeface="Arial"/>
                <a:ea typeface="ＭＳ Ｐゴシック"/>
                <a:cs typeface="ＭＳ Ｐゴシック"/>
              </a:rPr>
              <a:t>L’approche juridique repose sur deux éléments contradictoires</a:t>
            </a:r>
          </a:p>
          <a:p>
            <a:pPr marL="342900" indent="-342900">
              <a:buFont typeface="Arial"/>
              <a:buChar char="•"/>
            </a:pPr>
            <a:r>
              <a:rPr lang="fr-FR" sz="2200" dirty="0" smtClean="0">
                <a:solidFill>
                  <a:srgbClr val="000090"/>
                </a:solidFill>
                <a:latin typeface="Arial"/>
                <a:ea typeface="ＭＳ Ｐゴシック"/>
                <a:cs typeface="ＭＳ Ｐゴシック"/>
              </a:rPr>
              <a:t>Une incertitude  </a:t>
            </a:r>
            <a:r>
              <a:rPr lang="fr-FR" sz="2200" dirty="0" smtClean="0">
                <a:solidFill>
                  <a:prstClr val="black"/>
                </a:solidFill>
                <a:latin typeface="Arial"/>
                <a:ea typeface="ＭＳ Ｐゴシック"/>
                <a:cs typeface="ＭＳ Ｐゴシック"/>
              </a:rPr>
              <a:t>: il n’est pas certain qu’en l’absence de la faute, la guérison (ou une amélioration) aurait pu être obtenue</a:t>
            </a:r>
          </a:p>
          <a:p>
            <a:pPr marL="342900" indent="-342900">
              <a:spcAft>
                <a:spcPts val="1200"/>
              </a:spcAft>
              <a:buFont typeface="Arial"/>
              <a:buChar char="•"/>
            </a:pPr>
            <a:r>
              <a:rPr lang="fr-FR" sz="2200" dirty="0" smtClean="0">
                <a:solidFill>
                  <a:srgbClr val="000090"/>
                </a:solidFill>
                <a:latin typeface="Arial"/>
                <a:ea typeface="ＭＳ Ｐゴシック"/>
                <a:cs typeface="ＭＳ Ｐゴシック"/>
              </a:rPr>
              <a:t>Une certitude </a:t>
            </a:r>
            <a:r>
              <a:rPr lang="fr-FR" sz="2200" dirty="0" smtClean="0">
                <a:solidFill>
                  <a:prstClr val="black"/>
                </a:solidFill>
                <a:latin typeface="Arial"/>
                <a:ea typeface="ＭＳ Ｐゴシック"/>
                <a:cs typeface="ＭＳ Ｐゴシック"/>
              </a:rPr>
              <a:t>: si la faute n’avait pas été commise, le patient avait des chance de guérison(ou d’amélioration) ET la faute l’a privé de cette chance</a:t>
            </a:r>
            <a:endParaRPr lang="fr-FR" sz="2200" dirty="0">
              <a:solidFill>
                <a:prstClr val="black"/>
              </a:solidFill>
              <a:latin typeface="Arial"/>
              <a:ea typeface="ＭＳ Ｐゴシック"/>
              <a:cs typeface="ＭＳ Ｐゴシック"/>
            </a:endParaRPr>
          </a:p>
        </p:txBody>
      </p:sp>
      <p:sp>
        <p:nvSpPr>
          <p:cNvPr id="6" name="ZoneTexte 5"/>
          <p:cNvSpPr txBox="1"/>
          <p:nvPr/>
        </p:nvSpPr>
        <p:spPr>
          <a:xfrm>
            <a:off x="2267776" y="5393705"/>
            <a:ext cx="5993949" cy="1107996"/>
          </a:xfrm>
          <a:prstGeom prst="rect">
            <a:avLst/>
          </a:prstGeom>
          <a:solidFill>
            <a:srgbClr val="E0EBF6"/>
          </a:solidFill>
          <a:ln w="28575" cmpd="sng">
            <a:solidFill>
              <a:srgbClr val="A6A6A6"/>
            </a:solidFill>
          </a:ln>
        </p:spPr>
        <p:txBody>
          <a:bodyPr wrap="none" rtlCol="0">
            <a:spAutoFit/>
          </a:bodyPr>
          <a:lstStyle/>
          <a:p>
            <a:r>
              <a:rPr lang="fr-FR" sz="2200" dirty="0" smtClean="0">
                <a:solidFill>
                  <a:srgbClr val="000090"/>
                </a:solidFill>
                <a:latin typeface="Arial"/>
                <a:ea typeface="ＭＳ Ｐゴシック"/>
                <a:cs typeface="ＭＳ Ｐゴシック"/>
              </a:rPr>
              <a:t>Evite les 2 excès :</a:t>
            </a:r>
          </a:p>
          <a:p>
            <a:pPr marL="342900" indent="-342900">
              <a:buFont typeface="Courier New"/>
              <a:buChar char="o"/>
            </a:pPr>
            <a:r>
              <a:rPr lang="fr-FR" sz="2200" dirty="0" smtClean="0">
                <a:solidFill>
                  <a:srgbClr val="000090"/>
                </a:solidFill>
                <a:latin typeface="Arial"/>
                <a:ea typeface="ＭＳ Ｐゴシック"/>
                <a:cs typeface="ＭＳ Ｐゴシック"/>
              </a:rPr>
              <a:t> rejet systématique de toute indemnisation</a:t>
            </a:r>
          </a:p>
          <a:p>
            <a:pPr marL="342900" indent="-342900">
              <a:buFont typeface="Courier New"/>
              <a:buChar char="o"/>
            </a:pPr>
            <a:r>
              <a:rPr lang="fr-FR" sz="2200" dirty="0">
                <a:solidFill>
                  <a:srgbClr val="000090"/>
                </a:solidFill>
                <a:latin typeface="Arial"/>
                <a:ea typeface="ＭＳ Ｐゴシック"/>
                <a:cs typeface="ＭＳ Ｐゴシック"/>
              </a:rPr>
              <a:t>i</a:t>
            </a:r>
            <a:r>
              <a:rPr lang="fr-FR" sz="2200" dirty="0" smtClean="0">
                <a:solidFill>
                  <a:srgbClr val="000090"/>
                </a:solidFill>
                <a:latin typeface="Arial"/>
                <a:ea typeface="ＭＳ Ｐゴシック"/>
                <a:cs typeface="ＭＳ Ｐゴシック"/>
              </a:rPr>
              <a:t>ndemnisation totale tout aussi systématique</a:t>
            </a:r>
            <a:endParaRPr lang="fr-FR" sz="2200" dirty="0">
              <a:solidFill>
                <a:srgbClr val="000090"/>
              </a:solidFill>
              <a:latin typeface="Arial"/>
              <a:ea typeface="ＭＳ Ｐゴシック"/>
              <a:cs typeface="ＭＳ Ｐゴシック"/>
            </a:endParaRPr>
          </a:p>
        </p:txBody>
      </p:sp>
      <p:sp>
        <p:nvSpPr>
          <p:cNvPr id="7" name="Flèche à angle droit 6"/>
          <p:cNvSpPr/>
          <p:nvPr/>
        </p:nvSpPr>
        <p:spPr bwMode="auto">
          <a:xfrm rot="5400000">
            <a:off x="1327604" y="5218091"/>
            <a:ext cx="764283" cy="853663"/>
          </a:xfrm>
          <a:prstGeom prst="bentUpArrow">
            <a:avLst/>
          </a:prstGeom>
          <a:solidFill>
            <a:srgbClr val="000090"/>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r-FR">
              <a:solidFill>
                <a:srgbClr val="15158A"/>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70110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55805"/>
            <a:ext cx="7772400" cy="762000"/>
          </a:xfrm>
          <a:solidFill>
            <a:srgbClr val="FFFFFF"/>
          </a:solidFill>
          <a:ln>
            <a:solidFill>
              <a:srgbClr val="FFFFFF"/>
            </a:solidFill>
          </a:ln>
        </p:spPr>
        <p:txBody>
          <a:bodyPr/>
          <a:lstStyle/>
          <a:p>
            <a:r>
              <a:rPr lang="fr-FR" dirty="0" smtClean="0"/>
              <a:t>Perte de chance</a:t>
            </a:r>
            <a:endParaRPr lang="fr-FR" dirty="0"/>
          </a:p>
        </p:txBody>
      </p:sp>
      <p:sp>
        <p:nvSpPr>
          <p:cNvPr id="5" name="ZoneTexte 4"/>
          <p:cNvSpPr txBox="1"/>
          <p:nvPr/>
        </p:nvSpPr>
        <p:spPr>
          <a:xfrm>
            <a:off x="540655" y="1715584"/>
            <a:ext cx="8097264" cy="1292662"/>
          </a:xfrm>
          <a:prstGeom prst="rect">
            <a:avLst/>
          </a:prstGeom>
          <a:noFill/>
        </p:spPr>
        <p:txBody>
          <a:bodyPr wrap="square" rtlCol="0">
            <a:spAutoFit/>
          </a:bodyPr>
          <a:lstStyle/>
          <a:p>
            <a:pPr algn="ctr">
              <a:spcAft>
                <a:spcPts val="1200"/>
              </a:spcAft>
            </a:pPr>
            <a:r>
              <a:rPr lang="fr-FR" sz="2400" dirty="0">
                <a:solidFill>
                  <a:srgbClr val="000090"/>
                </a:solidFill>
                <a:latin typeface="Arial"/>
                <a:ea typeface="ＭＳ Ｐゴシック"/>
                <a:cs typeface="ＭＳ Ｐゴシック"/>
              </a:rPr>
              <a:t>A</a:t>
            </a:r>
            <a:r>
              <a:rPr lang="fr-FR" sz="2400" dirty="0" smtClean="0">
                <a:solidFill>
                  <a:srgbClr val="000090"/>
                </a:solidFill>
                <a:latin typeface="Arial"/>
                <a:ea typeface="ＭＳ Ｐゴシック"/>
                <a:cs typeface="ＭＳ Ｐゴシック"/>
              </a:rPr>
              <a:t>pproche scientifique</a:t>
            </a:r>
          </a:p>
          <a:p>
            <a:pPr marL="342900" indent="-342900">
              <a:spcAft>
                <a:spcPts val="1200"/>
              </a:spcAft>
              <a:buFont typeface="Arial"/>
              <a:buChar char="•"/>
            </a:pPr>
            <a:r>
              <a:rPr lang="fr-FR" sz="2200" dirty="0" smtClean="0">
                <a:solidFill>
                  <a:prstClr val="black"/>
                </a:solidFill>
                <a:latin typeface="Arial"/>
                <a:ea typeface="ＭＳ Ｐゴシック"/>
                <a:cs typeface="ＭＳ Ｐゴシック"/>
              </a:rPr>
              <a:t>C’est une approche </a:t>
            </a:r>
            <a:r>
              <a:rPr lang="fr-FR" sz="2200" dirty="0" smtClean="0">
                <a:solidFill>
                  <a:srgbClr val="000090"/>
                </a:solidFill>
                <a:latin typeface="Arial"/>
                <a:ea typeface="ＭＳ Ｐゴシック"/>
                <a:cs typeface="ＭＳ Ｐゴシック"/>
              </a:rPr>
              <a:t>statistique</a:t>
            </a:r>
            <a:r>
              <a:rPr lang="fr-FR" sz="2200" dirty="0" smtClean="0">
                <a:solidFill>
                  <a:prstClr val="black"/>
                </a:solidFill>
                <a:latin typeface="Arial"/>
                <a:ea typeface="ＭＳ Ｐゴシック"/>
                <a:cs typeface="ＭＳ Ｐゴシック"/>
              </a:rPr>
              <a:t> permet, le plus souvent, de  quantifier le </a:t>
            </a:r>
            <a:r>
              <a:rPr lang="fr-FR" sz="2200" dirty="0">
                <a:solidFill>
                  <a:prstClr val="black"/>
                </a:solidFill>
                <a:latin typeface="Arial"/>
                <a:ea typeface="ＭＳ Ｐゴシック"/>
                <a:cs typeface="ＭＳ Ｐゴシック"/>
              </a:rPr>
              <a:t>poids d’un manquement sur le dommage subi </a:t>
            </a:r>
            <a:endParaRPr lang="fr-FR" sz="2200" dirty="0" smtClean="0">
              <a:solidFill>
                <a:srgbClr val="000090"/>
              </a:solidFill>
              <a:latin typeface="Arial"/>
              <a:ea typeface="ＭＳ Ｐゴシック"/>
              <a:cs typeface="ＭＳ Ｐゴシック"/>
            </a:endParaRPr>
          </a:p>
        </p:txBody>
      </p:sp>
      <p:sp>
        <p:nvSpPr>
          <p:cNvPr id="8" name="ZoneTexte 7"/>
          <p:cNvSpPr txBox="1"/>
          <p:nvPr/>
        </p:nvSpPr>
        <p:spPr>
          <a:xfrm>
            <a:off x="1425460" y="6312174"/>
            <a:ext cx="7567895" cy="338554"/>
          </a:xfrm>
          <a:prstGeom prst="rect">
            <a:avLst/>
          </a:prstGeom>
          <a:noFill/>
        </p:spPr>
        <p:txBody>
          <a:bodyPr wrap="square" rtlCol="0">
            <a:spAutoFit/>
          </a:bodyPr>
          <a:lstStyle/>
          <a:p>
            <a:pPr algn="r"/>
            <a:r>
              <a:rPr lang="fr-FR" sz="1600" i="1" dirty="0" err="1">
                <a:solidFill>
                  <a:prstClr val="black"/>
                </a:solidFill>
                <a:latin typeface="Arial"/>
                <a:ea typeface="ＭＳ Ｐゴシック"/>
                <a:cs typeface="ＭＳ Ｐゴシック"/>
              </a:rPr>
              <a:t>Gachot</a:t>
            </a:r>
            <a:r>
              <a:rPr lang="fr-FR" sz="1600" i="1" dirty="0">
                <a:solidFill>
                  <a:prstClr val="black"/>
                </a:solidFill>
                <a:latin typeface="Arial"/>
                <a:ea typeface="ＭＳ Ｐゴシック"/>
                <a:cs typeface="ＭＳ Ｐゴシック"/>
              </a:rPr>
              <a:t> </a:t>
            </a:r>
            <a:r>
              <a:rPr lang="fr-FR" sz="1600" i="1" dirty="0" smtClean="0">
                <a:solidFill>
                  <a:prstClr val="black"/>
                </a:solidFill>
                <a:latin typeface="Arial"/>
                <a:ea typeface="ＭＳ Ｐゴシック"/>
                <a:cs typeface="ＭＳ Ｐゴシック"/>
              </a:rPr>
              <a:t>B, </a:t>
            </a:r>
            <a:r>
              <a:rPr lang="fr-FR" sz="1600" i="1" dirty="0" err="1" smtClean="0">
                <a:solidFill>
                  <a:prstClr val="black"/>
                </a:solidFill>
                <a:latin typeface="Arial"/>
                <a:ea typeface="ＭＳ Ｐゴシック"/>
                <a:cs typeface="ＭＳ Ｐゴシック"/>
              </a:rPr>
              <a:t>Mémeteau</a:t>
            </a:r>
            <a:r>
              <a:rPr lang="fr-FR" sz="1600" i="1" dirty="0" smtClean="0">
                <a:solidFill>
                  <a:prstClr val="black"/>
                </a:solidFill>
                <a:latin typeface="Arial"/>
                <a:ea typeface="ＭＳ Ｐゴシック"/>
                <a:cs typeface="ＭＳ Ｐゴシック"/>
              </a:rPr>
              <a:t> G. Revue </a:t>
            </a:r>
            <a:r>
              <a:rPr lang="fr-FR" sz="1600" i="1" dirty="0">
                <a:solidFill>
                  <a:prstClr val="black"/>
                </a:solidFill>
                <a:latin typeface="Arial"/>
                <a:ea typeface="ＭＳ Ｐゴシック"/>
                <a:cs typeface="ＭＳ Ｐゴシック"/>
              </a:rPr>
              <a:t>Générale de Droit Médical 2011, 41, 103-</a:t>
            </a:r>
            <a:r>
              <a:rPr lang="fr-FR" sz="1600" i="1" dirty="0" smtClean="0">
                <a:solidFill>
                  <a:prstClr val="black"/>
                </a:solidFill>
                <a:latin typeface="Arial"/>
                <a:ea typeface="ＭＳ Ｐゴシック"/>
                <a:cs typeface="ＭＳ Ｐゴシック"/>
              </a:rPr>
              <a:t>19</a:t>
            </a:r>
            <a:endParaRPr lang="fr-FR" sz="1600" i="1" dirty="0">
              <a:solidFill>
                <a:prstClr val="black"/>
              </a:solidFill>
              <a:latin typeface="Arial"/>
              <a:ea typeface="ＭＳ Ｐゴシック"/>
              <a:cs typeface="ＭＳ Ｐゴシック"/>
            </a:endParaRPr>
          </a:p>
        </p:txBody>
      </p:sp>
      <p:sp>
        <p:nvSpPr>
          <p:cNvPr id="9" name="ZoneTexte 8"/>
          <p:cNvSpPr txBox="1"/>
          <p:nvPr/>
        </p:nvSpPr>
        <p:spPr>
          <a:xfrm>
            <a:off x="540655" y="3323908"/>
            <a:ext cx="8284236" cy="2354491"/>
          </a:xfrm>
          <a:prstGeom prst="rect">
            <a:avLst/>
          </a:prstGeom>
          <a:noFill/>
        </p:spPr>
        <p:txBody>
          <a:bodyPr wrap="square" rtlCol="0">
            <a:spAutoFit/>
          </a:bodyPr>
          <a:lstStyle/>
          <a:p>
            <a:pPr marL="342900" indent="-342900">
              <a:buFont typeface="Arial"/>
              <a:buChar char="•"/>
            </a:pPr>
            <a:r>
              <a:rPr lang="fr-FR" sz="2200" dirty="0" smtClean="0">
                <a:solidFill>
                  <a:srgbClr val="000090"/>
                </a:solidFill>
                <a:latin typeface="Arial"/>
                <a:ea typeface="ＭＳ Ｐゴシック"/>
                <a:cs typeface="ＭＳ Ｐゴシック"/>
              </a:rPr>
              <a:t>Probabilité </a:t>
            </a:r>
            <a:r>
              <a:rPr lang="fr-FR" sz="2200" dirty="0">
                <a:solidFill>
                  <a:srgbClr val="000090"/>
                </a:solidFill>
                <a:latin typeface="Arial"/>
                <a:ea typeface="ＭＳ Ｐゴシック"/>
                <a:cs typeface="ＭＳ Ｐゴシック"/>
              </a:rPr>
              <a:t>de survenue du dommage (du décès</a:t>
            </a:r>
            <a:r>
              <a:rPr lang="fr-FR" sz="2200" dirty="0" smtClean="0">
                <a:solidFill>
                  <a:srgbClr val="000090"/>
                </a:solidFill>
                <a:latin typeface="Arial"/>
                <a:ea typeface="ＭＳ Ｐゴシック"/>
                <a:cs typeface="ＭＳ Ｐゴシック"/>
              </a:rPr>
              <a:t>) :</a:t>
            </a:r>
          </a:p>
          <a:p>
            <a:pPr marL="800100" lvl="1" indent="-342900">
              <a:buFont typeface="Wingdings" charset="2"/>
              <a:buChar char="Ø"/>
            </a:pPr>
            <a:r>
              <a:rPr lang="fr-FR" sz="2200" dirty="0" smtClean="0">
                <a:solidFill>
                  <a:prstClr val="black"/>
                </a:solidFill>
                <a:latin typeface="Arial"/>
                <a:ea typeface="ＭＳ Ｐゴシック"/>
                <a:cs typeface="ＭＳ Ｐゴシック"/>
              </a:rPr>
              <a:t>x </a:t>
            </a:r>
            <a:r>
              <a:rPr lang="fr-FR" sz="2200" dirty="0">
                <a:solidFill>
                  <a:prstClr val="black"/>
                </a:solidFill>
                <a:latin typeface="Arial"/>
                <a:ea typeface="ＭＳ Ｐゴシック"/>
                <a:cs typeface="ＭＳ Ｐゴシック"/>
              </a:rPr>
              <a:t>% </a:t>
            </a:r>
            <a:r>
              <a:rPr lang="fr-FR" sz="2200" dirty="0" smtClean="0">
                <a:solidFill>
                  <a:prstClr val="black"/>
                </a:solidFill>
                <a:latin typeface="Arial"/>
                <a:ea typeface="ＭＳ Ｐゴシック"/>
                <a:cs typeface="ＭＳ Ｐゴシック"/>
              </a:rPr>
              <a:t>en </a:t>
            </a:r>
            <a:r>
              <a:rPr lang="fr-FR" sz="2200" dirty="0">
                <a:solidFill>
                  <a:prstClr val="black"/>
                </a:solidFill>
                <a:latin typeface="Arial"/>
                <a:ea typeface="ＭＳ Ｐゴシック"/>
                <a:cs typeface="ＭＳ Ｐゴシック"/>
              </a:rPr>
              <a:t>l’absence de </a:t>
            </a:r>
            <a:r>
              <a:rPr lang="fr-FR" sz="2200" dirty="0" smtClean="0">
                <a:solidFill>
                  <a:prstClr val="black"/>
                </a:solidFill>
                <a:latin typeface="Arial"/>
                <a:ea typeface="ＭＳ Ｐゴシック"/>
                <a:cs typeface="ＭＳ Ｐゴシック"/>
              </a:rPr>
              <a:t>manquement</a:t>
            </a:r>
          </a:p>
          <a:p>
            <a:pPr marL="800100" lvl="1" indent="-342900">
              <a:spcAft>
                <a:spcPts val="1800"/>
              </a:spcAft>
              <a:buFont typeface="Wingdings" charset="2"/>
              <a:buChar char="Ø"/>
            </a:pPr>
            <a:r>
              <a:rPr lang="fr-FR" sz="2200" dirty="0" smtClean="0">
                <a:solidFill>
                  <a:prstClr val="black"/>
                </a:solidFill>
                <a:latin typeface="Arial"/>
                <a:ea typeface="ＭＳ Ｐゴシック"/>
                <a:cs typeface="ＭＳ Ｐゴシック"/>
              </a:rPr>
              <a:t>y </a:t>
            </a:r>
            <a:r>
              <a:rPr lang="fr-FR" sz="2200" dirty="0">
                <a:solidFill>
                  <a:prstClr val="black"/>
                </a:solidFill>
                <a:latin typeface="Arial"/>
                <a:ea typeface="ＭＳ Ｐゴシック"/>
                <a:cs typeface="ＭＳ Ｐゴシック"/>
              </a:rPr>
              <a:t>% en cas de </a:t>
            </a:r>
            <a:r>
              <a:rPr lang="fr-FR" sz="2200" dirty="0" smtClean="0">
                <a:solidFill>
                  <a:prstClr val="black"/>
                </a:solidFill>
                <a:latin typeface="Arial"/>
                <a:ea typeface="ＭＳ Ｐゴシック"/>
                <a:cs typeface="ＭＳ Ｐゴシック"/>
              </a:rPr>
              <a:t>manquement</a:t>
            </a:r>
            <a:endParaRPr lang="fr-FR" sz="2200" dirty="0">
              <a:solidFill>
                <a:prstClr val="black"/>
              </a:solidFill>
              <a:latin typeface="Arial"/>
              <a:ea typeface="ＭＳ Ｐゴシック"/>
              <a:cs typeface="ＭＳ Ｐゴシック"/>
            </a:endParaRPr>
          </a:p>
          <a:p>
            <a:pPr marL="342900" indent="-342900">
              <a:buFont typeface="Arial"/>
              <a:buChar char="•"/>
            </a:pPr>
            <a:r>
              <a:rPr lang="fr-FR" sz="2200" dirty="0">
                <a:solidFill>
                  <a:srgbClr val="000090"/>
                </a:solidFill>
                <a:latin typeface="Arial"/>
                <a:ea typeface="ＭＳ Ｐゴシック"/>
                <a:cs typeface="ＭＳ Ｐゴシック"/>
              </a:rPr>
              <a:t>P</a:t>
            </a:r>
            <a:r>
              <a:rPr lang="fr-FR" sz="2200" dirty="0" smtClean="0">
                <a:solidFill>
                  <a:srgbClr val="000090"/>
                </a:solidFill>
                <a:latin typeface="Arial"/>
                <a:ea typeface="ＭＳ Ｐゴシック"/>
                <a:cs typeface="ＭＳ Ｐゴシック"/>
              </a:rPr>
              <a:t>robabilité </a:t>
            </a:r>
            <a:r>
              <a:rPr lang="fr-FR" sz="2200" dirty="0">
                <a:solidFill>
                  <a:srgbClr val="000090"/>
                </a:solidFill>
                <a:latin typeface="Arial"/>
                <a:ea typeface="ＭＳ Ｐゴシック"/>
                <a:cs typeface="ＭＳ Ｐゴシック"/>
              </a:rPr>
              <a:t>d’échapper au dommage (de survie</a:t>
            </a:r>
            <a:r>
              <a:rPr lang="fr-FR" sz="2200" dirty="0" smtClean="0">
                <a:solidFill>
                  <a:srgbClr val="000090"/>
                </a:solidFill>
                <a:latin typeface="Arial"/>
                <a:ea typeface="ＭＳ Ｐゴシック"/>
                <a:cs typeface="ＭＳ Ｐゴシック"/>
              </a:rPr>
              <a:t>) : </a:t>
            </a:r>
          </a:p>
          <a:p>
            <a:pPr marL="800100" lvl="1" indent="-342900">
              <a:buFont typeface="Wingdings" charset="2"/>
              <a:buChar char="Ø"/>
            </a:pPr>
            <a:r>
              <a:rPr lang="fr-FR" sz="2200" dirty="0" smtClean="0">
                <a:solidFill>
                  <a:prstClr val="black"/>
                </a:solidFill>
                <a:latin typeface="Arial"/>
                <a:ea typeface="ＭＳ Ｐゴシック"/>
                <a:cs typeface="ＭＳ Ｐゴシック"/>
              </a:rPr>
              <a:t>(</a:t>
            </a:r>
            <a:r>
              <a:rPr lang="fr-FR" sz="2200" dirty="0">
                <a:solidFill>
                  <a:prstClr val="black"/>
                </a:solidFill>
                <a:latin typeface="Arial"/>
                <a:ea typeface="ＭＳ Ｐゴシック"/>
                <a:cs typeface="ＭＳ Ｐゴシック"/>
              </a:rPr>
              <a:t>100- x) % en l’absence de </a:t>
            </a:r>
            <a:r>
              <a:rPr lang="fr-FR" sz="2200" dirty="0" smtClean="0">
                <a:solidFill>
                  <a:prstClr val="black"/>
                </a:solidFill>
                <a:latin typeface="Arial"/>
                <a:ea typeface="ＭＳ Ｐゴシック"/>
                <a:cs typeface="ＭＳ Ｐゴシック"/>
              </a:rPr>
              <a:t>manquement</a:t>
            </a:r>
          </a:p>
          <a:p>
            <a:pPr marL="800100" lvl="1" indent="-342900">
              <a:buFont typeface="Wingdings" charset="2"/>
              <a:buChar char="Ø"/>
            </a:pPr>
            <a:r>
              <a:rPr lang="fr-FR" sz="2200" dirty="0" smtClean="0">
                <a:solidFill>
                  <a:prstClr val="black"/>
                </a:solidFill>
                <a:latin typeface="Arial"/>
                <a:ea typeface="ＭＳ Ｐゴシック"/>
                <a:cs typeface="ＭＳ Ｐゴシック"/>
              </a:rPr>
              <a:t>(</a:t>
            </a:r>
            <a:r>
              <a:rPr lang="fr-FR" sz="2200" dirty="0">
                <a:solidFill>
                  <a:prstClr val="black"/>
                </a:solidFill>
                <a:latin typeface="Arial"/>
                <a:ea typeface="ＭＳ Ｐゴシック"/>
                <a:cs typeface="ＭＳ Ｐゴシック"/>
              </a:rPr>
              <a:t>100- y) % en cas de manquement</a:t>
            </a:r>
            <a:r>
              <a:rPr lang="fr-FR" sz="2200" dirty="0" smtClean="0">
                <a:solidFill>
                  <a:prstClr val="black"/>
                </a:solidFill>
                <a:latin typeface="Arial"/>
                <a:ea typeface="ＭＳ Ｐゴシック"/>
                <a:cs typeface="ＭＳ Ｐゴシック"/>
              </a:rPr>
              <a:t>,</a:t>
            </a:r>
            <a:endParaRPr lang="fr-FR" sz="2200"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32616759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62830"/>
            <a:ext cx="7772400" cy="762000"/>
          </a:xfrm>
          <a:solidFill>
            <a:srgbClr val="FFFFFF"/>
          </a:solidFill>
          <a:ln>
            <a:solidFill>
              <a:srgbClr val="FFFFFF"/>
            </a:solidFill>
          </a:ln>
        </p:spPr>
        <p:txBody>
          <a:bodyPr/>
          <a:lstStyle/>
          <a:p>
            <a:r>
              <a:rPr lang="fr-FR" dirty="0" smtClean="0"/>
              <a:t>Perte de chance</a:t>
            </a:r>
            <a:endParaRPr lang="fr-FR" dirty="0"/>
          </a:p>
        </p:txBody>
      </p:sp>
      <p:sp>
        <p:nvSpPr>
          <p:cNvPr id="8" name="ZoneTexte 7"/>
          <p:cNvSpPr txBox="1"/>
          <p:nvPr/>
        </p:nvSpPr>
        <p:spPr>
          <a:xfrm>
            <a:off x="1425460" y="6312174"/>
            <a:ext cx="7567895" cy="338554"/>
          </a:xfrm>
          <a:prstGeom prst="rect">
            <a:avLst/>
          </a:prstGeom>
          <a:noFill/>
        </p:spPr>
        <p:txBody>
          <a:bodyPr wrap="square" rtlCol="0">
            <a:spAutoFit/>
          </a:bodyPr>
          <a:lstStyle/>
          <a:p>
            <a:pPr algn="r"/>
            <a:r>
              <a:rPr lang="fr-FR" sz="1600" i="1" dirty="0" err="1">
                <a:solidFill>
                  <a:prstClr val="black"/>
                </a:solidFill>
                <a:latin typeface="Arial"/>
                <a:ea typeface="ＭＳ Ｐゴシック"/>
                <a:cs typeface="ＭＳ Ｐゴシック"/>
              </a:rPr>
              <a:t>Gachot</a:t>
            </a:r>
            <a:r>
              <a:rPr lang="fr-FR" sz="1600" i="1" dirty="0">
                <a:solidFill>
                  <a:prstClr val="black"/>
                </a:solidFill>
                <a:latin typeface="Arial"/>
                <a:ea typeface="ＭＳ Ｐゴシック"/>
                <a:cs typeface="ＭＳ Ｐゴシック"/>
              </a:rPr>
              <a:t> </a:t>
            </a:r>
            <a:r>
              <a:rPr lang="fr-FR" sz="1600" i="1" dirty="0" smtClean="0">
                <a:solidFill>
                  <a:prstClr val="black"/>
                </a:solidFill>
                <a:latin typeface="Arial"/>
                <a:ea typeface="ＭＳ Ｐゴシック"/>
                <a:cs typeface="ＭＳ Ｐゴシック"/>
              </a:rPr>
              <a:t>B, </a:t>
            </a:r>
            <a:r>
              <a:rPr lang="fr-FR" sz="1600" i="1" dirty="0" err="1" smtClean="0">
                <a:solidFill>
                  <a:prstClr val="black"/>
                </a:solidFill>
                <a:latin typeface="Arial"/>
                <a:ea typeface="ＭＳ Ｐゴシック"/>
                <a:cs typeface="ＭＳ Ｐゴシック"/>
              </a:rPr>
              <a:t>Mémeteau</a:t>
            </a:r>
            <a:r>
              <a:rPr lang="fr-FR" sz="1600" i="1" dirty="0" smtClean="0">
                <a:solidFill>
                  <a:prstClr val="black"/>
                </a:solidFill>
                <a:latin typeface="Arial"/>
                <a:ea typeface="ＭＳ Ｐゴシック"/>
                <a:cs typeface="ＭＳ Ｐゴシック"/>
              </a:rPr>
              <a:t> G. Revue </a:t>
            </a:r>
            <a:r>
              <a:rPr lang="fr-FR" sz="1600" i="1" dirty="0">
                <a:solidFill>
                  <a:prstClr val="black"/>
                </a:solidFill>
                <a:latin typeface="Arial"/>
                <a:ea typeface="ＭＳ Ｐゴシック"/>
                <a:cs typeface="ＭＳ Ｐゴシック"/>
              </a:rPr>
              <a:t>Générale de Droit Médical 2011, 41, 103-</a:t>
            </a:r>
            <a:r>
              <a:rPr lang="fr-FR" sz="1600" i="1" dirty="0" smtClean="0">
                <a:solidFill>
                  <a:prstClr val="black"/>
                </a:solidFill>
                <a:latin typeface="Arial"/>
                <a:ea typeface="ＭＳ Ｐゴシック"/>
                <a:cs typeface="ＭＳ Ｐゴシック"/>
              </a:rPr>
              <a:t>19</a:t>
            </a:r>
            <a:endParaRPr lang="fr-FR" sz="1600" i="1" dirty="0">
              <a:solidFill>
                <a:prstClr val="black"/>
              </a:solidFill>
              <a:latin typeface="Arial"/>
              <a:ea typeface="ＭＳ Ｐゴシック"/>
              <a:cs typeface="ＭＳ Ｐゴシック"/>
            </a:endParaRPr>
          </a:p>
        </p:txBody>
      </p:sp>
      <p:sp>
        <p:nvSpPr>
          <p:cNvPr id="9" name="ZoneTexte 8"/>
          <p:cNvSpPr txBox="1"/>
          <p:nvPr/>
        </p:nvSpPr>
        <p:spPr>
          <a:xfrm>
            <a:off x="572640" y="1895027"/>
            <a:ext cx="8139091" cy="3139321"/>
          </a:xfrm>
          <a:prstGeom prst="rect">
            <a:avLst/>
          </a:prstGeom>
          <a:noFill/>
        </p:spPr>
        <p:txBody>
          <a:bodyPr wrap="square" rtlCol="0">
            <a:spAutoFit/>
          </a:bodyPr>
          <a:lstStyle/>
          <a:p>
            <a:pPr marL="342900" indent="-342900">
              <a:buFont typeface="Arial"/>
              <a:buChar char="•"/>
            </a:pPr>
            <a:r>
              <a:rPr lang="fr-FR" sz="2200" b="1" dirty="0" smtClean="0">
                <a:solidFill>
                  <a:prstClr val="black"/>
                </a:solidFill>
                <a:latin typeface="Arial"/>
                <a:ea typeface="ＭＳ Ｐゴシック"/>
                <a:cs typeface="ＭＳ Ｐゴシック"/>
              </a:rPr>
              <a:t>Le manquement</a:t>
            </a:r>
            <a:r>
              <a:rPr lang="fr-FR" sz="2200" dirty="0" smtClean="0">
                <a:solidFill>
                  <a:prstClr val="black"/>
                </a:solidFill>
                <a:latin typeface="Arial"/>
                <a:ea typeface="ＭＳ Ｐゴシック"/>
                <a:cs typeface="ＭＳ Ｐゴシック"/>
              </a:rPr>
              <a:t> est  à l’origine d’une </a:t>
            </a:r>
            <a:r>
              <a:rPr lang="fr-FR" sz="2200" dirty="0" smtClean="0">
                <a:solidFill>
                  <a:srgbClr val="000090"/>
                </a:solidFill>
                <a:latin typeface="Arial"/>
                <a:ea typeface="ＭＳ Ｐゴシック"/>
                <a:cs typeface="ＭＳ Ｐゴシック"/>
              </a:rPr>
              <a:t>diminution de probabilité </a:t>
            </a:r>
            <a:r>
              <a:rPr lang="fr-FR" sz="2200" dirty="0" smtClean="0">
                <a:solidFill>
                  <a:prstClr val="black"/>
                </a:solidFill>
                <a:latin typeface="Arial"/>
                <a:ea typeface="ＭＳ Ｐゴシック"/>
                <a:cs typeface="ＭＳ Ｐゴシック"/>
              </a:rPr>
              <a:t>de (y - x) % d’échapper au dommage (ou de survivre)</a:t>
            </a:r>
          </a:p>
          <a:p>
            <a:pPr marL="342900" indent="-342900">
              <a:buFont typeface="Arial"/>
              <a:buChar char="•"/>
            </a:pPr>
            <a:endParaRPr lang="fr-FR" sz="2200" dirty="0">
              <a:solidFill>
                <a:prstClr val="black"/>
              </a:solidFill>
              <a:latin typeface="Arial"/>
              <a:ea typeface="ＭＳ Ｐゴシック"/>
              <a:cs typeface="ＭＳ Ｐゴシック"/>
            </a:endParaRPr>
          </a:p>
          <a:p>
            <a:pPr marL="342900" indent="-342900">
              <a:buFont typeface="Arial"/>
              <a:buChar char="•"/>
            </a:pPr>
            <a:endParaRPr lang="fr-FR" sz="2200" dirty="0" smtClean="0">
              <a:solidFill>
                <a:prstClr val="black"/>
              </a:solidFill>
              <a:latin typeface="Arial"/>
              <a:ea typeface="ＭＳ Ｐゴシック"/>
              <a:cs typeface="ＭＳ Ｐゴシック"/>
            </a:endParaRPr>
          </a:p>
          <a:p>
            <a:pPr marL="342900" indent="-342900">
              <a:buFont typeface="Arial"/>
              <a:buChar char="•"/>
            </a:pPr>
            <a:r>
              <a:rPr lang="fr-FR" sz="2200" dirty="0" smtClean="0">
                <a:solidFill>
                  <a:srgbClr val="000090"/>
                </a:solidFill>
                <a:latin typeface="Arial"/>
                <a:ea typeface="ＭＳ Ｐゴシック"/>
                <a:cs typeface="ＭＳ Ｐゴシック"/>
              </a:rPr>
              <a:t>Le manquement a fait perdre au patient </a:t>
            </a:r>
            <a:r>
              <a:rPr lang="fr-FR" sz="2400" dirty="0" smtClean="0">
                <a:solidFill>
                  <a:srgbClr val="000090"/>
                </a:solidFill>
                <a:latin typeface="Arial"/>
                <a:ea typeface="ＭＳ Ｐゴシック"/>
                <a:cs typeface="ＭＳ Ｐゴシック"/>
              </a:rPr>
              <a:t>(y -x) % chances d’échapper au dommage (ou de survivre)</a:t>
            </a:r>
          </a:p>
          <a:p>
            <a:endParaRPr lang="fr-FR" sz="2200" dirty="0" smtClean="0">
              <a:solidFill>
                <a:srgbClr val="000090"/>
              </a:solidFill>
              <a:latin typeface="Arial"/>
              <a:ea typeface="ＭＳ Ｐゴシック"/>
              <a:cs typeface="ＭＳ Ｐゴシック"/>
            </a:endParaRPr>
          </a:p>
          <a:p>
            <a:endParaRPr lang="fr-FR"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36419005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1" descr="screen-shanghai.metro.map-future.jpg"/>
          <p:cNvPicPr>
            <a:picLocks noChangeAspect="1"/>
          </p:cNvPicPr>
          <p:nvPr/>
        </p:nvPicPr>
        <p:blipFill>
          <a:blip r:embed="rId2">
            <a:extLst>
              <a:ext uri="{28A0092B-C50C-407E-A947-70E740481C1C}">
                <a14:useLocalDpi xmlns:a14="http://schemas.microsoft.com/office/drawing/2010/main" val="0"/>
              </a:ext>
            </a:extLst>
          </a:blip>
          <a:srcRect l="4256" t="3191" r="3989" b="2129"/>
          <a:stretch>
            <a:fillRect/>
          </a:stretch>
        </p:blipFill>
        <p:spPr bwMode="auto">
          <a:xfrm>
            <a:off x="428128" y="1676599"/>
            <a:ext cx="5023313" cy="45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apture d’écran 2010-06-02 à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148" y="1676606"/>
            <a:ext cx="3353633" cy="233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raffic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068" y="4237877"/>
            <a:ext cx="1800225"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p:cNvSpPr>
            <a:spLocks noGrp="1"/>
          </p:cNvSpPr>
          <p:nvPr>
            <p:ph type="title"/>
          </p:nvPr>
        </p:nvSpPr>
        <p:spPr>
          <a:xfrm>
            <a:off x="685800" y="285973"/>
            <a:ext cx="7772400" cy="762000"/>
          </a:xfrm>
        </p:spPr>
        <p:txBody>
          <a:bodyPr>
            <a:normAutofit/>
          </a:bodyPr>
          <a:lstStyle/>
          <a:p>
            <a:r>
              <a:rPr lang="fr-FR" sz="3600" dirty="0" smtClean="0">
                <a:solidFill>
                  <a:srgbClr val="000090"/>
                </a:solidFill>
                <a:latin typeface="Arial"/>
                <a:cs typeface="Arial"/>
              </a:rPr>
              <a:t>C’est pas toujours simple…   </a:t>
            </a:r>
            <a:endParaRPr lang="fr-FR" sz="3600" dirty="0">
              <a:solidFill>
                <a:srgbClr val="000090"/>
              </a:solidFill>
              <a:latin typeface="Arial"/>
              <a:cs typeface="Arial"/>
            </a:endParaRPr>
          </a:p>
        </p:txBody>
      </p:sp>
    </p:spTree>
    <p:extLst>
      <p:ext uri="{BB962C8B-B14F-4D97-AF65-F5344CB8AC3E}">
        <p14:creationId xmlns:p14="http://schemas.microsoft.com/office/powerpoint/2010/main" val="9164445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p:spPr>
        <p:txBody>
          <a:bodyPr/>
          <a:lstStyle/>
          <a:p>
            <a:r>
              <a:rPr lang="fr-FR" dirty="0" smtClean="0"/>
              <a:t>Dans le cas présent</a:t>
            </a:r>
            <a:endParaRPr lang="fr-FR" dirty="0"/>
          </a:p>
        </p:txBody>
      </p:sp>
      <p:sp>
        <p:nvSpPr>
          <p:cNvPr id="3" name="Espace réservé du contenu 2"/>
          <p:cNvSpPr>
            <a:spLocks noGrp="1"/>
          </p:cNvSpPr>
          <p:nvPr>
            <p:ph idx="1"/>
          </p:nvPr>
        </p:nvSpPr>
        <p:spPr/>
        <p:txBody>
          <a:bodyPr/>
          <a:lstStyle/>
          <a:p>
            <a:pPr marL="0" indent="0" algn="ctr">
              <a:spcAft>
                <a:spcPts val="1800"/>
              </a:spcAft>
              <a:buNone/>
            </a:pPr>
            <a:r>
              <a:rPr lang="fr-FR" dirty="0">
                <a:solidFill>
                  <a:srgbClr val="000090"/>
                </a:solidFill>
              </a:rPr>
              <a:t>Points importants de </a:t>
            </a:r>
            <a:r>
              <a:rPr lang="fr-FR" dirty="0" smtClean="0">
                <a:solidFill>
                  <a:srgbClr val="000090"/>
                </a:solidFill>
              </a:rPr>
              <a:t>l’analyse</a:t>
            </a:r>
          </a:p>
          <a:p>
            <a:r>
              <a:rPr lang="fr-FR" b="0" dirty="0" smtClean="0"/>
              <a:t>Retard diagnostique</a:t>
            </a:r>
          </a:p>
          <a:p>
            <a:r>
              <a:rPr lang="fr-FR" b="0" dirty="0" smtClean="0"/>
              <a:t>Présentation clinique atypique</a:t>
            </a:r>
          </a:p>
          <a:p>
            <a:r>
              <a:rPr lang="fr-FR" b="0" dirty="0"/>
              <a:t>Probable </a:t>
            </a:r>
            <a:r>
              <a:rPr lang="fr-FR" b="0" i="1" dirty="0" err="1" smtClean="0"/>
              <a:t>Klebsiella</a:t>
            </a:r>
            <a:r>
              <a:rPr lang="fr-FR" b="0" i="1" dirty="0" smtClean="0"/>
              <a:t> </a:t>
            </a:r>
            <a:r>
              <a:rPr lang="fr-FR" b="0" i="1" dirty="0" err="1" smtClean="0"/>
              <a:t>pneumoniae</a:t>
            </a:r>
            <a:r>
              <a:rPr lang="fr-FR" b="0" i="1" dirty="0" smtClean="0"/>
              <a:t> </a:t>
            </a:r>
            <a:r>
              <a:rPr lang="fr-FR" b="0" dirty="0" err="1" smtClean="0"/>
              <a:t>hypervirulente</a:t>
            </a:r>
            <a:endParaRPr lang="fr-FR" b="0" dirty="0" smtClean="0"/>
          </a:p>
          <a:p>
            <a:r>
              <a:rPr lang="fr-FR" b="0" dirty="0" smtClean="0"/>
              <a:t>SAM</a:t>
            </a:r>
            <a:endParaRPr lang="fr-FR" b="0" dirty="0"/>
          </a:p>
        </p:txBody>
      </p:sp>
    </p:spTree>
    <p:extLst>
      <p:ext uri="{BB962C8B-B14F-4D97-AF65-F5344CB8AC3E}">
        <p14:creationId xmlns:p14="http://schemas.microsoft.com/office/powerpoint/2010/main" val="995980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6900"/>
            <a:ext cx="7772400" cy="762000"/>
          </a:xfrm>
          <a:noFill/>
          <a:ln>
            <a:noFill/>
          </a:ln>
        </p:spPr>
        <p:txBody>
          <a:bodyPr/>
          <a:lstStyle/>
          <a:p>
            <a:r>
              <a:rPr lang="fr-FR" i="1" dirty="0" smtClean="0"/>
              <a:t>K. </a:t>
            </a:r>
            <a:r>
              <a:rPr lang="fr-FR" i="1" dirty="0" err="1" smtClean="0"/>
              <a:t>pneumoniae</a:t>
            </a:r>
            <a:r>
              <a:rPr lang="fr-FR" i="1" dirty="0" smtClean="0"/>
              <a:t> </a:t>
            </a:r>
            <a:r>
              <a:rPr lang="fr-FR" dirty="0" err="1" smtClean="0"/>
              <a:t>hypervirulente</a:t>
            </a:r>
            <a:endParaRPr lang="fr-FR" dirty="0"/>
          </a:p>
        </p:txBody>
      </p:sp>
      <p:sp>
        <p:nvSpPr>
          <p:cNvPr id="3" name="Espace réservé du contenu 2"/>
          <p:cNvSpPr>
            <a:spLocks noGrp="1"/>
          </p:cNvSpPr>
          <p:nvPr>
            <p:ph idx="1"/>
          </p:nvPr>
        </p:nvSpPr>
        <p:spPr>
          <a:xfrm>
            <a:off x="685800" y="1248297"/>
            <a:ext cx="7772400" cy="4586426"/>
          </a:xfrm>
        </p:spPr>
        <p:txBody>
          <a:bodyPr/>
          <a:lstStyle/>
          <a:p>
            <a:r>
              <a:rPr lang="fr-FR" sz="2200" b="0" dirty="0" smtClean="0"/>
              <a:t>Impossible à affirmer à partir des pièces du dossier</a:t>
            </a:r>
          </a:p>
          <a:p>
            <a:r>
              <a:rPr lang="fr-FR" sz="2200" b="0" i="1" dirty="0" smtClean="0"/>
              <a:t>K. </a:t>
            </a:r>
            <a:r>
              <a:rPr lang="fr-FR" sz="2200" b="0" i="1" dirty="0" err="1" smtClean="0"/>
              <a:t>pneumoniae</a:t>
            </a:r>
            <a:r>
              <a:rPr lang="fr-FR" sz="2200" b="0" i="1" dirty="0" smtClean="0"/>
              <a:t> </a:t>
            </a:r>
            <a:r>
              <a:rPr lang="fr-FR" sz="2200" b="0" dirty="0" err="1" smtClean="0"/>
              <a:t>hypermuqueuse</a:t>
            </a:r>
            <a:r>
              <a:rPr lang="fr-FR" sz="2200" b="0" dirty="0" smtClean="0"/>
              <a:t> : 1</a:t>
            </a:r>
            <a:r>
              <a:rPr lang="fr-FR" sz="2200" b="0" baseline="30000" dirty="0" smtClean="0"/>
              <a:t>ères</a:t>
            </a:r>
            <a:r>
              <a:rPr lang="fr-FR" sz="2200" b="0" dirty="0" smtClean="0"/>
              <a:t> infections décrites dans les années 80 à Taiwan</a:t>
            </a:r>
          </a:p>
          <a:p>
            <a:r>
              <a:rPr lang="fr-FR" sz="2200" b="0" dirty="0" smtClean="0"/>
              <a:t>Problème de santé publique en Asie du Sud-Est</a:t>
            </a:r>
          </a:p>
          <a:p>
            <a:pPr marL="400050" lvl="1" indent="0"/>
            <a:r>
              <a:rPr lang="fr-FR" sz="2200" b="0" dirty="0" smtClean="0"/>
              <a:t>Restent rare en Europe, mais en </a:t>
            </a:r>
            <a:r>
              <a:rPr lang="fr-FR" sz="2200" b="0" dirty="0" smtClean="0">
                <a:latin typeface="Wingdings"/>
                <a:ea typeface="Wingdings"/>
                <a:cs typeface="Wingdings"/>
                <a:sym typeface="Wingdings"/>
              </a:rPr>
              <a:t></a:t>
            </a:r>
            <a:r>
              <a:rPr lang="fr-FR" sz="2200" b="0" dirty="0">
                <a:cs typeface="Wingdings"/>
                <a:sym typeface="Wingdings"/>
              </a:rPr>
              <a:t> (</a:t>
            </a:r>
            <a:r>
              <a:rPr lang="fr-FR" sz="2200" b="0" dirty="0" smtClean="0">
                <a:cs typeface="Wingdings"/>
                <a:sym typeface="Wingdings"/>
              </a:rPr>
              <a:t>asiatiques +++)</a:t>
            </a:r>
            <a:endParaRPr lang="fr-FR" sz="2200" b="0" dirty="0" smtClean="0"/>
          </a:p>
          <a:p>
            <a:r>
              <a:rPr lang="fr-FR" sz="2200" b="0" dirty="0" smtClean="0"/>
              <a:t>Infections communautaires invasives très sévères : abcès hépatique </a:t>
            </a:r>
            <a:r>
              <a:rPr lang="fr-FR" sz="2200" b="0" dirty="0" err="1" smtClean="0"/>
              <a:t>cryptogénique</a:t>
            </a:r>
            <a:r>
              <a:rPr lang="fr-FR" sz="2200" b="0" dirty="0" smtClean="0"/>
              <a:t>, méningite, infections cutanées nécrosantes, </a:t>
            </a:r>
            <a:r>
              <a:rPr lang="fr-FR" sz="2200" b="0" dirty="0" err="1" smtClean="0"/>
              <a:t>endophtalmie</a:t>
            </a:r>
            <a:endParaRPr lang="fr-FR" sz="2200" b="0" dirty="0" smtClean="0"/>
          </a:p>
          <a:p>
            <a:pPr marL="400050">
              <a:buFont typeface="Arial"/>
              <a:buChar char="•"/>
            </a:pPr>
            <a:r>
              <a:rPr lang="fr-FR" sz="2200" b="0" dirty="0"/>
              <a:t>V</a:t>
            </a:r>
            <a:r>
              <a:rPr lang="fr-FR" sz="2200" b="0" dirty="0" smtClean="0"/>
              <a:t>olontiers </a:t>
            </a:r>
            <a:r>
              <a:rPr lang="fr-FR" sz="2200" b="0" dirty="0" err="1" smtClean="0"/>
              <a:t>bactériémiques</a:t>
            </a:r>
            <a:r>
              <a:rPr lang="fr-FR" sz="2200" b="0" dirty="0" smtClean="0"/>
              <a:t>, avec &gt; 20 % métastases septiques</a:t>
            </a:r>
          </a:p>
          <a:p>
            <a:pPr marL="400050">
              <a:buFont typeface="Arial"/>
              <a:buChar char="•"/>
            </a:pPr>
            <a:r>
              <a:rPr lang="fr-FR" sz="2200" b="0" dirty="0" smtClean="0"/>
              <a:t>Choc septique fréquent</a:t>
            </a:r>
          </a:p>
          <a:p>
            <a:pPr marL="400050">
              <a:buFont typeface="Arial"/>
              <a:buChar char="•"/>
            </a:pPr>
            <a:r>
              <a:rPr lang="fr-FR" sz="2200" b="0" dirty="0" smtClean="0"/>
              <a:t>Mortalité élevée</a:t>
            </a:r>
            <a:endParaRPr lang="fr-FR" sz="2200" b="0" dirty="0"/>
          </a:p>
        </p:txBody>
      </p:sp>
      <p:sp>
        <p:nvSpPr>
          <p:cNvPr id="4" name="ZoneTexte 3"/>
          <p:cNvSpPr txBox="1"/>
          <p:nvPr/>
        </p:nvSpPr>
        <p:spPr>
          <a:xfrm>
            <a:off x="4560448" y="5834723"/>
            <a:ext cx="3897752" cy="830997"/>
          </a:xfrm>
          <a:prstGeom prst="rect">
            <a:avLst/>
          </a:prstGeom>
          <a:noFill/>
        </p:spPr>
        <p:txBody>
          <a:bodyPr wrap="square" rtlCol="0">
            <a:spAutoFit/>
          </a:bodyPr>
          <a:lstStyle/>
          <a:p>
            <a:pPr algn="r"/>
            <a:r>
              <a:rPr lang="fr-FR" sz="1600" i="1" dirty="0" smtClean="0">
                <a:solidFill>
                  <a:prstClr val="black"/>
                </a:solidFill>
                <a:latin typeface="Arial"/>
                <a:ea typeface="ＭＳ Ｐゴシック"/>
                <a:cs typeface="ＭＳ Ｐゴシック"/>
              </a:rPr>
              <a:t>Liu C Ann Clin </a:t>
            </a:r>
            <a:r>
              <a:rPr lang="fr-FR" sz="1600" i="1" dirty="0" err="1" smtClean="0">
                <a:solidFill>
                  <a:prstClr val="black"/>
                </a:solidFill>
                <a:latin typeface="Arial"/>
                <a:ea typeface="ＭＳ Ｐゴシック"/>
                <a:cs typeface="ＭＳ Ｐゴシック"/>
              </a:rPr>
              <a:t>Microbiol</a:t>
            </a:r>
            <a:r>
              <a:rPr lang="fr-FR" sz="1600" i="1" dirty="0" smtClean="0">
                <a:solidFill>
                  <a:prstClr val="black"/>
                </a:solidFill>
                <a:latin typeface="Arial"/>
                <a:ea typeface="ＭＳ Ｐゴシック"/>
                <a:cs typeface="ＭＳ Ｐゴシック"/>
              </a:rPr>
              <a:t> </a:t>
            </a:r>
            <a:r>
              <a:rPr lang="fr-FR" sz="1600" i="1" dirty="0" err="1" smtClean="0">
                <a:solidFill>
                  <a:prstClr val="black"/>
                </a:solidFill>
                <a:latin typeface="Arial"/>
                <a:ea typeface="ＭＳ Ｐゴシック"/>
                <a:cs typeface="ＭＳ Ｐゴシック"/>
              </a:rPr>
              <a:t>Antimicrob</a:t>
            </a:r>
            <a:r>
              <a:rPr lang="fr-FR" sz="1600" i="1" dirty="0" smtClean="0">
                <a:solidFill>
                  <a:prstClr val="black"/>
                </a:solidFill>
                <a:latin typeface="Arial"/>
                <a:ea typeface="ＭＳ Ｐゴシック"/>
                <a:cs typeface="ＭＳ Ｐゴシック"/>
              </a:rPr>
              <a:t> 2019</a:t>
            </a:r>
          </a:p>
          <a:p>
            <a:pPr algn="r"/>
            <a:r>
              <a:rPr lang="fr-FR" sz="1600" i="1" dirty="0" smtClean="0">
                <a:solidFill>
                  <a:prstClr val="black"/>
                </a:solidFill>
                <a:latin typeface="Arial"/>
                <a:ea typeface="ＭＳ Ｐゴシック"/>
                <a:cs typeface="ＭＳ Ｐゴシック"/>
              </a:rPr>
              <a:t>Rossi B  MMI 2014</a:t>
            </a:r>
          </a:p>
          <a:p>
            <a:pPr algn="r"/>
            <a:r>
              <a:rPr lang="fr-FR" sz="1600" i="1" dirty="0" smtClean="0">
                <a:solidFill>
                  <a:prstClr val="black"/>
                </a:solidFill>
                <a:latin typeface="Arial"/>
                <a:ea typeface="ＭＳ Ｐゴシック"/>
                <a:cs typeface="ＭＳ Ｐゴシック"/>
              </a:rPr>
              <a:t>Patel PK  Open Forum Infect  Dis</a:t>
            </a:r>
            <a:endParaRPr lang="fr-FR" sz="1600" i="1"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33169089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18275"/>
            <a:ext cx="7772400" cy="762000"/>
          </a:xfrm>
          <a:solidFill>
            <a:srgbClr val="FFFFFF"/>
          </a:solidFill>
          <a:ln>
            <a:solidFill>
              <a:srgbClr val="FFFFFF"/>
            </a:solidFill>
          </a:ln>
        </p:spPr>
        <p:txBody>
          <a:bodyPr/>
          <a:lstStyle/>
          <a:p>
            <a:r>
              <a:rPr lang="fr-FR" dirty="0" smtClean="0"/>
              <a:t>Dans le cas présent </a:t>
            </a:r>
            <a:endParaRPr lang="fr-FR" dirty="0"/>
          </a:p>
        </p:txBody>
      </p:sp>
      <p:sp>
        <p:nvSpPr>
          <p:cNvPr id="3" name="Espace réservé du contenu 2"/>
          <p:cNvSpPr>
            <a:spLocks noGrp="1"/>
          </p:cNvSpPr>
          <p:nvPr>
            <p:ph idx="1"/>
          </p:nvPr>
        </p:nvSpPr>
        <p:spPr>
          <a:xfrm>
            <a:off x="685799" y="1173400"/>
            <a:ext cx="8065281" cy="4419600"/>
          </a:xfrm>
        </p:spPr>
        <p:txBody>
          <a:bodyPr/>
          <a:lstStyle/>
          <a:p>
            <a:pPr marL="0" indent="0" algn="ctr">
              <a:buNone/>
            </a:pPr>
            <a:r>
              <a:rPr lang="fr-FR" sz="2200" b="0" i="1" dirty="0" err="1" smtClean="0">
                <a:solidFill>
                  <a:srgbClr val="000090"/>
                </a:solidFill>
              </a:rPr>
              <a:t>Primum</a:t>
            </a:r>
            <a:r>
              <a:rPr lang="fr-FR" sz="2200" b="0" i="1" dirty="0" smtClean="0">
                <a:solidFill>
                  <a:srgbClr val="000090"/>
                </a:solidFill>
              </a:rPr>
              <a:t> </a:t>
            </a:r>
            <a:r>
              <a:rPr lang="fr-FR" sz="2200" b="0" i="1" dirty="0" err="1" smtClean="0">
                <a:solidFill>
                  <a:srgbClr val="000090"/>
                </a:solidFill>
              </a:rPr>
              <a:t>movens</a:t>
            </a:r>
            <a:r>
              <a:rPr lang="fr-FR" sz="2200" b="0" i="1" dirty="0" smtClean="0">
                <a:solidFill>
                  <a:srgbClr val="000090"/>
                </a:solidFill>
              </a:rPr>
              <a:t> </a:t>
            </a:r>
            <a:r>
              <a:rPr lang="fr-FR" sz="2200" b="0" dirty="0" smtClean="0">
                <a:solidFill>
                  <a:srgbClr val="000090"/>
                </a:solidFill>
              </a:rPr>
              <a:t>: probablement abcès hépatique </a:t>
            </a:r>
            <a:r>
              <a:rPr lang="fr-FR" sz="2200" b="0" dirty="0" smtClean="0">
                <a:solidFill>
                  <a:srgbClr val="000090"/>
                </a:solidFill>
                <a:latin typeface="Wingdings"/>
                <a:ea typeface="Wingdings"/>
                <a:cs typeface="Wingdings"/>
                <a:sym typeface="Wingdings"/>
              </a:rPr>
              <a:t></a:t>
            </a:r>
            <a:r>
              <a:rPr lang="fr-FR" sz="2200" b="0" dirty="0">
                <a:solidFill>
                  <a:srgbClr val="000090"/>
                </a:solidFill>
                <a:sym typeface="Wingdings"/>
              </a:rPr>
              <a:t> </a:t>
            </a:r>
            <a:r>
              <a:rPr lang="fr-FR" sz="2200" b="0" dirty="0" smtClean="0">
                <a:solidFill>
                  <a:srgbClr val="000090"/>
                </a:solidFill>
                <a:sym typeface="Wingdings"/>
              </a:rPr>
              <a:t>bactériémie </a:t>
            </a:r>
            <a:r>
              <a:rPr lang="fr-FR" sz="2200" b="0" dirty="0" smtClean="0">
                <a:solidFill>
                  <a:srgbClr val="000090"/>
                </a:solidFill>
                <a:latin typeface="Wingdings"/>
                <a:ea typeface="Wingdings"/>
                <a:cs typeface="Wingdings"/>
                <a:sym typeface="Wingdings"/>
              </a:rPr>
              <a:t></a:t>
            </a:r>
            <a:r>
              <a:rPr lang="fr-FR" sz="2200" b="0" dirty="0" smtClean="0">
                <a:solidFill>
                  <a:srgbClr val="000090"/>
                </a:solidFill>
                <a:sym typeface="Wingdings"/>
              </a:rPr>
              <a:t> méningo-encéphalite</a:t>
            </a:r>
          </a:p>
          <a:p>
            <a:r>
              <a:rPr lang="fr-FR" sz="2200" b="0" dirty="0" smtClean="0">
                <a:sym typeface="Wingdings"/>
              </a:rPr>
              <a:t>1</a:t>
            </a:r>
            <a:r>
              <a:rPr lang="fr-FR" sz="2200" b="0" baseline="30000" dirty="0">
                <a:sym typeface="Wingdings"/>
              </a:rPr>
              <a:t>e</a:t>
            </a:r>
            <a:r>
              <a:rPr lang="fr-FR" sz="2200" b="0" baseline="30000" dirty="0" smtClean="0">
                <a:sym typeface="Wingdings"/>
              </a:rPr>
              <a:t>r</a:t>
            </a:r>
            <a:r>
              <a:rPr lang="fr-FR" sz="2200" b="0" dirty="0" smtClean="0">
                <a:sym typeface="Wingdings"/>
              </a:rPr>
              <a:t> passage au SAU : céphalées rebelles</a:t>
            </a:r>
          </a:p>
          <a:p>
            <a:pPr marL="800100" lvl="1" indent="-342900">
              <a:buFont typeface="Courier New"/>
              <a:buChar char="o"/>
            </a:pPr>
            <a:r>
              <a:rPr lang="fr-FR" sz="2000" b="0" dirty="0" smtClean="0">
                <a:sym typeface="Wingdings"/>
              </a:rPr>
              <a:t>Aucun signe d’infection, température N</a:t>
            </a:r>
          </a:p>
          <a:p>
            <a:pPr marL="800100" lvl="1" indent="-342900">
              <a:buFont typeface="Courier New"/>
              <a:buChar char="o"/>
            </a:pPr>
            <a:r>
              <a:rPr lang="fr-FR" sz="2000" b="0" dirty="0" smtClean="0">
                <a:sym typeface="Wingdings"/>
              </a:rPr>
              <a:t>Pas de bilan biologique</a:t>
            </a:r>
          </a:p>
          <a:p>
            <a:pPr marL="800100" lvl="1" indent="-342900">
              <a:buFont typeface="Courier New"/>
              <a:buChar char="o"/>
            </a:pPr>
            <a:r>
              <a:rPr lang="fr-FR" sz="2000" b="0" dirty="0" smtClean="0">
                <a:sym typeface="Wingdings"/>
              </a:rPr>
              <a:t>Pas de signe </a:t>
            </a:r>
            <a:r>
              <a:rPr lang="fr-FR" sz="2000" b="0" dirty="0">
                <a:sym typeface="Wingdings"/>
              </a:rPr>
              <a:t>n</a:t>
            </a:r>
            <a:r>
              <a:rPr lang="fr-FR" sz="2000" b="0" dirty="0" smtClean="0">
                <a:sym typeface="Wingdings"/>
              </a:rPr>
              <a:t>eurologique et TDM (sans injection) N</a:t>
            </a:r>
          </a:p>
          <a:p>
            <a:pPr marL="400050">
              <a:buFont typeface="Arial"/>
              <a:buChar char="•"/>
            </a:pPr>
            <a:r>
              <a:rPr lang="fr-FR" sz="2200" b="0" dirty="0" smtClean="0">
                <a:sym typeface="Wingdings"/>
              </a:rPr>
              <a:t>2</a:t>
            </a:r>
            <a:r>
              <a:rPr lang="fr-FR" sz="2200" b="0" baseline="30000" dirty="0" smtClean="0">
                <a:sym typeface="Wingdings"/>
              </a:rPr>
              <a:t>ème</a:t>
            </a:r>
            <a:r>
              <a:rPr lang="fr-FR" sz="2200" b="0" dirty="0" smtClean="0">
                <a:sym typeface="Wingdings"/>
              </a:rPr>
              <a:t> passage au SAU : H. digestive au 1</a:t>
            </a:r>
            <a:r>
              <a:rPr lang="fr-FR" sz="2200" b="0" baseline="30000" dirty="0" smtClean="0">
                <a:sym typeface="Wingdings"/>
              </a:rPr>
              <a:t>er</a:t>
            </a:r>
            <a:r>
              <a:rPr lang="fr-FR" sz="2200" b="0" dirty="0" smtClean="0">
                <a:sym typeface="Wingdings"/>
              </a:rPr>
              <a:t> plan, apyrexie (mais persistance des céphalées rebelles)</a:t>
            </a:r>
          </a:p>
          <a:p>
            <a:pPr marL="800100" lvl="1">
              <a:buFont typeface="Courier New"/>
              <a:buChar char="o"/>
            </a:pPr>
            <a:r>
              <a:rPr lang="fr-FR" sz="2000" b="0" dirty="0">
                <a:sym typeface="Wingdings"/>
              </a:rPr>
              <a:t>Mauvaise interprétation de la TDM </a:t>
            </a:r>
            <a:r>
              <a:rPr lang="fr-FR" sz="2000" b="0" dirty="0" smtClean="0">
                <a:sym typeface="Wingdings"/>
              </a:rPr>
              <a:t>abdominale</a:t>
            </a:r>
          </a:p>
          <a:p>
            <a:pPr marL="800100" lvl="1">
              <a:buFont typeface="Courier New"/>
              <a:buChar char="o"/>
            </a:pPr>
            <a:r>
              <a:rPr lang="fr-FR" sz="2000" b="0" dirty="0" smtClean="0">
                <a:sym typeface="Wingdings"/>
              </a:rPr>
              <a:t>Thrombopénie confirmée &lt; 30 000</a:t>
            </a:r>
          </a:p>
          <a:p>
            <a:pPr lvl="1"/>
            <a:endParaRPr lang="fr-FR" sz="2000" b="0" dirty="0"/>
          </a:p>
        </p:txBody>
      </p:sp>
    </p:spTree>
    <p:extLst>
      <p:ext uri="{BB962C8B-B14F-4D97-AF65-F5344CB8AC3E}">
        <p14:creationId xmlns:p14="http://schemas.microsoft.com/office/powerpoint/2010/main" val="3515161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704191"/>
            <a:ext cx="7772400" cy="5391809"/>
          </a:xfrm>
        </p:spPr>
        <p:txBody>
          <a:bodyPr/>
          <a:lstStyle/>
          <a:p>
            <a:pPr>
              <a:spcAft>
                <a:spcPts val="1800"/>
              </a:spcAft>
            </a:pPr>
            <a:r>
              <a:rPr lang="fr-FR" sz="2200" b="0" dirty="0" smtClean="0"/>
              <a:t>Diagnostic de SAM fait dans un second temps en réanimation… ferritine 4 000 </a:t>
            </a:r>
            <a:r>
              <a:rPr lang="fr-FR" sz="2200" b="0" dirty="0" smtClean="0">
                <a:latin typeface="Wingdings"/>
                <a:ea typeface="Wingdings"/>
                <a:cs typeface="Wingdings"/>
                <a:sym typeface="Wingdings"/>
              </a:rPr>
              <a:t></a:t>
            </a:r>
            <a:r>
              <a:rPr lang="fr-FR" sz="2200" b="0" dirty="0" smtClean="0"/>
              <a:t> myélogramme : </a:t>
            </a:r>
            <a:r>
              <a:rPr lang="fr-FR" sz="2200" b="0" dirty="0" err="1" smtClean="0"/>
              <a:t>hémophagocytose</a:t>
            </a:r>
            <a:r>
              <a:rPr lang="fr-FR" sz="2200" b="0" dirty="0" smtClean="0"/>
              <a:t> ++++</a:t>
            </a:r>
          </a:p>
          <a:p>
            <a:r>
              <a:rPr lang="fr-FR" sz="2200" b="0" dirty="0" smtClean="0"/>
              <a:t>Mortalité des SAM toutes étiologies confondues : &gt; 30 %</a:t>
            </a:r>
            <a:endParaRPr lang="fr-FR" sz="2200" b="0" dirty="0"/>
          </a:p>
        </p:txBody>
      </p:sp>
      <p:sp>
        <p:nvSpPr>
          <p:cNvPr id="4" name="ZoneTexte 3"/>
          <p:cNvSpPr txBox="1"/>
          <p:nvPr/>
        </p:nvSpPr>
        <p:spPr>
          <a:xfrm>
            <a:off x="5165559" y="2485156"/>
            <a:ext cx="3292641" cy="369332"/>
          </a:xfrm>
          <a:prstGeom prst="rect">
            <a:avLst/>
          </a:prstGeom>
          <a:noFill/>
        </p:spPr>
        <p:txBody>
          <a:bodyPr wrap="none" rtlCol="0">
            <a:spAutoFit/>
          </a:bodyPr>
          <a:lstStyle/>
          <a:p>
            <a:r>
              <a:rPr lang="fr-FR" i="1" dirty="0" smtClean="0">
                <a:solidFill>
                  <a:prstClr val="black"/>
                </a:solidFill>
                <a:latin typeface="Arial"/>
                <a:ea typeface="ＭＳ Ｐゴシック"/>
                <a:cs typeface="ＭＳ Ｐゴシック"/>
              </a:rPr>
              <a:t>Ramos-</a:t>
            </a:r>
            <a:r>
              <a:rPr lang="fr-FR" i="1" dirty="0" err="1" smtClean="0">
                <a:solidFill>
                  <a:prstClr val="black"/>
                </a:solidFill>
                <a:latin typeface="Arial"/>
                <a:ea typeface="ＭＳ Ｐゴシック"/>
                <a:cs typeface="ＭＳ Ｐゴシック"/>
              </a:rPr>
              <a:t>Casal</a:t>
            </a:r>
            <a:r>
              <a:rPr lang="fr-FR" i="1" dirty="0" smtClean="0">
                <a:solidFill>
                  <a:prstClr val="black"/>
                </a:solidFill>
                <a:latin typeface="Arial"/>
                <a:ea typeface="ＭＳ Ｐゴシック"/>
                <a:cs typeface="ＭＳ Ｐゴシック"/>
              </a:rPr>
              <a:t> M  Lancet 2014</a:t>
            </a:r>
            <a:endParaRPr lang="fr-FR" i="1" dirty="0">
              <a:solidFill>
                <a:prstClr val="black"/>
              </a:solidFill>
              <a:latin typeface="Arial"/>
              <a:ea typeface="ＭＳ Ｐゴシック"/>
              <a:cs typeface="ＭＳ Ｐゴシック"/>
            </a:endParaRPr>
          </a:p>
        </p:txBody>
      </p:sp>
    </p:spTree>
    <p:extLst>
      <p:ext uri="{BB962C8B-B14F-4D97-AF65-F5344CB8AC3E}">
        <p14:creationId xmlns:p14="http://schemas.microsoft.com/office/powerpoint/2010/main" val="3605648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18275"/>
            <a:ext cx="7772400" cy="762000"/>
          </a:xfrm>
          <a:solidFill>
            <a:srgbClr val="FFFFFF"/>
          </a:solidFill>
          <a:ln>
            <a:solidFill>
              <a:srgbClr val="FFFFFF"/>
            </a:solidFill>
          </a:ln>
        </p:spPr>
        <p:txBody>
          <a:bodyPr/>
          <a:lstStyle/>
          <a:p>
            <a:r>
              <a:rPr lang="fr-FR" dirty="0" smtClean="0"/>
              <a:t>Dans le cas présent </a:t>
            </a:r>
            <a:endParaRPr lang="fr-FR" dirty="0"/>
          </a:p>
        </p:txBody>
      </p:sp>
      <p:sp>
        <p:nvSpPr>
          <p:cNvPr id="3" name="Espace réservé du contenu 2"/>
          <p:cNvSpPr>
            <a:spLocks noGrp="1"/>
          </p:cNvSpPr>
          <p:nvPr>
            <p:ph idx="1"/>
          </p:nvPr>
        </p:nvSpPr>
        <p:spPr>
          <a:xfrm>
            <a:off x="685799" y="1173400"/>
            <a:ext cx="8065281" cy="4419600"/>
          </a:xfrm>
        </p:spPr>
        <p:txBody>
          <a:bodyPr/>
          <a:lstStyle/>
          <a:p>
            <a:pPr marL="0" indent="0" algn="ctr">
              <a:buNone/>
            </a:pPr>
            <a:r>
              <a:rPr lang="fr-FR" sz="2200" b="0" i="1" dirty="0" err="1" smtClean="0">
                <a:solidFill>
                  <a:srgbClr val="000090"/>
                </a:solidFill>
              </a:rPr>
              <a:t>Primum</a:t>
            </a:r>
            <a:r>
              <a:rPr lang="fr-FR" sz="2200" b="0" i="1" dirty="0" smtClean="0">
                <a:solidFill>
                  <a:srgbClr val="000090"/>
                </a:solidFill>
              </a:rPr>
              <a:t> </a:t>
            </a:r>
            <a:r>
              <a:rPr lang="fr-FR" sz="2200" b="0" i="1" dirty="0" err="1" smtClean="0">
                <a:solidFill>
                  <a:srgbClr val="000090"/>
                </a:solidFill>
              </a:rPr>
              <a:t>movens</a:t>
            </a:r>
            <a:r>
              <a:rPr lang="fr-FR" sz="2200" b="0" i="1" dirty="0" smtClean="0">
                <a:solidFill>
                  <a:srgbClr val="000090"/>
                </a:solidFill>
              </a:rPr>
              <a:t> </a:t>
            </a:r>
            <a:r>
              <a:rPr lang="fr-FR" sz="2200" b="0" dirty="0" smtClean="0">
                <a:solidFill>
                  <a:srgbClr val="000090"/>
                </a:solidFill>
              </a:rPr>
              <a:t>: probablement abcès hépatique </a:t>
            </a:r>
            <a:r>
              <a:rPr lang="fr-FR" sz="2200" b="0" dirty="0" smtClean="0">
                <a:solidFill>
                  <a:srgbClr val="000090"/>
                </a:solidFill>
                <a:latin typeface="Wingdings"/>
                <a:ea typeface="Wingdings"/>
                <a:cs typeface="Wingdings"/>
                <a:sym typeface="Wingdings"/>
              </a:rPr>
              <a:t></a:t>
            </a:r>
            <a:r>
              <a:rPr lang="fr-FR" sz="2200" b="0" dirty="0">
                <a:solidFill>
                  <a:srgbClr val="000090"/>
                </a:solidFill>
                <a:sym typeface="Wingdings"/>
              </a:rPr>
              <a:t> </a:t>
            </a:r>
            <a:r>
              <a:rPr lang="fr-FR" sz="2200" b="0" dirty="0" smtClean="0">
                <a:solidFill>
                  <a:srgbClr val="000090"/>
                </a:solidFill>
                <a:sym typeface="Wingdings"/>
              </a:rPr>
              <a:t>bactériémie </a:t>
            </a:r>
            <a:r>
              <a:rPr lang="fr-FR" sz="2200" b="0" dirty="0" smtClean="0">
                <a:solidFill>
                  <a:srgbClr val="000090"/>
                </a:solidFill>
                <a:latin typeface="Wingdings"/>
                <a:ea typeface="Wingdings"/>
                <a:cs typeface="Wingdings"/>
                <a:sym typeface="Wingdings"/>
              </a:rPr>
              <a:t></a:t>
            </a:r>
            <a:r>
              <a:rPr lang="fr-FR" sz="2200" b="0" dirty="0" smtClean="0">
                <a:solidFill>
                  <a:srgbClr val="000090"/>
                </a:solidFill>
                <a:sym typeface="Wingdings"/>
              </a:rPr>
              <a:t> méningo-encéphalite</a:t>
            </a:r>
          </a:p>
          <a:p>
            <a:r>
              <a:rPr lang="fr-FR" sz="2200" b="0" dirty="0" smtClean="0">
                <a:solidFill>
                  <a:schemeClr val="bg1">
                    <a:lumMod val="65000"/>
                  </a:schemeClr>
                </a:solidFill>
                <a:sym typeface="Wingdings"/>
              </a:rPr>
              <a:t>1</a:t>
            </a:r>
            <a:r>
              <a:rPr lang="fr-FR" sz="2200" b="0" baseline="30000" dirty="0">
                <a:solidFill>
                  <a:schemeClr val="bg1">
                    <a:lumMod val="65000"/>
                  </a:schemeClr>
                </a:solidFill>
                <a:sym typeface="Wingdings"/>
              </a:rPr>
              <a:t>e</a:t>
            </a:r>
            <a:r>
              <a:rPr lang="fr-FR" sz="2200" b="0" baseline="30000" dirty="0" smtClean="0">
                <a:solidFill>
                  <a:schemeClr val="bg1">
                    <a:lumMod val="65000"/>
                  </a:schemeClr>
                </a:solidFill>
                <a:sym typeface="Wingdings"/>
              </a:rPr>
              <a:t>r</a:t>
            </a:r>
            <a:r>
              <a:rPr lang="fr-FR" sz="2200" b="0" dirty="0" smtClean="0">
                <a:solidFill>
                  <a:schemeClr val="bg1">
                    <a:lumMod val="65000"/>
                  </a:schemeClr>
                </a:solidFill>
                <a:sym typeface="Wingdings"/>
              </a:rPr>
              <a:t> passage au SAU : céphalées rebelles</a:t>
            </a:r>
          </a:p>
          <a:p>
            <a:pPr marL="800100" lvl="1" indent="-342900">
              <a:buFont typeface="Courier New"/>
              <a:buChar char="o"/>
            </a:pPr>
            <a:r>
              <a:rPr lang="fr-FR" sz="2000" b="0" dirty="0" smtClean="0">
                <a:solidFill>
                  <a:schemeClr val="bg1">
                    <a:lumMod val="65000"/>
                  </a:schemeClr>
                </a:solidFill>
                <a:sym typeface="Wingdings"/>
              </a:rPr>
              <a:t>Aucun signe d’infection, température N</a:t>
            </a:r>
          </a:p>
          <a:p>
            <a:pPr marL="800100" lvl="1" indent="-342900">
              <a:buFont typeface="Courier New"/>
              <a:buChar char="o"/>
            </a:pPr>
            <a:r>
              <a:rPr lang="fr-FR" sz="2000" b="0" dirty="0" smtClean="0">
                <a:solidFill>
                  <a:schemeClr val="bg1">
                    <a:lumMod val="65000"/>
                  </a:schemeClr>
                </a:solidFill>
                <a:sym typeface="Wingdings"/>
              </a:rPr>
              <a:t>Pas de bilan biologique</a:t>
            </a:r>
          </a:p>
          <a:p>
            <a:pPr marL="800100" lvl="1" indent="-342900">
              <a:buFont typeface="Courier New"/>
              <a:buChar char="o"/>
            </a:pPr>
            <a:r>
              <a:rPr lang="fr-FR" sz="2000" b="0" dirty="0" smtClean="0">
                <a:solidFill>
                  <a:schemeClr val="bg1">
                    <a:lumMod val="65000"/>
                  </a:schemeClr>
                </a:solidFill>
                <a:sym typeface="Wingdings"/>
              </a:rPr>
              <a:t>Pas de signe </a:t>
            </a:r>
            <a:r>
              <a:rPr lang="fr-FR" sz="2000" b="0" dirty="0">
                <a:solidFill>
                  <a:schemeClr val="bg1">
                    <a:lumMod val="65000"/>
                  </a:schemeClr>
                </a:solidFill>
                <a:sym typeface="Wingdings"/>
              </a:rPr>
              <a:t>n</a:t>
            </a:r>
            <a:r>
              <a:rPr lang="fr-FR" sz="2000" b="0" dirty="0" smtClean="0">
                <a:solidFill>
                  <a:schemeClr val="bg1">
                    <a:lumMod val="65000"/>
                  </a:schemeClr>
                </a:solidFill>
                <a:sym typeface="Wingdings"/>
              </a:rPr>
              <a:t>eurologique et TDM (sans injection) N</a:t>
            </a:r>
          </a:p>
          <a:p>
            <a:pPr marL="400050">
              <a:buFont typeface="Arial"/>
              <a:buChar char="•"/>
            </a:pPr>
            <a:r>
              <a:rPr lang="fr-FR" sz="2200" b="0" dirty="0" smtClean="0">
                <a:solidFill>
                  <a:schemeClr val="bg1">
                    <a:lumMod val="65000"/>
                  </a:schemeClr>
                </a:solidFill>
                <a:sym typeface="Wingdings"/>
              </a:rPr>
              <a:t>2</a:t>
            </a:r>
            <a:r>
              <a:rPr lang="fr-FR" sz="2200" b="0" baseline="30000" dirty="0" smtClean="0">
                <a:solidFill>
                  <a:schemeClr val="bg1">
                    <a:lumMod val="65000"/>
                  </a:schemeClr>
                </a:solidFill>
                <a:sym typeface="Wingdings"/>
              </a:rPr>
              <a:t>ème</a:t>
            </a:r>
            <a:r>
              <a:rPr lang="fr-FR" sz="2200" b="0" dirty="0" smtClean="0">
                <a:solidFill>
                  <a:schemeClr val="bg1">
                    <a:lumMod val="65000"/>
                  </a:schemeClr>
                </a:solidFill>
                <a:sym typeface="Wingdings"/>
              </a:rPr>
              <a:t> passage au SAU : H. digestive au 1</a:t>
            </a:r>
            <a:r>
              <a:rPr lang="fr-FR" sz="2200" b="0" baseline="30000" dirty="0" smtClean="0">
                <a:solidFill>
                  <a:schemeClr val="bg1">
                    <a:lumMod val="65000"/>
                  </a:schemeClr>
                </a:solidFill>
                <a:sym typeface="Wingdings"/>
              </a:rPr>
              <a:t>er</a:t>
            </a:r>
            <a:r>
              <a:rPr lang="fr-FR" sz="2200" b="0" dirty="0" smtClean="0">
                <a:solidFill>
                  <a:schemeClr val="bg1">
                    <a:lumMod val="65000"/>
                  </a:schemeClr>
                </a:solidFill>
                <a:sym typeface="Wingdings"/>
              </a:rPr>
              <a:t> plan, apyrexie (mais persistance des céphalées rebelles)</a:t>
            </a:r>
          </a:p>
          <a:p>
            <a:pPr marL="800100" lvl="1">
              <a:buFont typeface="Courier New"/>
              <a:buChar char="o"/>
            </a:pPr>
            <a:r>
              <a:rPr lang="fr-FR" sz="2000" b="0" dirty="0">
                <a:solidFill>
                  <a:schemeClr val="bg1">
                    <a:lumMod val="65000"/>
                  </a:schemeClr>
                </a:solidFill>
                <a:sym typeface="Wingdings"/>
              </a:rPr>
              <a:t>Mauvaise interprétation de la TDM </a:t>
            </a:r>
            <a:r>
              <a:rPr lang="fr-FR" sz="2000" b="0" dirty="0" smtClean="0">
                <a:solidFill>
                  <a:schemeClr val="bg1">
                    <a:lumMod val="65000"/>
                  </a:schemeClr>
                </a:solidFill>
                <a:sym typeface="Wingdings"/>
              </a:rPr>
              <a:t>abdominale</a:t>
            </a:r>
          </a:p>
          <a:p>
            <a:pPr marL="800100" lvl="1">
              <a:buFont typeface="Courier New"/>
              <a:buChar char="o"/>
            </a:pPr>
            <a:r>
              <a:rPr lang="fr-FR" sz="2000" b="0" dirty="0" smtClean="0">
                <a:solidFill>
                  <a:schemeClr val="bg1">
                    <a:lumMod val="65000"/>
                  </a:schemeClr>
                </a:solidFill>
                <a:sym typeface="Wingdings"/>
              </a:rPr>
              <a:t>Thrombopénie confirmée &lt; 30 000</a:t>
            </a:r>
          </a:p>
          <a:p>
            <a:pPr marL="800100" lvl="1">
              <a:buFont typeface="Courier New"/>
              <a:buChar char="o"/>
            </a:pPr>
            <a:r>
              <a:rPr lang="fr-FR" sz="2000" b="0" dirty="0" smtClean="0">
                <a:sym typeface="Wingdings"/>
              </a:rPr>
              <a:t>Dans la nuit : apyrexie, mais troubles du comportement, puis raideur méningée et CRP 250 mg/l</a:t>
            </a:r>
          </a:p>
          <a:p>
            <a:pPr marL="800100" lvl="1">
              <a:buFont typeface="Courier New"/>
              <a:buChar char="o"/>
            </a:pPr>
            <a:r>
              <a:rPr lang="fr-FR" sz="2000" b="0" dirty="0" smtClean="0">
                <a:sym typeface="Wingdings"/>
              </a:rPr>
              <a:t>07 h « </a:t>
            </a:r>
            <a:r>
              <a:rPr lang="fr-FR" sz="2000" b="0" i="1" dirty="0" smtClean="0">
                <a:sym typeface="Wingdings"/>
              </a:rPr>
              <a:t>suspicion d’encéphalite</a:t>
            </a:r>
            <a:r>
              <a:rPr lang="fr-FR" sz="2000" b="0" dirty="0" smtClean="0">
                <a:sym typeface="Wingdings"/>
              </a:rPr>
              <a:t> »</a:t>
            </a:r>
          </a:p>
          <a:p>
            <a:pPr marL="800100" lvl="1">
              <a:buFont typeface="Courier New"/>
              <a:buChar char="o"/>
            </a:pPr>
            <a:r>
              <a:rPr lang="fr-FR" sz="2000" b="0" dirty="0" smtClean="0">
                <a:sym typeface="Wingdings"/>
              </a:rPr>
              <a:t>Fin de matinée : TDM…39°5… Transfusion de plaquettes…     PL et ATB à 14 h</a:t>
            </a:r>
          </a:p>
          <a:p>
            <a:pPr lvl="1"/>
            <a:endParaRPr lang="fr-FR" sz="2000" b="0" dirty="0"/>
          </a:p>
        </p:txBody>
      </p:sp>
    </p:spTree>
    <p:extLst>
      <p:ext uri="{BB962C8B-B14F-4D97-AF65-F5344CB8AC3E}">
        <p14:creationId xmlns:p14="http://schemas.microsoft.com/office/powerpoint/2010/main" val="8339023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FF"/>
          </a:solidFill>
          <a:ln>
            <a:solidFill>
              <a:srgbClr val="FFFFFF"/>
            </a:solidFill>
          </a:ln>
        </p:spPr>
        <p:txBody>
          <a:bodyPr/>
          <a:lstStyle/>
          <a:p>
            <a:r>
              <a:rPr lang="fr-FR" dirty="0" smtClean="0"/>
              <a:t>Dans le cas présent</a:t>
            </a:r>
            <a:endParaRPr lang="fr-FR" dirty="0"/>
          </a:p>
        </p:txBody>
      </p:sp>
      <p:sp>
        <p:nvSpPr>
          <p:cNvPr id="3" name="Espace réservé du contenu 2"/>
          <p:cNvSpPr>
            <a:spLocks noGrp="1"/>
          </p:cNvSpPr>
          <p:nvPr>
            <p:ph idx="1"/>
          </p:nvPr>
        </p:nvSpPr>
        <p:spPr>
          <a:xfrm>
            <a:off x="685800" y="1676400"/>
            <a:ext cx="7926974" cy="4419600"/>
          </a:xfrm>
          <a:solidFill>
            <a:schemeClr val="accent1">
              <a:lumMod val="20000"/>
              <a:lumOff val="80000"/>
            </a:schemeClr>
          </a:solidFill>
          <a:ln w="28575" cmpd="sng">
            <a:solidFill>
              <a:schemeClr val="bg1">
                <a:lumMod val="65000"/>
              </a:schemeClr>
            </a:solidFill>
          </a:ln>
        </p:spPr>
        <p:txBody>
          <a:bodyPr/>
          <a:lstStyle/>
          <a:p>
            <a:r>
              <a:rPr lang="fr-FR" b="0" dirty="0" smtClean="0">
                <a:solidFill>
                  <a:srgbClr val="000090"/>
                </a:solidFill>
              </a:rPr>
              <a:t>Deux pathologie rares</a:t>
            </a:r>
          </a:p>
          <a:p>
            <a:pPr marL="800100" lvl="1" indent="-342900">
              <a:buFont typeface="Courier New"/>
              <a:buChar char="o"/>
            </a:pPr>
            <a:r>
              <a:rPr lang="fr-FR" b="0" dirty="0" smtClean="0">
                <a:solidFill>
                  <a:srgbClr val="000090"/>
                </a:solidFill>
              </a:rPr>
              <a:t>Infection invasive avec méningite à </a:t>
            </a:r>
            <a:r>
              <a:rPr lang="fr-FR" b="0" i="1" dirty="0" smtClean="0">
                <a:solidFill>
                  <a:srgbClr val="000090"/>
                </a:solidFill>
              </a:rPr>
              <a:t>K. </a:t>
            </a:r>
            <a:r>
              <a:rPr lang="fr-FR" b="0" i="1" dirty="0" err="1" smtClean="0">
                <a:solidFill>
                  <a:srgbClr val="000090"/>
                </a:solidFill>
              </a:rPr>
              <a:t>pneumoniae</a:t>
            </a:r>
            <a:r>
              <a:rPr lang="fr-FR" b="0" i="1" dirty="0" smtClean="0">
                <a:solidFill>
                  <a:srgbClr val="000090"/>
                </a:solidFill>
              </a:rPr>
              <a:t> </a:t>
            </a:r>
            <a:r>
              <a:rPr lang="fr-FR" b="0" dirty="0" err="1" smtClean="0">
                <a:solidFill>
                  <a:srgbClr val="000090"/>
                </a:solidFill>
              </a:rPr>
              <a:t>hypervirulente</a:t>
            </a:r>
            <a:endParaRPr lang="fr-FR" b="0" dirty="0" smtClean="0">
              <a:solidFill>
                <a:srgbClr val="000090"/>
              </a:solidFill>
            </a:endParaRPr>
          </a:p>
          <a:p>
            <a:pPr marL="800100" lvl="1" indent="-342900">
              <a:spcAft>
                <a:spcPts val="1200"/>
              </a:spcAft>
              <a:buFont typeface="Courier New"/>
              <a:buChar char="o"/>
            </a:pPr>
            <a:r>
              <a:rPr lang="fr-FR" b="0" dirty="0" smtClean="0">
                <a:solidFill>
                  <a:srgbClr val="000090"/>
                </a:solidFill>
              </a:rPr>
              <a:t>SAM d’origine bactérienne</a:t>
            </a:r>
          </a:p>
          <a:p>
            <a:pPr marL="400050">
              <a:buFont typeface="Arial"/>
              <a:buChar char="•"/>
            </a:pPr>
            <a:r>
              <a:rPr lang="fr-FR" b="0" dirty="0" smtClean="0">
                <a:solidFill>
                  <a:srgbClr val="000090"/>
                </a:solidFill>
              </a:rPr>
              <a:t>1</a:t>
            </a:r>
            <a:r>
              <a:rPr lang="fr-FR" b="0" baseline="30000" dirty="0" smtClean="0">
                <a:solidFill>
                  <a:srgbClr val="000090"/>
                </a:solidFill>
              </a:rPr>
              <a:t>er</a:t>
            </a:r>
            <a:r>
              <a:rPr lang="fr-FR" b="0" dirty="0" smtClean="0">
                <a:solidFill>
                  <a:srgbClr val="000090"/>
                </a:solidFill>
              </a:rPr>
              <a:t> passage au SAU : prise en charge conforme</a:t>
            </a:r>
          </a:p>
          <a:p>
            <a:pPr marL="400050">
              <a:buFont typeface="Arial"/>
              <a:buChar char="•"/>
            </a:pPr>
            <a:r>
              <a:rPr lang="fr-FR" b="0" dirty="0" smtClean="0">
                <a:solidFill>
                  <a:srgbClr val="000090"/>
                </a:solidFill>
              </a:rPr>
              <a:t>2</a:t>
            </a:r>
            <a:r>
              <a:rPr lang="fr-FR" b="0" baseline="30000" dirty="0" smtClean="0">
                <a:solidFill>
                  <a:srgbClr val="000090"/>
                </a:solidFill>
              </a:rPr>
              <a:t>ème</a:t>
            </a:r>
            <a:r>
              <a:rPr lang="fr-FR" b="0" dirty="0">
                <a:solidFill>
                  <a:srgbClr val="000090"/>
                </a:solidFill>
              </a:rPr>
              <a:t> </a:t>
            </a:r>
            <a:r>
              <a:rPr lang="fr-FR" b="0" dirty="0" smtClean="0">
                <a:solidFill>
                  <a:srgbClr val="000090"/>
                </a:solidFill>
              </a:rPr>
              <a:t>passage au SAU :</a:t>
            </a:r>
          </a:p>
          <a:p>
            <a:pPr marL="857250" lvl="1" indent="-342900">
              <a:buFont typeface="Courier New"/>
              <a:buChar char="o"/>
            </a:pPr>
            <a:r>
              <a:rPr lang="fr-FR" b="0" dirty="0" smtClean="0">
                <a:solidFill>
                  <a:srgbClr val="000090"/>
                </a:solidFill>
              </a:rPr>
              <a:t>Mauvaise interprétation de la TDM abdominale</a:t>
            </a:r>
          </a:p>
          <a:p>
            <a:pPr marL="857250" lvl="1" indent="-342900">
              <a:buFont typeface="Courier New"/>
              <a:buChar char="o"/>
            </a:pPr>
            <a:r>
              <a:rPr lang="fr-FR" b="0" dirty="0" smtClean="0">
                <a:solidFill>
                  <a:srgbClr val="000090"/>
                </a:solidFill>
              </a:rPr>
              <a:t>On peut estimer un retard de diagnostic de méningite (et donc de mise en route ATB) de l’ordre de 6 à 7 h</a:t>
            </a:r>
            <a:endParaRPr lang="fr-FR" b="0" dirty="0">
              <a:solidFill>
                <a:srgbClr val="000090"/>
              </a:solidFill>
            </a:endParaRPr>
          </a:p>
        </p:txBody>
      </p:sp>
    </p:spTree>
    <p:extLst>
      <p:ext uri="{BB962C8B-B14F-4D97-AF65-F5344CB8AC3E}">
        <p14:creationId xmlns:p14="http://schemas.microsoft.com/office/powerpoint/2010/main" val="3317472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p:spPr>
        <p:txBody>
          <a:bodyPr/>
          <a:lstStyle/>
          <a:p>
            <a:r>
              <a:rPr lang="fr-FR" dirty="0" smtClean="0"/>
              <a:t>Dans le cas présent </a:t>
            </a:r>
            <a:endParaRPr lang="fr-FR" dirty="0"/>
          </a:p>
        </p:txBody>
      </p:sp>
      <p:sp>
        <p:nvSpPr>
          <p:cNvPr id="3" name="Espace réservé du contenu 2"/>
          <p:cNvSpPr>
            <a:spLocks noGrp="1"/>
          </p:cNvSpPr>
          <p:nvPr>
            <p:ph idx="1"/>
          </p:nvPr>
        </p:nvSpPr>
        <p:spPr>
          <a:xfrm>
            <a:off x="685800" y="1362029"/>
            <a:ext cx="7772400" cy="2473295"/>
          </a:xfrm>
        </p:spPr>
        <p:txBody>
          <a:bodyPr/>
          <a:lstStyle/>
          <a:p>
            <a:pPr marL="0" indent="0" algn="ctr">
              <a:spcAft>
                <a:spcPts val="1800"/>
              </a:spcAft>
              <a:buNone/>
            </a:pPr>
            <a:r>
              <a:rPr lang="fr-FR" dirty="0" smtClean="0">
                <a:solidFill>
                  <a:srgbClr val="000090"/>
                </a:solidFill>
              </a:rPr>
              <a:t>Évolution</a:t>
            </a:r>
          </a:p>
          <a:p>
            <a:pPr>
              <a:spcAft>
                <a:spcPts val="0"/>
              </a:spcAft>
            </a:pPr>
            <a:r>
              <a:rPr lang="fr-FR" b="0" dirty="0" smtClean="0"/>
              <a:t>Choc septique</a:t>
            </a:r>
          </a:p>
          <a:p>
            <a:pPr>
              <a:spcAft>
                <a:spcPts val="0"/>
              </a:spcAft>
            </a:pPr>
            <a:r>
              <a:rPr lang="fr-FR" b="0" dirty="0" smtClean="0"/>
              <a:t>Œdème cérébrale majeur et hémorragie méningée</a:t>
            </a:r>
          </a:p>
          <a:p>
            <a:pPr>
              <a:spcAft>
                <a:spcPts val="0"/>
              </a:spcAft>
            </a:pPr>
            <a:r>
              <a:rPr lang="fr-FR" b="0" dirty="0" smtClean="0"/>
              <a:t>Arrêt cardiaque</a:t>
            </a:r>
          </a:p>
          <a:p>
            <a:r>
              <a:rPr lang="fr-FR" b="0" dirty="0" smtClean="0"/>
              <a:t>Coma dépassé avec mort cérébrale</a:t>
            </a:r>
            <a:endParaRPr lang="fr-FR" b="0" dirty="0"/>
          </a:p>
        </p:txBody>
      </p:sp>
    </p:spTree>
    <p:extLst>
      <p:ext uri="{BB962C8B-B14F-4D97-AF65-F5344CB8AC3E}">
        <p14:creationId xmlns:p14="http://schemas.microsoft.com/office/powerpoint/2010/main" val="2404561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80553"/>
            <a:ext cx="7772400" cy="762000"/>
          </a:xfrm>
          <a:solidFill>
            <a:srgbClr val="FFFFFF"/>
          </a:solidFill>
          <a:ln>
            <a:solidFill>
              <a:srgbClr val="FFFFFF"/>
            </a:solidFill>
          </a:ln>
        </p:spPr>
        <p:txBody>
          <a:bodyPr/>
          <a:lstStyle/>
          <a:p>
            <a:r>
              <a:rPr lang="fr-FR" dirty="0" smtClean="0"/>
              <a:t>Dans le cas présent</a:t>
            </a:r>
            <a:endParaRPr lang="fr-FR" dirty="0"/>
          </a:p>
        </p:txBody>
      </p:sp>
      <p:sp>
        <p:nvSpPr>
          <p:cNvPr id="3" name="Espace réservé du contenu 2"/>
          <p:cNvSpPr>
            <a:spLocks noGrp="1"/>
          </p:cNvSpPr>
          <p:nvPr>
            <p:ph idx="1"/>
          </p:nvPr>
        </p:nvSpPr>
        <p:spPr>
          <a:xfrm>
            <a:off x="685800" y="921117"/>
            <a:ext cx="7772400" cy="3001438"/>
          </a:xfrm>
        </p:spPr>
        <p:txBody>
          <a:bodyPr/>
          <a:lstStyle/>
          <a:p>
            <a:pPr marL="0" indent="0" algn="ctr">
              <a:buNone/>
            </a:pPr>
            <a:r>
              <a:rPr lang="fr-FR" dirty="0" smtClean="0">
                <a:solidFill>
                  <a:srgbClr val="000090"/>
                </a:solidFill>
              </a:rPr>
              <a:t>Méningites</a:t>
            </a:r>
          </a:p>
          <a:p>
            <a:r>
              <a:rPr lang="fr-FR" sz="2200" b="0" dirty="0" smtClean="0"/>
              <a:t>Mise en route du traitement ATB dans l’heure ou au maximum dans les 3 h </a:t>
            </a:r>
            <a:r>
              <a:rPr lang="fr-FR" sz="2200" b="0" dirty="0" smtClean="0">
                <a:latin typeface="Wingdings"/>
                <a:ea typeface="Wingdings"/>
                <a:cs typeface="Wingdings"/>
                <a:sym typeface="Wingdings"/>
              </a:rPr>
              <a:t></a:t>
            </a:r>
            <a:r>
              <a:rPr lang="fr-FR" sz="2200" b="0" dirty="0">
                <a:sym typeface="Wingdings"/>
              </a:rPr>
              <a:t> </a:t>
            </a:r>
            <a:r>
              <a:rPr lang="fr-FR" sz="2200" b="0" dirty="0" smtClean="0"/>
              <a:t>mortalité de l’ordre de 5 %</a:t>
            </a:r>
          </a:p>
          <a:p>
            <a:r>
              <a:rPr lang="fr-FR" sz="2200" b="0" dirty="0" smtClean="0"/>
              <a:t>Délai instauration de l’ATB &gt; 6 h mortalité x 10 à 12</a:t>
            </a:r>
            <a:endParaRPr lang="fr-FR" sz="2200" b="0" dirty="0"/>
          </a:p>
        </p:txBody>
      </p:sp>
      <p:sp>
        <p:nvSpPr>
          <p:cNvPr id="5" name="Rectangle 4"/>
          <p:cNvSpPr/>
          <p:nvPr/>
        </p:nvSpPr>
        <p:spPr>
          <a:xfrm>
            <a:off x="1528455" y="2679072"/>
            <a:ext cx="6778866" cy="1077218"/>
          </a:xfrm>
          <a:prstGeom prst="rect">
            <a:avLst/>
          </a:prstGeom>
        </p:spPr>
        <p:txBody>
          <a:bodyPr wrap="square">
            <a:spAutoFit/>
          </a:bodyPr>
          <a:lstStyle/>
          <a:p>
            <a:pPr algn="r"/>
            <a:r>
              <a:rPr lang="fr-FR" sz="1600" i="1" dirty="0">
                <a:solidFill>
                  <a:prstClr val="black"/>
                </a:solidFill>
                <a:latin typeface="Arial"/>
                <a:ea typeface="ＭＳ Ｐゴシック"/>
                <a:cs typeface="ＭＳ Ｐゴシック"/>
              </a:rPr>
              <a:t>Prise en charge des méningites bactériennes aiguës </a:t>
            </a:r>
            <a:r>
              <a:rPr lang="fr-FR" sz="1600" i="1" dirty="0" err="1">
                <a:solidFill>
                  <a:prstClr val="black"/>
                </a:solidFill>
                <a:latin typeface="Arial"/>
                <a:ea typeface="ＭＳ Ｐゴシック"/>
                <a:cs typeface="ＭＳ Ｐゴシック"/>
              </a:rPr>
              <a:t>communnautaires</a:t>
            </a:r>
            <a:r>
              <a:rPr lang="fr-FR" sz="1600" i="1" dirty="0">
                <a:solidFill>
                  <a:prstClr val="black"/>
                </a:solidFill>
                <a:latin typeface="Arial"/>
                <a:ea typeface="ＭＳ Ｐゴシック"/>
                <a:cs typeface="ＭＳ Ｐゴシック"/>
              </a:rPr>
              <a:t> - Actualisation 2017 de la conférence des consensus 2008. </a:t>
            </a:r>
            <a:r>
              <a:rPr lang="fr-FR" sz="1600" i="1" u="sng" dirty="0" smtClean="0">
                <a:solidFill>
                  <a:prstClr val="black"/>
                </a:solidFill>
                <a:latin typeface="Arial"/>
                <a:ea typeface="ＭＳ Ｐゴシック"/>
                <a:cs typeface="ＭＳ Ｐゴシック"/>
                <a:hlinkClick r:id="rId2"/>
              </a:rPr>
              <a:t>www.infectiologie.com</a:t>
            </a:r>
            <a:endParaRPr lang="fr-FR" sz="1600" i="1" u="sng" dirty="0" smtClean="0">
              <a:solidFill>
                <a:prstClr val="black"/>
              </a:solidFill>
              <a:latin typeface="Arial"/>
              <a:ea typeface="ＭＳ Ｐゴシック"/>
              <a:cs typeface="ＭＳ Ｐゴシック"/>
            </a:endParaRPr>
          </a:p>
          <a:p>
            <a:pPr algn="r"/>
            <a:r>
              <a:rPr lang="fr-FR" sz="1600" i="1" dirty="0" err="1" smtClean="0">
                <a:solidFill>
                  <a:prstClr val="black"/>
                </a:solidFill>
                <a:latin typeface="Arial"/>
                <a:ea typeface="ＭＳ Ｐゴシック"/>
                <a:cs typeface="ＭＳ Ｐゴシック"/>
              </a:rPr>
              <a:t>Proux</a:t>
            </a:r>
            <a:r>
              <a:rPr lang="fr-FR" sz="1600" i="1" dirty="0" smtClean="0">
                <a:solidFill>
                  <a:prstClr val="black"/>
                </a:solidFill>
                <a:latin typeface="Arial"/>
                <a:ea typeface="ＭＳ Ｐゴシック"/>
                <a:cs typeface="ＭＳ Ｐゴシック"/>
              </a:rPr>
              <a:t> N QJM 2005 - </a:t>
            </a:r>
            <a:r>
              <a:rPr lang="fr-FR" sz="1600" i="1" dirty="0" err="1" smtClean="0">
                <a:solidFill>
                  <a:prstClr val="black"/>
                </a:solidFill>
                <a:latin typeface="Arial"/>
                <a:ea typeface="ＭＳ Ｐゴシック"/>
                <a:cs typeface="ＭＳ Ｐゴシック"/>
              </a:rPr>
              <a:t>Glimaker</a:t>
            </a:r>
            <a:r>
              <a:rPr lang="fr-FR" sz="1600" i="1" dirty="0" smtClean="0">
                <a:solidFill>
                  <a:prstClr val="black"/>
                </a:solidFill>
                <a:latin typeface="Arial"/>
                <a:ea typeface="ＭＳ Ｐゴシック"/>
                <a:cs typeface="ＭＳ Ｐゴシック"/>
              </a:rPr>
              <a:t> M  CID 2015</a:t>
            </a:r>
          </a:p>
        </p:txBody>
      </p:sp>
      <p:sp>
        <p:nvSpPr>
          <p:cNvPr id="6" name="Rectangle 5"/>
          <p:cNvSpPr/>
          <p:nvPr/>
        </p:nvSpPr>
        <p:spPr bwMode="auto">
          <a:xfrm>
            <a:off x="685800" y="3889213"/>
            <a:ext cx="7772400" cy="2838323"/>
          </a:xfrm>
          <a:prstGeom prst="rect">
            <a:avLst/>
          </a:prstGeom>
          <a:solidFill>
            <a:schemeClr val="accent1">
              <a:lumMod val="20000"/>
              <a:lumOff val="80000"/>
            </a:schemeClr>
          </a:solidFill>
          <a:ln w="2857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defTabSz="914400" eaLnBrk="0" fontAlgn="base" hangingPunct="0">
              <a:spcBef>
                <a:spcPct val="0"/>
              </a:spcBef>
              <a:spcAft>
                <a:spcPct val="0"/>
              </a:spcAft>
              <a:buFont typeface="Arial"/>
              <a:buChar char="•"/>
            </a:pPr>
            <a:r>
              <a:rPr lang="fr-FR" sz="2200" dirty="0" smtClean="0">
                <a:solidFill>
                  <a:srgbClr val="15158A"/>
                </a:solidFill>
                <a:latin typeface="Arial" charset="0"/>
                <a:ea typeface="ＭＳ Ｐゴシック" charset="0"/>
                <a:cs typeface="ＭＳ Ｐゴシック" charset="0"/>
              </a:rPr>
              <a:t>Perte de chance théorique d’éviter le décès ≈ 50 %</a:t>
            </a:r>
          </a:p>
          <a:p>
            <a:pPr marL="285750" indent="-285750" defTabSz="914400" eaLnBrk="0" fontAlgn="base" hangingPunct="0">
              <a:spcBef>
                <a:spcPct val="0"/>
              </a:spcBef>
              <a:spcAft>
                <a:spcPct val="0"/>
              </a:spcAft>
              <a:buFont typeface="Arial"/>
              <a:buChar char="•"/>
            </a:pPr>
            <a:r>
              <a:rPr lang="fr-FR" sz="2200" dirty="0" smtClean="0">
                <a:solidFill>
                  <a:srgbClr val="15158A"/>
                </a:solidFill>
                <a:latin typeface="Arial" charset="0"/>
                <a:ea typeface="ＭＳ Ｐゴシック" charset="0"/>
                <a:cs typeface="ＭＳ Ｐゴシック" charset="0"/>
              </a:rPr>
              <a:t>Mais en raison de : </a:t>
            </a:r>
          </a:p>
          <a:p>
            <a:pPr marL="742950" lvl="1" indent="-285750" defTabSz="914400" eaLnBrk="0" fontAlgn="base" hangingPunct="0">
              <a:spcBef>
                <a:spcPct val="0"/>
              </a:spcBef>
              <a:spcAft>
                <a:spcPct val="0"/>
              </a:spcAft>
              <a:buFont typeface="Courier New"/>
              <a:buChar char="o"/>
            </a:pPr>
            <a:r>
              <a:rPr lang="fr-FR" sz="2200" dirty="0" smtClean="0">
                <a:solidFill>
                  <a:srgbClr val="15158A"/>
                </a:solidFill>
                <a:latin typeface="Arial" charset="0"/>
                <a:ea typeface="ＭＳ Ｐゴシック" charset="0"/>
                <a:cs typeface="ＭＳ Ｐゴシック" charset="0"/>
              </a:rPr>
              <a:t>présentation clinique initiale (absence initiale de fièvre, de signe méningé et neurologique)</a:t>
            </a:r>
          </a:p>
          <a:p>
            <a:pPr marL="742950" lvl="1" indent="-285750" defTabSz="914400" eaLnBrk="0" fontAlgn="base" hangingPunct="0">
              <a:spcBef>
                <a:spcPct val="0"/>
              </a:spcBef>
              <a:spcAft>
                <a:spcPct val="0"/>
              </a:spcAft>
              <a:buFont typeface="Courier New"/>
              <a:buChar char="o"/>
            </a:pPr>
            <a:r>
              <a:rPr lang="fr-FR" sz="2200" i="1" dirty="0" smtClean="0">
                <a:solidFill>
                  <a:srgbClr val="15158A"/>
                </a:solidFill>
                <a:latin typeface="Arial" charset="0"/>
                <a:ea typeface="ＭＳ Ｐゴシック" charset="0"/>
                <a:cs typeface="ＭＳ Ｐゴシック" charset="0"/>
              </a:rPr>
              <a:t>K. </a:t>
            </a:r>
            <a:r>
              <a:rPr lang="fr-FR" sz="2200" i="1" dirty="0" err="1" smtClean="0">
                <a:solidFill>
                  <a:srgbClr val="15158A"/>
                </a:solidFill>
                <a:latin typeface="Arial" charset="0"/>
                <a:ea typeface="ＭＳ Ｐゴシック" charset="0"/>
                <a:cs typeface="ＭＳ Ｐゴシック" charset="0"/>
              </a:rPr>
              <a:t>pneumoniae</a:t>
            </a:r>
            <a:r>
              <a:rPr lang="fr-FR" sz="2200" i="1" dirty="0" smtClean="0">
                <a:solidFill>
                  <a:srgbClr val="15158A"/>
                </a:solidFill>
                <a:latin typeface="Arial" charset="0"/>
                <a:ea typeface="ＭＳ Ｐゴシック" charset="0"/>
                <a:cs typeface="ＭＳ Ｐゴシック" charset="0"/>
              </a:rPr>
              <a:t> </a:t>
            </a:r>
            <a:r>
              <a:rPr lang="fr-FR" sz="2200" dirty="0" smtClean="0">
                <a:solidFill>
                  <a:srgbClr val="15158A"/>
                </a:solidFill>
                <a:latin typeface="Arial" charset="0"/>
                <a:ea typeface="ＭＳ Ｐゴシック" charset="0"/>
                <a:cs typeface="ＭＳ Ｐゴシック" charset="0"/>
              </a:rPr>
              <a:t>très probablement </a:t>
            </a:r>
            <a:r>
              <a:rPr lang="fr-FR" sz="2200" dirty="0" err="1" smtClean="0">
                <a:solidFill>
                  <a:srgbClr val="15158A"/>
                </a:solidFill>
                <a:latin typeface="Arial" charset="0"/>
                <a:ea typeface="ＭＳ Ｐゴシック" charset="0"/>
                <a:cs typeface="ＭＳ Ｐゴシック" charset="0"/>
              </a:rPr>
              <a:t>hypervirulente</a:t>
            </a:r>
            <a:endParaRPr lang="fr-FR" sz="2200" dirty="0" smtClean="0">
              <a:solidFill>
                <a:srgbClr val="15158A"/>
              </a:solidFill>
              <a:latin typeface="Arial" charset="0"/>
              <a:ea typeface="ＭＳ Ｐゴシック" charset="0"/>
              <a:cs typeface="ＭＳ Ｐゴシック" charset="0"/>
            </a:endParaRPr>
          </a:p>
          <a:p>
            <a:pPr marL="742950" lvl="1" indent="-285750" defTabSz="914400" eaLnBrk="0" fontAlgn="base" hangingPunct="0">
              <a:spcBef>
                <a:spcPct val="0"/>
              </a:spcBef>
              <a:spcAft>
                <a:spcPts val="600"/>
              </a:spcAft>
              <a:buFont typeface="Courier New"/>
              <a:buChar char="o"/>
            </a:pPr>
            <a:r>
              <a:rPr lang="fr-FR" sz="2200" dirty="0" smtClean="0">
                <a:solidFill>
                  <a:srgbClr val="15158A"/>
                </a:solidFill>
                <a:latin typeface="Arial" charset="0"/>
                <a:ea typeface="ＭＳ Ｐゴシック" charset="0"/>
                <a:cs typeface="ＭＳ Ｐゴシック" charset="0"/>
              </a:rPr>
              <a:t>Existence d’un SAM</a:t>
            </a:r>
          </a:p>
          <a:p>
            <a:pPr algn="ctr" defTabSz="914400" eaLnBrk="0" fontAlgn="base" hangingPunct="0">
              <a:spcBef>
                <a:spcPct val="0"/>
              </a:spcBef>
              <a:spcAft>
                <a:spcPct val="0"/>
              </a:spcAft>
            </a:pPr>
            <a:r>
              <a:rPr lang="fr-FR" sz="2200" dirty="0" smtClean="0">
                <a:solidFill>
                  <a:srgbClr val="15158A"/>
                </a:solidFill>
                <a:latin typeface="Arial" charset="0"/>
                <a:ea typeface="ＭＳ Ｐゴシック" charset="0"/>
                <a:cs typeface="ＭＳ Ｐゴシック" charset="0"/>
              </a:rPr>
              <a:t>L’expert estime la perte de chance de survie </a:t>
            </a:r>
            <a:r>
              <a:rPr lang="fr-FR" sz="2200" smtClean="0">
                <a:solidFill>
                  <a:srgbClr val="15158A"/>
                </a:solidFill>
                <a:latin typeface="Arial" charset="0"/>
                <a:ea typeface="ＭＳ Ｐゴシック" charset="0"/>
                <a:cs typeface="ＭＳ Ｐゴシック" charset="0"/>
              </a:rPr>
              <a:t>à 30 </a:t>
            </a:r>
            <a:r>
              <a:rPr lang="fr-FR" sz="2200" dirty="0" smtClean="0">
                <a:solidFill>
                  <a:srgbClr val="15158A"/>
                </a:solidFill>
                <a:latin typeface="Arial" charset="0"/>
                <a:ea typeface="ＭＳ Ｐゴシック" charset="0"/>
                <a:cs typeface="ＭＳ Ｐゴシック" charset="0"/>
              </a:rPr>
              <a:t>%</a:t>
            </a:r>
          </a:p>
          <a:p>
            <a:pPr marL="742950" lvl="1" indent="-285750" defTabSz="914400" eaLnBrk="0" fontAlgn="base" hangingPunct="0">
              <a:spcBef>
                <a:spcPct val="0"/>
              </a:spcBef>
              <a:spcAft>
                <a:spcPct val="0"/>
              </a:spcAft>
              <a:buFont typeface="Courier New"/>
              <a:buChar char="o"/>
            </a:pPr>
            <a:endParaRPr lang="fr-FR" dirty="0">
              <a:solidFill>
                <a:srgbClr val="15158A"/>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66639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_file_232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910" y="1463902"/>
            <a:ext cx="5442518" cy="406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2943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685800" y="260350"/>
            <a:ext cx="7772400" cy="865188"/>
          </a:xfrm>
        </p:spPr>
        <p:txBody>
          <a:bodyPr/>
          <a:lstStyle/>
          <a:p>
            <a:r>
              <a:rPr lang="fr-FR" dirty="0" smtClean="0"/>
              <a:t>CAS CLINIQUE II</a:t>
            </a:r>
          </a:p>
        </p:txBody>
      </p:sp>
      <p:sp>
        <p:nvSpPr>
          <p:cNvPr id="4099" name="Espace réservé du contenu 2"/>
          <p:cNvSpPr>
            <a:spLocks noGrp="1"/>
          </p:cNvSpPr>
          <p:nvPr>
            <p:ph idx="1"/>
          </p:nvPr>
        </p:nvSpPr>
        <p:spPr>
          <a:xfrm>
            <a:off x="250825" y="1412875"/>
            <a:ext cx="8424863" cy="4895850"/>
          </a:xfrm>
        </p:spPr>
        <p:txBody>
          <a:bodyPr/>
          <a:lstStyle/>
          <a:p>
            <a:r>
              <a:rPr lang="fr-FR" dirty="0" smtClean="0">
                <a:solidFill>
                  <a:schemeClr val="tx1"/>
                </a:solidFill>
                <a:latin typeface="Times New Roman" panose="02020603050405020304" pitchFamily="18" charset="0"/>
                <a:cs typeface="Times New Roman" panose="02020603050405020304" pitchFamily="18" charset="0"/>
              </a:rPr>
              <a:t>M. AL, 50 ans, béninois, vit en alternance au Bénin et en France, travaille dans l’import-export.</a:t>
            </a:r>
          </a:p>
          <a:p>
            <a:r>
              <a:rPr lang="fr-FR" dirty="0" smtClean="0">
                <a:solidFill>
                  <a:schemeClr val="tx1"/>
                </a:solidFill>
                <a:latin typeface="Times New Roman" panose="02020603050405020304" pitchFamily="18" charset="0"/>
                <a:cs typeface="Times New Roman" panose="02020603050405020304" pitchFamily="18" charset="0"/>
              </a:rPr>
              <a:t>Juillet 2001 (au Bénin): céphalées, vertiges, TDM au CHU de Cotonou diagnostic de métastases cérébrales  (2 lésions temporo-pariétale et </a:t>
            </a:r>
            <a:r>
              <a:rPr lang="fr-FR" dirty="0" err="1" smtClean="0">
                <a:solidFill>
                  <a:schemeClr val="tx1"/>
                </a:solidFill>
                <a:latin typeface="Times New Roman" panose="02020603050405020304" pitchFamily="18" charset="0"/>
                <a:cs typeface="Times New Roman" panose="02020603050405020304" pitchFamily="18" charset="0"/>
              </a:rPr>
              <a:t>fronto</a:t>
            </a:r>
            <a:r>
              <a:rPr lang="fr-FR" dirty="0" smtClean="0">
                <a:solidFill>
                  <a:schemeClr val="tx1"/>
                </a:solidFill>
                <a:latin typeface="Times New Roman" panose="02020603050405020304" pitchFamily="18" charset="0"/>
                <a:cs typeface="Times New Roman" panose="02020603050405020304" pitchFamily="18" charset="0"/>
              </a:rPr>
              <a:t>-pariétale droites avec effet de masse important)</a:t>
            </a:r>
          </a:p>
          <a:p>
            <a:r>
              <a:rPr lang="fr-FR" dirty="0" smtClean="0">
                <a:solidFill>
                  <a:schemeClr val="tx1"/>
                </a:solidFill>
                <a:latin typeface="Times New Roman" panose="02020603050405020304" pitchFamily="18" charset="0"/>
                <a:cs typeface="Times New Roman" panose="02020603050405020304" pitchFamily="18" charset="0"/>
              </a:rPr>
              <a:t>Retour en France fin novembre 2001</a:t>
            </a:r>
          </a:p>
        </p:txBody>
      </p:sp>
    </p:spTree>
    <p:extLst>
      <p:ext uri="{BB962C8B-B14F-4D97-AF65-F5344CB8AC3E}">
        <p14:creationId xmlns:p14="http://schemas.microsoft.com/office/powerpoint/2010/main" val="3563282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60558"/>
            <a:ext cx="7772400" cy="762000"/>
          </a:xfrm>
          <a:noFill/>
          <a:ln>
            <a:noFill/>
          </a:ln>
        </p:spPr>
        <p:txBody>
          <a:bodyPr/>
          <a:lstStyle/>
          <a:p>
            <a:r>
              <a:rPr lang="fr-FR" dirty="0" smtClean="0"/>
              <a:t>Cas clinique</a:t>
            </a:r>
            <a:endParaRPr lang="fr-FR" dirty="0"/>
          </a:p>
        </p:txBody>
      </p:sp>
      <p:sp>
        <p:nvSpPr>
          <p:cNvPr id="3" name="Espace réservé du contenu 2"/>
          <p:cNvSpPr>
            <a:spLocks noGrp="1"/>
          </p:cNvSpPr>
          <p:nvPr>
            <p:ph idx="1"/>
          </p:nvPr>
        </p:nvSpPr>
        <p:spPr>
          <a:xfrm>
            <a:off x="685800" y="1219200"/>
            <a:ext cx="7772400" cy="5490388"/>
          </a:xfrm>
        </p:spPr>
        <p:txBody>
          <a:bodyPr/>
          <a:lstStyle/>
          <a:p>
            <a:r>
              <a:rPr lang="fr-FR" sz="2200" b="0" dirty="0" smtClean="0"/>
              <a:t>Femme 60 ans, caissière dans un supermarché</a:t>
            </a:r>
          </a:p>
          <a:p>
            <a:r>
              <a:rPr lang="fr-FR" sz="2200" b="0" dirty="0" smtClean="0"/>
              <a:t>Origine vietnamienne</a:t>
            </a:r>
          </a:p>
          <a:p>
            <a:pPr marL="400050" lvl="1" indent="0"/>
            <a:r>
              <a:rPr lang="fr-FR" sz="2200" b="0" dirty="0" smtClean="0"/>
              <a:t>Pas de voyage depuis 10 ans</a:t>
            </a:r>
          </a:p>
          <a:p>
            <a:r>
              <a:rPr lang="fr-FR" sz="2200" b="0" dirty="0" smtClean="0"/>
              <a:t>Pas d’antécédent particulier</a:t>
            </a:r>
          </a:p>
          <a:p>
            <a:pPr marL="0" indent="0">
              <a:buNone/>
            </a:pPr>
            <a:r>
              <a:rPr lang="fr-FR" sz="2200" dirty="0" smtClean="0"/>
              <a:t>25 Janvier 2017 : </a:t>
            </a:r>
          </a:p>
          <a:p>
            <a:r>
              <a:rPr lang="fr-FR" sz="2200" b="0" dirty="0" smtClean="0"/>
              <a:t>Se rend aux urgences pour céphalées rebelles depuis 3 j (paracétamol et ibuprofène prescrit par SOS médecins)</a:t>
            </a:r>
          </a:p>
          <a:p>
            <a:r>
              <a:rPr lang="fr-FR" sz="2200" b="0" dirty="0" smtClean="0"/>
              <a:t>A l’entrée </a:t>
            </a:r>
          </a:p>
          <a:p>
            <a:pPr marL="800100" lvl="1" indent="-342900">
              <a:buFont typeface="Courier New"/>
              <a:buChar char="o"/>
            </a:pPr>
            <a:r>
              <a:rPr lang="fr-FR" sz="2200" b="0" dirty="0" smtClean="0"/>
              <a:t>36,8°C</a:t>
            </a:r>
          </a:p>
          <a:p>
            <a:pPr marL="800100" lvl="1" indent="-342900">
              <a:buFont typeface="Courier New"/>
              <a:buChar char="o"/>
            </a:pPr>
            <a:r>
              <a:rPr lang="fr-FR" sz="2200" b="0" dirty="0" smtClean="0"/>
              <a:t>TA 110/78, FC 70/min, SpO</a:t>
            </a:r>
            <a:r>
              <a:rPr lang="fr-FR" sz="2200" b="0" baseline="-25000" dirty="0" smtClean="0"/>
              <a:t>2</a:t>
            </a:r>
            <a:r>
              <a:rPr lang="fr-FR" sz="2200" b="0" dirty="0" smtClean="0"/>
              <a:t> 98 % en 21 %</a:t>
            </a:r>
          </a:p>
          <a:p>
            <a:pPr marL="800100" lvl="1" indent="-342900">
              <a:buFont typeface="Courier New"/>
              <a:buChar char="o"/>
            </a:pPr>
            <a:r>
              <a:rPr lang="fr-FR" sz="2200" b="0" dirty="0" smtClean="0"/>
              <a:t>Examen neurologique sans particularité – Glasgow 15</a:t>
            </a:r>
          </a:p>
          <a:p>
            <a:pPr marL="800100" lvl="1" indent="-342900">
              <a:buFont typeface="Courier New"/>
              <a:buChar char="o"/>
            </a:pPr>
            <a:r>
              <a:rPr lang="fr-FR" sz="2200" b="0" dirty="0" smtClean="0"/>
              <a:t>En raison du caractère rebelle des céphalée -&gt; TDM sans injection « </a:t>
            </a:r>
            <a:r>
              <a:rPr lang="fr-FR" sz="2200" b="0" i="1" dirty="0" smtClean="0"/>
              <a:t>pas de saignement, pas d’AVC, pas de sinusite</a:t>
            </a:r>
            <a:r>
              <a:rPr lang="fr-FR" sz="2200" b="0" dirty="0" smtClean="0"/>
              <a:t> »</a:t>
            </a:r>
          </a:p>
          <a:p>
            <a:endParaRPr lang="fr-FR" sz="2200" b="0" dirty="0"/>
          </a:p>
        </p:txBody>
      </p:sp>
    </p:spTree>
    <p:extLst>
      <p:ext uri="{BB962C8B-B14F-4D97-AF65-F5344CB8AC3E}">
        <p14:creationId xmlns:p14="http://schemas.microsoft.com/office/powerpoint/2010/main" val="8931791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1"/>
          <p:cNvSpPr txBox="1">
            <a:spLocks noChangeArrowheads="1"/>
          </p:cNvSpPr>
          <p:nvPr/>
        </p:nvSpPr>
        <p:spPr bwMode="auto">
          <a:xfrm>
            <a:off x="238125" y="293688"/>
            <a:ext cx="87233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fr-FR" sz="2800" dirty="0"/>
              <a:t>Le 30/11/01, consultation de neurochirurgie en </a:t>
            </a:r>
            <a:r>
              <a:rPr lang="fr-FR" sz="2800" dirty="0" smtClean="0"/>
              <a:t>CHU : </a:t>
            </a:r>
            <a:r>
              <a:rPr lang="fr-FR" sz="2800" dirty="0"/>
              <a:t>diagnostic de métastases; pas d’indication </a:t>
            </a:r>
            <a:r>
              <a:rPr lang="fr-FR" sz="2800" dirty="0" err="1"/>
              <a:t>chir</a:t>
            </a:r>
            <a:r>
              <a:rPr lang="fr-FR" sz="2800" dirty="0"/>
              <a:t>; prescription de corticothérapie et  renvoi « </a:t>
            </a:r>
            <a:r>
              <a:rPr lang="fr-FR" sz="2800" i="1" dirty="0"/>
              <a:t>dans un hôpital de circonscription</a:t>
            </a:r>
            <a:r>
              <a:rPr lang="fr-FR" sz="2800" dirty="0"/>
              <a:t> » pour recherche de primitif.</a:t>
            </a:r>
          </a:p>
          <a:p>
            <a:pPr>
              <a:buFont typeface="Arial" pitchFamily="34" charset="0"/>
              <a:buChar char="•"/>
            </a:pPr>
            <a:r>
              <a:rPr lang="fr-FR" sz="2800" dirty="0"/>
              <a:t>Le bilan, exhaustif, s’avère négatif</a:t>
            </a:r>
          </a:p>
          <a:p>
            <a:pPr>
              <a:buFont typeface="Arial" pitchFamily="34" charset="0"/>
              <a:buChar char="•"/>
            </a:pPr>
            <a:r>
              <a:rPr lang="fr-FR" sz="2800" dirty="0"/>
              <a:t>Amélioration de l’état général sous corticoïdes</a:t>
            </a:r>
          </a:p>
          <a:p>
            <a:pPr>
              <a:buFont typeface="Arial" pitchFamily="34" charset="0"/>
              <a:buChar char="•"/>
            </a:pPr>
            <a:r>
              <a:rPr lang="fr-FR" sz="2800" dirty="0"/>
              <a:t>Second avis neurochirurgical dans un autre CHU, 1</a:t>
            </a:r>
            <a:r>
              <a:rPr lang="fr-FR" sz="2800" baseline="30000" dirty="0"/>
              <a:t>ère</a:t>
            </a:r>
            <a:r>
              <a:rPr lang="fr-FR" sz="2800" dirty="0"/>
              <a:t> biopsie stéréotaxique (16/01/02) : peu contributive (nécrose; infiltration lymphoïde?). Arrêt progressif des corticoïdes.</a:t>
            </a:r>
          </a:p>
          <a:p>
            <a:pPr>
              <a:buFont typeface="Arial" pitchFamily="34" charset="0"/>
              <a:buChar char="•"/>
            </a:pPr>
            <a:r>
              <a:rPr lang="fr-FR" sz="2800" dirty="0"/>
              <a:t>Exérèse neurochirurgicale (25/03/02) : </a:t>
            </a:r>
            <a:r>
              <a:rPr lang="fr-FR" sz="2800" dirty="0" err="1">
                <a:solidFill>
                  <a:srgbClr val="FF0000"/>
                </a:solidFill>
              </a:rPr>
              <a:t>tuberculome</a:t>
            </a:r>
            <a:r>
              <a:rPr lang="fr-FR" sz="2800" dirty="0"/>
              <a:t>, BAAR+, culture + BK multi-S</a:t>
            </a:r>
          </a:p>
        </p:txBody>
      </p:sp>
    </p:spTree>
    <p:extLst>
      <p:ext uri="{BB962C8B-B14F-4D97-AF65-F5344CB8AC3E}">
        <p14:creationId xmlns:p14="http://schemas.microsoft.com/office/powerpoint/2010/main" val="13218415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07950" y="333375"/>
            <a:ext cx="88566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fr-FR" sz="3200" dirty="0"/>
              <a:t>VIH -</a:t>
            </a:r>
          </a:p>
          <a:p>
            <a:pPr marL="342900" indent="-342900">
              <a:buFont typeface="Arial" pitchFamily="34" charset="0"/>
              <a:buChar char="•"/>
            </a:pPr>
            <a:r>
              <a:rPr lang="fr-FR" sz="3200" dirty="0"/>
              <a:t>Quadrithérapie anti-</a:t>
            </a:r>
            <a:r>
              <a:rPr lang="fr-FR" sz="3200" dirty="0">
                <a:sym typeface="Symbol" pitchFamily="18" charset="2"/>
              </a:rPr>
              <a:t>BK</a:t>
            </a:r>
            <a:r>
              <a:rPr lang="fr-FR" sz="3200" dirty="0"/>
              <a:t> débutée le 5/04/02 ; bithérapie à partir du 5/07/02 (poursuivie jusqu’à mi-octobre 2003). </a:t>
            </a:r>
          </a:p>
          <a:p>
            <a:pPr marL="342900" indent="-342900">
              <a:buFont typeface="Arial" pitchFamily="34" charset="0"/>
              <a:buChar char="•"/>
            </a:pPr>
            <a:r>
              <a:rPr lang="fr-FR" sz="3200" dirty="0"/>
              <a:t>Retour à domicile le 15/04/02</a:t>
            </a:r>
          </a:p>
          <a:p>
            <a:pPr marL="342900" indent="-342900">
              <a:buFont typeface="Arial" pitchFamily="34" charset="0"/>
              <a:buChar char="•"/>
            </a:pPr>
            <a:r>
              <a:rPr lang="fr-FR" sz="3200" dirty="0"/>
              <a:t>Mars-avril 2003 : diagnostic d’ostéonécrose aseptique de hanche bilatérale</a:t>
            </a:r>
          </a:p>
          <a:p>
            <a:pPr marL="342900" indent="-342900">
              <a:buFont typeface="Arial" pitchFamily="34" charset="0"/>
              <a:buChar char="•"/>
            </a:pPr>
            <a:r>
              <a:rPr lang="fr-FR" sz="3200" dirty="0"/>
              <a:t>PTH G (avril 2004) puis droite (juillet 2004);</a:t>
            </a:r>
          </a:p>
          <a:p>
            <a:pPr marL="342900" indent="-342900">
              <a:buFont typeface="Arial" pitchFamily="34" charset="0"/>
              <a:buChar char="•"/>
            </a:pPr>
            <a:r>
              <a:rPr lang="fr-FR" sz="3200" dirty="0"/>
              <a:t>Février 2005 : douleur du MIG, syndrome inflammatoire (CRP 159 mg/l).</a:t>
            </a:r>
          </a:p>
          <a:p>
            <a:pPr marL="342900" indent="-342900">
              <a:buFont typeface="Arial" pitchFamily="34" charset="0"/>
              <a:buChar char="•"/>
            </a:pPr>
            <a:r>
              <a:rPr lang="fr-FR" sz="3200" dirty="0">
                <a:solidFill>
                  <a:srgbClr val="FF0000"/>
                </a:solidFill>
              </a:rPr>
              <a:t>Hospitalisation en médecine interne en CHU du 04/03/05 au 10/03/05</a:t>
            </a:r>
          </a:p>
        </p:txBody>
      </p:sp>
    </p:spTree>
    <p:extLst>
      <p:ext uri="{BB962C8B-B14F-4D97-AF65-F5344CB8AC3E}">
        <p14:creationId xmlns:p14="http://schemas.microsoft.com/office/powerpoint/2010/main" val="30917330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1"/>
          <p:cNvSpPr txBox="1">
            <a:spLocks noChangeArrowheads="1"/>
          </p:cNvSpPr>
          <p:nvPr/>
        </p:nvSpPr>
        <p:spPr bwMode="auto">
          <a:xfrm>
            <a:off x="0" y="28575"/>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fr-FR" sz="2800" dirty="0"/>
              <a:t>Ponction du genou G le 8/03/05 : 3700 éléments/mm3, 40% PNN, pas de germe au direct et en culture; pas de chimie ; électrophorèse </a:t>
            </a:r>
            <a:r>
              <a:rPr lang="fr-FR" sz="2800" dirty="0" err="1"/>
              <a:t>Hb</a:t>
            </a:r>
            <a:r>
              <a:rPr lang="fr-FR" sz="2800" dirty="0"/>
              <a:t> </a:t>
            </a:r>
            <a:r>
              <a:rPr lang="fr-FR" sz="2800" dirty="0" err="1"/>
              <a:t>Nle</a:t>
            </a:r>
            <a:r>
              <a:rPr lang="fr-FR" sz="2800" dirty="0"/>
              <a:t>.</a:t>
            </a:r>
          </a:p>
          <a:p>
            <a:pPr>
              <a:buFont typeface="Arial" pitchFamily="34" charset="0"/>
              <a:buChar char="•"/>
            </a:pPr>
            <a:r>
              <a:rPr lang="fr-FR" sz="2800" dirty="0"/>
              <a:t>Nouvelle hospitalisation au CHU le 12/04/05</a:t>
            </a:r>
          </a:p>
          <a:p>
            <a:pPr>
              <a:buFont typeface="Arial" pitchFamily="34" charset="0"/>
              <a:buChar char="•"/>
            </a:pPr>
            <a:r>
              <a:rPr lang="fr-FR" sz="2800" dirty="0"/>
              <a:t>Pas de fièvre. AEG, douleurs du genou G++</a:t>
            </a:r>
          </a:p>
          <a:p>
            <a:pPr>
              <a:buFont typeface="Arial" pitchFamily="34" charset="0"/>
              <a:buChar char="•"/>
            </a:pPr>
            <a:r>
              <a:rPr lang="fr-FR" sz="2800" dirty="0"/>
              <a:t>Leucocytose </a:t>
            </a:r>
            <a:r>
              <a:rPr lang="fr-FR" sz="2800" dirty="0" err="1"/>
              <a:t>Nle</a:t>
            </a:r>
            <a:r>
              <a:rPr lang="fr-FR" sz="2800" dirty="0"/>
              <a:t>, CRP 110 mg/l, hémocultures -</a:t>
            </a:r>
          </a:p>
          <a:p>
            <a:pPr>
              <a:buFont typeface="Arial" pitchFamily="34" charset="0"/>
              <a:buChar char="•"/>
            </a:pPr>
            <a:r>
              <a:rPr lang="fr-FR" sz="2800" dirty="0" err="1"/>
              <a:t>Rx</a:t>
            </a:r>
            <a:r>
              <a:rPr lang="fr-FR" sz="2800" dirty="0"/>
              <a:t> du fémur G : lacunes osseuse multiples </a:t>
            </a:r>
          </a:p>
          <a:p>
            <a:pPr>
              <a:buFont typeface="Arial" pitchFamily="34" charset="0"/>
              <a:buChar char="•"/>
            </a:pPr>
            <a:r>
              <a:rPr lang="fr-FR" sz="2800" dirty="0"/>
              <a:t>IRM 12/04/05 : évocatrice ONA extrémités inférieure du fémur et supérieure du tibia G? </a:t>
            </a:r>
            <a:r>
              <a:rPr lang="fr-FR" sz="2800" i="1" dirty="0"/>
              <a:t>(en fait, appositions </a:t>
            </a:r>
            <a:r>
              <a:rPr lang="fr-FR" sz="2800" i="1" dirty="0" err="1"/>
              <a:t>périostées</a:t>
            </a:r>
            <a:r>
              <a:rPr lang="fr-FR" sz="2800" i="1" dirty="0"/>
              <a:t>+++)</a:t>
            </a:r>
          </a:p>
          <a:p>
            <a:pPr>
              <a:buFont typeface="Arial" pitchFamily="34" charset="0"/>
              <a:buChar char="•"/>
            </a:pPr>
            <a:r>
              <a:rPr lang="fr-FR" sz="2800" dirty="0"/>
              <a:t>Scintigraphie au Tc 21/04/05 : fixation isolée extrémité &lt; fémur G</a:t>
            </a:r>
          </a:p>
          <a:p>
            <a:pPr>
              <a:buFont typeface="Arial" pitchFamily="34" charset="0"/>
              <a:buChar char="•"/>
            </a:pPr>
            <a:r>
              <a:rPr lang="fr-FR" sz="2800" dirty="0">
                <a:solidFill>
                  <a:srgbClr val="FF0000"/>
                </a:solidFill>
              </a:rPr>
              <a:t>19/04/05 : biopsie synoviale genou G</a:t>
            </a:r>
            <a:r>
              <a:rPr lang="fr-FR" sz="2800" dirty="0"/>
              <a:t>; ponction du liquide articulaire : culture négative</a:t>
            </a:r>
          </a:p>
        </p:txBody>
      </p:sp>
    </p:spTree>
    <p:extLst>
      <p:ext uri="{BB962C8B-B14F-4D97-AF65-F5344CB8AC3E}">
        <p14:creationId xmlns:p14="http://schemas.microsoft.com/office/powerpoint/2010/main" val="270863039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p:cNvSpPr txBox="1">
            <a:spLocks noChangeArrowheads="1"/>
          </p:cNvSpPr>
          <p:nvPr/>
        </p:nvSpPr>
        <p:spPr bwMode="auto">
          <a:xfrm>
            <a:off x="274638" y="404813"/>
            <a:ext cx="85312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fr-FR" sz="3200" dirty="0">
                <a:solidFill>
                  <a:srgbClr val="FF0000"/>
                </a:solidFill>
              </a:rPr>
              <a:t>28/04/2005</a:t>
            </a:r>
            <a:r>
              <a:rPr lang="fr-FR" sz="3200" dirty="0"/>
              <a:t> : 39°C, </a:t>
            </a:r>
            <a:r>
              <a:rPr lang="fr-FR" sz="3200" dirty="0">
                <a:sym typeface="Symbol" pitchFamily="18" charset="2"/>
              </a:rPr>
              <a:t> </a:t>
            </a:r>
            <a:r>
              <a:rPr lang="fr-FR" sz="3200" dirty="0"/>
              <a:t>volume genou G; nouvelle ponction articulaire : 30000 éléments/mm3, 90 % PNN, culture + à </a:t>
            </a:r>
            <a:r>
              <a:rPr lang="fr-FR" sz="3200" dirty="0">
                <a:solidFill>
                  <a:srgbClr val="FF0000"/>
                </a:solidFill>
              </a:rPr>
              <a:t>pneumocoque</a:t>
            </a:r>
            <a:r>
              <a:rPr lang="fr-FR" sz="3200" dirty="0"/>
              <a:t> (CMI amoxicilline 1 mg/, </a:t>
            </a:r>
            <a:r>
              <a:rPr lang="fr-FR" sz="3200" dirty="0" err="1"/>
              <a:t>céfotaxime</a:t>
            </a:r>
            <a:r>
              <a:rPr lang="fr-FR" sz="3200" dirty="0"/>
              <a:t> 0,5 mg/l).</a:t>
            </a:r>
          </a:p>
          <a:p>
            <a:pPr>
              <a:buFont typeface="Arial" pitchFamily="34" charset="0"/>
              <a:buChar char="•"/>
            </a:pPr>
            <a:r>
              <a:rPr lang="fr-FR" sz="3200" dirty="0"/>
              <a:t>vancomycine-gentamicine IV puis </a:t>
            </a:r>
            <a:r>
              <a:rPr lang="fr-FR" sz="3200" dirty="0" err="1"/>
              <a:t>céfotaxime</a:t>
            </a:r>
            <a:r>
              <a:rPr lang="fr-FR" sz="3200" dirty="0"/>
              <a:t> IV (6 g/j)</a:t>
            </a:r>
          </a:p>
          <a:p>
            <a:pPr>
              <a:buFont typeface="Arial" pitchFamily="34" charset="0"/>
              <a:buChar char="•"/>
            </a:pPr>
            <a:r>
              <a:rPr lang="fr-FR" sz="3200" dirty="0"/>
              <a:t>Staff d’infectiologie du 6 mai 2005 (équipe mobile) : «…</a:t>
            </a:r>
            <a:r>
              <a:rPr lang="fr-FR" sz="3200" i="1" dirty="0"/>
              <a:t>Arthrite </a:t>
            </a:r>
            <a:r>
              <a:rPr lang="fr-FR" sz="3200" i="1" u="sng" dirty="0"/>
              <a:t>clairement nosocomiale </a:t>
            </a:r>
            <a:r>
              <a:rPr lang="fr-FR" sz="3200" i="1" dirty="0"/>
              <a:t>à pneumocoque… Enquête à faire avec l’unité d’hygiène…</a:t>
            </a:r>
            <a:r>
              <a:rPr lang="fr-FR" sz="3200" dirty="0"/>
              <a:t>».</a:t>
            </a:r>
          </a:p>
          <a:p>
            <a:pPr>
              <a:buFont typeface="Arial" pitchFamily="34" charset="0"/>
              <a:buChar char="•"/>
            </a:pPr>
            <a:r>
              <a:rPr lang="fr-FR" sz="3200" dirty="0"/>
              <a:t>Retour à domicile le 27/05/05 sous </a:t>
            </a:r>
            <a:r>
              <a:rPr lang="fr-FR" sz="3200" dirty="0" err="1"/>
              <a:t>ceftriaxone</a:t>
            </a:r>
            <a:r>
              <a:rPr lang="fr-FR" sz="3200" dirty="0"/>
              <a:t> IV 2 g/j.</a:t>
            </a:r>
          </a:p>
        </p:txBody>
      </p:sp>
    </p:spTree>
    <p:extLst>
      <p:ext uri="{BB962C8B-B14F-4D97-AF65-F5344CB8AC3E}">
        <p14:creationId xmlns:p14="http://schemas.microsoft.com/office/powerpoint/2010/main" val="38219696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403226" y="458788"/>
            <a:ext cx="8331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dirty="0"/>
              <a:t>Conclusion du CRH en médecine interne  :</a:t>
            </a:r>
          </a:p>
          <a:p>
            <a:r>
              <a:rPr lang="fr-FR" sz="2800" i="1" dirty="0"/>
              <a:t>«…Arthrite septique à pneumocoque </a:t>
            </a:r>
            <a:r>
              <a:rPr lang="fr-FR" sz="2800" b="1" i="1" dirty="0"/>
              <a:t>possiblement</a:t>
            </a:r>
            <a:r>
              <a:rPr lang="fr-FR" sz="2800" i="1" dirty="0"/>
              <a:t> acquise en milieu hospitalier…Nécrose du condyle interne du fémur G avec syndrome inflammatoire et fièvre fluctuante évoluant depuis février 2005, faisant évoquer l’hypothèse d’une ostéomyélite sous-jacente dont le germe reste à isoler (tuberculose ? pneumocoque ? salmonelle ?)…</a:t>
            </a:r>
            <a:endParaRPr lang="fr-FR" sz="2800" dirty="0"/>
          </a:p>
          <a:p>
            <a:r>
              <a:rPr lang="fr-FR" sz="2800" i="1" dirty="0"/>
              <a:t>Lésion fémorale gauche semblant s’intégrer en dehors du contexte infectieux dans une maladie osseuse plus vaste (lacunes osseuses multiples et antécédents d’ostéonécrose des deux cols fémoraux) dont l’étiologie reste en suspens…»</a:t>
            </a:r>
            <a:endParaRPr lang="fr-FR" sz="2800" dirty="0"/>
          </a:p>
        </p:txBody>
      </p:sp>
    </p:spTree>
    <p:extLst>
      <p:ext uri="{BB962C8B-B14F-4D97-AF65-F5344CB8AC3E}">
        <p14:creationId xmlns:p14="http://schemas.microsoft.com/office/powerpoint/2010/main" val="21925256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438151" y="693738"/>
            <a:ext cx="8191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fr-FR" sz="2800" dirty="0"/>
              <a:t>Hospitalisation en </a:t>
            </a:r>
            <a:r>
              <a:rPr lang="fr-FR" sz="2800" dirty="0" err="1"/>
              <a:t>rhumato</a:t>
            </a:r>
            <a:r>
              <a:rPr lang="fr-FR" sz="2800" dirty="0"/>
              <a:t> hors </a:t>
            </a:r>
            <a:r>
              <a:rPr lang="fr-FR" sz="2800" dirty="0" smtClean="0"/>
              <a:t>CHU </a:t>
            </a:r>
            <a:r>
              <a:rPr lang="fr-FR" sz="2800" dirty="0"/>
              <a:t>le 22/06/15</a:t>
            </a:r>
          </a:p>
          <a:p>
            <a:pPr>
              <a:buFont typeface="Arial" pitchFamily="34" charset="0"/>
              <a:buChar char="•"/>
            </a:pPr>
            <a:r>
              <a:rPr lang="fr-FR" sz="2800" dirty="0"/>
              <a:t>37,8°C, CRP 50 mg/l, VS 90 mm à la 1</a:t>
            </a:r>
            <a:r>
              <a:rPr lang="fr-FR" sz="2800" baseline="30000" dirty="0"/>
              <a:t>ère</a:t>
            </a:r>
            <a:r>
              <a:rPr lang="fr-FR" sz="2800" dirty="0"/>
              <a:t> h.</a:t>
            </a:r>
          </a:p>
          <a:p>
            <a:pPr>
              <a:buFont typeface="Arial" pitchFamily="34" charset="0"/>
              <a:buChar char="•"/>
            </a:pPr>
            <a:r>
              <a:rPr lang="fr-FR" sz="2800" dirty="0"/>
              <a:t>IRM 23/06/15 : ostéomyélite étendue du fémur G avec atteinte des parties molles</a:t>
            </a:r>
          </a:p>
          <a:p>
            <a:pPr>
              <a:buFont typeface="Arial" pitchFamily="34" charset="0"/>
              <a:buChar char="•"/>
            </a:pPr>
            <a:r>
              <a:rPr lang="fr-FR" sz="2800" dirty="0"/>
              <a:t>Conclusion du CRH : «…</a:t>
            </a:r>
            <a:r>
              <a:rPr lang="fr-FR" sz="2800" i="1" dirty="0"/>
              <a:t>L’arthrite du genou gauche à </a:t>
            </a:r>
            <a:r>
              <a:rPr lang="fr-FR" sz="2800" dirty="0"/>
              <a:t>Streptococcus </a:t>
            </a:r>
            <a:r>
              <a:rPr lang="fr-FR" sz="2800" dirty="0" err="1"/>
              <a:t>pneumoniae</a:t>
            </a:r>
            <a:r>
              <a:rPr lang="fr-FR" sz="2800" i="1" dirty="0"/>
              <a:t> du mois d’avril dernier est probablement secondaire à cette ostéomyélite</a:t>
            </a:r>
            <a:r>
              <a:rPr lang="fr-FR" sz="2800" dirty="0"/>
              <a:t>…».</a:t>
            </a:r>
          </a:p>
          <a:p>
            <a:pPr>
              <a:buFont typeface="Arial" pitchFamily="34" charset="0"/>
              <a:buChar char="•"/>
            </a:pPr>
            <a:r>
              <a:rPr lang="fr-FR" sz="2800" dirty="0"/>
              <a:t>Biopsie </a:t>
            </a:r>
            <a:r>
              <a:rPr lang="fr-FR" sz="2800" dirty="0" err="1"/>
              <a:t>chir</a:t>
            </a:r>
            <a:r>
              <a:rPr lang="fr-FR" sz="2800" dirty="0"/>
              <a:t> 13/07/05 : 4 prélèvements/4 + à </a:t>
            </a:r>
            <a:r>
              <a:rPr lang="fr-FR" sz="2800" dirty="0">
                <a:solidFill>
                  <a:srgbClr val="FFC000"/>
                </a:solidFill>
              </a:rPr>
              <a:t>pneumocoque</a:t>
            </a:r>
            <a:r>
              <a:rPr lang="fr-FR" sz="2800" dirty="0"/>
              <a:t> de sensibilité diminuée aux </a:t>
            </a:r>
            <a:r>
              <a:rPr lang="fr-FR" sz="2800" dirty="0">
                <a:sym typeface="Symbol" pitchFamily="18" charset="2"/>
              </a:rPr>
              <a:t></a:t>
            </a:r>
            <a:r>
              <a:rPr lang="fr-FR" sz="2800" dirty="0"/>
              <a:t>– </a:t>
            </a:r>
            <a:r>
              <a:rPr lang="fr-FR" sz="2800" dirty="0" err="1"/>
              <a:t>lactamines</a:t>
            </a:r>
            <a:r>
              <a:rPr lang="fr-FR" sz="2800" dirty="0"/>
              <a:t> (CMI amoxicilline 0,5 mg/l, </a:t>
            </a:r>
            <a:r>
              <a:rPr lang="fr-FR" sz="2800" dirty="0" err="1"/>
              <a:t>céfotaxime</a:t>
            </a:r>
            <a:r>
              <a:rPr lang="fr-FR" sz="2800" dirty="0"/>
              <a:t> 0,4 mg/l).</a:t>
            </a:r>
          </a:p>
        </p:txBody>
      </p:sp>
    </p:spTree>
    <p:extLst>
      <p:ext uri="{BB962C8B-B14F-4D97-AF65-F5344CB8AC3E}">
        <p14:creationId xmlns:p14="http://schemas.microsoft.com/office/powerpoint/2010/main" val="3545554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1"/>
          <p:cNvSpPr txBox="1">
            <a:spLocks noChangeArrowheads="1"/>
          </p:cNvSpPr>
          <p:nvPr/>
        </p:nvSpPr>
        <p:spPr bwMode="auto">
          <a:xfrm>
            <a:off x="390525" y="1487488"/>
            <a:ext cx="84963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fr-FR" sz="3200" dirty="0" err="1"/>
              <a:t>céfotaxime</a:t>
            </a:r>
            <a:r>
              <a:rPr lang="fr-FR" sz="3200" dirty="0"/>
              <a:t> 9 g/j + </a:t>
            </a:r>
            <a:r>
              <a:rPr lang="fr-FR" sz="3200" dirty="0" err="1"/>
              <a:t>fosfomycine</a:t>
            </a:r>
            <a:r>
              <a:rPr lang="fr-FR" sz="3200" dirty="0"/>
              <a:t> 3 x 3 g IV; relai PO par amoxicilline 3 g x 3 et rifampicine 600 mg x 2. Traitement poursuivi jusqu’en octobre 2005 (soit environ 3 mois).</a:t>
            </a:r>
          </a:p>
          <a:p>
            <a:pPr>
              <a:buFont typeface="Arial" pitchFamily="34" charset="0"/>
              <a:buChar char="•"/>
            </a:pPr>
            <a:r>
              <a:rPr lang="fr-FR" sz="3200" dirty="0"/>
              <a:t>Evolution favorable</a:t>
            </a:r>
          </a:p>
          <a:p>
            <a:pPr>
              <a:buFont typeface="Arial" pitchFamily="34" charset="0"/>
              <a:buChar char="•"/>
            </a:pPr>
            <a:r>
              <a:rPr lang="fr-FR" sz="3200" dirty="0"/>
              <a:t>IRM 03/05/06 : évocatrice d’une ONA des 2 épaules</a:t>
            </a:r>
          </a:p>
        </p:txBody>
      </p:sp>
    </p:spTree>
    <p:extLst>
      <p:ext uri="{BB962C8B-B14F-4D97-AF65-F5344CB8AC3E}">
        <p14:creationId xmlns:p14="http://schemas.microsoft.com/office/powerpoint/2010/main" val="3321820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19812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 name="Rectangle 3"/>
          <p:cNvSpPr>
            <a:spLocks noChangeArrowheads="1"/>
          </p:cNvSpPr>
          <p:nvPr/>
        </p:nvSpPr>
        <p:spPr bwMode="auto">
          <a:xfrm>
            <a:off x="1784350" y="1295400"/>
            <a:ext cx="1470025" cy="457200"/>
          </a:xfrm>
          <a:prstGeom prst="rect">
            <a:avLst/>
          </a:prstGeom>
          <a:solidFill>
            <a:srgbClr val="FFFF00"/>
          </a:solidFill>
          <a:ln>
            <a:noFill/>
          </a:ln>
          <a:effectLst/>
        </p:spPr>
        <p:txBody>
          <a:bodyPr wrap="none">
            <a:spAutoFit/>
          </a:bodyPr>
          <a:lstStyle/>
          <a:p>
            <a:r>
              <a:rPr lang="fr-FR" b="1" dirty="0">
                <a:solidFill>
                  <a:srgbClr val="000000"/>
                </a:solidFill>
                <a:latin typeface="Arial" pitchFamily="34" charset="0"/>
              </a:rPr>
              <a:t>Sanction</a:t>
            </a:r>
          </a:p>
        </p:txBody>
      </p:sp>
      <p:sp>
        <p:nvSpPr>
          <p:cNvPr id="12292" name="Rectangle 4"/>
          <p:cNvSpPr>
            <a:spLocks noChangeArrowheads="1"/>
          </p:cNvSpPr>
          <p:nvPr/>
        </p:nvSpPr>
        <p:spPr bwMode="auto">
          <a:xfrm>
            <a:off x="5638800" y="1295400"/>
            <a:ext cx="2247900" cy="457200"/>
          </a:xfrm>
          <a:prstGeom prst="rect">
            <a:avLst/>
          </a:prstGeom>
          <a:solidFill>
            <a:srgbClr val="FFFF00"/>
          </a:solidFill>
          <a:ln>
            <a:noFill/>
          </a:ln>
          <a:effectLst/>
        </p:spPr>
        <p:txBody>
          <a:bodyPr wrap="none">
            <a:spAutoFit/>
          </a:bodyPr>
          <a:lstStyle/>
          <a:p>
            <a:r>
              <a:rPr lang="fr-FR" b="1">
                <a:solidFill>
                  <a:srgbClr val="000000"/>
                </a:solidFill>
                <a:latin typeface="Arial" pitchFamily="34" charset="0"/>
              </a:rPr>
              <a:t>Indemnisation</a:t>
            </a:r>
          </a:p>
        </p:txBody>
      </p:sp>
      <p:sp>
        <p:nvSpPr>
          <p:cNvPr id="12293" name="Line 5"/>
          <p:cNvSpPr>
            <a:spLocks noChangeShapeType="1"/>
          </p:cNvSpPr>
          <p:nvPr/>
        </p:nvSpPr>
        <p:spPr bwMode="auto">
          <a:xfrm flipH="1">
            <a:off x="2851150" y="685800"/>
            <a:ext cx="762000" cy="6873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4" name="Line 6"/>
          <p:cNvSpPr>
            <a:spLocks noChangeShapeType="1"/>
          </p:cNvSpPr>
          <p:nvPr/>
        </p:nvSpPr>
        <p:spPr bwMode="auto">
          <a:xfrm rot="15928787" flipH="1">
            <a:off x="5631657" y="723106"/>
            <a:ext cx="762000" cy="68738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2295" name="Group 7"/>
          <p:cNvGrpSpPr>
            <a:grpSpLocks/>
          </p:cNvGrpSpPr>
          <p:nvPr/>
        </p:nvGrpSpPr>
        <p:grpSpPr bwMode="auto">
          <a:xfrm>
            <a:off x="6934200" y="1676400"/>
            <a:ext cx="2209800" cy="5181600"/>
            <a:chOff x="4368" y="1056"/>
            <a:chExt cx="1392" cy="3264"/>
          </a:xfrm>
        </p:grpSpPr>
        <p:sp>
          <p:nvSpPr>
            <p:cNvPr id="12348" name="Rectangle 8"/>
            <p:cNvSpPr>
              <a:spLocks noChangeArrowheads="1"/>
            </p:cNvSpPr>
            <p:nvPr/>
          </p:nvSpPr>
          <p:spPr bwMode="auto">
            <a:xfrm>
              <a:off x="4368" y="1248"/>
              <a:ext cx="1392" cy="3072"/>
            </a:xfrm>
            <a:prstGeom prst="rect">
              <a:avLst/>
            </a:prstGeom>
            <a:solidFill>
              <a:srgbClr val="008000"/>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49" name="Rectangle 9"/>
            <p:cNvSpPr>
              <a:spLocks noChangeArrowheads="1"/>
            </p:cNvSpPr>
            <p:nvPr/>
          </p:nvSpPr>
          <p:spPr bwMode="auto">
            <a:xfrm>
              <a:off x="4416" y="1392"/>
              <a:ext cx="1344" cy="40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dirty="0">
                  <a:solidFill>
                    <a:srgbClr val="FFFF00"/>
                  </a:solidFill>
                  <a:latin typeface="Arial" pitchFamily="34" charset="0"/>
                </a:rPr>
                <a:t>Non</a:t>
              </a:r>
            </a:p>
            <a:p>
              <a:pPr algn="ctr"/>
              <a:r>
                <a:rPr lang="fr-FR" b="1" dirty="0">
                  <a:solidFill>
                    <a:srgbClr val="FFFF00"/>
                  </a:solidFill>
                  <a:latin typeface="Arial" pitchFamily="34" charset="0"/>
                </a:rPr>
                <a:t>contentieux</a:t>
              </a:r>
            </a:p>
          </p:txBody>
        </p:sp>
        <p:sp>
          <p:nvSpPr>
            <p:cNvPr id="12350" name="Line 10"/>
            <p:cNvSpPr>
              <a:spLocks noChangeShapeType="1"/>
            </p:cNvSpPr>
            <p:nvPr/>
          </p:nvSpPr>
          <p:spPr bwMode="auto">
            <a:xfrm rot="15928787" flipH="1">
              <a:off x="4392" y="1079"/>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2296" name="Group 11"/>
          <p:cNvGrpSpPr>
            <a:grpSpLocks/>
          </p:cNvGrpSpPr>
          <p:nvPr/>
        </p:nvGrpSpPr>
        <p:grpSpPr bwMode="auto">
          <a:xfrm>
            <a:off x="4572000" y="1751013"/>
            <a:ext cx="2514600" cy="5106987"/>
            <a:chOff x="2880" y="1103"/>
            <a:chExt cx="1584" cy="3217"/>
          </a:xfrm>
        </p:grpSpPr>
        <p:sp>
          <p:nvSpPr>
            <p:cNvPr id="12345" name="Rectangle 12"/>
            <p:cNvSpPr>
              <a:spLocks noChangeArrowheads="1"/>
            </p:cNvSpPr>
            <p:nvPr/>
          </p:nvSpPr>
          <p:spPr bwMode="auto">
            <a:xfrm>
              <a:off x="2880" y="1248"/>
              <a:ext cx="1584" cy="3072"/>
            </a:xfrm>
            <a:prstGeom prst="rect">
              <a:avLst/>
            </a:prstGeom>
            <a:solidFill>
              <a:srgbClr val="001762"/>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46" name="Rectangle 13"/>
            <p:cNvSpPr>
              <a:spLocks noChangeArrowheads="1"/>
            </p:cNvSpPr>
            <p:nvPr/>
          </p:nvSpPr>
          <p:spPr bwMode="auto">
            <a:xfrm>
              <a:off x="2999" y="1488"/>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a:solidFill>
                    <a:srgbClr val="FFFF00"/>
                  </a:solidFill>
                  <a:latin typeface="Arial" pitchFamily="34" charset="0"/>
                </a:rPr>
                <a:t>Contentieux</a:t>
              </a:r>
            </a:p>
          </p:txBody>
        </p:sp>
        <p:sp>
          <p:nvSpPr>
            <p:cNvPr id="12347" name="Line 14"/>
            <p:cNvSpPr>
              <a:spLocks noChangeShapeType="1"/>
            </p:cNvSpPr>
            <p:nvPr/>
          </p:nvSpPr>
          <p:spPr bwMode="auto">
            <a:xfrm flipH="1">
              <a:off x="3888" y="1103"/>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2297" name="Group 15"/>
          <p:cNvGrpSpPr>
            <a:grpSpLocks/>
          </p:cNvGrpSpPr>
          <p:nvPr/>
        </p:nvGrpSpPr>
        <p:grpSpPr bwMode="auto">
          <a:xfrm>
            <a:off x="4718050" y="3646488"/>
            <a:ext cx="1682750" cy="1139825"/>
            <a:chOff x="2972" y="2297"/>
            <a:chExt cx="1060" cy="718"/>
          </a:xfrm>
        </p:grpSpPr>
        <p:sp>
          <p:nvSpPr>
            <p:cNvPr id="12342" name="Line 16"/>
            <p:cNvSpPr>
              <a:spLocks noChangeShapeType="1"/>
            </p:cNvSpPr>
            <p:nvPr/>
          </p:nvSpPr>
          <p:spPr bwMode="auto">
            <a:xfrm>
              <a:off x="3312" y="2688"/>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43" name="Rectangle 17"/>
            <p:cNvSpPr>
              <a:spLocks noChangeArrowheads="1"/>
            </p:cNvSpPr>
            <p:nvPr/>
          </p:nvSpPr>
          <p:spPr bwMode="auto">
            <a:xfrm>
              <a:off x="2972" y="2784"/>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a:latin typeface="Arial" pitchFamily="34" charset="0"/>
                </a:rPr>
                <a:t>Cour de cass.</a:t>
              </a:r>
            </a:p>
          </p:txBody>
        </p:sp>
        <p:sp>
          <p:nvSpPr>
            <p:cNvPr id="12344" name="Rectangle 18"/>
            <p:cNvSpPr>
              <a:spLocks noChangeArrowheads="1"/>
            </p:cNvSpPr>
            <p:nvPr/>
          </p:nvSpPr>
          <p:spPr bwMode="auto">
            <a:xfrm>
              <a:off x="2976" y="2297"/>
              <a:ext cx="816" cy="410"/>
            </a:xfrm>
            <a:prstGeom prst="rect">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800" b="1">
                  <a:solidFill>
                    <a:srgbClr val="000000"/>
                  </a:solidFill>
                  <a:latin typeface="Arial" pitchFamily="34" charset="0"/>
                </a:rPr>
                <a:t>TGI : </a:t>
              </a:r>
            </a:p>
            <a:p>
              <a:pPr algn="ctr"/>
              <a:r>
                <a:rPr lang="fr-FR" sz="1800" b="1">
                  <a:solidFill>
                    <a:srgbClr val="000000"/>
                  </a:solidFill>
                  <a:latin typeface="Arial" pitchFamily="34" charset="0"/>
                </a:rPr>
                <a:t>civil</a:t>
              </a:r>
            </a:p>
          </p:txBody>
        </p:sp>
      </p:grpSp>
      <p:grpSp>
        <p:nvGrpSpPr>
          <p:cNvPr id="12298" name="Group 19"/>
          <p:cNvGrpSpPr>
            <a:grpSpLocks/>
          </p:cNvGrpSpPr>
          <p:nvPr/>
        </p:nvGrpSpPr>
        <p:grpSpPr bwMode="auto">
          <a:xfrm>
            <a:off x="5257800" y="5576888"/>
            <a:ext cx="1708150" cy="1128712"/>
            <a:chOff x="3312" y="3513"/>
            <a:chExt cx="1076" cy="711"/>
          </a:xfrm>
        </p:grpSpPr>
        <p:sp>
          <p:nvSpPr>
            <p:cNvPr id="12339" name="Line 20"/>
            <p:cNvSpPr>
              <a:spLocks noChangeShapeType="1"/>
            </p:cNvSpPr>
            <p:nvPr/>
          </p:nvSpPr>
          <p:spPr bwMode="auto">
            <a:xfrm>
              <a:off x="3840" y="3897"/>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40" name="Rectangle 21"/>
            <p:cNvSpPr>
              <a:spLocks noChangeArrowheads="1"/>
            </p:cNvSpPr>
            <p:nvPr/>
          </p:nvSpPr>
          <p:spPr bwMode="auto">
            <a:xfrm>
              <a:off x="3354" y="3513"/>
              <a:ext cx="986" cy="41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800" b="1">
                  <a:solidFill>
                    <a:srgbClr val="000000"/>
                  </a:solidFill>
                  <a:latin typeface="Arial" pitchFamily="34" charset="0"/>
                </a:rPr>
                <a:t>Tribunal</a:t>
              </a:r>
            </a:p>
            <a:p>
              <a:pPr algn="ctr"/>
              <a:r>
                <a:rPr lang="fr-FR" sz="1800" b="1">
                  <a:solidFill>
                    <a:srgbClr val="000000"/>
                  </a:solidFill>
                  <a:latin typeface="Arial" pitchFamily="34" charset="0"/>
                </a:rPr>
                <a:t>administratif</a:t>
              </a:r>
            </a:p>
          </p:txBody>
        </p:sp>
        <p:sp>
          <p:nvSpPr>
            <p:cNvPr id="12341" name="Rectangle 22"/>
            <p:cNvSpPr>
              <a:spLocks noChangeArrowheads="1"/>
            </p:cNvSpPr>
            <p:nvPr/>
          </p:nvSpPr>
          <p:spPr bwMode="auto">
            <a:xfrm>
              <a:off x="3312" y="3993"/>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dirty="0">
                  <a:solidFill>
                    <a:srgbClr val="FFFF00"/>
                  </a:solidFill>
                  <a:latin typeface="Arial" pitchFamily="34" charset="0"/>
                </a:rPr>
                <a:t>Conseil d’État</a:t>
              </a:r>
            </a:p>
          </p:txBody>
        </p:sp>
      </p:grpSp>
      <p:grpSp>
        <p:nvGrpSpPr>
          <p:cNvPr id="12299" name="Group 23"/>
          <p:cNvGrpSpPr>
            <a:grpSpLocks/>
          </p:cNvGrpSpPr>
          <p:nvPr/>
        </p:nvGrpSpPr>
        <p:grpSpPr bwMode="auto">
          <a:xfrm>
            <a:off x="4800600" y="2819400"/>
            <a:ext cx="1916113" cy="2757488"/>
            <a:chOff x="3024" y="1776"/>
            <a:chExt cx="1207" cy="1737"/>
          </a:xfrm>
        </p:grpSpPr>
        <p:sp>
          <p:nvSpPr>
            <p:cNvPr id="12335" name="Line 24"/>
            <p:cNvSpPr>
              <a:spLocks noChangeShapeType="1"/>
            </p:cNvSpPr>
            <p:nvPr/>
          </p:nvSpPr>
          <p:spPr bwMode="auto">
            <a:xfrm flipH="1">
              <a:off x="3216" y="1823"/>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36" name="Rectangle 25"/>
            <p:cNvSpPr>
              <a:spLocks noChangeArrowheads="1"/>
            </p:cNvSpPr>
            <p:nvPr/>
          </p:nvSpPr>
          <p:spPr bwMode="auto">
            <a:xfrm>
              <a:off x="3024" y="1872"/>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i="1">
                  <a:solidFill>
                    <a:srgbClr val="00FFFF"/>
                  </a:solidFill>
                  <a:latin typeface="Arial" pitchFamily="34" charset="0"/>
                </a:rPr>
                <a:t>privé</a:t>
              </a:r>
            </a:p>
          </p:txBody>
        </p:sp>
        <p:sp>
          <p:nvSpPr>
            <p:cNvPr id="12337" name="Rectangle 26"/>
            <p:cNvSpPr>
              <a:spLocks noChangeArrowheads="1"/>
            </p:cNvSpPr>
            <p:nvPr/>
          </p:nvSpPr>
          <p:spPr bwMode="auto">
            <a:xfrm>
              <a:off x="3588" y="3282"/>
              <a:ext cx="5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i="1">
                  <a:solidFill>
                    <a:schemeClr val="folHlink"/>
                  </a:solidFill>
                  <a:latin typeface="Arial" pitchFamily="34" charset="0"/>
                </a:rPr>
                <a:t>public</a:t>
              </a:r>
            </a:p>
          </p:txBody>
        </p:sp>
        <p:sp>
          <p:nvSpPr>
            <p:cNvPr id="12338" name="Line 27"/>
            <p:cNvSpPr>
              <a:spLocks noChangeShapeType="1"/>
            </p:cNvSpPr>
            <p:nvPr/>
          </p:nvSpPr>
          <p:spPr bwMode="auto">
            <a:xfrm rot="15928787" flipH="1">
              <a:off x="3147" y="2421"/>
              <a:ext cx="1729" cy="43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2300" name="Group 28"/>
          <p:cNvGrpSpPr>
            <a:grpSpLocks/>
          </p:cNvGrpSpPr>
          <p:nvPr/>
        </p:nvGrpSpPr>
        <p:grpSpPr bwMode="auto">
          <a:xfrm>
            <a:off x="7123113" y="3048000"/>
            <a:ext cx="1936750" cy="2352675"/>
            <a:chOff x="4487" y="1920"/>
            <a:chExt cx="1220" cy="1482"/>
          </a:xfrm>
        </p:grpSpPr>
        <p:sp>
          <p:nvSpPr>
            <p:cNvPr id="12333" name="Line 29"/>
            <p:cNvSpPr>
              <a:spLocks noChangeShapeType="1"/>
            </p:cNvSpPr>
            <p:nvPr/>
          </p:nvSpPr>
          <p:spPr bwMode="auto">
            <a:xfrm flipH="1">
              <a:off x="5088" y="1920"/>
              <a:ext cx="1" cy="6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34" name="Rectangle 30"/>
            <p:cNvSpPr>
              <a:spLocks noChangeArrowheads="1"/>
            </p:cNvSpPr>
            <p:nvPr/>
          </p:nvSpPr>
          <p:spPr bwMode="auto">
            <a:xfrm>
              <a:off x="4487" y="2652"/>
              <a:ext cx="1220" cy="750"/>
            </a:xfrm>
            <a:prstGeom prst="rect">
              <a:avLst/>
            </a:prstGeom>
            <a:solidFill>
              <a:srgbClr val="FFFF00"/>
            </a:solidFill>
            <a:ln>
              <a:noFill/>
            </a:ln>
            <a:effectLst/>
            <a:extLst>
              <a:ext uri="{91240B29-F687-4f45-9708-019B960494DF}">
                <a14:hiddenLine xmlns:a14="http://schemas.microsoft.com/office/drawing/2010/main" w="9525">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800" b="1" dirty="0">
                  <a:solidFill>
                    <a:srgbClr val="000000"/>
                  </a:solidFill>
                  <a:latin typeface="Arial" pitchFamily="34" charset="0"/>
                </a:rPr>
                <a:t>Commission</a:t>
              </a:r>
            </a:p>
            <a:p>
              <a:pPr algn="ctr"/>
              <a:r>
                <a:rPr lang="fr-FR" sz="1800" b="1" dirty="0">
                  <a:solidFill>
                    <a:srgbClr val="000000"/>
                  </a:solidFill>
                  <a:latin typeface="Arial" pitchFamily="34" charset="0"/>
                </a:rPr>
                <a:t>(</a:t>
              </a:r>
              <a:r>
                <a:rPr lang="fr-FR" sz="1800" b="1" i="1" dirty="0">
                  <a:solidFill>
                    <a:srgbClr val="000000"/>
                  </a:solidFill>
                  <a:latin typeface="Arial" pitchFamily="34" charset="0"/>
                </a:rPr>
                <a:t>régionale</a:t>
              </a:r>
              <a:r>
                <a:rPr lang="fr-FR" sz="1800" b="1" dirty="0">
                  <a:solidFill>
                    <a:srgbClr val="000000"/>
                  </a:solidFill>
                  <a:latin typeface="Arial" pitchFamily="34" charset="0"/>
                </a:rPr>
                <a:t>) de</a:t>
              </a:r>
            </a:p>
            <a:p>
              <a:pPr algn="ctr"/>
              <a:r>
                <a:rPr lang="fr-FR" sz="1800" b="1" dirty="0">
                  <a:solidFill>
                    <a:srgbClr val="008000"/>
                  </a:solidFill>
                  <a:latin typeface="Arial" pitchFamily="34" charset="0"/>
                </a:rPr>
                <a:t>conciliation</a:t>
              </a:r>
              <a:r>
                <a:rPr lang="fr-FR" sz="1800" b="1" dirty="0">
                  <a:solidFill>
                    <a:srgbClr val="000000"/>
                  </a:solidFill>
                  <a:latin typeface="Arial" pitchFamily="34" charset="0"/>
                </a:rPr>
                <a:t> et </a:t>
              </a:r>
            </a:p>
            <a:p>
              <a:pPr algn="ctr"/>
              <a:r>
                <a:rPr lang="fr-FR" sz="1800" b="1" dirty="0">
                  <a:solidFill>
                    <a:schemeClr val="accent1"/>
                  </a:solidFill>
                  <a:latin typeface="Arial" pitchFamily="34" charset="0"/>
                </a:rPr>
                <a:t>d’indemnisation</a:t>
              </a:r>
            </a:p>
          </p:txBody>
        </p:sp>
      </p:grpSp>
      <p:grpSp>
        <p:nvGrpSpPr>
          <p:cNvPr id="12301" name="Group 31"/>
          <p:cNvGrpSpPr>
            <a:grpSpLocks/>
          </p:cNvGrpSpPr>
          <p:nvPr/>
        </p:nvGrpSpPr>
        <p:grpSpPr bwMode="auto">
          <a:xfrm>
            <a:off x="2506663" y="1734005"/>
            <a:ext cx="2209800" cy="5126038"/>
            <a:chOff x="1553" y="1458"/>
            <a:chExt cx="1392" cy="3229"/>
          </a:xfrm>
        </p:grpSpPr>
        <p:sp>
          <p:nvSpPr>
            <p:cNvPr id="12330" name="Rectangle 32"/>
            <p:cNvSpPr>
              <a:spLocks noChangeArrowheads="1"/>
            </p:cNvSpPr>
            <p:nvPr/>
          </p:nvSpPr>
          <p:spPr bwMode="auto">
            <a:xfrm>
              <a:off x="1553" y="1615"/>
              <a:ext cx="1392" cy="3072"/>
            </a:xfrm>
            <a:prstGeom prst="rect">
              <a:avLst/>
            </a:prstGeom>
            <a:solidFill>
              <a:srgbClr val="000000"/>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31" name="Line 33"/>
            <p:cNvSpPr>
              <a:spLocks noChangeShapeType="1"/>
            </p:cNvSpPr>
            <p:nvPr/>
          </p:nvSpPr>
          <p:spPr bwMode="auto">
            <a:xfrm rot="15928787" flipH="1">
              <a:off x="1731" y="1481"/>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32" name="Rectangle 34"/>
            <p:cNvSpPr>
              <a:spLocks noChangeArrowheads="1"/>
            </p:cNvSpPr>
            <p:nvPr/>
          </p:nvSpPr>
          <p:spPr bwMode="auto">
            <a:xfrm>
              <a:off x="1868" y="1952"/>
              <a:ext cx="5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a:solidFill>
                    <a:srgbClr val="FFFF00"/>
                  </a:solidFill>
                  <a:latin typeface="Arial" pitchFamily="34" charset="0"/>
                </a:rPr>
                <a:t>pénale</a:t>
              </a:r>
            </a:p>
          </p:txBody>
        </p:sp>
      </p:grpSp>
      <p:grpSp>
        <p:nvGrpSpPr>
          <p:cNvPr id="12302" name="Group 35"/>
          <p:cNvGrpSpPr>
            <a:grpSpLocks/>
          </p:cNvGrpSpPr>
          <p:nvPr/>
        </p:nvGrpSpPr>
        <p:grpSpPr bwMode="auto">
          <a:xfrm>
            <a:off x="0" y="1752600"/>
            <a:ext cx="2590800" cy="5105400"/>
            <a:chOff x="0" y="1104"/>
            <a:chExt cx="1632" cy="3216"/>
          </a:xfrm>
        </p:grpSpPr>
        <p:sp>
          <p:nvSpPr>
            <p:cNvPr id="12327" name="Rectangle 36"/>
            <p:cNvSpPr>
              <a:spLocks noChangeArrowheads="1"/>
            </p:cNvSpPr>
            <p:nvPr/>
          </p:nvSpPr>
          <p:spPr bwMode="auto">
            <a:xfrm>
              <a:off x="0" y="1249"/>
              <a:ext cx="1632" cy="3071"/>
            </a:xfrm>
            <a:prstGeom prst="rect">
              <a:avLst/>
            </a:prstGeom>
            <a:solidFill>
              <a:srgbClr val="5F5F5F"/>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28" name="Line 37"/>
            <p:cNvSpPr>
              <a:spLocks noChangeShapeType="1"/>
            </p:cNvSpPr>
            <p:nvPr/>
          </p:nvSpPr>
          <p:spPr bwMode="auto">
            <a:xfrm flipH="1">
              <a:off x="1056" y="1104"/>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29" name="Rectangle 38"/>
            <p:cNvSpPr>
              <a:spLocks noChangeArrowheads="1"/>
            </p:cNvSpPr>
            <p:nvPr/>
          </p:nvSpPr>
          <p:spPr bwMode="auto">
            <a:xfrm>
              <a:off x="0" y="1488"/>
              <a:ext cx="11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a:solidFill>
                    <a:srgbClr val="FFFF00"/>
                  </a:solidFill>
                  <a:latin typeface="Arial" pitchFamily="34" charset="0"/>
                </a:rPr>
                <a:t>professionnelle</a:t>
              </a:r>
            </a:p>
          </p:txBody>
        </p:sp>
      </p:grpSp>
      <p:grpSp>
        <p:nvGrpSpPr>
          <p:cNvPr id="12303" name="Group 39"/>
          <p:cNvGrpSpPr>
            <a:grpSpLocks/>
          </p:cNvGrpSpPr>
          <p:nvPr/>
        </p:nvGrpSpPr>
        <p:grpSpPr bwMode="auto">
          <a:xfrm>
            <a:off x="44450" y="4191000"/>
            <a:ext cx="1708150" cy="519113"/>
            <a:chOff x="28" y="2640"/>
            <a:chExt cx="1076" cy="327"/>
          </a:xfrm>
        </p:grpSpPr>
        <p:sp>
          <p:nvSpPr>
            <p:cNvPr id="12325" name="Line 40"/>
            <p:cNvSpPr>
              <a:spLocks noChangeShapeType="1"/>
            </p:cNvSpPr>
            <p:nvPr/>
          </p:nvSpPr>
          <p:spPr bwMode="auto">
            <a:xfrm>
              <a:off x="480" y="2640"/>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26" name="Rectangle 41"/>
            <p:cNvSpPr>
              <a:spLocks noChangeArrowheads="1"/>
            </p:cNvSpPr>
            <p:nvPr/>
          </p:nvSpPr>
          <p:spPr bwMode="auto">
            <a:xfrm>
              <a:off x="28" y="2736"/>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dirty="0">
                  <a:solidFill>
                    <a:srgbClr val="FFFF00"/>
                  </a:solidFill>
                  <a:latin typeface="Arial" pitchFamily="34" charset="0"/>
                </a:rPr>
                <a:t>Conseil d’État</a:t>
              </a:r>
            </a:p>
          </p:txBody>
        </p:sp>
      </p:grpSp>
      <p:sp>
        <p:nvSpPr>
          <p:cNvPr id="12304" name="Rectangle 42"/>
          <p:cNvSpPr>
            <a:spLocks noChangeArrowheads="1"/>
          </p:cNvSpPr>
          <p:nvPr/>
        </p:nvSpPr>
        <p:spPr bwMode="auto">
          <a:xfrm>
            <a:off x="136525" y="3570288"/>
            <a:ext cx="1235075" cy="650875"/>
          </a:xfrm>
          <a:prstGeom prst="rect">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800" b="1">
                <a:solidFill>
                  <a:srgbClr val="000000"/>
                </a:solidFill>
                <a:latin typeface="Arial" pitchFamily="34" charset="0"/>
              </a:rPr>
              <a:t>Conseil </a:t>
            </a:r>
          </a:p>
          <a:p>
            <a:pPr algn="ctr"/>
            <a:r>
              <a:rPr lang="fr-FR" sz="1800" b="1">
                <a:solidFill>
                  <a:srgbClr val="000000"/>
                </a:solidFill>
                <a:latin typeface="Arial" pitchFamily="34" charset="0"/>
              </a:rPr>
              <a:t>de l’ordre</a:t>
            </a:r>
            <a:endParaRPr lang="fr-FR" sz="1800" b="1" i="1">
              <a:solidFill>
                <a:srgbClr val="000000"/>
              </a:solidFill>
              <a:latin typeface="Arial" pitchFamily="34" charset="0"/>
            </a:endParaRPr>
          </a:p>
        </p:txBody>
      </p:sp>
      <p:grpSp>
        <p:nvGrpSpPr>
          <p:cNvPr id="12305" name="Group 43"/>
          <p:cNvGrpSpPr>
            <a:grpSpLocks/>
          </p:cNvGrpSpPr>
          <p:nvPr/>
        </p:nvGrpSpPr>
        <p:grpSpPr bwMode="auto">
          <a:xfrm>
            <a:off x="2846388" y="5195886"/>
            <a:ext cx="1682750" cy="784224"/>
            <a:chOff x="1793" y="3273"/>
            <a:chExt cx="1060" cy="494"/>
          </a:xfrm>
        </p:grpSpPr>
        <p:sp>
          <p:nvSpPr>
            <p:cNvPr id="12323" name="Rectangle 44"/>
            <p:cNvSpPr>
              <a:spLocks noChangeArrowheads="1"/>
            </p:cNvSpPr>
            <p:nvPr/>
          </p:nvSpPr>
          <p:spPr bwMode="auto">
            <a:xfrm>
              <a:off x="1793" y="3536"/>
              <a:ext cx="1060"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dirty="0">
                  <a:solidFill>
                    <a:srgbClr val="FFFF00"/>
                  </a:solidFill>
                  <a:latin typeface="Arial" pitchFamily="34" charset="0"/>
                </a:rPr>
                <a:t>Cour de </a:t>
              </a:r>
              <a:r>
                <a:rPr lang="fr-FR" sz="1800" b="1" dirty="0" err="1">
                  <a:solidFill>
                    <a:srgbClr val="FFFF00"/>
                  </a:solidFill>
                  <a:latin typeface="Arial" pitchFamily="34" charset="0"/>
                </a:rPr>
                <a:t>cass</a:t>
              </a:r>
              <a:r>
                <a:rPr lang="fr-FR" sz="1800" b="1" dirty="0">
                  <a:solidFill>
                    <a:srgbClr val="FFFF00"/>
                  </a:solidFill>
                  <a:latin typeface="Arial" pitchFamily="34" charset="0"/>
                </a:rPr>
                <a:t>.</a:t>
              </a:r>
            </a:p>
          </p:txBody>
        </p:sp>
        <p:sp>
          <p:nvSpPr>
            <p:cNvPr id="12324" name="Line 45"/>
            <p:cNvSpPr>
              <a:spLocks noChangeShapeType="1"/>
            </p:cNvSpPr>
            <p:nvPr/>
          </p:nvSpPr>
          <p:spPr bwMode="auto">
            <a:xfrm>
              <a:off x="2208" y="3273"/>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306" name="Group 46"/>
          <p:cNvGrpSpPr>
            <a:grpSpLocks/>
          </p:cNvGrpSpPr>
          <p:nvPr/>
        </p:nvGrpSpPr>
        <p:grpSpPr bwMode="auto">
          <a:xfrm>
            <a:off x="2930525" y="3003550"/>
            <a:ext cx="1641475" cy="2376488"/>
            <a:chOff x="1778" y="1776"/>
            <a:chExt cx="1034" cy="1497"/>
          </a:xfrm>
        </p:grpSpPr>
        <p:sp>
          <p:nvSpPr>
            <p:cNvPr id="12321" name="Line 47"/>
            <p:cNvSpPr>
              <a:spLocks noChangeShapeType="1"/>
            </p:cNvSpPr>
            <p:nvPr/>
          </p:nvSpPr>
          <p:spPr bwMode="auto">
            <a:xfrm flipH="1">
              <a:off x="2208" y="1776"/>
              <a:ext cx="0" cy="9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22" name="Rectangle 48"/>
            <p:cNvSpPr>
              <a:spLocks noChangeArrowheads="1"/>
            </p:cNvSpPr>
            <p:nvPr/>
          </p:nvSpPr>
          <p:spPr bwMode="auto">
            <a:xfrm>
              <a:off x="1778" y="2863"/>
              <a:ext cx="1034" cy="410"/>
            </a:xfrm>
            <a:prstGeom prst="rect">
              <a:avLst/>
            </a:prstGeom>
            <a:solidFill>
              <a:srgbClr val="66FF33"/>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800" b="1">
                  <a:solidFill>
                    <a:srgbClr val="000000"/>
                  </a:solidFill>
                  <a:latin typeface="Arial" pitchFamily="34" charset="0"/>
                </a:rPr>
                <a:t>TGI :</a:t>
              </a:r>
            </a:p>
            <a:p>
              <a:pPr algn="ctr"/>
              <a:r>
                <a:rPr lang="fr-FR" sz="1800" b="1">
                  <a:solidFill>
                    <a:srgbClr val="000000"/>
                  </a:solidFill>
                  <a:latin typeface="Arial" pitchFamily="34" charset="0"/>
                </a:rPr>
                <a:t>correctionnel</a:t>
              </a:r>
            </a:p>
          </p:txBody>
        </p:sp>
      </p:grpSp>
      <p:grpSp>
        <p:nvGrpSpPr>
          <p:cNvPr id="12307" name="Group 49"/>
          <p:cNvGrpSpPr>
            <a:grpSpLocks/>
          </p:cNvGrpSpPr>
          <p:nvPr/>
        </p:nvGrpSpPr>
        <p:grpSpPr bwMode="auto">
          <a:xfrm>
            <a:off x="685800" y="6186488"/>
            <a:ext cx="1708150" cy="519112"/>
            <a:chOff x="432" y="3897"/>
            <a:chExt cx="1076" cy="327"/>
          </a:xfrm>
        </p:grpSpPr>
        <p:sp>
          <p:nvSpPr>
            <p:cNvPr id="12319" name="Line 50"/>
            <p:cNvSpPr>
              <a:spLocks noChangeShapeType="1"/>
            </p:cNvSpPr>
            <p:nvPr/>
          </p:nvSpPr>
          <p:spPr bwMode="auto">
            <a:xfrm>
              <a:off x="912" y="3897"/>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20" name="Rectangle 51"/>
            <p:cNvSpPr>
              <a:spLocks noChangeArrowheads="1"/>
            </p:cNvSpPr>
            <p:nvPr/>
          </p:nvSpPr>
          <p:spPr bwMode="auto">
            <a:xfrm>
              <a:off x="432" y="3993"/>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dirty="0">
                  <a:solidFill>
                    <a:srgbClr val="FFFF00"/>
                  </a:solidFill>
                  <a:latin typeface="Arial" pitchFamily="34" charset="0"/>
                </a:rPr>
                <a:t>Conseil d’État</a:t>
              </a:r>
            </a:p>
          </p:txBody>
        </p:sp>
      </p:grpSp>
      <p:sp>
        <p:nvSpPr>
          <p:cNvPr id="12308" name="Rectangle 52"/>
          <p:cNvSpPr>
            <a:spLocks noChangeArrowheads="1"/>
          </p:cNvSpPr>
          <p:nvPr/>
        </p:nvSpPr>
        <p:spPr bwMode="auto">
          <a:xfrm>
            <a:off x="685800" y="5565775"/>
            <a:ext cx="1597025" cy="650875"/>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800" b="1">
                <a:solidFill>
                  <a:srgbClr val="000000"/>
                </a:solidFill>
                <a:latin typeface="Arial" pitchFamily="34" charset="0"/>
              </a:rPr>
              <a:t>Commission </a:t>
            </a:r>
          </a:p>
          <a:p>
            <a:pPr algn="ctr"/>
            <a:r>
              <a:rPr lang="fr-FR" sz="1800" b="1">
                <a:solidFill>
                  <a:srgbClr val="000000"/>
                </a:solidFill>
                <a:latin typeface="Arial" pitchFamily="34" charset="0"/>
              </a:rPr>
              <a:t>disciplinaire</a:t>
            </a:r>
          </a:p>
        </p:txBody>
      </p:sp>
      <p:grpSp>
        <p:nvGrpSpPr>
          <p:cNvPr id="12309" name="Group 53"/>
          <p:cNvGrpSpPr>
            <a:grpSpLocks/>
          </p:cNvGrpSpPr>
          <p:nvPr/>
        </p:nvGrpSpPr>
        <p:grpSpPr bwMode="auto">
          <a:xfrm>
            <a:off x="76200" y="2813050"/>
            <a:ext cx="2057400" cy="2749550"/>
            <a:chOff x="48" y="1772"/>
            <a:chExt cx="1296" cy="1732"/>
          </a:xfrm>
        </p:grpSpPr>
        <p:grpSp>
          <p:nvGrpSpPr>
            <p:cNvPr id="12313" name="Group 54"/>
            <p:cNvGrpSpPr>
              <a:grpSpLocks/>
            </p:cNvGrpSpPr>
            <p:nvPr/>
          </p:nvGrpSpPr>
          <p:grpSpPr bwMode="auto">
            <a:xfrm>
              <a:off x="48" y="1776"/>
              <a:ext cx="740" cy="433"/>
              <a:chOff x="48" y="1776"/>
              <a:chExt cx="740" cy="433"/>
            </a:xfrm>
          </p:grpSpPr>
          <p:sp>
            <p:nvSpPr>
              <p:cNvPr id="12317" name="Line 55"/>
              <p:cNvSpPr>
                <a:spLocks noChangeShapeType="1"/>
              </p:cNvSpPr>
              <p:nvPr/>
            </p:nvSpPr>
            <p:spPr bwMode="auto">
              <a:xfrm flipH="1">
                <a:off x="308" y="1776"/>
                <a:ext cx="480" cy="4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18" name="Rectangle 56"/>
              <p:cNvSpPr>
                <a:spLocks noChangeArrowheads="1"/>
              </p:cNvSpPr>
              <p:nvPr/>
            </p:nvSpPr>
            <p:spPr bwMode="auto">
              <a:xfrm>
                <a:off x="48" y="1872"/>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i="1">
                    <a:solidFill>
                      <a:srgbClr val="00FFFF"/>
                    </a:solidFill>
                    <a:latin typeface="Arial" pitchFamily="34" charset="0"/>
                  </a:rPr>
                  <a:t>privé</a:t>
                </a:r>
              </a:p>
            </p:txBody>
          </p:sp>
        </p:grpSp>
        <p:grpSp>
          <p:nvGrpSpPr>
            <p:cNvPr id="12314" name="Group 57"/>
            <p:cNvGrpSpPr>
              <a:grpSpLocks/>
            </p:cNvGrpSpPr>
            <p:nvPr/>
          </p:nvGrpSpPr>
          <p:grpSpPr bwMode="auto">
            <a:xfrm>
              <a:off x="612" y="1772"/>
              <a:ext cx="732" cy="1732"/>
              <a:chOff x="612" y="1772"/>
              <a:chExt cx="737" cy="1732"/>
            </a:xfrm>
          </p:grpSpPr>
          <p:sp>
            <p:nvSpPr>
              <p:cNvPr id="12315" name="Line 58"/>
              <p:cNvSpPr>
                <a:spLocks noChangeShapeType="1"/>
              </p:cNvSpPr>
              <p:nvPr/>
            </p:nvSpPr>
            <p:spPr bwMode="auto">
              <a:xfrm rot="15928787" flipH="1">
                <a:off x="265" y="2417"/>
                <a:ext cx="1729" cy="43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16" name="Rectangle 59"/>
              <p:cNvSpPr>
                <a:spLocks noChangeArrowheads="1"/>
              </p:cNvSpPr>
              <p:nvPr/>
            </p:nvSpPr>
            <p:spPr bwMode="auto">
              <a:xfrm>
                <a:off x="612" y="3273"/>
                <a:ext cx="5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fr-FR" sz="1800" b="1" i="1">
                    <a:solidFill>
                      <a:schemeClr val="folHlink"/>
                    </a:solidFill>
                    <a:latin typeface="Arial" pitchFamily="34" charset="0"/>
                  </a:rPr>
                  <a:t>public</a:t>
                </a:r>
              </a:p>
            </p:txBody>
          </p:sp>
        </p:grpSp>
      </p:grpSp>
      <p:sp>
        <p:nvSpPr>
          <p:cNvPr id="12310" name="Rectangle 60"/>
          <p:cNvSpPr>
            <a:spLocks noGrp="1" noChangeArrowheads="1"/>
          </p:cNvSpPr>
          <p:nvPr>
            <p:ph type="title"/>
          </p:nvPr>
        </p:nvSpPr>
        <p:spPr>
          <a:xfrm>
            <a:off x="304800" y="304800"/>
            <a:ext cx="8610600" cy="773113"/>
          </a:xfrm>
          <a:solidFill>
            <a:schemeClr val="folHlink"/>
          </a:solidFill>
          <a:extLst>
            <a:ext uri="{91240B29-F687-4f45-9708-019B960494DF}">
              <a14:hiddenLine xmlns:a14="http://schemas.microsoft.com/office/drawing/2010/main" w="38100" cmpd="sng">
                <a:solidFill>
                  <a:schemeClr val="accent1"/>
                </a:solidFill>
                <a:miter lim="800000"/>
                <a:headEnd/>
                <a:tailEnd/>
              </a14:hiddenLine>
            </a:ext>
          </a:extLst>
        </p:spPr>
        <p:txBody>
          <a:bodyPr>
            <a:normAutofit fontScale="90000"/>
          </a:bodyPr>
          <a:lstStyle/>
          <a:p>
            <a:pPr eaLnBrk="1" hangingPunct="1"/>
            <a:r>
              <a:rPr lang="fr-FR" sz="3900" dirty="0" smtClean="0">
                <a:solidFill>
                  <a:schemeClr val="bg1"/>
                </a:solidFill>
                <a:latin typeface="Arial" pitchFamily="34" charset="0"/>
              </a:rPr>
              <a:t>Demande de la victime ou ayant droit</a:t>
            </a:r>
          </a:p>
        </p:txBody>
      </p:sp>
      <p:sp>
        <p:nvSpPr>
          <p:cNvPr id="12312" name="Ellipse 61"/>
          <p:cNvSpPr>
            <a:spLocks noChangeArrowheads="1"/>
          </p:cNvSpPr>
          <p:nvPr/>
        </p:nvSpPr>
        <p:spPr bwMode="auto">
          <a:xfrm>
            <a:off x="7010400" y="4168775"/>
            <a:ext cx="2251075" cy="1363663"/>
          </a:xfrm>
          <a:prstGeom prst="ellipse">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Tree>
    <p:extLst>
      <p:ext uri="{BB962C8B-B14F-4D97-AF65-F5344CB8AC3E}">
        <p14:creationId xmlns:p14="http://schemas.microsoft.com/office/powerpoint/2010/main" val="38528098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650" y="188913"/>
            <a:ext cx="7772400" cy="1143000"/>
          </a:xfrm>
        </p:spPr>
        <p:txBody>
          <a:bodyPr/>
          <a:lstStyle/>
          <a:p>
            <a:pPr eaLnBrk="1" hangingPunct="1"/>
            <a:r>
              <a:rPr lang="fr-FR" dirty="0" smtClean="0">
                <a:solidFill>
                  <a:schemeClr val="tx1"/>
                </a:solidFill>
              </a:rPr>
              <a:t>LA VOIE DE LA C(R)CI</a:t>
            </a:r>
          </a:p>
        </p:txBody>
      </p:sp>
      <p:sp>
        <p:nvSpPr>
          <p:cNvPr id="13315" name="Rectangle 3"/>
          <p:cNvSpPr>
            <a:spLocks noGrp="1" noChangeArrowheads="1"/>
          </p:cNvSpPr>
          <p:nvPr>
            <p:ph type="body" idx="1"/>
          </p:nvPr>
        </p:nvSpPr>
        <p:spPr>
          <a:xfrm>
            <a:off x="179388" y="1268413"/>
            <a:ext cx="8640762" cy="5256212"/>
          </a:xfrm>
        </p:spPr>
        <p:txBody>
          <a:bodyPr/>
          <a:lstStyle/>
          <a:p>
            <a:pPr eaLnBrk="1" hangingPunct="1">
              <a:lnSpc>
                <a:spcPct val="90000"/>
              </a:lnSpc>
            </a:pPr>
            <a:r>
              <a:rPr lang="fr-FR" sz="2800" dirty="0" smtClean="0">
                <a:solidFill>
                  <a:schemeClr val="tx1"/>
                </a:solidFill>
              </a:rPr>
              <a:t>Numéro vert = 0800 779 887…</a:t>
            </a:r>
          </a:p>
          <a:p>
            <a:pPr eaLnBrk="1" hangingPunct="1">
              <a:lnSpc>
                <a:spcPct val="90000"/>
              </a:lnSpc>
            </a:pPr>
            <a:r>
              <a:rPr lang="fr-FR" sz="2800" dirty="0" smtClean="0">
                <a:solidFill>
                  <a:schemeClr val="tx1"/>
                </a:solidFill>
              </a:rPr>
              <a:t>Gratuit</a:t>
            </a:r>
          </a:p>
          <a:p>
            <a:pPr eaLnBrk="1" hangingPunct="1">
              <a:lnSpc>
                <a:spcPct val="90000"/>
              </a:lnSpc>
            </a:pPr>
            <a:r>
              <a:rPr lang="fr-FR" sz="2800" dirty="0" smtClean="0">
                <a:solidFill>
                  <a:schemeClr val="tx1"/>
                </a:solidFill>
              </a:rPr>
              <a:t>Durée théorique 6 mois</a:t>
            </a:r>
          </a:p>
          <a:p>
            <a:pPr eaLnBrk="1" hangingPunct="1">
              <a:lnSpc>
                <a:spcPct val="90000"/>
              </a:lnSpc>
            </a:pPr>
            <a:r>
              <a:rPr lang="fr-FR" sz="2800" dirty="0" smtClean="0">
                <a:solidFill>
                  <a:schemeClr val="tx1"/>
                </a:solidFill>
              </a:rPr>
              <a:t>Pas de nécessité impérative d’être assisté par un avocat</a:t>
            </a:r>
          </a:p>
          <a:p>
            <a:pPr eaLnBrk="1" hangingPunct="1">
              <a:lnSpc>
                <a:spcPct val="90000"/>
              </a:lnSpc>
            </a:pPr>
            <a:r>
              <a:rPr lang="fr-FR" sz="2800" dirty="0" smtClean="0">
                <a:solidFill>
                  <a:schemeClr val="tx1"/>
                </a:solidFill>
              </a:rPr>
              <a:t>Rôle déterminant de l’expertise : faute? Infection nosocomiale? Quel dommage subi?</a:t>
            </a:r>
          </a:p>
          <a:p>
            <a:pPr eaLnBrk="1" hangingPunct="1">
              <a:lnSpc>
                <a:spcPct val="90000"/>
              </a:lnSpc>
            </a:pPr>
            <a:r>
              <a:rPr lang="fr-FR" sz="2800" dirty="0" smtClean="0">
                <a:solidFill>
                  <a:schemeClr val="tx1"/>
                </a:solidFill>
              </a:rPr>
              <a:t>Si faute : indemnisation par l’assureur (s’il fait une offre)</a:t>
            </a:r>
          </a:p>
          <a:p>
            <a:pPr eaLnBrk="1" hangingPunct="1">
              <a:lnSpc>
                <a:spcPct val="90000"/>
              </a:lnSpc>
            </a:pPr>
            <a:r>
              <a:rPr lang="fr-FR" sz="2800" dirty="0" smtClean="0">
                <a:solidFill>
                  <a:schemeClr val="tx1"/>
                </a:solidFill>
              </a:rPr>
              <a:t>Sinon : indemnisation  </a:t>
            </a:r>
            <a:r>
              <a:rPr lang="fr-FR" sz="2800" u="sng" dirty="0" smtClean="0">
                <a:solidFill>
                  <a:schemeClr val="tx1"/>
                </a:solidFill>
              </a:rPr>
              <a:t>des cas les plus graves</a:t>
            </a:r>
            <a:r>
              <a:rPr lang="fr-FR" sz="2800" dirty="0" smtClean="0">
                <a:solidFill>
                  <a:schemeClr val="tx1"/>
                </a:solidFill>
              </a:rPr>
              <a:t> au titre de la solidarité nationale (Office National d’indemnisation des accidents médicaux, affections iatrogènes et infections nosocomiales)</a:t>
            </a:r>
          </a:p>
        </p:txBody>
      </p:sp>
    </p:spTree>
    <p:extLst>
      <p:ext uri="{BB962C8B-B14F-4D97-AF65-F5344CB8AC3E}">
        <p14:creationId xmlns:p14="http://schemas.microsoft.com/office/powerpoint/2010/main" val="16990745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84963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5"/>
          <p:cNvSpPr txBox="1">
            <a:spLocks noChangeArrowheads="1"/>
          </p:cNvSpPr>
          <p:nvPr/>
        </p:nvSpPr>
        <p:spPr bwMode="auto">
          <a:xfrm>
            <a:off x="3635375" y="6165850"/>
            <a:ext cx="5256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a:t>Maitre Sylvie Welsch – cabinet UGGC</a:t>
            </a:r>
          </a:p>
        </p:txBody>
      </p:sp>
    </p:spTree>
    <p:extLst>
      <p:ext uri="{BB962C8B-B14F-4D97-AF65-F5344CB8AC3E}">
        <p14:creationId xmlns:p14="http://schemas.microsoft.com/office/powerpoint/2010/main" val="2658077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438332"/>
            <a:ext cx="7772400" cy="6461085"/>
          </a:xfrm>
        </p:spPr>
        <p:txBody>
          <a:bodyPr/>
          <a:lstStyle/>
          <a:p>
            <a:pPr marL="0" indent="0" algn="ctr">
              <a:buNone/>
            </a:pPr>
            <a:r>
              <a:rPr lang="fr-FR" sz="2200" b="0" dirty="0" smtClean="0">
                <a:latin typeface="Arial"/>
                <a:ea typeface="Wingdings"/>
                <a:cs typeface="Arial"/>
                <a:sym typeface="Wingdings"/>
              </a:rPr>
              <a:t> </a:t>
            </a:r>
            <a:r>
              <a:rPr lang="fr-FR" sz="2200" b="0" dirty="0" smtClean="0">
                <a:latin typeface="Arial"/>
                <a:cs typeface="Arial"/>
              </a:rPr>
              <a:t>Retour </a:t>
            </a:r>
            <a:r>
              <a:rPr lang="fr-FR" sz="2200" b="0" dirty="0" smtClean="0"/>
              <a:t>à domicile (paracétamol </a:t>
            </a:r>
            <a:r>
              <a:rPr lang="fr-FR" sz="2200" b="0" dirty="0" err="1" smtClean="0"/>
              <a:t>codéiné</a:t>
            </a:r>
            <a:r>
              <a:rPr lang="fr-FR" sz="2200" b="0" dirty="0" smtClean="0"/>
              <a:t> et ibuprofène)</a:t>
            </a:r>
          </a:p>
          <a:p>
            <a:pPr marL="0" indent="0" algn="ctr">
              <a:spcAft>
                <a:spcPts val="1200"/>
              </a:spcAft>
              <a:buNone/>
            </a:pPr>
            <a:r>
              <a:rPr lang="fr-FR" sz="2200" b="0" dirty="0" smtClean="0"/>
              <a:t>IRM prévu 5 j plus tard si persistance des douleurs</a:t>
            </a:r>
            <a:endParaRPr lang="fr-FR" sz="2200" b="0" dirty="0"/>
          </a:p>
          <a:p>
            <a:pPr>
              <a:spcAft>
                <a:spcPts val="600"/>
              </a:spcAft>
            </a:pPr>
            <a:r>
              <a:rPr lang="fr-FR" sz="2200" b="0" dirty="0" smtClean="0"/>
              <a:t>De retour à domicile vomissements et persistance des céphalées</a:t>
            </a:r>
          </a:p>
          <a:p>
            <a:pPr marL="0" indent="0">
              <a:buNone/>
            </a:pPr>
            <a:r>
              <a:rPr lang="fr-FR" sz="2200" dirty="0" smtClean="0"/>
              <a:t>27 janvier (H48), en fin d’après midi </a:t>
            </a:r>
            <a:r>
              <a:rPr lang="fr-FR" sz="2200" b="0" dirty="0" smtClean="0"/>
              <a:t>: appel du SAMU «</a:t>
            </a:r>
            <a:r>
              <a:rPr lang="fr-FR" sz="2200" b="0" i="1" dirty="0" smtClean="0"/>
              <a:t> hémorragie digestive</a:t>
            </a:r>
            <a:r>
              <a:rPr lang="fr-FR" sz="2200" b="0" dirty="0" smtClean="0"/>
              <a:t> »</a:t>
            </a:r>
          </a:p>
          <a:p>
            <a:r>
              <a:rPr lang="fr-FR" sz="2200" b="0" dirty="0" smtClean="0"/>
              <a:t>Sur la fiche d’intervention « </a:t>
            </a:r>
            <a:r>
              <a:rPr lang="fr-FR" sz="2200" b="0" i="1" dirty="0" smtClean="0"/>
              <a:t>A pris ibuprofène + automédication à l’aspirine au moins 1 g/6 h… ce matin méléna + hématémèse. A 14 h récidive hématémèse avec 1 haricot rempli de sang + caillots… depuis RAS.</a:t>
            </a:r>
          </a:p>
          <a:p>
            <a:pPr marL="400050" lvl="1" indent="0"/>
            <a:r>
              <a:rPr lang="fr-FR" sz="2200" b="0" i="1" dirty="0" smtClean="0"/>
              <a:t>TA 110/66, FC 80/min</a:t>
            </a:r>
          </a:p>
          <a:p>
            <a:pPr marL="400050" lvl="1" indent="0"/>
            <a:r>
              <a:rPr lang="fr-FR" sz="2200" b="0" i="1" dirty="0" err="1" smtClean="0"/>
              <a:t>Hémocue</a:t>
            </a:r>
            <a:r>
              <a:rPr lang="fr-FR" sz="2200" b="0" i="1" dirty="0" smtClean="0"/>
              <a:t> 11,2 g/dl</a:t>
            </a:r>
          </a:p>
          <a:p>
            <a:pPr marL="400050" lvl="1" indent="0"/>
            <a:r>
              <a:rPr lang="fr-FR" sz="2200" b="0" i="1" dirty="0" smtClean="0"/>
              <a:t>Abdomen souple, pas de défense</a:t>
            </a:r>
          </a:p>
          <a:p>
            <a:pPr marL="400050" lvl="1" indent="0"/>
            <a:r>
              <a:rPr lang="fr-FR" sz="2200" b="0" i="1" dirty="0" smtClean="0"/>
              <a:t>Existence de céphalées diffuse. </a:t>
            </a:r>
            <a:r>
              <a:rPr lang="fr-FR" sz="2200" b="0" i="1" dirty="0"/>
              <a:t>Glasgow 15</a:t>
            </a:r>
          </a:p>
          <a:p>
            <a:pPr marL="400050" lvl="1" indent="0"/>
            <a:r>
              <a:rPr lang="fr-FR" sz="2200" b="0" i="1" dirty="0" smtClean="0"/>
              <a:t>Pas de syndrome méningé</a:t>
            </a:r>
            <a:r>
              <a:rPr lang="fr-FR" sz="2200" b="0" dirty="0" smtClean="0"/>
              <a:t> »</a:t>
            </a:r>
            <a:endParaRPr lang="fr-FR" sz="2200" b="0" i="1" dirty="0"/>
          </a:p>
        </p:txBody>
      </p:sp>
    </p:spTree>
    <p:extLst>
      <p:ext uri="{BB962C8B-B14F-4D97-AF65-F5344CB8AC3E}">
        <p14:creationId xmlns:p14="http://schemas.microsoft.com/office/powerpoint/2010/main" val="1628208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6"/>
          <p:cNvGraphicFramePr>
            <a:graphicFrameLocks noChangeAspect="1"/>
          </p:cNvGraphicFramePr>
          <p:nvPr/>
        </p:nvGraphicFramePr>
        <p:xfrm>
          <a:off x="250825" y="260350"/>
          <a:ext cx="7850188" cy="5335588"/>
        </p:xfrm>
        <a:graphic>
          <a:graphicData uri="http://schemas.openxmlformats.org/presentationml/2006/ole">
            <mc:AlternateContent xmlns:mc="http://schemas.openxmlformats.org/markup-compatibility/2006">
              <mc:Choice xmlns:v="urn:schemas-microsoft-com:vml" Requires="v">
                <p:oleObj spid="_x0000_s1046" name="Graphique" r:id="rId3" imgW="4752992" imgH="3295690" progId="Excel.Chart.8">
                  <p:embed followColorScheme="full"/>
                </p:oleObj>
              </mc:Choice>
              <mc:Fallback>
                <p:oleObj name="Graphique" r:id="rId3" imgW="4752992" imgH="3295690" progId="Excel.Chart.8">
                  <p:embed followColorScheme="full"/>
                  <p:pic>
                    <p:nvPicPr>
                      <p:cNvPr id="0" name=""/>
                      <p:cNvPicPr>
                        <a:picLocks noChangeAspect="1" noChangeArrowheads="1"/>
                      </p:cNvPicPr>
                      <p:nvPr/>
                    </p:nvPicPr>
                    <p:blipFill>
                      <a:blip r:embed="rId4"/>
                      <a:srcRect/>
                      <a:stretch>
                        <a:fillRect/>
                      </a:stretch>
                    </p:blipFill>
                    <p:spPr bwMode="auto">
                      <a:xfrm>
                        <a:off x="250825" y="260350"/>
                        <a:ext cx="7850188" cy="53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4"/>
          <p:cNvSpPr txBox="1">
            <a:spLocks noChangeArrowheads="1"/>
          </p:cNvSpPr>
          <p:nvPr/>
        </p:nvSpPr>
        <p:spPr bwMode="auto">
          <a:xfrm>
            <a:off x="2268538" y="5719763"/>
            <a:ext cx="66659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2000"/>
              <a:t>Sabine Gibert</a:t>
            </a:r>
          </a:p>
          <a:p>
            <a:pPr eaLnBrk="1" hangingPunct="1"/>
            <a:r>
              <a:rPr lang="fr-FR" sz="2000"/>
              <a:t>Justice &amp; Santé</a:t>
            </a:r>
          </a:p>
          <a:p>
            <a:pPr eaLnBrk="1" hangingPunct="1"/>
            <a:r>
              <a:rPr lang="fr-FR" sz="2000"/>
              <a:t>Ecole Nationale de la Magistrature / AP-HP - juin 2012</a:t>
            </a:r>
          </a:p>
        </p:txBody>
      </p:sp>
      <p:sp>
        <p:nvSpPr>
          <p:cNvPr id="15364" name="Text Box 5"/>
          <p:cNvSpPr txBox="1">
            <a:spLocks noChangeArrowheads="1"/>
          </p:cNvSpPr>
          <p:nvPr/>
        </p:nvSpPr>
        <p:spPr bwMode="auto">
          <a:xfrm rot="-5400000">
            <a:off x="-17462" y="319405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a:t>millions</a:t>
            </a:r>
          </a:p>
        </p:txBody>
      </p:sp>
    </p:spTree>
    <p:extLst>
      <p:ext uri="{BB962C8B-B14F-4D97-AF65-F5344CB8AC3E}">
        <p14:creationId xmlns:p14="http://schemas.microsoft.com/office/powerpoint/2010/main" val="16212923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68313" y="188913"/>
            <a:ext cx="7772400" cy="1143000"/>
          </a:xfrm>
        </p:spPr>
        <p:txBody>
          <a:bodyPr/>
          <a:lstStyle/>
          <a:p>
            <a:r>
              <a:rPr lang="fr-FR" dirty="0" smtClean="0">
                <a:solidFill>
                  <a:schemeClr val="tx1"/>
                </a:solidFill>
              </a:rPr>
              <a:t>L’expertise CCI</a:t>
            </a:r>
          </a:p>
        </p:txBody>
      </p:sp>
      <p:sp>
        <p:nvSpPr>
          <p:cNvPr id="16387" name="Espace réservé du contenu 2"/>
          <p:cNvSpPr>
            <a:spLocks noGrp="1"/>
          </p:cNvSpPr>
          <p:nvPr>
            <p:ph idx="1"/>
          </p:nvPr>
        </p:nvSpPr>
        <p:spPr>
          <a:xfrm>
            <a:off x="179388" y="1484313"/>
            <a:ext cx="8640762" cy="5113337"/>
          </a:xfrm>
        </p:spPr>
        <p:txBody>
          <a:bodyPr/>
          <a:lstStyle/>
          <a:p>
            <a:r>
              <a:rPr lang="fr-FR" dirty="0" smtClean="0">
                <a:solidFill>
                  <a:schemeClr val="tx1"/>
                </a:solidFill>
              </a:rPr>
              <a:t>Désignation d’un collège neurochirurgien + orthopédiste, qui demande l’adjonction d’un 3</a:t>
            </a:r>
            <a:r>
              <a:rPr lang="fr-FR" baseline="30000" dirty="0" smtClean="0">
                <a:solidFill>
                  <a:schemeClr val="tx1"/>
                </a:solidFill>
              </a:rPr>
              <a:t>e</a:t>
            </a:r>
            <a:r>
              <a:rPr lang="fr-FR" dirty="0" smtClean="0">
                <a:solidFill>
                  <a:schemeClr val="tx1"/>
                </a:solidFill>
              </a:rPr>
              <a:t> expert infectiologue</a:t>
            </a:r>
          </a:p>
          <a:p>
            <a:r>
              <a:rPr lang="fr-FR" dirty="0" smtClean="0">
                <a:solidFill>
                  <a:schemeClr val="tx1"/>
                </a:solidFill>
              </a:rPr>
              <a:t>Griefs du patient : traitement corticoïde trop prolongé; infection à pneumocoque nosocomiale</a:t>
            </a:r>
          </a:p>
          <a:p>
            <a:r>
              <a:rPr lang="fr-FR" dirty="0" smtClean="0">
                <a:solidFill>
                  <a:schemeClr val="tx1"/>
                </a:solidFill>
              </a:rPr>
              <a:t>Conclusions des experts :</a:t>
            </a:r>
          </a:p>
          <a:p>
            <a:pPr lvl="1"/>
            <a:r>
              <a:rPr lang="fr-FR" dirty="0" smtClean="0">
                <a:solidFill>
                  <a:schemeClr val="tx1"/>
                </a:solidFill>
              </a:rPr>
              <a:t>Ostéonécrose aseptique multifocale cortico-induite</a:t>
            </a:r>
          </a:p>
          <a:p>
            <a:pPr lvl="1"/>
            <a:r>
              <a:rPr lang="fr-FR" dirty="0" smtClean="0">
                <a:solidFill>
                  <a:schemeClr val="tx1"/>
                </a:solidFill>
              </a:rPr>
              <a:t>Prise en charge conforme aux règles de l’art</a:t>
            </a:r>
          </a:p>
          <a:p>
            <a:pPr lvl="1"/>
            <a:r>
              <a:rPr lang="fr-FR" dirty="0" smtClean="0">
                <a:solidFill>
                  <a:schemeClr val="tx1"/>
                </a:solidFill>
              </a:rPr>
              <a:t>Arthrite septique du genou non nosocomiale</a:t>
            </a:r>
          </a:p>
          <a:p>
            <a:pPr lvl="1"/>
            <a:endParaRPr lang="fr-FR" dirty="0" smtClean="0"/>
          </a:p>
        </p:txBody>
      </p:sp>
    </p:spTree>
    <p:extLst>
      <p:ext uri="{BB962C8B-B14F-4D97-AF65-F5344CB8AC3E}">
        <p14:creationId xmlns:p14="http://schemas.microsoft.com/office/powerpoint/2010/main" val="13555756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79388" y="188913"/>
            <a:ext cx="8713787" cy="1143000"/>
          </a:xfrm>
        </p:spPr>
        <p:txBody>
          <a:bodyPr>
            <a:normAutofit fontScale="90000"/>
          </a:bodyPr>
          <a:lstStyle/>
          <a:p>
            <a:r>
              <a:rPr lang="fr-FR" dirty="0" smtClean="0">
                <a:solidFill>
                  <a:schemeClr val="tx1"/>
                </a:solidFill>
              </a:rPr>
              <a:t>Argumentation sur le caractère</a:t>
            </a:r>
            <a:br>
              <a:rPr lang="fr-FR" dirty="0" smtClean="0">
                <a:solidFill>
                  <a:schemeClr val="tx1"/>
                </a:solidFill>
              </a:rPr>
            </a:br>
            <a:r>
              <a:rPr lang="fr-FR" dirty="0" smtClean="0">
                <a:solidFill>
                  <a:schemeClr val="tx1"/>
                </a:solidFill>
              </a:rPr>
              <a:t>non nosocomial (1)</a:t>
            </a:r>
          </a:p>
        </p:txBody>
      </p:sp>
      <p:sp>
        <p:nvSpPr>
          <p:cNvPr id="17411" name="Espace réservé du contenu 2"/>
          <p:cNvSpPr>
            <a:spLocks noGrp="1"/>
          </p:cNvSpPr>
          <p:nvPr>
            <p:ph idx="1"/>
          </p:nvPr>
        </p:nvSpPr>
        <p:spPr>
          <a:xfrm>
            <a:off x="323850" y="1557338"/>
            <a:ext cx="8569325" cy="4895850"/>
          </a:xfrm>
        </p:spPr>
        <p:txBody>
          <a:bodyPr/>
          <a:lstStyle/>
          <a:p>
            <a:r>
              <a:rPr lang="fr-FR" i="1" dirty="0" smtClean="0">
                <a:solidFill>
                  <a:schemeClr val="tx1"/>
                </a:solidFill>
              </a:rPr>
              <a:t>…Une analyse du cas d’espèce limitée aux facteurs spatio-temporels pourrait suggérer que l’arthrite septique du genou gauche dont a souffert le patient est nosocomiale car :</a:t>
            </a:r>
          </a:p>
          <a:p>
            <a:pPr lvl="1"/>
            <a:r>
              <a:rPr lang="fr-FR" i="1" dirty="0" smtClean="0">
                <a:solidFill>
                  <a:schemeClr val="tx1"/>
                </a:solidFill>
              </a:rPr>
              <a:t>absente à l’admission au CHU Henri Mondor le 12 avril 2005 et lors de la ponction du 19 avril 2005 ;</a:t>
            </a:r>
          </a:p>
          <a:p>
            <a:pPr lvl="1"/>
            <a:r>
              <a:rPr lang="fr-FR" i="1" dirty="0" smtClean="0">
                <a:solidFill>
                  <a:schemeClr val="tx1"/>
                </a:solidFill>
              </a:rPr>
              <a:t>mise en évidence par la ponction du 28 avril 2005, alors que le patient était toujours hospitalisé. </a:t>
            </a:r>
          </a:p>
        </p:txBody>
      </p:sp>
    </p:spTree>
    <p:extLst>
      <p:ext uri="{BB962C8B-B14F-4D97-AF65-F5344CB8AC3E}">
        <p14:creationId xmlns:p14="http://schemas.microsoft.com/office/powerpoint/2010/main" val="10106879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611188" y="188913"/>
            <a:ext cx="7772400" cy="1143000"/>
          </a:xfrm>
        </p:spPr>
        <p:txBody>
          <a:bodyPr>
            <a:normAutofit fontScale="90000"/>
          </a:bodyPr>
          <a:lstStyle/>
          <a:p>
            <a:r>
              <a:rPr lang="fr-FR" dirty="0" smtClean="0">
                <a:solidFill>
                  <a:schemeClr val="tx1"/>
                </a:solidFill>
              </a:rPr>
              <a:t>Argumentation sur le caractère</a:t>
            </a:r>
            <a:br>
              <a:rPr lang="fr-FR" dirty="0" smtClean="0">
                <a:solidFill>
                  <a:schemeClr val="tx1"/>
                </a:solidFill>
              </a:rPr>
            </a:br>
            <a:r>
              <a:rPr lang="fr-FR" dirty="0" smtClean="0">
                <a:solidFill>
                  <a:schemeClr val="tx1"/>
                </a:solidFill>
              </a:rPr>
              <a:t>non nosocomial (2)</a:t>
            </a:r>
          </a:p>
        </p:txBody>
      </p:sp>
      <p:sp>
        <p:nvSpPr>
          <p:cNvPr id="18435" name="Espace réservé du contenu 2"/>
          <p:cNvSpPr>
            <a:spLocks noGrp="1"/>
          </p:cNvSpPr>
          <p:nvPr>
            <p:ph idx="1"/>
          </p:nvPr>
        </p:nvSpPr>
        <p:spPr>
          <a:xfrm>
            <a:off x="107950" y="1412875"/>
            <a:ext cx="8928100" cy="5184775"/>
          </a:xfrm>
        </p:spPr>
        <p:txBody>
          <a:bodyPr>
            <a:normAutofit lnSpcReduction="10000"/>
          </a:bodyPr>
          <a:lstStyle/>
          <a:p>
            <a:r>
              <a:rPr lang="fr-FR" i="1" dirty="0" smtClean="0">
                <a:solidFill>
                  <a:schemeClr val="tx1"/>
                </a:solidFill>
              </a:rPr>
              <a:t>…Deux éléments insolites incitent cependant à analyser rigoureusement la plausibilité du lien de causalité entre le soin incriminé (la ponction articulaire du 19 avril) et l’arthrite septique :</a:t>
            </a:r>
          </a:p>
          <a:p>
            <a:pPr lvl="1"/>
            <a:r>
              <a:rPr lang="fr-FR" i="1" dirty="0" smtClean="0">
                <a:solidFill>
                  <a:schemeClr val="tx1"/>
                </a:solidFill>
              </a:rPr>
              <a:t>la nature du germe, qui sans exclure le caractère nosocomial, est pour le moins inhabituelle dans une arthrite septique présumée d’inoculation ;</a:t>
            </a:r>
          </a:p>
          <a:p>
            <a:pPr lvl="1"/>
            <a:r>
              <a:rPr lang="fr-FR" i="1" dirty="0" smtClean="0">
                <a:solidFill>
                  <a:schemeClr val="tx1"/>
                </a:solidFill>
              </a:rPr>
              <a:t>et le délai de survenue, 16 jours, alors que la nature et l’extrême virulence du germe entraîneraient nécessairement une incubation courte, au plus 48 à 72 h après la ponction.</a:t>
            </a:r>
          </a:p>
          <a:p>
            <a:endParaRPr lang="fr-FR" dirty="0" smtClean="0"/>
          </a:p>
        </p:txBody>
      </p:sp>
    </p:spTree>
    <p:extLst>
      <p:ext uri="{BB962C8B-B14F-4D97-AF65-F5344CB8AC3E}">
        <p14:creationId xmlns:p14="http://schemas.microsoft.com/office/powerpoint/2010/main" val="1285198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539750" y="188913"/>
            <a:ext cx="7772400" cy="1143000"/>
          </a:xfrm>
        </p:spPr>
        <p:txBody>
          <a:bodyPr>
            <a:normAutofit fontScale="90000"/>
          </a:bodyPr>
          <a:lstStyle/>
          <a:p>
            <a:r>
              <a:rPr lang="fr-FR" dirty="0" smtClean="0">
                <a:solidFill>
                  <a:schemeClr val="tx1"/>
                </a:solidFill>
              </a:rPr>
              <a:t>Argumentation sur le caractère</a:t>
            </a:r>
            <a:br>
              <a:rPr lang="fr-FR" dirty="0" smtClean="0">
                <a:solidFill>
                  <a:schemeClr val="tx1"/>
                </a:solidFill>
              </a:rPr>
            </a:br>
            <a:r>
              <a:rPr lang="fr-FR" dirty="0" smtClean="0">
                <a:solidFill>
                  <a:schemeClr val="tx1"/>
                </a:solidFill>
              </a:rPr>
              <a:t>non nosocomial (3)</a:t>
            </a:r>
          </a:p>
        </p:txBody>
      </p:sp>
      <p:sp>
        <p:nvSpPr>
          <p:cNvPr id="19459" name="Espace réservé du contenu 2"/>
          <p:cNvSpPr>
            <a:spLocks noGrp="1"/>
          </p:cNvSpPr>
          <p:nvPr>
            <p:ph idx="1"/>
          </p:nvPr>
        </p:nvSpPr>
        <p:spPr>
          <a:xfrm>
            <a:off x="179388" y="1412875"/>
            <a:ext cx="8640762" cy="4968875"/>
          </a:xfrm>
        </p:spPr>
        <p:txBody>
          <a:bodyPr/>
          <a:lstStyle/>
          <a:p>
            <a:r>
              <a:rPr lang="fr-FR" sz="2800" i="1" dirty="0" smtClean="0">
                <a:solidFill>
                  <a:schemeClr val="tx1"/>
                </a:solidFill>
              </a:rPr>
              <a:t>Il apparaît en fait que </a:t>
            </a:r>
            <a:r>
              <a:rPr lang="fr-FR" sz="2800" i="1" dirty="0" smtClean="0">
                <a:solidFill>
                  <a:srgbClr val="FF0000"/>
                </a:solidFill>
              </a:rPr>
              <a:t>l’infection ostéo-articulaire était présente à l’admission à l’hôpital le 12 avril 2005</a:t>
            </a:r>
            <a:r>
              <a:rPr lang="fr-FR" sz="2800" i="1" dirty="0" smtClean="0">
                <a:solidFill>
                  <a:schemeClr val="tx1"/>
                </a:solidFill>
              </a:rPr>
              <a:t>, avec une atteinte limitée à l’extrémité inférieure du fémur gauche, à type d’ostéite chronique, comme en témoigne l’IRM réalisée à cette date, mettant en évidence des appositions </a:t>
            </a:r>
            <a:r>
              <a:rPr lang="fr-FR" sz="2800" i="1" dirty="0" err="1" smtClean="0">
                <a:solidFill>
                  <a:schemeClr val="tx1"/>
                </a:solidFill>
              </a:rPr>
              <a:t>périostées</a:t>
            </a:r>
            <a:r>
              <a:rPr lang="fr-FR" sz="2800" i="1" dirty="0" smtClean="0">
                <a:solidFill>
                  <a:schemeClr val="tx1"/>
                </a:solidFill>
              </a:rPr>
              <a:t>.</a:t>
            </a:r>
          </a:p>
          <a:p>
            <a:r>
              <a:rPr lang="fr-FR" sz="2800" i="1" dirty="0" smtClean="0">
                <a:solidFill>
                  <a:schemeClr val="tx1"/>
                </a:solidFill>
              </a:rPr>
              <a:t>L’arthrite septique à pneumocoque n’est pas consécutive à la ponction articulaire du genou du 19 avril 2005 : il s’agit d’une </a:t>
            </a:r>
            <a:r>
              <a:rPr lang="fr-FR" sz="2800" i="1" dirty="0" smtClean="0">
                <a:solidFill>
                  <a:srgbClr val="FF0000"/>
                </a:solidFill>
              </a:rPr>
              <a:t>arthrite septique de contiguïté, en lien avec une ostéomyélite chronique communautaire, </a:t>
            </a:r>
            <a:r>
              <a:rPr lang="fr-FR" sz="2800" i="1" dirty="0" err="1" smtClean="0">
                <a:solidFill>
                  <a:srgbClr val="FF0000"/>
                </a:solidFill>
              </a:rPr>
              <a:t>extra-hospitalière</a:t>
            </a:r>
            <a:r>
              <a:rPr lang="fr-FR" sz="2800" i="1" dirty="0" smtClean="0">
                <a:solidFill>
                  <a:srgbClr val="FF0000"/>
                </a:solidFill>
              </a:rPr>
              <a:t>, à pneumocoque</a:t>
            </a:r>
            <a:r>
              <a:rPr lang="fr-FR" sz="2800" dirty="0" smtClean="0">
                <a:solidFill>
                  <a:schemeClr val="tx1"/>
                </a:solidFill>
              </a:rPr>
              <a:t>…</a:t>
            </a:r>
          </a:p>
          <a:p>
            <a:endParaRPr lang="fr-FR" dirty="0" smtClean="0"/>
          </a:p>
        </p:txBody>
      </p:sp>
    </p:spTree>
    <p:extLst>
      <p:ext uri="{BB962C8B-B14F-4D97-AF65-F5344CB8AC3E}">
        <p14:creationId xmlns:p14="http://schemas.microsoft.com/office/powerpoint/2010/main" val="18127433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458200" cy="990600"/>
          </a:xfrm>
        </p:spPr>
        <p:txBody>
          <a:bodyPr>
            <a:normAutofit fontScale="90000"/>
          </a:bodyPr>
          <a:lstStyle/>
          <a:p>
            <a:r>
              <a:rPr lang="fr-FR" sz="4000" dirty="0" smtClean="0">
                <a:solidFill>
                  <a:schemeClr val="tx1"/>
                </a:solidFill>
              </a:rPr>
              <a:t>EVOLUTION</a:t>
            </a:r>
            <a:br>
              <a:rPr lang="fr-FR" sz="4000" dirty="0" smtClean="0">
                <a:solidFill>
                  <a:schemeClr val="tx1"/>
                </a:solidFill>
              </a:rPr>
            </a:br>
            <a:r>
              <a:rPr lang="fr-FR" sz="4000" dirty="0" smtClean="0">
                <a:solidFill>
                  <a:schemeClr val="tx1"/>
                </a:solidFill>
              </a:rPr>
              <a:t>DES DEFINITIONS MEDICALES</a:t>
            </a:r>
          </a:p>
        </p:txBody>
      </p:sp>
      <p:sp>
        <p:nvSpPr>
          <p:cNvPr id="20483" name="Rectangle 3"/>
          <p:cNvSpPr>
            <a:spLocks noGrp="1" noChangeArrowheads="1"/>
          </p:cNvSpPr>
          <p:nvPr>
            <p:ph type="body" idx="1"/>
          </p:nvPr>
        </p:nvSpPr>
        <p:spPr>
          <a:xfrm>
            <a:off x="228600" y="2122488"/>
            <a:ext cx="8610600" cy="4114800"/>
          </a:xfrm>
        </p:spPr>
        <p:txBody>
          <a:bodyPr/>
          <a:lstStyle/>
          <a:p>
            <a:pPr>
              <a:lnSpc>
                <a:spcPct val="90000"/>
              </a:lnSpc>
            </a:pPr>
            <a:r>
              <a:rPr lang="fr-FR" sz="3600" dirty="0" smtClean="0">
                <a:solidFill>
                  <a:schemeClr val="tx1"/>
                </a:solidFill>
              </a:rPr>
              <a:t>Infection </a:t>
            </a:r>
            <a:r>
              <a:rPr lang="fr-FR" sz="3600" dirty="0" smtClean="0">
                <a:solidFill>
                  <a:srgbClr val="FF0000"/>
                </a:solidFill>
              </a:rPr>
              <a:t>nosocomiale</a:t>
            </a:r>
            <a:r>
              <a:rPr lang="fr-FR" sz="3600" dirty="0" smtClean="0">
                <a:solidFill>
                  <a:schemeClr val="tx1"/>
                </a:solidFill>
              </a:rPr>
              <a:t>, « acquise » </a:t>
            </a:r>
            <a:r>
              <a:rPr lang="fr-FR" sz="3600" u="sng" dirty="0" smtClean="0">
                <a:solidFill>
                  <a:schemeClr val="tx1"/>
                </a:solidFill>
              </a:rPr>
              <a:t>à l’hôpital</a:t>
            </a:r>
          </a:p>
          <a:p>
            <a:pPr algn="ctr">
              <a:lnSpc>
                <a:spcPct val="90000"/>
              </a:lnSpc>
              <a:buFontTx/>
              <a:buNone/>
            </a:pPr>
            <a:r>
              <a:rPr lang="fr-FR" sz="3600" dirty="0" smtClean="0">
                <a:solidFill>
                  <a:schemeClr val="tx1"/>
                </a:solidFill>
                <a:sym typeface="Symbol" pitchFamily="18" charset="2"/>
              </a:rPr>
              <a:t></a:t>
            </a:r>
            <a:endParaRPr lang="fr-FR" sz="3600" dirty="0" smtClean="0">
              <a:solidFill>
                <a:schemeClr val="tx1"/>
              </a:solidFill>
            </a:endParaRPr>
          </a:p>
          <a:p>
            <a:pPr>
              <a:lnSpc>
                <a:spcPct val="90000"/>
              </a:lnSpc>
            </a:pPr>
            <a:r>
              <a:rPr lang="fr-FR" sz="3600" dirty="0" smtClean="0">
                <a:solidFill>
                  <a:schemeClr val="tx1"/>
                </a:solidFill>
              </a:rPr>
              <a:t>Infection </a:t>
            </a:r>
            <a:r>
              <a:rPr lang="fr-FR" sz="3600" dirty="0" smtClean="0">
                <a:solidFill>
                  <a:srgbClr val="FF0000"/>
                </a:solidFill>
              </a:rPr>
              <a:t>liée </a:t>
            </a:r>
            <a:r>
              <a:rPr lang="fr-FR" sz="3600" u="sng" dirty="0" smtClean="0">
                <a:solidFill>
                  <a:srgbClr val="FF0000"/>
                </a:solidFill>
              </a:rPr>
              <a:t>aux soins</a:t>
            </a:r>
          </a:p>
          <a:p>
            <a:pPr algn="ctr">
              <a:lnSpc>
                <a:spcPct val="90000"/>
              </a:lnSpc>
              <a:buFontTx/>
              <a:buNone/>
            </a:pPr>
            <a:r>
              <a:rPr lang="fr-FR" sz="3600" dirty="0" smtClean="0">
                <a:solidFill>
                  <a:schemeClr val="tx1"/>
                </a:solidFill>
                <a:sym typeface="Symbol" pitchFamily="18" charset="2"/>
              </a:rPr>
              <a:t></a:t>
            </a:r>
            <a:endParaRPr lang="fr-FR" sz="3600" dirty="0" smtClean="0">
              <a:solidFill>
                <a:schemeClr val="tx1"/>
              </a:solidFill>
            </a:endParaRPr>
          </a:p>
          <a:p>
            <a:pPr>
              <a:lnSpc>
                <a:spcPct val="90000"/>
              </a:lnSpc>
            </a:pPr>
            <a:r>
              <a:rPr lang="fr-FR" sz="3600" dirty="0" smtClean="0">
                <a:solidFill>
                  <a:schemeClr val="tx1"/>
                </a:solidFill>
              </a:rPr>
              <a:t>Infection </a:t>
            </a:r>
            <a:r>
              <a:rPr lang="fr-FR" sz="3600" dirty="0" smtClean="0">
                <a:solidFill>
                  <a:srgbClr val="FF0000"/>
                </a:solidFill>
              </a:rPr>
              <a:t>associée aux soins </a:t>
            </a:r>
            <a:r>
              <a:rPr lang="fr-FR" sz="3600" dirty="0" smtClean="0">
                <a:solidFill>
                  <a:schemeClr val="tx1"/>
                </a:solidFill>
              </a:rPr>
              <a:t>(</a:t>
            </a:r>
            <a:r>
              <a:rPr lang="fr-FR" sz="3600" i="1" dirty="0" err="1" smtClean="0">
                <a:solidFill>
                  <a:schemeClr val="tx1"/>
                </a:solidFill>
              </a:rPr>
              <a:t>health</a:t>
            </a:r>
            <a:r>
              <a:rPr lang="fr-FR" sz="3600" i="1" dirty="0" smtClean="0">
                <a:solidFill>
                  <a:schemeClr val="tx1"/>
                </a:solidFill>
              </a:rPr>
              <a:t> care-</a:t>
            </a:r>
            <a:r>
              <a:rPr lang="fr-FR" sz="3600" i="1" dirty="0" err="1" smtClean="0">
                <a:solidFill>
                  <a:schemeClr val="tx1"/>
                </a:solidFill>
              </a:rPr>
              <a:t>associated</a:t>
            </a:r>
            <a:r>
              <a:rPr lang="fr-FR" sz="3600" i="1" dirty="0" smtClean="0">
                <a:solidFill>
                  <a:schemeClr val="tx1"/>
                </a:solidFill>
              </a:rPr>
              <a:t> infection</a:t>
            </a:r>
            <a:r>
              <a:rPr lang="fr-FR" sz="3600" dirty="0" smtClean="0">
                <a:solidFill>
                  <a:schemeClr val="tx1"/>
                </a:solidFill>
              </a:rPr>
              <a:t>)</a:t>
            </a:r>
          </a:p>
        </p:txBody>
      </p:sp>
    </p:spTree>
    <p:extLst>
      <p:ext uri="{BB962C8B-B14F-4D97-AF65-F5344CB8AC3E}">
        <p14:creationId xmlns:p14="http://schemas.microsoft.com/office/powerpoint/2010/main" val="423195477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81000"/>
            <a:ext cx="8305800" cy="1371600"/>
          </a:xfrm>
        </p:spPr>
        <p:txBody>
          <a:bodyPr>
            <a:normAutofit fontScale="90000"/>
          </a:bodyPr>
          <a:lstStyle/>
          <a:p>
            <a:r>
              <a:rPr lang="fr-FR" dirty="0" smtClean="0">
                <a:solidFill>
                  <a:schemeClr val="tx1"/>
                </a:solidFill>
              </a:rPr>
              <a:t>Infections associées aux soins définition 2010 (1)</a:t>
            </a:r>
          </a:p>
        </p:txBody>
      </p:sp>
      <p:sp>
        <p:nvSpPr>
          <p:cNvPr id="21507" name="Rectangle 3"/>
          <p:cNvSpPr>
            <a:spLocks noGrp="1" noChangeArrowheads="1"/>
          </p:cNvSpPr>
          <p:nvPr>
            <p:ph type="body" idx="1"/>
          </p:nvPr>
        </p:nvSpPr>
        <p:spPr>
          <a:xfrm>
            <a:off x="304800" y="2133600"/>
            <a:ext cx="8610600" cy="3657600"/>
          </a:xfrm>
        </p:spPr>
        <p:txBody>
          <a:bodyPr/>
          <a:lstStyle/>
          <a:p>
            <a:pPr>
              <a:buFontTx/>
              <a:buNone/>
            </a:pPr>
            <a:r>
              <a:rPr lang="fr-FR" dirty="0" smtClean="0">
                <a:solidFill>
                  <a:schemeClr val="tx1"/>
                </a:solidFill>
                <a:cs typeface="Times New Roman" pitchFamily="18" charset="0"/>
              </a:rPr>
              <a:t>Une infection est dite associée aux soins si :</a:t>
            </a:r>
          </a:p>
          <a:p>
            <a:r>
              <a:rPr lang="fr-FR" dirty="0" smtClean="0">
                <a:solidFill>
                  <a:schemeClr val="tx1"/>
                </a:solidFill>
                <a:cs typeface="Times New Roman" pitchFamily="18" charset="0"/>
              </a:rPr>
              <a:t>elle survient </a:t>
            </a:r>
            <a:r>
              <a:rPr lang="fr-FR" b="1" dirty="0" smtClean="0">
                <a:solidFill>
                  <a:schemeClr val="tx1"/>
                </a:solidFill>
                <a:cs typeface="Times New Roman" pitchFamily="18" charset="0"/>
              </a:rPr>
              <a:t>au cours ou au décours d’une prise en charge </a:t>
            </a:r>
            <a:r>
              <a:rPr lang="fr-FR" dirty="0" smtClean="0">
                <a:solidFill>
                  <a:schemeClr val="tx1"/>
                </a:solidFill>
                <a:cs typeface="Times New Roman" pitchFamily="18" charset="0"/>
              </a:rPr>
              <a:t>(diagnostique, thérapeutique, palliative, préventive ou éducative) d’un patient,</a:t>
            </a:r>
          </a:p>
          <a:p>
            <a:r>
              <a:rPr lang="fr-FR" b="1" dirty="0" smtClean="0">
                <a:solidFill>
                  <a:schemeClr val="tx1"/>
                </a:solidFill>
                <a:cs typeface="Times New Roman" pitchFamily="18" charset="0"/>
              </a:rPr>
              <a:t>ET</a:t>
            </a:r>
            <a:r>
              <a:rPr lang="fr-FR" dirty="0" smtClean="0">
                <a:solidFill>
                  <a:schemeClr val="tx1"/>
                </a:solidFill>
                <a:cs typeface="Times New Roman" pitchFamily="18" charset="0"/>
              </a:rPr>
              <a:t> si elle n’était </a:t>
            </a:r>
            <a:r>
              <a:rPr lang="fr-FR" u="sng" dirty="0" smtClean="0">
                <a:solidFill>
                  <a:schemeClr val="tx1"/>
                </a:solidFill>
                <a:cs typeface="Times New Roman" pitchFamily="18" charset="0"/>
              </a:rPr>
              <a:t>ni présente, ni en incubation au début de la prise en charge</a:t>
            </a:r>
            <a:endParaRPr lang="fr-FR" u="sng" dirty="0" smtClean="0">
              <a:solidFill>
                <a:schemeClr val="tx1"/>
              </a:solidFill>
            </a:endParaRPr>
          </a:p>
        </p:txBody>
      </p:sp>
      <p:sp>
        <p:nvSpPr>
          <p:cNvPr id="21508" name="Text Box 4"/>
          <p:cNvSpPr txBox="1">
            <a:spLocks noChangeArrowheads="1"/>
          </p:cNvSpPr>
          <p:nvPr/>
        </p:nvSpPr>
        <p:spPr bwMode="auto">
          <a:xfrm>
            <a:off x="3205163" y="6111875"/>
            <a:ext cx="5903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2000"/>
              <a:t>Surveiller et prévenir les infections associées aux soins.</a:t>
            </a:r>
          </a:p>
          <a:p>
            <a:r>
              <a:rPr lang="fr-FR" sz="2000"/>
              <a:t>Septembre 2010. </a:t>
            </a:r>
            <a:r>
              <a:rPr lang="fr-FR" sz="2000" i="1"/>
              <a:t>http ://www.sf2h.net</a:t>
            </a:r>
            <a:endParaRPr lang="fr-FR" i="1"/>
          </a:p>
        </p:txBody>
      </p:sp>
    </p:spTree>
    <p:extLst>
      <p:ext uri="{BB962C8B-B14F-4D97-AF65-F5344CB8AC3E}">
        <p14:creationId xmlns:p14="http://schemas.microsoft.com/office/powerpoint/2010/main" val="32235681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2925" y="146050"/>
            <a:ext cx="8139113" cy="1266825"/>
          </a:xfrm>
        </p:spPr>
        <p:txBody>
          <a:bodyPr>
            <a:normAutofit fontScale="90000"/>
          </a:bodyPr>
          <a:lstStyle/>
          <a:p>
            <a:r>
              <a:rPr lang="fr-FR" sz="4000" dirty="0" smtClean="0">
                <a:solidFill>
                  <a:schemeClr val="tx1"/>
                </a:solidFill>
              </a:rPr>
              <a:t>Infections associées aux soins : définition 2010 (2)</a:t>
            </a:r>
          </a:p>
        </p:txBody>
      </p:sp>
      <p:sp>
        <p:nvSpPr>
          <p:cNvPr id="22531" name="Rectangle 3"/>
          <p:cNvSpPr>
            <a:spLocks noGrp="1" noChangeArrowheads="1"/>
          </p:cNvSpPr>
          <p:nvPr>
            <p:ph type="body" idx="1"/>
          </p:nvPr>
        </p:nvSpPr>
        <p:spPr>
          <a:xfrm>
            <a:off x="238125" y="1452563"/>
            <a:ext cx="8610600" cy="4268787"/>
          </a:xfrm>
        </p:spPr>
        <p:txBody>
          <a:bodyPr/>
          <a:lstStyle/>
          <a:p>
            <a:r>
              <a:rPr lang="fr-FR" i="1" dirty="0" smtClean="0">
                <a:solidFill>
                  <a:schemeClr val="tx1"/>
                </a:solidFill>
                <a:cs typeface="Times New Roman" pitchFamily="18" charset="0"/>
              </a:rPr>
              <a:t>Lorsque que l’état infectieux au début de la prise en charge n’est pas connu précisément</a:t>
            </a:r>
            <a:r>
              <a:rPr lang="fr-FR" dirty="0" smtClean="0">
                <a:solidFill>
                  <a:schemeClr val="tx1"/>
                </a:solidFill>
                <a:cs typeface="Times New Roman" pitchFamily="18" charset="0"/>
              </a:rPr>
              <a:t>, un délai d’au moins 48 heures </a:t>
            </a:r>
            <a:r>
              <a:rPr lang="fr-FR" u="sng" dirty="0" smtClean="0">
                <a:solidFill>
                  <a:schemeClr val="tx1"/>
                </a:solidFill>
                <a:cs typeface="Times New Roman" pitchFamily="18" charset="0"/>
              </a:rPr>
              <a:t>ou un délai supérieur à la période d’incubation</a:t>
            </a:r>
            <a:r>
              <a:rPr lang="fr-FR" dirty="0" smtClean="0">
                <a:solidFill>
                  <a:schemeClr val="tx1"/>
                </a:solidFill>
                <a:cs typeface="Times New Roman" pitchFamily="18" charset="0"/>
              </a:rPr>
              <a:t> est couramment accepté pour définir une IAS.</a:t>
            </a:r>
          </a:p>
          <a:p>
            <a:r>
              <a:rPr lang="fr-FR" dirty="0" smtClean="0">
                <a:solidFill>
                  <a:schemeClr val="tx1"/>
                </a:solidFill>
                <a:cs typeface="Times New Roman" pitchFamily="18" charset="0"/>
              </a:rPr>
              <a:t>Toutefois, il est </a:t>
            </a:r>
            <a:r>
              <a:rPr lang="fr-FR" b="1" dirty="0" smtClean="0">
                <a:solidFill>
                  <a:schemeClr val="tx1"/>
                </a:solidFill>
                <a:cs typeface="Times New Roman" pitchFamily="18" charset="0"/>
              </a:rPr>
              <a:t>recommandé d’apprécier </a:t>
            </a:r>
            <a:r>
              <a:rPr lang="fr-FR" b="1" u="sng" dirty="0" smtClean="0">
                <a:solidFill>
                  <a:schemeClr val="tx1"/>
                </a:solidFill>
                <a:cs typeface="Times New Roman" pitchFamily="18" charset="0"/>
              </a:rPr>
              <a:t>dans chaque cas</a:t>
            </a:r>
            <a:r>
              <a:rPr lang="fr-FR" b="1" dirty="0" smtClean="0">
                <a:solidFill>
                  <a:schemeClr val="tx1"/>
                </a:solidFill>
                <a:cs typeface="Times New Roman" pitchFamily="18" charset="0"/>
              </a:rPr>
              <a:t> la plausibilité de l’</a:t>
            </a:r>
            <a:r>
              <a:rPr lang="fr-FR" b="1" u="sng" dirty="0" smtClean="0">
                <a:solidFill>
                  <a:schemeClr val="tx1"/>
                </a:solidFill>
                <a:cs typeface="Times New Roman" pitchFamily="18" charset="0"/>
              </a:rPr>
              <a:t>association</a:t>
            </a:r>
            <a:r>
              <a:rPr lang="fr-FR" b="1" dirty="0" smtClean="0">
                <a:solidFill>
                  <a:schemeClr val="tx1"/>
                </a:solidFill>
                <a:cs typeface="Times New Roman" pitchFamily="18" charset="0"/>
              </a:rPr>
              <a:t> entre la </a:t>
            </a:r>
            <a:r>
              <a:rPr lang="fr-FR" b="1" u="sng" dirty="0" smtClean="0">
                <a:solidFill>
                  <a:schemeClr val="tx1"/>
                </a:solidFill>
                <a:cs typeface="Times New Roman" pitchFamily="18" charset="0"/>
              </a:rPr>
              <a:t>prise en charge</a:t>
            </a:r>
            <a:r>
              <a:rPr lang="fr-FR" b="1" dirty="0" smtClean="0">
                <a:solidFill>
                  <a:schemeClr val="tx1"/>
                </a:solidFill>
                <a:cs typeface="Times New Roman" pitchFamily="18" charset="0"/>
              </a:rPr>
              <a:t> et l’infection</a:t>
            </a:r>
            <a:r>
              <a:rPr lang="fr-FR" b="1" baseline="30000" dirty="0" smtClean="0">
                <a:solidFill>
                  <a:schemeClr val="tx1"/>
                </a:solidFill>
                <a:cs typeface="Times New Roman" pitchFamily="18" charset="0"/>
              </a:rPr>
              <a:t>1</a:t>
            </a:r>
            <a:r>
              <a:rPr lang="fr-FR" dirty="0" smtClean="0">
                <a:solidFill>
                  <a:schemeClr val="tx1"/>
                </a:solidFill>
                <a:cs typeface="Times New Roman" pitchFamily="18" charset="0"/>
              </a:rPr>
              <a:t>.</a:t>
            </a:r>
            <a:r>
              <a:rPr lang="fr-FR" dirty="0" smtClean="0">
                <a:solidFill>
                  <a:schemeClr val="tx1"/>
                </a:solidFill>
              </a:rPr>
              <a:t> </a:t>
            </a:r>
          </a:p>
        </p:txBody>
      </p:sp>
      <p:sp>
        <p:nvSpPr>
          <p:cNvPr id="22532" name="Text Box 5"/>
          <p:cNvSpPr txBox="1">
            <a:spLocks noChangeArrowheads="1"/>
          </p:cNvSpPr>
          <p:nvPr/>
        </p:nvSpPr>
        <p:spPr bwMode="auto">
          <a:xfrm>
            <a:off x="1146628" y="6027003"/>
            <a:ext cx="7997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baseline="30000" dirty="0"/>
              <a:t>1</a:t>
            </a:r>
            <a:r>
              <a:rPr lang="fr-FR" dirty="0"/>
              <a:t> </a:t>
            </a:r>
            <a:r>
              <a:rPr lang="fr-FR" sz="2000" dirty="0"/>
              <a:t>N.B. : définition du CTIN 1999 : «…</a:t>
            </a:r>
            <a:r>
              <a:rPr lang="fr-FR" i="1" dirty="0"/>
              <a:t>dans chaque cas </a:t>
            </a:r>
            <a:r>
              <a:rPr lang="fr-FR" i="1" u="sng" dirty="0"/>
              <a:t>douteux</a:t>
            </a:r>
            <a:r>
              <a:rPr lang="fr-FR" i="1" dirty="0"/>
              <a:t>, la plausibilité du </a:t>
            </a:r>
            <a:r>
              <a:rPr lang="fr-FR" i="1" u="sng" dirty="0"/>
              <a:t>lien causal</a:t>
            </a:r>
            <a:r>
              <a:rPr lang="fr-FR" i="1" dirty="0"/>
              <a:t> entre </a:t>
            </a:r>
            <a:r>
              <a:rPr lang="fr-FR" i="1" u="sng" dirty="0"/>
              <a:t>hospitalisation</a:t>
            </a:r>
            <a:r>
              <a:rPr lang="fr-FR" i="1" dirty="0"/>
              <a:t> et infection</a:t>
            </a:r>
            <a:r>
              <a:rPr lang="fr-FR" dirty="0"/>
              <a:t>…</a:t>
            </a:r>
            <a:r>
              <a:rPr lang="fr-FR" sz="2000" dirty="0"/>
              <a:t>»</a:t>
            </a:r>
          </a:p>
        </p:txBody>
      </p:sp>
    </p:spTree>
    <p:extLst>
      <p:ext uri="{BB962C8B-B14F-4D97-AF65-F5344CB8AC3E}">
        <p14:creationId xmlns:p14="http://schemas.microsoft.com/office/powerpoint/2010/main" val="252009650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7848600" cy="1219200"/>
          </a:xfrm>
        </p:spPr>
        <p:txBody>
          <a:bodyPr>
            <a:normAutofit fontScale="90000"/>
          </a:bodyPr>
          <a:lstStyle/>
          <a:p>
            <a:r>
              <a:rPr lang="fr-FR" dirty="0" smtClean="0">
                <a:solidFill>
                  <a:schemeClr val="tx1"/>
                </a:solidFill>
              </a:rPr>
              <a:t>Infections associées aux soins définition 2010 (3)</a:t>
            </a:r>
          </a:p>
        </p:txBody>
      </p:sp>
      <p:sp>
        <p:nvSpPr>
          <p:cNvPr id="23555" name="Rectangle 3"/>
          <p:cNvSpPr>
            <a:spLocks noGrp="1" noChangeArrowheads="1"/>
          </p:cNvSpPr>
          <p:nvPr>
            <p:ph type="body" idx="1"/>
          </p:nvPr>
        </p:nvSpPr>
        <p:spPr>
          <a:xfrm>
            <a:off x="152400" y="1600200"/>
            <a:ext cx="8991600" cy="4267200"/>
          </a:xfrm>
        </p:spPr>
        <p:txBody>
          <a:bodyPr/>
          <a:lstStyle/>
          <a:p>
            <a:pPr>
              <a:lnSpc>
                <a:spcPct val="90000"/>
              </a:lnSpc>
            </a:pPr>
            <a:r>
              <a:rPr lang="fr-FR" sz="2800" dirty="0" smtClean="0">
                <a:solidFill>
                  <a:schemeClr val="tx1"/>
                </a:solidFill>
                <a:cs typeface="Times New Roman" pitchFamily="18" charset="0"/>
              </a:rPr>
              <a:t>Pour les </a:t>
            </a:r>
            <a:r>
              <a:rPr lang="fr-FR" sz="2800" b="1" dirty="0" smtClean="0">
                <a:solidFill>
                  <a:schemeClr val="tx1"/>
                </a:solidFill>
                <a:cs typeface="Times New Roman" pitchFamily="18" charset="0"/>
              </a:rPr>
              <a:t>infections du site opératoire</a:t>
            </a:r>
            <a:r>
              <a:rPr lang="fr-FR" sz="2800" dirty="0" smtClean="0">
                <a:solidFill>
                  <a:schemeClr val="tx1"/>
                </a:solidFill>
                <a:cs typeface="Times New Roman" pitchFamily="18" charset="0"/>
              </a:rPr>
              <a:t>, on considère habituellement comme associées aux soins les infections survenant </a:t>
            </a:r>
            <a:r>
              <a:rPr lang="fr-FR" sz="2800" b="1" dirty="0" smtClean="0">
                <a:solidFill>
                  <a:schemeClr val="tx1"/>
                </a:solidFill>
                <a:cs typeface="Times New Roman" pitchFamily="18" charset="0"/>
              </a:rPr>
              <a:t>dans les 30 jours</a:t>
            </a:r>
            <a:r>
              <a:rPr lang="fr-FR" sz="2800" dirty="0" smtClean="0">
                <a:solidFill>
                  <a:schemeClr val="tx1"/>
                </a:solidFill>
                <a:cs typeface="Times New Roman" pitchFamily="18" charset="0"/>
              </a:rPr>
              <a:t> suivant l’intervention ou, s’il y a mise en place d’un implant, d'une prothèse </a:t>
            </a:r>
            <a:r>
              <a:rPr lang="fr-FR" sz="2800" u="sng" dirty="0" smtClean="0">
                <a:solidFill>
                  <a:schemeClr val="tx1"/>
                </a:solidFill>
                <a:cs typeface="Times New Roman" pitchFamily="18" charset="0"/>
              </a:rPr>
              <a:t>ou d’un matériel prothétique</a:t>
            </a:r>
            <a:r>
              <a:rPr lang="fr-FR" sz="2800" dirty="0" smtClean="0">
                <a:solidFill>
                  <a:schemeClr val="tx1"/>
                </a:solidFill>
                <a:cs typeface="Times New Roman" pitchFamily="18" charset="0"/>
              </a:rPr>
              <a:t> </a:t>
            </a:r>
            <a:r>
              <a:rPr lang="fr-FR" sz="2800" b="1" dirty="0" smtClean="0">
                <a:solidFill>
                  <a:schemeClr val="tx1"/>
                </a:solidFill>
                <a:cs typeface="Times New Roman" pitchFamily="18" charset="0"/>
              </a:rPr>
              <a:t>dans l’année</a:t>
            </a:r>
            <a:r>
              <a:rPr lang="fr-FR" sz="2800" dirty="0" smtClean="0">
                <a:solidFill>
                  <a:schemeClr val="tx1"/>
                </a:solidFill>
                <a:cs typeface="Times New Roman" pitchFamily="18" charset="0"/>
              </a:rPr>
              <a:t> qui suit l’intervention.</a:t>
            </a:r>
          </a:p>
          <a:p>
            <a:pPr>
              <a:lnSpc>
                <a:spcPct val="90000"/>
              </a:lnSpc>
            </a:pPr>
            <a:r>
              <a:rPr lang="fr-FR" sz="2800" dirty="0" smtClean="0">
                <a:solidFill>
                  <a:schemeClr val="tx1"/>
                </a:solidFill>
                <a:cs typeface="Times New Roman" pitchFamily="18" charset="0"/>
              </a:rPr>
              <a:t>Toutefois, et </a:t>
            </a:r>
            <a:r>
              <a:rPr lang="fr-FR" sz="2800" u="sng" dirty="0" smtClean="0">
                <a:solidFill>
                  <a:schemeClr val="tx1"/>
                </a:solidFill>
                <a:cs typeface="Times New Roman" pitchFamily="18" charset="0"/>
              </a:rPr>
              <a:t>quel que soit le délai de survenue</a:t>
            </a:r>
            <a:r>
              <a:rPr lang="fr-FR" sz="2800" dirty="0" smtClean="0">
                <a:solidFill>
                  <a:schemeClr val="tx1"/>
                </a:solidFill>
                <a:cs typeface="Times New Roman" pitchFamily="18" charset="0"/>
              </a:rPr>
              <a:t>, il est recommandé d’apprécier dans chaque cas la </a:t>
            </a:r>
            <a:r>
              <a:rPr lang="fr-FR" sz="2800" b="1" dirty="0" smtClean="0">
                <a:solidFill>
                  <a:schemeClr val="tx1"/>
                </a:solidFill>
                <a:cs typeface="Times New Roman" pitchFamily="18" charset="0"/>
              </a:rPr>
              <a:t>plausibilité de l’association entre l’intervention et l’infection, notamment en prenant en compte le </a:t>
            </a:r>
            <a:r>
              <a:rPr lang="fr-FR" sz="2800" b="1" u="sng" dirty="0" smtClean="0">
                <a:solidFill>
                  <a:schemeClr val="tx1"/>
                </a:solidFill>
                <a:cs typeface="Times New Roman" pitchFamily="18" charset="0"/>
              </a:rPr>
              <a:t>type de germe en cause</a:t>
            </a:r>
            <a:endParaRPr lang="fr-FR" sz="2800" b="1" u="sng" dirty="0" smtClean="0">
              <a:solidFill>
                <a:schemeClr val="tx1"/>
              </a:solidFill>
            </a:endParaRPr>
          </a:p>
        </p:txBody>
      </p:sp>
    </p:spTree>
    <p:extLst>
      <p:ext uri="{BB962C8B-B14F-4D97-AF65-F5344CB8AC3E}">
        <p14:creationId xmlns:p14="http://schemas.microsoft.com/office/powerpoint/2010/main" val="226371139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45143" y="210457"/>
            <a:ext cx="899885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sz="3600" b="1" dirty="0"/>
              <a:t>L’élément « spatio-temporel » (survenue dans un certain délai, présence dans un établissement de soins) n’est qu’</a:t>
            </a:r>
            <a:r>
              <a:rPr lang="fr-FR" sz="3600" b="1" i="1" dirty="0"/>
              <a:t>indicatif</a:t>
            </a:r>
            <a:r>
              <a:rPr lang="fr-FR" sz="3600" b="1" dirty="0"/>
              <a:t> (objectif épidémiologique, de veille sanitaire)</a:t>
            </a:r>
          </a:p>
          <a:p>
            <a:pPr>
              <a:spcBef>
                <a:spcPct val="50000"/>
              </a:spcBef>
            </a:pPr>
            <a:r>
              <a:rPr lang="fr-FR" sz="3600" b="1" dirty="0"/>
              <a:t>Délai de 48 h : </a:t>
            </a:r>
            <a:r>
              <a:rPr lang="fr-FR" sz="3600" b="1" u="sng" dirty="0"/>
              <a:t>uniquement</a:t>
            </a:r>
            <a:r>
              <a:rPr lang="fr-FR" sz="3600" b="1" dirty="0"/>
              <a:t> quand l’état infectieux au début de la prise en charge n’est pas connu précisément</a:t>
            </a:r>
          </a:p>
          <a:p>
            <a:pPr>
              <a:spcBef>
                <a:spcPct val="50000"/>
              </a:spcBef>
            </a:pPr>
            <a:r>
              <a:rPr lang="fr-FR" sz="3600" b="1" dirty="0"/>
              <a:t>Le point déterminant est </a:t>
            </a:r>
            <a:r>
              <a:rPr lang="fr-FR" sz="3600" dirty="0">
                <a:solidFill>
                  <a:srgbClr val="FF0000"/>
                </a:solidFill>
              </a:rPr>
              <a:t>le lien de causalité entre les soins et l’infection</a:t>
            </a:r>
          </a:p>
        </p:txBody>
      </p:sp>
    </p:spTree>
    <p:extLst>
      <p:ext uri="{BB962C8B-B14F-4D97-AF65-F5344CB8AC3E}">
        <p14:creationId xmlns:p14="http://schemas.microsoft.com/office/powerpoint/2010/main" val="35330232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372753"/>
            <a:ext cx="7772400" cy="6267805"/>
          </a:xfrm>
        </p:spPr>
        <p:txBody>
          <a:bodyPr/>
          <a:lstStyle/>
          <a:p>
            <a:pPr marL="0" indent="0">
              <a:buNone/>
            </a:pPr>
            <a:r>
              <a:rPr lang="fr-FR" sz="2200" dirty="0" smtClean="0"/>
              <a:t>Arrivée au SAU 17 h 30</a:t>
            </a:r>
          </a:p>
          <a:p>
            <a:r>
              <a:rPr lang="fr-FR" sz="2200" b="0" dirty="0" smtClean="0"/>
              <a:t>Pas de problème hémodynamique</a:t>
            </a:r>
          </a:p>
          <a:p>
            <a:pPr>
              <a:spcAft>
                <a:spcPts val="0"/>
              </a:spcAft>
            </a:pPr>
            <a:r>
              <a:rPr lang="fr-FR" sz="2200" b="0" dirty="0" smtClean="0"/>
              <a:t>Température 36,8°</a:t>
            </a:r>
          </a:p>
          <a:p>
            <a:r>
              <a:rPr lang="fr-FR" sz="2200" b="0" dirty="0" smtClean="0"/>
              <a:t>Sur bilan d’entrée : </a:t>
            </a:r>
            <a:r>
              <a:rPr lang="fr-FR" sz="2200" b="0" dirty="0" err="1"/>
              <a:t>H</a:t>
            </a:r>
            <a:r>
              <a:rPr lang="fr-FR" sz="2200" b="0" dirty="0" err="1" smtClean="0"/>
              <a:t>b</a:t>
            </a:r>
            <a:r>
              <a:rPr lang="fr-FR" sz="2200" b="0" dirty="0" smtClean="0"/>
              <a:t> 11,2 g/dl, leucocytose 10 400,</a:t>
            </a:r>
            <a:r>
              <a:rPr lang="fr-FR" sz="2200" b="0" baseline="30000" dirty="0" smtClean="0"/>
              <a:t> </a:t>
            </a:r>
            <a:r>
              <a:rPr lang="fr-FR" sz="2200" b="0" dirty="0" smtClean="0"/>
              <a:t>plaquettes 27 000</a:t>
            </a:r>
          </a:p>
          <a:p>
            <a:r>
              <a:rPr lang="fr-FR" sz="2200" b="0" dirty="0" smtClean="0"/>
              <a:t>Décision de ne pas faire de fibroscopie en urgence, mais d’attendre le lendemain </a:t>
            </a:r>
            <a:r>
              <a:rPr lang="fr-FR" sz="2200" b="0" dirty="0" smtClean="0">
                <a:latin typeface="Wingdings"/>
                <a:ea typeface="Wingdings"/>
                <a:cs typeface="Wingdings"/>
                <a:sym typeface="Wingdings"/>
              </a:rPr>
              <a:t></a:t>
            </a:r>
            <a:r>
              <a:rPr lang="fr-FR" sz="2200" b="0" dirty="0">
                <a:sym typeface="Wingdings"/>
              </a:rPr>
              <a:t> </a:t>
            </a:r>
            <a:r>
              <a:rPr lang="fr-FR" sz="2200" b="0" dirty="0" smtClean="0"/>
              <a:t>hospitalisation au service porte</a:t>
            </a:r>
          </a:p>
          <a:p>
            <a:r>
              <a:rPr lang="fr-FR" sz="2200" b="0" dirty="0" smtClean="0"/>
              <a:t>En début de soirée, TDM abdominale (?)</a:t>
            </a:r>
          </a:p>
          <a:p>
            <a:pPr lvl="1">
              <a:spcAft>
                <a:spcPts val="600"/>
              </a:spcAft>
            </a:pPr>
            <a:r>
              <a:rPr lang="fr-FR" sz="2200" b="0" dirty="0" smtClean="0"/>
              <a:t>   « </a:t>
            </a:r>
            <a:r>
              <a:rPr lang="fr-FR" sz="2200" b="0" i="1" dirty="0" smtClean="0"/>
              <a:t>Trois formation liquidiennes </a:t>
            </a:r>
            <a:r>
              <a:rPr lang="fr-FR" sz="2200" b="0" i="1" dirty="0" err="1" smtClean="0"/>
              <a:t>multivésiculaires</a:t>
            </a:r>
            <a:r>
              <a:rPr lang="fr-FR" sz="2200" b="0" i="1" dirty="0" smtClean="0"/>
              <a:t> dans le parenchyme hépatique G, dont l’aspect peut faire discuter des kystes hydatiques. A confronter aux données </a:t>
            </a:r>
            <a:r>
              <a:rPr lang="fr-FR" sz="2200" b="0" i="1" dirty="0" err="1" smtClean="0"/>
              <a:t>clinico</a:t>
            </a:r>
            <a:r>
              <a:rPr lang="fr-FR" sz="2200" b="0" i="1" dirty="0" smtClean="0"/>
              <a:t>-biologiques</a:t>
            </a:r>
            <a:r>
              <a:rPr lang="fr-FR" sz="2200" b="0" dirty="0" smtClean="0"/>
              <a:t> »</a:t>
            </a:r>
          </a:p>
          <a:p>
            <a:pPr marL="0" indent="0">
              <a:buNone/>
            </a:pPr>
            <a:r>
              <a:rPr lang="fr-FR" sz="2200" dirty="0" smtClean="0"/>
              <a:t>Nuit du 27 au 28 janvier</a:t>
            </a:r>
          </a:p>
          <a:p>
            <a:r>
              <a:rPr lang="fr-FR" sz="2200" b="0" dirty="0"/>
              <a:t>A</a:t>
            </a:r>
            <a:r>
              <a:rPr lang="fr-FR" sz="2200" b="0" dirty="0" smtClean="0"/>
              <a:t>pparition d’épisode d’agitation, elle se </a:t>
            </a:r>
            <a:r>
              <a:rPr lang="fr-FR" sz="2200" b="0" dirty="0" err="1" smtClean="0"/>
              <a:t>déperfuse</a:t>
            </a:r>
            <a:r>
              <a:rPr lang="fr-FR" sz="2200" b="0" dirty="0" smtClean="0"/>
              <a:t>, signe une décharge et s’en va… ramenée aux SAU par son frère, prévenu par les IDE</a:t>
            </a:r>
          </a:p>
          <a:p>
            <a:pPr marL="0" indent="0">
              <a:buNone/>
            </a:pPr>
            <a:r>
              <a:rPr lang="fr-FR" sz="2200" b="0" dirty="0" smtClean="0"/>
              <a:t> </a:t>
            </a:r>
          </a:p>
          <a:p>
            <a:pPr marL="0" indent="0">
              <a:buNone/>
            </a:pPr>
            <a:endParaRPr lang="fr-FR" b="0" dirty="0"/>
          </a:p>
        </p:txBody>
      </p:sp>
    </p:spTree>
    <p:extLst>
      <p:ext uri="{BB962C8B-B14F-4D97-AF65-F5344CB8AC3E}">
        <p14:creationId xmlns:p14="http://schemas.microsoft.com/office/powerpoint/2010/main" val="3723128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0"/>
          <p:cNvSpPr>
            <a:spLocks noGrp="1" noChangeArrowheads="1"/>
          </p:cNvSpPr>
          <p:nvPr>
            <p:ph type="title"/>
          </p:nvPr>
        </p:nvSpPr>
        <p:spPr>
          <a:xfrm>
            <a:off x="609600" y="228600"/>
            <a:ext cx="7772400" cy="914400"/>
          </a:xfrm>
        </p:spPr>
        <p:txBody>
          <a:bodyPr/>
          <a:lstStyle/>
          <a:p>
            <a:r>
              <a:rPr lang="fr-FR" dirty="0" smtClean="0">
                <a:solidFill>
                  <a:schemeClr val="tx1"/>
                </a:solidFill>
              </a:rPr>
              <a:t>Attention aux « dérives » !</a:t>
            </a:r>
          </a:p>
        </p:txBody>
      </p:sp>
      <p:sp>
        <p:nvSpPr>
          <p:cNvPr id="25603" name="Rectangle 2051"/>
          <p:cNvSpPr>
            <a:spLocks noGrp="1" noChangeArrowheads="1"/>
          </p:cNvSpPr>
          <p:nvPr>
            <p:ph type="body" idx="1"/>
          </p:nvPr>
        </p:nvSpPr>
        <p:spPr>
          <a:xfrm>
            <a:off x="228600" y="1143000"/>
            <a:ext cx="8610600" cy="5486400"/>
          </a:xfrm>
        </p:spPr>
        <p:txBody>
          <a:bodyPr/>
          <a:lstStyle/>
          <a:p>
            <a:pPr>
              <a:lnSpc>
                <a:spcPct val="90000"/>
              </a:lnSpc>
            </a:pPr>
            <a:r>
              <a:rPr lang="fr-FR" dirty="0" smtClean="0">
                <a:solidFill>
                  <a:schemeClr val="tx1"/>
                </a:solidFill>
              </a:rPr>
              <a:t>Dans certains textes officiels :</a:t>
            </a:r>
          </a:p>
          <a:p>
            <a:pPr lvl="1">
              <a:lnSpc>
                <a:spcPct val="90000"/>
              </a:lnSpc>
            </a:pPr>
            <a:r>
              <a:rPr lang="fr-FR" dirty="0" smtClean="0">
                <a:solidFill>
                  <a:schemeClr val="tx1"/>
                </a:solidFill>
              </a:rPr>
              <a:t>Site du Ministère : définition du CTIN 1999 amputée de la phrase « </a:t>
            </a:r>
            <a:r>
              <a:rPr lang="fr-FR" i="1" dirty="0" smtClean="0">
                <a:solidFill>
                  <a:schemeClr val="tx1"/>
                </a:solidFill>
                <a:cs typeface="Times New Roman" pitchFamily="18" charset="0"/>
              </a:rPr>
              <a:t>Toutefois, il est recommandé d’apprécier, dans chaque cas douteux, la plausibilité du lien causal entre hospitalisation et infection</a:t>
            </a:r>
            <a:r>
              <a:rPr lang="fr-FR" dirty="0" smtClean="0">
                <a:solidFill>
                  <a:schemeClr val="tx1"/>
                </a:solidFill>
                <a:cs typeface="Times New Roman" pitchFamily="18" charset="0"/>
              </a:rPr>
              <a:t> »</a:t>
            </a:r>
          </a:p>
          <a:p>
            <a:pPr lvl="1">
              <a:lnSpc>
                <a:spcPct val="90000"/>
              </a:lnSpc>
            </a:pPr>
            <a:r>
              <a:rPr lang="fr-FR" dirty="0" smtClean="0">
                <a:solidFill>
                  <a:schemeClr val="tx1"/>
                </a:solidFill>
                <a:cs typeface="Times New Roman" pitchFamily="18" charset="0"/>
              </a:rPr>
              <a:t>Référentiels sur les infections en maternité : endométrite à germe endogène survenant à l’hôpital après un accouchement par voie basse standard = infection nosocomiale</a:t>
            </a:r>
          </a:p>
          <a:p>
            <a:pPr>
              <a:lnSpc>
                <a:spcPct val="90000"/>
              </a:lnSpc>
            </a:pPr>
            <a:r>
              <a:rPr lang="fr-FR" dirty="0" smtClean="0">
                <a:solidFill>
                  <a:schemeClr val="tx1"/>
                </a:solidFill>
                <a:cs typeface="Times New Roman" pitchFamily="18" charset="0"/>
              </a:rPr>
              <a:t>Dans la pratique médicale ou </a:t>
            </a:r>
            <a:r>
              <a:rPr lang="fr-FR" dirty="0" err="1" smtClean="0">
                <a:solidFill>
                  <a:schemeClr val="tx1"/>
                </a:solidFill>
                <a:cs typeface="Times New Roman" pitchFamily="18" charset="0"/>
              </a:rPr>
              <a:t>expertale</a:t>
            </a:r>
            <a:r>
              <a:rPr lang="fr-FR" dirty="0" smtClean="0">
                <a:solidFill>
                  <a:schemeClr val="tx1"/>
                </a:solidFill>
                <a:cs typeface="Times New Roman" pitchFamily="18" charset="0"/>
              </a:rPr>
              <a:t> : </a:t>
            </a:r>
            <a:r>
              <a:rPr lang="fr-FR" sz="2800" dirty="0" smtClean="0">
                <a:solidFill>
                  <a:schemeClr val="tx1"/>
                </a:solidFill>
                <a:cs typeface="Times New Roman" pitchFamily="18" charset="0"/>
              </a:rPr>
              <a:t>caractère nosocomial = germe exogène, limitation à l’aspect spatio-temporel (notamment survenue &gt; 48 h)…</a:t>
            </a:r>
            <a:endParaRPr lang="fr-FR" sz="2800" dirty="0" smtClean="0">
              <a:solidFill>
                <a:schemeClr val="tx1"/>
              </a:solidFill>
            </a:endParaRPr>
          </a:p>
        </p:txBody>
      </p:sp>
    </p:spTree>
    <p:extLst>
      <p:ext uri="{BB962C8B-B14F-4D97-AF65-F5344CB8AC3E}">
        <p14:creationId xmlns:p14="http://schemas.microsoft.com/office/powerpoint/2010/main" val="236070091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fr-FR" sz="4000" dirty="0" smtClean="0">
                <a:solidFill>
                  <a:schemeClr val="tx1"/>
                </a:solidFill>
              </a:rPr>
              <a:t>Y-a-t-il une définition juridique de l’infection nosocomiale?</a:t>
            </a:r>
          </a:p>
        </p:txBody>
      </p:sp>
      <p:sp>
        <p:nvSpPr>
          <p:cNvPr id="26627" name="Rectangle 3"/>
          <p:cNvSpPr>
            <a:spLocks noGrp="1" noChangeArrowheads="1"/>
          </p:cNvSpPr>
          <p:nvPr>
            <p:ph type="body" idx="1"/>
          </p:nvPr>
        </p:nvSpPr>
        <p:spPr>
          <a:xfrm>
            <a:off x="685800" y="1981200"/>
            <a:ext cx="7772400" cy="3176588"/>
          </a:xfrm>
        </p:spPr>
        <p:txBody>
          <a:bodyPr/>
          <a:lstStyle/>
          <a:p>
            <a:pPr>
              <a:buFontTx/>
              <a:buNone/>
            </a:pPr>
            <a:r>
              <a:rPr lang="fr-FR" dirty="0" smtClean="0">
                <a:solidFill>
                  <a:schemeClr val="tx1"/>
                </a:solidFill>
              </a:rPr>
              <a:t>	Il s’agit d’une maladie infectieuse (bactérienne, parasitaire, fongique, virale, prions), que la circulaire du 29 décembre 2000 définit par </a:t>
            </a:r>
            <a:r>
              <a:rPr lang="fr-FR" u="sng" dirty="0" smtClean="0">
                <a:solidFill>
                  <a:schemeClr val="tx1"/>
                </a:solidFill>
              </a:rPr>
              <a:t>le mode de contamination</a:t>
            </a:r>
            <a:r>
              <a:rPr lang="fr-FR" dirty="0" smtClean="0">
                <a:solidFill>
                  <a:schemeClr val="tx1"/>
                </a:solidFill>
              </a:rPr>
              <a:t> : l’infection </a:t>
            </a:r>
            <a:r>
              <a:rPr lang="fr-FR" i="1" dirty="0" smtClean="0">
                <a:solidFill>
                  <a:schemeClr val="tx1"/>
                </a:solidFill>
              </a:rPr>
              <a:t>« contractée dans un établissement de santé »</a:t>
            </a:r>
            <a:r>
              <a:rPr lang="fr-FR" dirty="0" smtClean="0">
                <a:solidFill>
                  <a:schemeClr val="tx1"/>
                </a:solidFill>
              </a:rPr>
              <a:t>.</a:t>
            </a:r>
          </a:p>
        </p:txBody>
      </p:sp>
      <p:sp>
        <p:nvSpPr>
          <p:cNvPr id="26628" name="Text Box 4"/>
          <p:cNvSpPr txBox="1">
            <a:spLocks noChangeArrowheads="1"/>
          </p:cNvSpPr>
          <p:nvPr/>
        </p:nvSpPr>
        <p:spPr bwMode="auto">
          <a:xfrm>
            <a:off x="3278188" y="6284913"/>
            <a:ext cx="5830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a:t>Rapport annuel de la Cour de cassation 2007</a:t>
            </a:r>
          </a:p>
        </p:txBody>
      </p:sp>
    </p:spTree>
    <p:extLst>
      <p:ext uri="{BB962C8B-B14F-4D97-AF65-F5344CB8AC3E}">
        <p14:creationId xmlns:p14="http://schemas.microsoft.com/office/powerpoint/2010/main" val="183695342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fr-FR" dirty="0" smtClean="0">
                <a:solidFill>
                  <a:schemeClr val="tx1"/>
                </a:solidFill>
              </a:rPr>
              <a:t>Article R6111-6 du C.S.P.</a:t>
            </a:r>
            <a:br>
              <a:rPr lang="fr-FR" dirty="0" smtClean="0">
                <a:solidFill>
                  <a:schemeClr val="tx1"/>
                </a:solidFill>
              </a:rPr>
            </a:br>
            <a:r>
              <a:rPr lang="fr-FR" sz="2800" dirty="0" smtClean="0">
                <a:solidFill>
                  <a:schemeClr val="tx1"/>
                </a:solidFill>
              </a:rPr>
              <a:t>modifié par décret n°2010-1408 du 12/11/2010</a:t>
            </a:r>
          </a:p>
        </p:txBody>
      </p:sp>
      <p:sp>
        <p:nvSpPr>
          <p:cNvPr id="27651" name="Rectangle 3"/>
          <p:cNvSpPr>
            <a:spLocks noGrp="1" noChangeArrowheads="1"/>
          </p:cNvSpPr>
          <p:nvPr>
            <p:ph type="body" idx="1"/>
          </p:nvPr>
        </p:nvSpPr>
        <p:spPr>
          <a:xfrm>
            <a:off x="250825" y="2276475"/>
            <a:ext cx="8785225" cy="2665413"/>
          </a:xfrm>
        </p:spPr>
        <p:txBody>
          <a:bodyPr/>
          <a:lstStyle/>
          <a:p>
            <a:pPr>
              <a:buFontTx/>
              <a:buNone/>
            </a:pPr>
            <a:r>
              <a:rPr lang="fr-FR" sz="4000" dirty="0" smtClean="0"/>
              <a:t>	</a:t>
            </a:r>
            <a:r>
              <a:rPr lang="fr-FR" sz="4000" dirty="0" smtClean="0">
                <a:solidFill>
                  <a:schemeClr val="tx1"/>
                </a:solidFill>
              </a:rPr>
              <a:t>« </a:t>
            </a:r>
            <a:r>
              <a:rPr lang="fr-FR" sz="4000" i="1" dirty="0" smtClean="0">
                <a:solidFill>
                  <a:schemeClr val="tx1"/>
                </a:solidFill>
              </a:rPr>
              <a:t>Les infections associées aux soins contractées dans un établissement de santé sont dites infections nosocomiales</a:t>
            </a:r>
            <a:r>
              <a:rPr lang="fr-FR" sz="4000" dirty="0" smtClean="0">
                <a:solidFill>
                  <a:schemeClr val="tx1"/>
                </a:solidFill>
              </a:rPr>
              <a:t> »</a:t>
            </a:r>
          </a:p>
        </p:txBody>
      </p:sp>
    </p:spTree>
    <p:extLst>
      <p:ext uri="{BB962C8B-B14F-4D97-AF65-F5344CB8AC3E}">
        <p14:creationId xmlns:p14="http://schemas.microsoft.com/office/powerpoint/2010/main" val="249602480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1"/>
          <p:cNvSpPr txBox="1">
            <a:spLocks noChangeArrowheads="1"/>
          </p:cNvSpPr>
          <p:nvPr/>
        </p:nvSpPr>
        <p:spPr bwMode="auto">
          <a:xfrm>
            <a:off x="684213" y="404813"/>
            <a:ext cx="8064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r-FR" sz="4000" i="1"/>
              <a:t>Conseil d’Etat, section du contentieux</a:t>
            </a:r>
          </a:p>
          <a:p>
            <a:pPr algn="ctr"/>
            <a:r>
              <a:rPr lang="fr-FR" sz="4000"/>
              <a:t>Décision du 23 mars 2018</a:t>
            </a:r>
          </a:p>
        </p:txBody>
      </p:sp>
      <p:grpSp>
        <p:nvGrpSpPr>
          <p:cNvPr id="28675" name="Groupe 3"/>
          <p:cNvGrpSpPr>
            <a:grpSpLocks/>
          </p:cNvGrpSpPr>
          <p:nvPr/>
        </p:nvGrpSpPr>
        <p:grpSpPr bwMode="auto">
          <a:xfrm>
            <a:off x="138113" y="2133600"/>
            <a:ext cx="8812212" cy="3887788"/>
            <a:chOff x="137827" y="2132856"/>
            <a:chExt cx="8813168" cy="3888432"/>
          </a:xfrm>
        </p:grpSpPr>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7" y="2132856"/>
              <a:ext cx="881316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Rectangle 2"/>
            <p:cNvSpPr>
              <a:spLocks noChangeArrowheads="1"/>
            </p:cNvSpPr>
            <p:nvPr/>
          </p:nvSpPr>
          <p:spPr bwMode="auto">
            <a:xfrm>
              <a:off x="1475656" y="2276872"/>
              <a:ext cx="2088232" cy="288032"/>
            </a:xfrm>
            <a:prstGeom prst="rect">
              <a:avLst/>
            </a:prstGeom>
            <a:solidFill>
              <a:schemeClr val="bg1"/>
            </a:solidFill>
            <a:ln w="9525" algn="ctr">
              <a:solidFill>
                <a:schemeClr val="bg1"/>
              </a:solidFill>
              <a:round/>
              <a:headEnd/>
              <a:tailEnd/>
            </a:ln>
          </p:spPr>
          <p:txBody>
            <a:bodyPr/>
            <a:lstStyle/>
            <a:p>
              <a:endParaRPr lang="fr-FR"/>
            </a:p>
          </p:txBody>
        </p:sp>
      </p:grpSp>
    </p:spTree>
    <p:extLst>
      <p:ext uri="{BB962C8B-B14F-4D97-AF65-F5344CB8AC3E}">
        <p14:creationId xmlns:p14="http://schemas.microsoft.com/office/powerpoint/2010/main" val="386856421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a:xfrm>
            <a:off x="395288" y="1773238"/>
            <a:ext cx="8497887" cy="1827212"/>
          </a:xfrm>
        </p:spPr>
        <p:txBody>
          <a:bodyPr/>
          <a:lstStyle/>
          <a:p>
            <a:r>
              <a:rPr lang="fr-FR" sz="3200" dirty="0" smtClean="0">
                <a:solidFill>
                  <a:schemeClr val="tx1"/>
                </a:solidFill>
              </a:rPr>
              <a:t>INFECTIONS NOSOCOMIALES OU ASSOCIEES AUX SOINS</a:t>
            </a:r>
          </a:p>
        </p:txBody>
      </p:sp>
      <p:sp>
        <p:nvSpPr>
          <p:cNvPr id="29699" name="Rectangle 5"/>
          <p:cNvSpPr>
            <a:spLocks noGrp="1" noChangeArrowheads="1"/>
          </p:cNvSpPr>
          <p:nvPr>
            <p:ph type="subTitle" idx="1"/>
          </p:nvPr>
        </p:nvSpPr>
        <p:spPr>
          <a:xfrm>
            <a:off x="1371600" y="4175125"/>
            <a:ext cx="6400800" cy="622300"/>
          </a:xfrm>
        </p:spPr>
        <p:txBody>
          <a:bodyPr/>
          <a:lstStyle/>
          <a:p>
            <a:r>
              <a:rPr lang="fr-FR" dirty="0" smtClean="0">
                <a:solidFill>
                  <a:schemeClr val="tx1"/>
                </a:solidFill>
              </a:rPr>
              <a:t>Difficultés nosologiques</a:t>
            </a:r>
          </a:p>
        </p:txBody>
      </p:sp>
    </p:spTree>
    <p:extLst>
      <p:ext uri="{BB962C8B-B14F-4D97-AF65-F5344CB8AC3E}">
        <p14:creationId xmlns:p14="http://schemas.microsoft.com/office/powerpoint/2010/main" val="261494184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613"/>
            <a:ext cx="9144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5"/>
          <p:cNvSpPr txBox="1">
            <a:spLocks noChangeArrowheads="1"/>
          </p:cNvSpPr>
          <p:nvPr/>
        </p:nvSpPr>
        <p:spPr bwMode="auto">
          <a:xfrm>
            <a:off x="2771775" y="6356350"/>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a:t>Ewig et al. 2010</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6359525"/>
            <a:ext cx="41767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33375"/>
            <a:ext cx="885825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61310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68413"/>
            <a:ext cx="6813903" cy="355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p:cNvSpPr txBox="1">
            <a:spLocks noChangeArrowheads="1"/>
          </p:cNvSpPr>
          <p:nvPr/>
        </p:nvSpPr>
        <p:spPr bwMode="auto">
          <a:xfrm>
            <a:off x="1403350" y="188913"/>
            <a:ext cx="5905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3200"/>
              <a:t>Infections sur prothèse articulaire :</a:t>
            </a:r>
          </a:p>
          <a:p>
            <a:r>
              <a:rPr lang="fr-FR" sz="3200"/>
              <a:t>difficultés nosologiques I</a:t>
            </a:r>
            <a:endParaRPr lang="fr-FR" sz="1800"/>
          </a:p>
        </p:txBody>
      </p:sp>
      <p:sp>
        <p:nvSpPr>
          <p:cNvPr id="31748" name="Text Box 4"/>
          <p:cNvSpPr txBox="1">
            <a:spLocks noChangeArrowheads="1"/>
          </p:cNvSpPr>
          <p:nvPr/>
        </p:nvSpPr>
        <p:spPr bwMode="auto">
          <a:xfrm>
            <a:off x="92529" y="4818743"/>
            <a:ext cx="905147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dirty="0">
                <a:solidFill>
                  <a:srgbClr val="FF9900"/>
                </a:solidFill>
              </a:rPr>
              <a:t>Le délai de 12 mois est désormais remis en question</a:t>
            </a:r>
            <a:r>
              <a:rPr lang="fr-FR" dirty="0"/>
              <a:t> car :</a:t>
            </a:r>
          </a:p>
          <a:p>
            <a:r>
              <a:rPr lang="fr-FR" sz="2000" dirty="0"/>
              <a:t>- une majorité d’IN avérées survient après 12 mois</a:t>
            </a:r>
          </a:p>
          <a:p>
            <a:r>
              <a:rPr lang="fr-FR" sz="2000" dirty="0"/>
              <a:t>- et seulement 30 % des infections survenant après 3 mois seraient secondaires à l’intervention chirurgicale</a:t>
            </a:r>
          </a:p>
        </p:txBody>
      </p:sp>
      <p:sp>
        <p:nvSpPr>
          <p:cNvPr id="31749" name="Text Box 5"/>
          <p:cNvSpPr txBox="1">
            <a:spLocks noChangeArrowheads="1"/>
          </p:cNvSpPr>
          <p:nvPr/>
        </p:nvSpPr>
        <p:spPr bwMode="auto">
          <a:xfrm>
            <a:off x="4067175" y="6165850"/>
            <a:ext cx="4968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sz="1800"/>
              <a:t>Infections ostéo-articulaires sur matériel. RPC. SPILF. 13 mai 2009</a:t>
            </a:r>
          </a:p>
        </p:txBody>
      </p:sp>
    </p:spTree>
    <p:extLst>
      <p:ext uri="{BB962C8B-B14F-4D97-AF65-F5344CB8AC3E}">
        <p14:creationId xmlns:p14="http://schemas.microsoft.com/office/powerpoint/2010/main" val="219935763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260350"/>
            <a:ext cx="7772400" cy="1143000"/>
          </a:xfrm>
        </p:spPr>
        <p:txBody>
          <a:bodyPr>
            <a:normAutofit fontScale="90000"/>
          </a:bodyPr>
          <a:lstStyle/>
          <a:p>
            <a:r>
              <a:rPr lang="fr-FR" sz="4000" smtClean="0">
                <a:solidFill>
                  <a:schemeClr val="tx1"/>
                </a:solidFill>
              </a:rPr>
              <a:t>Infections sur prothèse articulaire :</a:t>
            </a:r>
            <a:br>
              <a:rPr lang="fr-FR" sz="4000" smtClean="0">
                <a:solidFill>
                  <a:schemeClr val="tx1"/>
                </a:solidFill>
              </a:rPr>
            </a:br>
            <a:r>
              <a:rPr lang="fr-FR" sz="4000" smtClean="0">
                <a:solidFill>
                  <a:schemeClr val="tx1"/>
                </a:solidFill>
              </a:rPr>
              <a:t>difficultés nosologiques II</a:t>
            </a:r>
          </a:p>
        </p:txBody>
      </p:sp>
      <p:sp>
        <p:nvSpPr>
          <p:cNvPr id="32771" name="Rectangle 3"/>
          <p:cNvSpPr>
            <a:spLocks noGrp="1" noChangeArrowheads="1"/>
          </p:cNvSpPr>
          <p:nvPr>
            <p:ph type="body" idx="1"/>
          </p:nvPr>
        </p:nvSpPr>
        <p:spPr>
          <a:xfrm>
            <a:off x="323850" y="1844675"/>
            <a:ext cx="8569325" cy="4752975"/>
          </a:xfrm>
        </p:spPr>
        <p:txBody>
          <a:bodyPr/>
          <a:lstStyle/>
          <a:p>
            <a:r>
              <a:rPr lang="fr-FR" dirty="0" smtClean="0">
                <a:solidFill>
                  <a:schemeClr val="tx1"/>
                </a:solidFill>
              </a:rPr>
              <a:t>Les infections aiguës hématogènes </a:t>
            </a:r>
            <a:r>
              <a:rPr lang="fr-FR" sz="2400" dirty="0" smtClean="0">
                <a:solidFill>
                  <a:schemeClr val="tx1"/>
                </a:solidFill>
              </a:rPr>
              <a:t>(passage du germe dans le sang à partir d’un foyer à distance puis fixation sur la prothèse)</a:t>
            </a:r>
            <a:r>
              <a:rPr lang="fr-FR" dirty="0" smtClean="0">
                <a:solidFill>
                  <a:schemeClr val="tx1"/>
                </a:solidFill>
              </a:rPr>
              <a:t> ne doivent pas être qualifiées de nosocomiales</a:t>
            </a:r>
          </a:p>
          <a:p>
            <a:r>
              <a:rPr lang="fr-FR" dirty="0" smtClean="0">
                <a:solidFill>
                  <a:schemeClr val="tx1"/>
                </a:solidFill>
              </a:rPr>
              <a:t>Cas « frontières » : les infections sur PTG dues à une nécrose cutanée cicatricielle postopératoire exposant le matériel (</a:t>
            </a:r>
            <a:r>
              <a:rPr lang="fr-FR" sz="2000" dirty="0" err="1" smtClean="0">
                <a:solidFill>
                  <a:schemeClr val="tx1"/>
                </a:solidFill>
              </a:rPr>
              <a:t>cf</a:t>
            </a:r>
            <a:r>
              <a:rPr lang="fr-FR" sz="2000" dirty="0" smtClean="0">
                <a:solidFill>
                  <a:schemeClr val="tx1"/>
                </a:solidFill>
              </a:rPr>
              <a:t> CA Paris 16/11/07, TGI Paris 25/11/07 : qualifications différentes, suite à des expertises aux conclusions opposées…)</a:t>
            </a:r>
          </a:p>
        </p:txBody>
      </p:sp>
    </p:spTree>
    <p:extLst>
      <p:ext uri="{BB962C8B-B14F-4D97-AF65-F5344CB8AC3E}">
        <p14:creationId xmlns:p14="http://schemas.microsoft.com/office/powerpoint/2010/main" val="344333146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ctrTitle"/>
          </p:nvPr>
        </p:nvSpPr>
        <p:spPr/>
        <p:txBody>
          <a:bodyPr/>
          <a:lstStyle/>
          <a:p>
            <a:r>
              <a:rPr lang="fr-FR" dirty="0" smtClean="0">
                <a:solidFill>
                  <a:schemeClr val="tx1"/>
                </a:solidFill>
              </a:rPr>
              <a:t>Retour au cas clinique…</a:t>
            </a:r>
            <a:endParaRPr lang="fr-FR" dirty="0" smtClean="0"/>
          </a:p>
        </p:txBody>
      </p:sp>
      <p:sp>
        <p:nvSpPr>
          <p:cNvPr id="34819" name="Sous-titre 2"/>
          <p:cNvSpPr>
            <a:spLocks noGrp="1"/>
          </p:cNvSpPr>
          <p:nvPr>
            <p:ph type="subTitle" idx="1"/>
          </p:nvPr>
        </p:nvSpPr>
        <p:spPr/>
        <p:txBody>
          <a:bodyPr/>
          <a:lstStyle/>
          <a:p>
            <a:r>
              <a:rPr lang="fr-FR" dirty="0" smtClean="0">
                <a:solidFill>
                  <a:srgbClr val="FF0000"/>
                </a:solidFill>
              </a:rPr>
              <a:t>La C(R)CI rend son avis</a:t>
            </a:r>
          </a:p>
        </p:txBody>
      </p:sp>
    </p:spTree>
    <p:extLst>
      <p:ext uri="{BB962C8B-B14F-4D97-AF65-F5344CB8AC3E}">
        <p14:creationId xmlns:p14="http://schemas.microsoft.com/office/powerpoint/2010/main" val="280124601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188913"/>
            <a:ext cx="7772400" cy="792162"/>
          </a:xfrm>
        </p:spPr>
        <p:txBody>
          <a:bodyPr/>
          <a:lstStyle/>
          <a:p>
            <a:r>
              <a:rPr lang="fr-FR" dirty="0" smtClean="0">
                <a:solidFill>
                  <a:schemeClr val="tx1"/>
                </a:solidFill>
              </a:rPr>
              <a:t>Décision de la CRCI (1)</a:t>
            </a:r>
          </a:p>
        </p:txBody>
      </p:sp>
      <p:sp>
        <p:nvSpPr>
          <p:cNvPr id="35843" name="Rectangle 3"/>
          <p:cNvSpPr>
            <a:spLocks noGrp="1" noChangeArrowheads="1"/>
          </p:cNvSpPr>
          <p:nvPr>
            <p:ph type="body" idx="1"/>
          </p:nvPr>
        </p:nvSpPr>
        <p:spPr>
          <a:xfrm>
            <a:off x="179388" y="1052513"/>
            <a:ext cx="8785225" cy="5805487"/>
          </a:xfrm>
        </p:spPr>
        <p:txBody>
          <a:bodyPr/>
          <a:lstStyle/>
          <a:p>
            <a:pPr>
              <a:lnSpc>
                <a:spcPct val="80000"/>
              </a:lnSpc>
            </a:pPr>
            <a:r>
              <a:rPr lang="fr-FR" sz="2400" dirty="0" smtClean="0">
                <a:solidFill>
                  <a:schemeClr val="tx1"/>
                </a:solidFill>
              </a:rPr>
              <a:t>Concernant les causes du dommage et le régime d’indemnisation qui en découle, considérant </a:t>
            </a:r>
          </a:p>
          <a:p>
            <a:pPr>
              <a:lnSpc>
                <a:spcPct val="80000"/>
              </a:lnSpc>
            </a:pPr>
            <a:r>
              <a:rPr lang="fr-FR" sz="2400" dirty="0" smtClean="0">
                <a:solidFill>
                  <a:schemeClr val="tx1"/>
                </a:solidFill>
              </a:rPr>
              <a:t>Que le dommage qui fait l’objet de la demande d’indemnisation de Monsieur AL résulte de </a:t>
            </a:r>
            <a:r>
              <a:rPr lang="fr-FR" sz="2400" u="sng" dirty="0" smtClean="0">
                <a:solidFill>
                  <a:schemeClr val="tx1"/>
                </a:solidFill>
              </a:rPr>
              <a:t>deux complications</a:t>
            </a:r>
            <a:r>
              <a:rPr lang="fr-FR" sz="2400" dirty="0" smtClean="0">
                <a:solidFill>
                  <a:schemeClr val="tx1"/>
                </a:solidFill>
              </a:rPr>
              <a:t> survenues dans le cadre de sa prise en charge pour une tuberculose cérébrale ;</a:t>
            </a:r>
          </a:p>
          <a:p>
            <a:pPr>
              <a:lnSpc>
                <a:spcPct val="80000"/>
              </a:lnSpc>
            </a:pPr>
            <a:r>
              <a:rPr lang="fr-FR" sz="2400" dirty="0" smtClean="0">
                <a:solidFill>
                  <a:schemeClr val="tx1"/>
                </a:solidFill>
              </a:rPr>
              <a:t>Que la première de ces complications consiste en une </a:t>
            </a:r>
            <a:r>
              <a:rPr lang="fr-FR" sz="2400" u="sng" dirty="0" smtClean="0">
                <a:solidFill>
                  <a:srgbClr val="FF0000"/>
                </a:solidFill>
              </a:rPr>
              <a:t>ostéonécrose aseptique</a:t>
            </a:r>
            <a:r>
              <a:rPr lang="fr-FR" sz="2400" dirty="0" smtClean="0">
                <a:solidFill>
                  <a:srgbClr val="FF0000"/>
                </a:solidFill>
              </a:rPr>
              <a:t> </a:t>
            </a:r>
            <a:r>
              <a:rPr lang="fr-FR" sz="2400" dirty="0" smtClean="0">
                <a:solidFill>
                  <a:schemeClr val="tx1"/>
                </a:solidFill>
              </a:rPr>
              <a:t>multifocale imputable à la corticothérapie administrée au patient entre novembre 2001 et avril 2002 ; que cette corticothérapie était parfaitement justifiée au regard de l’œdème cérébral présenté par le malade, qui s’accompagnait d’un effet de masse avec risque d’engagement cérébral engageant son pronostic vital ; que ce traitement était indispensable pour éviter une décompensation neurochirurgicale fatale ; que si cette ostéonécrose constitue bien une affection iatrogène, il s’agit d’une complication connue et classique de la corticothérapie à fortes doses ; que la commission estime que les conséquences qu’elle a </a:t>
            </a:r>
            <a:r>
              <a:rPr lang="fr-FR" sz="2400" dirty="0" smtClean="0">
                <a:solidFill>
                  <a:srgbClr val="FF0000"/>
                </a:solidFill>
              </a:rPr>
              <a:t>eues pour Monsieur AL ne peuvent être considérées comme anormales au regard de l’évolution prévisible de son état de santé compte tenu d’un tel traitement ;</a:t>
            </a:r>
          </a:p>
        </p:txBody>
      </p:sp>
    </p:spTree>
    <p:extLst>
      <p:ext uri="{BB962C8B-B14F-4D97-AF65-F5344CB8AC3E}">
        <p14:creationId xmlns:p14="http://schemas.microsoft.com/office/powerpoint/2010/main" val="2548089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372753"/>
            <a:ext cx="7772400" cy="5626605"/>
          </a:xfrm>
        </p:spPr>
        <p:txBody>
          <a:bodyPr/>
          <a:lstStyle/>
          <a:p>
            <a:pPr>
              <a:spcAft>
                <a:spcPts val="600"/>
              </a:spcAft>
            </a:pPr>
            <a:r>
              <a:rPr lang="fr-FR" sz="2200" b="0" dirty="0" smtClean="0"/>
              <a:t>Apyrexie, </a:t>
            </a:r>
            <a:r>
              <a:rPr lang="fr-FR" sz="2200" b="0" dirty="0" err="1" smtClean="0"/>
              <a:t>hémocue</a:t>
            </a:r>
            <a:r>
              <a:rPr lang="fr-FR" sz="2200" b="0" dirty="0" smtClean="0"/>
              <a:t> stable à 10,5 g/dl</a:t>
            </a:r>
          </a:p>
          <a:p>
            <a:pPr marL="0" indent="0">
              <a:buNone/>
            </a:pPr>
            <a:r>
              <a:rPr lang="fr-FR" sz="2200" dirty="0" smtClean="0"/>
              <a:t>28 janvier, 07 h, </a:t>
            </a:r>
            <a:r>
              <a:rPr lang="fr-FR" sz="2200" b="0" dirty="0" smtClean="0"/>
              <a:t>apyrexie </a:t>
            </a:r>
          </a:p>
          <a:p>
            <a:pPr>
              <a:spcAft>
                <a:spcPts val="600"/>
              </a:spcAft>
            </a:pPr>
            <a:r>
              <a:rPr lang="fr-FR" sz="2200" b="0" dirty="0"/>
              <a:t>L</a:t>
            </a:r>
            <a:r>
              <a:rPr lang="fr-FR" sz="2200" b="0" dirty="0" smtClean="0"/>
              <a:t>e médecin de garde note « … </a:t>
            </a:r>
            <a:r>
              <a:rPr lang="fr-FR" sz="2200" b="0" i="1" dirty="0" smtClean="0"/>
              <a:t>confuse, très agité… il est apparu une raideur méningée</a:t>
            </a:r>
            <a:r>
              <a:rPr lang="fr-FR" sz="2200" b="0" dirty="0" smtClean="0"/>
              <a:t>… » PUIS « </a:t>
            </a:r>
            <a:r>
              <a:rPr lang="fr-FR" sz="2200" b="0" i="1" dirty="0" smtClean="0"/>
              <a:t>suspicion d’encéphalite</a:t>
            </a:r>
            <a:r>
              <a:rPr lang="fr-FR" sz="2200" b="0" dirty="0" smtClean="0"/>
              <a:t> »</a:t>
            </a:r>
          </a:p>
          <a:p>
            <a:pPr marL="0" indent="0">
              <a:buNone/>
            </a:pPr>
            <a:r>
              <a:rPr lang="fr-FR" sz="2200" dirty="0" smtClean="0"/>
              <a:t>10 h, </a:t>
            </a:r>
            <a:r>
              <a:rPr lang="fr-FR" sz="2200" b="0" dirty="0" smtClean="0"/>
              <a:t>apyrexie</a:t>
            </a:r>
          </a:p>
          <a:p>
            <a:pPr>
              <a:spcAft>
                <a:spcPts val="600"/>
              </a:spcAft>
            </a:pPr>
            <a:r>
              <a:rPr lang="fr-FR" sz="2200" b="0" dirty="0"/>
              <a:t>R</a:t>
            </a:r>
            <a:r>
              <a:rPr lang="fr-FR" sz="2200" b="0" dirty="0" smtClean="0"/>
              <a:t>ésultats du bilan de contrôle : </a:t>
            </a:r>
            <a:r>
              <a:rPr lang="fr-FR" sz="2200" b="0" dirty="0" err="1" smtClean="0"/>
              <a:t>Hb</a:t>
            </a:r>
            <a:r>
              <a:rPr lang="fr-FR" sz="2200" b="0" dirty="0" smtClean="0"/>
              <a:t> 10,3 g/dl, leucocytose  8 400, plaquettes 31 000, CRP 244 mg/l</a:t>
            </a:r>
          </a:p>
          <a:p>
            <a:pPr marL="0" indent="0">
              <a:buNone/>
            </a:pPr>
            <a:r>
              <a:rPr lang="fr-FR" sz="2200" dirty="0" smtClean="0"/>
              <a:t>12 h 30</a:t>
            </a:r>
          </a:p>
          <a:p>
            <a:pPr>
              <a:spcAft>
                <a:spcPts val="600"/>
              </a:spcAft>
            </a:pPr>
            <a:r>
              <a:rPr lang="fr-FR" sz="2200" b="0" dirty="0" smtClean="0"/>
              <a:t>« </a:t>
            </a:r>
            <a:r>
              <a:rPr lang="fr-FR" sz="2200" b="0" i="1" dirty="0" smtClean="0"/>
              <a:t>Ce matin apyrétique. confuse, agitation +++ pas de lésion </a:t>
            </a:r>
            <a:r>
              <a:rPr lang="fr-FR" sz="2200" b="0" i="1" dirty="0" err="1" smtClean="0"/>
              <a:t>purpurique</a:t>
            </a:r>
            <a:r>
              <a:rPr lang="fr-FR" sz="2200" b="0" i="1" dirty="0" smtClean="0"/>
              <a:t>. Pupilles N, pas de paralysie faciale… selles noires, parfois rouges… attente scanner cérébral et transfusion de plaquettes</a:t>
            </a:r>
            <a:r>
              <a:rPr lang="fr-FR" sz="2200" b="0" dirty="0" smtClean="0"/>
              <a:t> »</a:t>
            </a:r>
          </a:p>
          <a:p>
            <a:pPr marL="0" indent="0">
              <a:buNone/>
            </a:pPr>
            <a:r>
              <a:rPr lang="fr-FR" sz="2200" dirty="0" smtClean="0"/>
              <a:t>13 h </a:t>
            </a:r>
            <a:r>
              <a:rPr lang="fr-FR" sz="2200" b="0" i="1" dirty="0" smtClean="0"/>
              <a:t>: </a:t>
            </a:r>
            <a:r>
              <a:rPr lang="fr-FR" sz="2200" b="0" dirty="0" smtClean="0"/>
              <a:t>TDM interprétée comme normal (images </a:t>
            </a:r>
            <a:r>
              <a:rPr lang="fr-FR" sz="2200" b="0" dirty="0"/>
              <a:t>et CR non fournis dans les </a:t>
            </a:r>
            <a:r>
              <a:rPr lang="fr-FR" sz="2200" b="0" dirty="0" smtClean="0"/>
              <a:t>pièces)</a:t>
            </a:r>
            <a:endParaRPr lang="fr-FR" sz="2200" b="0" dirty="0"/>
          </a:p>
          <a:p>
            <a:endParaRPr lang="fr-FR" sz="2200" b="0" i="1" dirty="0"/>
          </a:p>
        </p:txBody>
      </p:sp>
    </p:spTree>
    <p:extLst>
      <p:ext uri="{BB962C8B-B14F-4D97-AF65-F5344CB8AC3E}">
        <p14:creationId xmlns:p14="http://schemas.microsoft.com/office/powerpoint/2010/main" val="310855362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188913"/>
            <a:ext cx="7772400" cy="771525"/>
          </a:xfrm>
        </p:spPr>
        <p:txBody>
          <a:bodyPr/>
          <a:lstStyle/>
          <a:p>
            <a:r>
              <a:rPr lang="fr-FR" dirty="0" smtClean="0">
                <a:solidFill>
                  <a:schemeClr val="tx1"/>
                </a:solidFill>
              </a:rPr>
              <a:t>Décision de la CRCI (2)</a:t>
            </a:r>
          </a:p>
        </p:txBody>
      </p:sp>
      <p:sp>
        <p:nvSpPr>
          <p:cNvPr id="36867" name="Rectangle 3"/>
          <p:cNvSpPr>
            <a:spLocks noGrp="1" noChangeArrowheads="1"/>
          </p:cNvSpPr>
          <p:nvPr>
            <p:ph type="body" idx="1"/>
          </p:nvPr>
        </p:nvSpPr>
        <p:spPr>
          <a:xfrm>
            <a:off x="179388" y="1196975"/>
            <a:ext cx="8569325" cy="5472113"/>
          </a:xfrm>
        </p:spPr>
        <p:txBody>
          <a:bodyPr/>
          <a:lstStyle/>
          <a:p>
            <a:pPr>
              <a:lnSpc>
                <a:spcPct val="90000"/>
              </a:lnSpc>
            </a:pPr>
            <a:r>
              <a:rPr lang="fr-FR" sz="2400" dirty="0" smtClean="0">
                <a:solidFill>
                  <a:schemeClr val="tx1"/>
                </a:solidFill>
              </a:rPr>
              <a:t>Que Monsieur AL a également présenté une </a:t>
            </a:r>
            <a:r>
              <a:rPr lang="fr-FR" sz="2400" u="sng" dirty="0" smtClean="0">
                <a:solidFill>
                  <a:srgbClr val="FF0000"/>
                </a:solidFill>
              </a:rPr>
              <a:t>arthrite septique du genou gauche à pneumocoque</a:t>
            </a:r>
            <a:r>
              <a:rPr lang="fr-FR" sz="2400" dirty="0" smtClean="0">
                <a:solidFill>
                  <a:schemeClr val="tx1"/>
                </a:solidFill>
              </a:rPr>
              <a:t> ; que l’expert conteste tout lien de causalité entre cette infection et la ponction du genou du 19 avril 2005, et ce, au regard de la nature du germe inhabituel dans une arthrite septique d’inoculation et également de son délai de survenue peu compatible avec la virulence du germe en cause ; qu’enfin, une IRM réalisée le 12 avril 2005 soit une semaine avant la ponction litigieuse, montrait des appositions </a:t>
            </a:r>
            <a:r>
              <a:rPr lang="fr-FR" sz="2400" dirty="0" err="1" smtClean="0">
                <a:solidFill>
                  <a:schemeClr val="tx1"/>
                </a:solidFill>
              </a:rPr>
              <a:t>périostées</a:t>
            </a:r>
            <a:r>
              <a:rPr lang="fr-FR" sz="2400" dirty="0" smtClean="0">
                <a:solidFill>
                  <a:schemeClr val="tx1"/>
                </a:solidFill>
              </a:rPr>
              <a:t> sur l’extrémité inférieure du fémur ; que ces appositions </a:t>
            </a:r>
            <a:r>
              <a:rPr lang="fr-FR" sz="2400" dirty="0" err="1" smtClean="0">
                <a:solidFill>
                  <a:schemeClr val="tx1"/>
                </a:solidFill>
              </a:rPr>
              <a:t>périostées</a:t>
            </a:r>
            <a:r>
              <a:rPr lang="fr-FR" sz="2400" dirty="0" smtClean="0">
                <a:solidFill>
                  <a:schemeClr val="tx1"/>
                </a:solidFill>
              </a:rPr>
              <a:t> traduisaient un processus infectieux chronique déjà présent ; que l’infection articulaire du genou gauche de Monsieur A L est donc une arthrite septique de contigüité en lien avec une ostéomyélite chronique communautaire extra hospitalière à pneumocoque, et </a:t>
            </a:r>
            <a:r>
              <a:rPr lang="fr-FR" sz="2400" dirty="0" smtClean="0">
                <a:solidFill>
                  <a:srgbClr val="FF0000"/>
                </a:solidFill>
              </a:rPr>
              <a:t>ne saurait être qualifiée de nosocomiale</a:t>
            </a:r>
            <a:r>
              <a:rPr lang="fr-FR" sz="2400" dirty="0" smtClean="0">
                <a:solidFill>
                  <a:schemeClr val="tx1"/>
                </a:solidFill>
              </a:rPr>
              <a:t> ;</a:t>
            </a:r>
          </a:p>
        </p:txBody>
      </p:sp>
    </p:spTree>
    <p:extLst>
      <p:ext uri="{BB962C8B-B14F-4D97-AF65-F5344CB8AC3E}">
        <p14:creationId xmlns:p14="http://schemas.microsoft.com/office/powerpoint/2010/main" val="88950288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44450"/>
            <a:ext cx="7772400" cy="844550"/>
          </a:xfrm>
        </p:spPr>
        <p:txBody>
          <a:bodyPr/>
          <a:lstStyle/>
          <a:p>
            <a:r>
              <a:rPr lang="fr-FR" dirty="0" smtClean="0">
                <a:solidFill>
                  <a:schemeClr val="tx1"/>
                </a:solidFill>
              </a:rPr>
              <a:t>Décision de la CRCI (3)</a:t>
            </a:r>
          </a:p>
        </p:txBody>
      </p:sp>
      <p:sp>
        <p:nvSpPr>
          <p:cNvPr id="37891" name="Rectangle 3"/>
          <p:cNvSpPr>
            <a:spLocks noGrp="1" noChangeArrowheads="1"/>
          </p:cNvSpPr>
          <p:nvPr>
            <p:ph type="body" idx="1"/>
          </p:nvPr>
        </p:nvSpPr>
        <p:spPr>
          <a:xfrm>
            <a:off x="179388" y="1196975"/>
            <a:ext cx="8713787" cy="5400675"/>
          </a:xfrm>
        </p:spPr>
        <p:txBody>
          <a:bodyPr>
            <a:normAutofit lnSpcReduction="10000"/>
          </a:bodyPr>
          <a:lstStyle/>
          <a:p>
            <a:pPr>
              <a:lnSpc>
                <a:spcPct val="90000"/>
              </a:lnSpc>
            </a:pPr>
            <a:r>
              <a:rPr lang="fr-FR" sz="2800" dirty="0" smtClean="0">
                <a:solidFill>
                  <a:schemeClr val="tx1"/>
                </a:solidFill>
              </a:rPr>
              <a:t>Que par ailleurs, tout au long de la prise en charge de Monsieur AL </a:t>
            </a:r>
            <a:r>
              <a:rPr lang="fr-FR" sz="2800" dirty="0" smtClean="0">
                <a:solidFill>
                  <a:srgbClr val="FF0000"/>
                </a:solidFill>
              </a:rPr>
              <a:t>le comportement des équipes soignantes mises en cause a été conforme aux règles de l’art et aux données acquises de la science</a:t>
            </a:r>
            <a:r>
              <a:rPr lang="fr-FR" sz="2800" dirty="0" smtClean="0">
                <a:solidFill>
                  <a:schemeClr val="tx1"/>
                </a:solidFill>
              </a:rPr>
              <a:t> ; qu’en particulier le diagnostic initialement posé de métastases cérébrales constituait une hypothèse raisonnable même s’il devait s’avérer erroné ; qu’une telle erreur de diagnostic ne constitue pas une faute ; qu’une fois reconnue, la maladie tuberculeuse de Monsieur AL a été correctement soignée ; que les différentes complications ont fait l’objet de soins consciencieux et adaptés ; qu’en conséquence, </a:t>
            </a:r>
            <a:r>
              <a:rPr lang="fr-FR" sz="2800" dirty="0" smtClean="0">
                <a:solidFill>
                  <a:srgbClr val="FF0000"/>
                </a:solidFill>
              </a:rPr>
              <a:t>la responsabilité des établissements de santé mis en cause n’est pas engagée</a:t>
            </a:r>
            <a:r>
              <a:rPr lang="fr-FR" sz="2800" dirty="0" smtClean="0">
                <a:solidFill>
                  <a:schemeClr val="tx1"/>
                </a:solidFill>
              </a:rPr>
              <a:t> ;</a:t>
            </a:r>
          </a:p>
        </p:txBody>
      </p:sp>
    </p:spTree>
    <p:extLst>
      <p:ext uri="{BB962C8B-B14F-4D97-AF65-F5344CB8AC3E}">
        <p14:creationId xmlns:p14="http://schemas.microsoft.com/office/powerpoint/2010/main" val="3082104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15888"/>
            <a:ext cx="7772400" cy="874712"/>
          </a:xfrm>
        </p:spPr>
        <p:txBody>
          <a:bodyPr/>
          <a:lstStyle/>
          <a:p>
            <a:r>
              <a:rPr lang="fr-FR" dirty="0" smtClean="0">
                <a:solidFill>
                  <a:schemeClr val="tx1"/>
                </a:solidFill>
              </a:rPr>
              <a:t>Décision de la CRCI (4)</a:t>
            </a:r>
          </a:p>
        </p:txBody>
      </p:sp>
      <p:sp>
        <p:nvSpPr>
          <p:cNvPr id="38915" name="Rectangle 3"/>
          <p:cNvSpPr>
            <a:spLocks noGrp="1" noChangeArrowheads="1"/>
          </p:cNvSpPr>
          <p:nvPr>
            <p:ph type="body" idx="1"/>
          </p:nvPr>
        </p:nvSpPr>
        <p:spPr>
          <a:xfrm>
            <a:off x="323850" y="1916113"/>
            <a:ext cx="8353425" cy="3671887"/>
          </a:xfrm>
        </p:spPr>
        <p:txBody>
          <a:bodyPr>
            <a:normAutofit lnSpcReduction="10000"/>
          </a:bodyPr>
          <a:lstStyle/>
          <a:p>
            <a:r>
              <a:rPr lang="fr-FR" dirty="0" smtClean="0">
                <a:solidFill>
                  <a:schemeClr val="tx1"/>
                </a:solidFill>
              </a:rPr>
              <a:t>Qu’il résulte des éléments ci-dessus exposés que, le dommage invoqué par Monsieur AL ne résultant pas d’une faute engageant la responsabilité des établissements de santé mis en cause et ne remplissant pas les conditions d’une indemnisation par la solidarité nationale, sa demande d’indemnisation  doit être rejetée ;</a:t>
            </a:r>
          </a:p>
        </p:txBody>
      </p:sp>
    </p:spTree>
    <p:extLst>
      <p:ext uri="{BB962C8B-B14F-4D97-AF65-F5344CB8AC3E}">
        <p14:creationId xmlns:p14="http://schemas.microsoft.com/office/powerpoint/2010/main" val="24919566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702935" y="6150114"/>
            <a:ext cx="74410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fr-FR" sz="2000" dirty="0"/>
              <a:t>Robert A. </a:t>
            </a:r>
            <a:r>
              <a:rPr lang="fr-FR" sz="2000" dirty="0" smtClean="0"/>
              <a:t>Thom.</a:t>
            </a:r>
          </a:p>
          <a:p>
            <a:r>
              <a:rPr lang="fr-FR" sz="2000" dirty="0" smtClean="0"/>
              <a:t>In </a:t>
            </a:r>
            <a:r>
              <a:rPr lang="fr-FR" sz="2000" dirty="0"/>
              <a:t>: </a:t>
            </a:r>
            <a:r>
              <a:rPr lang="fr-FR" sz="2000" i="1" dirty="0"/>
              <a:t>Great Moments in </a:t>
            </a:r>
            <a:r>
              <a:rPr lang="fr-FR" sz="2000" i="1" dirty="0" err="1"/>
              <a:t>Medicine</a:t>
            </a:r>
            <a:r>
              <a:rPr lang="fr-FR" sz="2000" dirty="0"/>
              <a:t>, </a:t>
            </a:r>
            <a:r>
              <a:rPr lang="fr-FR" sz="2000" dirty="0" err="1"/>
              <a:t>Parke</a:t>
            </a:r>
            <a:r>
              <a:rPr lang="fr-FR" sz="2000" dirty="0"/>
              <a:t> Davis &amp; </a:t>
            </a:r>
            <a:r>
              <a:rPr lang="fr-FR" sz="2000" dirty="0" err="1"/>
              <a:t>Company</a:t>
            </a:r>
            <a:r>
              <a:rPr lang="fr-FR" sz="2000" dirty="0"/>
              <a:t>, 1966</a:t>
            </a:r>
          </a:p>
        </p:txBody>
      </p:sp>
      <p:pic>
        <p:nvPicPr>
          <p:cNvPr id="39939" name="Picture 6" descr="semm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44" y="159658"/>
            <a:ext cx="7818155" cy="59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63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400369"/>
            <a:ext cx="7772400" cy="5640411"/>
          </a:xfrm>
        </p:spPr>
        <p:txBody>
          <a:bodyPr/>
          <a:lstStyle/>
          <a:p>
            <a:pPr marL="0" indent="0">
              <a:buNone/>
            </a:pPr>
            <a:r>
              <a:rPr lang="fr-FR" sz="2200" dirty="0" smtClean="0"/>
              <a:t>13 h, retour du TDM</a:t>
            </a:r>
          </a:p>
          <a:p>
            <a:r>
              <a:rPr lang="fr-FR" sz="2200" b="0" dirty="0" smtClean="0"/>
              <a:t>39°5 - hémoculture</a:t>
            </a:r>
          </a:p>
          <a:p>
            <a:r>
              <a:rPr lang="fr-FR" sz="2200" b="0" dirty="0" smtClean="0"/>
              <a:t>Fréquence respiratoire 37/min</a:t>
            </a:r>
          </a:p>
          <a:p>
            <a:pPr>
              <a:spcAft>
                <a:spcPts val="600"/>
              </a:spcAft>
            </a:pPr>
            <a:r>
              <a:rPr lang="fr-FR" sz="2200" b="0" dirty="0" smtClean="0"/>
              <a:t>Glasgow 10</a:t>
            </a:r>
          </a:p>
          <a:p>
            <a:pPr marL="0" indent="0">
              <a:buNone/>
            </a:pPr>
            <a:r>
              <a:rPr lang="fr-FR" sz="2200" dirty="0" smtClean="0"/>
              <a:t>Transfert en réanimation</a:t>
            </a:r>
          </a:p>
          <a:p>
            <a:r>
              <a:rPr lang="fr-FR" sz="2200" b="0" dirty="0" smtClean="0"/>
              <a:t>Plaquettes 21 000, leucocytose 7 700, CRP 324 mg/l</a:t>
            </a:r>
          </a:p>
          <a:p>
            <a:r>
              <a:rPr lang="fr-FR" sz="2200" b="0" dirty="0" smtClean="0"/>
              <a:t>ALAT 25 x N,  ASAT 5 x N, bilirubine 35 </a:t>
            </a:r>
            <a:r>
              <a:rPr lang="fr-FR" sz="2200" b="0" dirty="0" err="1" smtClean="0"/>
              <a:t>μmol</a:t>
            </a:r>
            <a:r>
              <a:rPr lang="fr-FR" sz="2200" b="0" dirty="0" smtClean="0"/>
              <a:t>/l (N &lt; 17)</a:t>
            </a:r>
          </a:p>
          <a:p>
            <a:r>
              <a:rPr lang="fr-FR" sz="2200" b="0" dirty="0" smtClean="0"/>
              <a:t>pH 7,54, PaCO</a:t>
            </a:r>
            <a:r>
              <a:rPr lang="fr-FR" sz="2200" b="0" baseline="-25000" dirty="0" smtClean="0"/>
              <a:t>2</a:t>
            </a:r>
            <a:r>
              <a:rPr lang="fr-FR" sz="2200" b="0" dirty="0" smtClean="0"/>
              <a:t> 20 mm Hg, PaO</a:t>
            </a:r>
            <a:r>
              <a:rPr lang="fr-FR" sz="2200" b="0" baseline="-25000" dirty="0" smtClean="0"/>
              <a:t>2</a:t>
            </a:r>
            <a:r>
              <a:rPr lang="fr-FR" sz="2200" b="0" dirty="0" smtClean="0"/>
              <a:t> 71 mm Hg (O</a:t>
            </a:r>
            <a:r>
              <a:rPr lang="fr-FR" sz="2200" b="0" baseline="-25000" dirty="0" smtClean="0"/>
              <a:t>2</a:t>
            </a:r>
            <a:r>
              <a:rPr lang="fr-FR" sz="2200" b="0" dirty="0" smtClean="0"/>
              <a:t> 4 l/min) Lactates 5,5 </a:t>
            </a:r>
            <a:r>
              <a:rPr lang="fr-FR" sz="2200" b="0" dirty="0" err="1" smtClean="0"/>
              <a:t>mmol</a:t>
            </a:r>
            <a:r>
              <a:rPr lang="fr-FR" sz="2200" b="0" dirty="0" smtClean="0"/>
              <a:t>/l</a:t>
            </a:r>
          </a:p>
          <a:p>
            <a:r>
              <a:rPr lang="fr-FR" sz="2200" b="0" dirty="0" smtClean="0"/>
              <a:t>Transfusion de 6 unités plaquettaire</a:t>
            </a:r>
          </a:p>
          <a:p>
            <a:r>
              <a:rPr lang="fr-FR" sz="2200" b="0" dirty="0" smtClean="0"/>
              <a:t>Réalisation d’un PL</a:t>
            </a:r>
          </a:p>
          <a:p>
            <a:pPr marL="800100" lvl="1" indent="-342900">
              <a:buFont typeface="Courier New"/>
              <a:buChar char="o"/>
            </a:pPr>
            <a:r>
              <a:rPr lang="fr-FR" sz="2200" b="0" dirty="0" err="1" smtClean="0"/>
              <a:t>Glycorachie</a:t>
            </a:r>
            <a:r>
              <a:rPr lang="fr-FR" sz="2200" b="0" dirty="0" smtClean="0"/>
              <a:t> indétectable (glycémie 16,4 </a:t>
            </a:r>
            <a:r>
              <a:rPr lang="fr-FR" sz="2200" b="0" dirty="0" err="1" smtClean="0"/>
              <a:t>mmol</a:t>
            </a:r>
            <a:r>
              <a:rPr lang="fr-FR" sz="2200" b="0" dirty="0" smtClean="0"/>
              <a:t>/l)</a:t>
            </a:r>
          </a:p>
          <a:p>
            <a:pPr marL="800100" lvl="1" indent="-342900">
              <a:buFont typeface="Courier New"/>
              <a:buChar char="o"/>
            </a:pPr>
            <a:r>
              <a:rPr lang="fr-FR" sz="2200" b="0" dirty="0" err="1" smtClean="0"/>
              <a:t>Proteinorachie</a:t>
            </a:r>
            <a:r>
              <a:rPr lang="fr-FR" sz="2200" b="0" dirty="0" smtClean="0"/>
              <a:t> 14 g/l</a:t>
            </a:r>
          </a:p>
          <a:p>
            <a:pPr marL="800100" lvl="1" indent="-342900">
              <a:buFont typeface="Courier New"/>
              <a:buChar char="o"/>
            </a:pPr>
            <a:r>
              <a:rPr lang="fr-FR" sz="2200" b="0" dirty="0" smtClean="0"/>
              <a:t>270 000 </a:t>
            </a:r>
            <a:r>
              <a:rPr lang="fr-FR" sz="2200" b="0" dirty="0" err="1" smtClean="0"/>
              <a:t>elts</a:t>
            </a:r>
            <a:r>
              <a:rPr lang="fr-FR" sz="2200" b="0" dirty="0" smtClean="0"/>
              <a:t> dont 88 % PNN</a:t>
            </a:r>
          </a:p>
          <a:p>
            <a:pPr marL="800100" lvl="1" indent="-342900">
              <a:buFont typeface="Courier New"/>
              <a:buChar char="o"/>
            </a:pPr>
            <a:r>
              <a:rPr lang="fr-FR" sz="2200" b="0" dirty="0" smtClean="0"/>
              <a:t>BGN au direct</a:t>
            </a:r>
          </a:p>
          <a:p>
            <a:endParaRPr lang="fr-FR" sz="2200" b="0" dirty="0" smtClean="0"/>
          </a:p>
          <a:p>
            <a:endParaRPr lang="fr-FR" sz="2200" b="0" dirty="0"/>
          </a:p>
        </p:txBody>
      </p:sp>
    </p:spTree>
    <p:extLst>
      <p:ext uri="{BB962C8B-B14F-4D97-AF65-F5344CB8AC3E}">
        <p14:creationId xmlns:p14="http://schemas.microsoft.com/office/powerpoint/2010/main" val="372201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339157"/>
            <a:ext cx="7772400" cy="4390224"/>
          </a:xfrm>
        </p:spPr>
        <p:txBody>
          <a:bodyPr/>
          <a:lstStyle/>
          <a:p>
            <a:r>
              <a:rPr lang="fr-FR" sz="2200" b="0" dirty="0" err="1" smtClean="0"/>
              <a:t>céfotaxime</a:t>
            </a:r>
            <a:r>
              <a:rPr lang="fr-FR" sz="2200" b="0" dirty="0" smtClean="0"/>
              <a:t> (2 g x 5) + gentamicine( 80 mg x 1)</a:t>
            </a:r>
          </a:p>
          <a:p>
            <a:pPr marL="400050" lvl="1" indent="0"/>
            <a:r>
              <a:rPr lang="fr-FR" sz="2200" b="0" dirty="0" err="1" smtClean="0"/>
              <a:t>Dexaméthasone</a:t>
            </a:r>
            <a:r>
              <a:rPr lang="fr-FR" sz="2200" b="0" dirty="0" smtClean="0"/>
              <a:t> (10 mg x 4)</a:t>
            </a:r>
          </a:p>
          <a:p>
            <a:r>
              <a:rPr lang="fr-FR" sz="2200" b="0" dirty="0" smtClean="0"/>
              <a:t>Evolution rapide </a:t>
            </a:r>
            <a:r>
              <a:rPr lang="fr-FR" sz="2200" b="0" dirty="0" smtClean="0">
                <a:latin typeface="Wingdings"/>
                <a:ea typeface="Wingdings"/>
                <a:cs typeface="Wingdings"/>
                <a:sym typeface="Wingdings"/>
              </a:rPr>
              <a:t></a:t>
            </a:r>
            <a:r>
              <a:rPr lang="fr-FR" sz="2200" b="0" dirty="0">
                <a:sym typeface="Wingdings"/>
              </a:rPr>
              <a:t> </a:t>
            </a:r>
            <a:r>
              <a:rPr lang="fr-FR" sz="2200" b="0" dirty="0" smtClean="0"/>
              <a:t>coma profond, ventilation mécanique</a:t>
            </a:r>
          </a:p>
          <a:p>
            <a:r>
              <a:rPr lang="fr-FR" sz="2200" b="0" dirty="0" smtClean="0"/>
              <a:t>Bradycardie, asystolie (adrénaline, CCE, MCE)</a:t>
            </a:r>
          </a:p>
          <a:p>
            <a:r>
              <a:rPr lang="fr-FR" sz="2200" b="0" dirty="0" smtClean="0"/>
              <a:t>Instabilité hémodynamique (noradrénaline 4,5 mg/h)</a:t>
            </a:r>
          </a:p>
          <a:p>
            <a:r>
              <a:rPr lang="fr-FR" sz="2200" b="0" dirty="0" smtClean="0"/>
              <a:t>Mydriase bilatérale</a:t>
            </a:r>
          </a:p>
          <a:p>
            <a:r>
              <a:rPr lang="fr-FR" sz="2200" b="0" dirty="0" smtClean="0"/>
              <a:t>TDM cérébrale : œdème majeur, hémorragie méningée localisée au vertex</a:t>
            </a:r>
          </a:p>
          <a:p>
            <a:r>
              <a:rPr lang="fr-FR" sz="2200" b="0" dirty="0" smtClean="0"/>
              <a:t>PL et hémoculture positive à </a:t>
            </a:r>
            <a:r>
              <a:rPr lang="fr-FR" sz="2200" b="0" i="1" dirty="0" smtClean="0"/>
              <a:t>K </a:t>
            </a:r>
            <a:r>
              <a:rPr lang="fr-FR" sz="2200" b="0" i="1" dirty="0" err="1" smtClean="0"/>
              <a:t>pneumoniae</a:t>
            </a:r>
            <a:r>
              <a:rPr lang="fr-FR" sz="2200" b="0" i="1" dirty="0" smtClean="0"/>
              <a:t> </a:t>
            </a:r>
            <a:r>
              <a:rPr lang="fr-FR" sz="2200" b="0" dirty="0" smtClean="0"/>
              <a:t>sauvage</a:t>
            </a:r>
          </a:p>
        </p:txBody>
      </p:sp>
    </p:spTree>
    <p:extLst>
      <p:ext uri="{BB962C8B-B14F-4D97-AF65-F5344CB8AC3E}">
        <p14:creationId xmlns:p14="http://schemas.microsoft.com/office/powerpoint/2010/main" val="38913461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uvelle présentation">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a:ln>
              <a:noFill/>
            </a:ln>
            <a:solidFill>
              <a:srgbClr val="15158A"/>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a:ln>
              <a:noFill/>
            </a:ln>
            <a:solidFill>
              <a:srgbClr val="15158A"/>
            </a:solidFill>
            <a:effectLst/>
            <a:latin typeface="Arial"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
      <a:dk1>
        <a:srgbClr val="FFFF66"/>
      </a:dk1>
      <a:lt1>
        <a:srgbClr val="FFFFFF"/>
      </a:lt1>
      <a:dk2>
        <a:srgbClr val="FFFF66"/>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3794</Words>
  <Application>Microsoft Macintosh PowerPoint</Application>
  <PresentationFormat>Présentation à l'écran (4:3)</PresentationFormat>
  <Paragraphs>473</Paragraphs>
  <Slides>73</Slides>
  <Notes>5</Notes>
  <HiddenSlides>0</HiddenSlides>
  <MMClips>0</MMClips>
  <ScaleCrop>false</ScaleCrop>
  <HeadingPairs>
    <vt:vector size="6" baseType="variant">
      <vt:variant>
        <vt:lpstr>Thème</vt:lpstr>
      </vt:variant>
      <vt:variant>
        <vt:i4>4</vt:i4>
      </vt:variant>
      <vt:variant>
        <vt:lpstr>Serveurs OLE incorporés</vt:lpstr>
      </vt:variant>
      <vt:variant>
        <vt:i4>1</vt:i4>
      </vt:variant>
      <vt:variant>
        <vt:lpstr>Titres des diapositives</vt:lpstr>
      </vt:variant>
      <vt:variant>
        <vt:i4>73</vt:i4>
      </vt:variant>
    </vt:vector>
  </HeadingPairs>
  <TitlesOfParts>
    <vt:vector size="78" baseType="lpstr">
      <vt:lpstr>Thème Office</vt:lpstr>
      <vt:lpstr>1_Thème Office</vt:lpstr>
      <vt:lpstr>Nouvelle présentation</vt:lpstr>
      <vt:lpstr>Modèle par défaut</vt:lpstr>
      <vt:lpstr>Graphique</vt:lpstr>
      <vt:lpstr>Aspects médico-légaux du conseil en infectiologie </vt:lpstr>
      <vt:lpstr>Déclarations d’intérêts de 2015 à 2019</vt:lpstr>
      <vt:lpstr>C’est pas toujours simple…   </vt:lpstr>
      <vt:lpstr>Cas clinique</vt:lpstr>
      <vt:lpstr>Présentation PowerPoint</vt:lpstr>
      <vt:lpstr>Présentation PowerPoint</vt:lpstr>
      <vt:lpstr>Présentation PowerPoint</vt:lpstr>
      <vt:lpstr>Présentation PowerPoint</vt:lpstr>
      <vt:lpstr>Présentation PowerPoint</vt:lpstr>
      <vt:lpstr>Présentation PowerPoint</vt:lpstr>
      <vt:lpstr>Pourquoi une plainte ?</vt:lpstr>
      <vt:lpstr>Demande de la victime ou ayant droit</vt:lpstr>
      <vt:lpstr>Convocations des parties</vt:lpstr>
      <vt:lpstr>En matière de responsabilité  civile médicale</vt:lpstr>
      <vt:lpstr>Experts et expertise</vt:lpstr>
      <vt:lpstr>Présentation PowerPoint</vt:lpstr>
      <vt:lpstr>Présentation PowerPoint</vt:lpstr>
      <vt:lpstr>Présentation PowerPoint</vt:lpstr>
      <vt:lpstr> Respect du principe de la contradiction </vt:lpstr>
      <vt:lpstr>Lors de la réunion d’expertise</vt:lpstr>
      <vt:lpstr>Présentation PowerPoint</vt:lpstr>
      <vt:lpstr>Présentation PowerPoint</vt:lpstr>
      <vt:lpstr>Causalité : prudence !</vt:lpstr>
      <vt:lpstr>Quand un manquement est identifié : prudence !</vt:lpstr>
      <vt:lpstr>Le plus souvent, le lien de causalité entre  un manquement et le dommage  (le décès) n’est pas certain</vt:lpstr>
      <vt:lpstr>Lien de causalité entre manquement dans le diagnostic et/ou le traitement de l’infection et dommage subi</vt:lpstr>
      <vt:lpstr>Perte de chance</vt:lpstr>
      <vt:lpstr>Perte de chance</vt:lpstr>
      <vt:lpstr>Perte de chance</vt:lpstr>
      <vt:lpstr>Dans le cas présent</vt:lpstr>
      <vt:lpstr>K. pneumoniae hypervirulente</vt:lpstr>
      <vt:lpstr>Dans le cas présent </vt:lpstr>
      <vt:lpstr>Présentation PowerPoint</vt:lpstr>
      <vt:lpstr>Dans le cas présent </vt:lpstr>
      <vt:lpstr>Dans le cas présent</vt:lpstr>
      <vt:lpstr>Dans le cas présent </vt:lpstr>
      <vt:lpstr>Dans le cas présent</vt:lpstr>
      <vt:lpstr>Présentation PowerPoint</vt:lpstr>
      <vt:lpstr>CAS CLINIQUE II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Demande de la victime ou ayant droit</vt:lpstr>
      <vt:lpstr>LA VOIE DE LA C(R)CI</vt:lpstr>
      <vt:lpstr>Présentation PowerPoint</vt:lpstr>
      <vt:lpstr>Présentation PowerPoint</vt:lpstr>
      <vt:lpstr>L’expertise CCI</vt:lpstr>
      <vt:lpstr>Argumentation sur le caractère non nosocomial (1)</vt:lpstr>
      <vt:lpstr>Argumentation sur le caractère non nosocomial (2)</vt:lpstr>
      <vt:lpstr>Argumentation sur le caractère non nosocomial (3)</vt:lpstr>
      <vt:lpstr>EVOLUTION DES DEFINITIONS MEDICALES</vt:lpstr>
      <vt:lpstr>Infections associées aux soins définition 2010 (1)</vt:lpstr>
      <vt:lpstr>Infections associées aux soins : définition 2010 (2)</vt:lpstr>
      <vt:lpstr>Infections associées aux soins définition 2010 (3)</vt:lpstr>
      <vt:lpstr>Présentation PowerPoint</vt:lpstr>
      <vt:lpstr>Attention aux « dérives » !</vt:lpstr>
      <vt:lpstr>Y-a-t-il une définition juridique de l’infection nosocomiale?</vt:lpstr>
      <vt:lpstr>Article R6111-6 du C.S.P. modifié par décret n°2010-1408 du 12/11/2010</vt:lpstr>
      <vt:lpstr>Présentation PowerPoint</vt:lpstr>
      <vt:lpstr>INFECTIONS NOSOCOMIALES OU ASSOCIEES AUX SOINS</vt:lpstr>
      <vt:lpstr>Présentation PowerPoint</vt:lpstr>
      <vt:lpstr>Présentation PowerPoint</vt:lpstr>
      <vt:lpstr>Infections sur prothèse articulaire : difficultés nosologiques II</vt:lpstr>
      <vt:lpstr>Retour au cas clinique…</vt:lpstr>
      <vt:lpstr>Décision de la CRCI (1)</vt:lpstr>
      <vt:lpstr>Décision de la CRCI (2)</vt:lpstr>
      <vt:lpstr>Décision de la CRCI (3)</vt:lpstr>
      <vt:lpstr>Décision de la CRCI (4)</vt:lpstr>
      <vt:lpstr>Présentation PowerPoint</vt:lpstr>
    </vt:vector>
  </TitlesOfParts>
  <Company>Alinéa Plus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dc:title>
  <dc:creator>Nathalie P-D</dc:creator>
  <cp:lastModifiedBy>Rémy Gauzit</cp:lastModifiedBy>
  <cp:revision>32</cp:revision>
  <dcterms:created xsi:type="dcterms:W3CDTF">2016-02-09T16:16:55Z</dcterms:created>
  <dcterms:modified xsi:type="dcterms:W3CDTF">2019-06-04T14:49:16Z</dcterms:modified>
</cp:coreProperties>
</file>