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57" r:id="rId2"/>
    <p:sldId id="258" r:id="rId3"/>
    <p:sldId id="256" r:id="rId4"/>
    <p:sldId id="279" r:id="rId5"/>
    <p:sldId id="267" r:id="rId6"/>
    <p:sldId id="268" r:id="rId7"/>
    <p:sldId id="259" r:id="rId8"/>
    <p:sldId id="269" r:id="rId9"/>
    <p:sldId id="271" r:id="rId10"/>
    <p:sldId id="280" r:id="rId11"/>
    <p:sldId id="272" r:id="rId12"/>
    <p:sldId id="282" r:id="rId13"/>
    <p:sldId id="283" r:id="rId14"/>
    <p:sldId id="284" r:id="rId15"/>
    <p:sldId id="285" r:id="rId16"/>
    <p:sldId id="291" r:id="rId17"/>
    <p:sldId id="287" r:id="rId18"/>
    <p:sldId id="288" r:id="rId19"/>
    <p:sldId id="290" r:id="rId20"/>
    <p:sldId id="292" r:id="rId21"/>
    <p:sldId id="293" r:id="rId22"/>
    <p:sldId id="294" r:id="rId23"/>
    <p:sldId id="281" r:id="rId24"/>
    <p:sldId id="559" r:id="rId25"/>
    <p:sldId id="560" r:id="rId26"/>
    <p:sldId id="561" r:id="rId27"/>
    <p:sldId id="563" r:id="rId28"/>
    <p:sldId id="564" r:id="rId29"/>
    <p:sldId id="565" r:id="rId30"/>
    <p:sldId id="566" r:id="rId31"/>
    <p:sldId id="295" r:id="rId32"/>
    <p:sldId id="542" r:id="rId33"/>
    <p:sldId id="506" r:id="rId34"/>
    <p:sldId id="277" r:id="rId35"/>
    <p:sldId id="547" r:id="rId36"/>
    <p:sldId id="551" r:id="rId37"/>
    <p:sldId id="552" r:id="rId38"/>
    <p:sldId id="553" r:id="rId39"/>
    <p:sldId id="529" r:id="rId40"/>
    <p:sldId id="524" r:id="rId41"/>
    <p:sldId id="526" r:id="rId42"/>
    <p:sldId id="534" r:id="rId43"/>
    <p:sldId id="533" r:id="rId44"/>
    <p:sldId id="441" r:id="rId45"/>
    <p:sldId id="463" r:id="rId46"/>
    <p:sldId id="464" r:id="rId47"/>
    <p:sldId id="465" r:id="rId48"/>
    <p:sldId id="447" r:id="rId49"/>
    <p:sldId id="543" r:id="rId50"/>
    <p:sldId id="535" r:id="rId51"/>
    <p:sldId id="428" r:id="rId52"/>
    <p:sldId id="537" r:id="rId53"/>
    <p:sldId id="536" r:id="rId54"/>
    <p:sldId id="517" r:id="rId55"/>
    <p:sldId id="493" r:id="rId56"/>
    <p:sldId id="545" r:id="rId57"/>
    <p:sldId id="546" r:id="rId58"/>
    <p:sldId id="544" r:id="rId59"/>
    <p:sldId id="491" r:id="rId60"/>
    <p:sldId id="492" r:id="rId61"/>
    <p:sldId id="505" r:id="rId62"/>
    <p:sldId id="538" r:id="rId63"/>
    <p:sldId id="554" r:id="rId6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FAA"/>
    <a:srgbClr val="1749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498"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397F84-53C3-4D5C-B312-FB446C15038F}" type="datetimeFigureOut">
              <a:rPr lang="fr-FR" smtClean="0"/>
              <a:t>30/05/2019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178526-6D68-43C2-BBFC-D340B6CE9A71}" type="slidenum">
              <a:rPr lang="fr-FR" smtClean="0"/>
              <a:t>‹N°›</a:t>
            </a:fld>
            <a:endParaRPr lang="fr-FR"/>
          </a:p>
        </p:txBody>
      </p:sp>
    </p:spTree>
    <p:extLst>
      <p:ext uri="{BB962C8B-B14F-4D97-AF65-F5344CB8AC3E}">
        <p14:creationId xmlns:p14="http://schemas.microsoft.com/office/powerpoint/2010/main" val="382704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40996E-F8B6-480C-9CD2-5664DFC84D09}" type="slidenum">
              <a:rPr lang="fr-FR" smtClean="0"/>
              <a:t>17</a:t>
            </a:fld>
            <a:endParaRPr lang="fr-FR"/>
          </a:p>
        </p:txBody>
      </p:sp>
    </p:spTree>
    <p:extLst>
      <p:ext uri="{BB962C8B-B14F-4D97-AF65-F5344CB8AC3E}">
        <p14:creationId xmlns:p14="http://schemas.microsoft.com/office/powerpoint/2010/main" val="191007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a:noFill/>
        </p:spPr>
        <p:txBody>
          <a:bodyPr/>
          <a:lstStyle/>
          <a:p>
            <a:endParaRPr lang="fr-FR">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B2624A5-B103-40BF-A0C5-771039951D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5F3E9C4-EF24-4179-A10A-61DDCC09D300}" type="slidenum">
              <a:rPr lang="fr-FR" altLang="fr-FR">
                <a:latin typeface="Arial" panose="020B0604020202020204" pitchFamily="34" charset="0"/>
              </a:rPr>
              <a:pPr eaLnBrk="1" hangingPunct="1">
                <a:spcBef>
                  <a:spcPct val="0"/>
                </a:spcBef>
              </a:pPr>
              <a:t>40</a:t>
            </a:fld>
            <a:endParaRPr lang="fr-FR" altLang="fr-FR">
              <a:latin typeface="Arial" panose="020B0604020202020204" pitchFamily="34" charset="0"/>
            </a:endParaRPr>
          </a:p>
        </p:txBody>
      </p:sp>
      <p:sp>
        <p:nvSpPr>
          <p:cNvPr id="79875" name="Rectangle 2">
            <a:extLst>
              <a:ext uri="{FF2B5EF4-FFF2-40B4-BE49-F238E27FC236}">
                <a16:creationId xmlns:a16="http://schemas.microsoft.com/office/drawing/2014/main" id="{4E36BA6D-7B8A-4806-B35A-253D92C725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a:extLst>
              <a:ext uri="{FF2B5EF4-FFF2-40B4-BE49-F238E27FC236}">
                <a16:creationId xmlns:a16="http://schemas.microsoft.com/office/drawing/2014/main" id="{DF966D58-2696-4924-BE1F-36DC81DB8C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fr-FR"/>
          </a:p>
        </p:txBody>
      </p:sp>
    </p:spTree>
    <p:extLst>
      <p:ext uri="{BB962C8B-B14F-4D97-AF65-F5344CB8AC3E}">
        <p14:creationId xmlns:p14="http://schemas.microsoft.com/office/powerpoint/2010/main" val="329694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p:spPr>
      </p:sp>
      <p:sp>
        <p:nvSpPr>
          <p:cNvPr id="66563" name="Rectangle 3"/>
          <p:cNvSpPr>
            <a:spLocks noGrp="1"/>
          </p:cNvSpPr>
          <p:nvPr>
            <p:ph type="body" idx="1"/>
          </p:nvPr>
        </p:nvSpPr>
        <p:spPr bwMode="auto">
          <a:noFill/>
        </p:spPr>
        <p:txBody>
          <a:bodyPr/>
          <a:lstStyle/>
          <a:p>
            <a:r>
              <a:rPr lang="fr-FR">
                <a:ea typeface="ＭＳ Ｐゴシック" pitchFamily="34" charset="-128"/>
              </a:rPr>
              <a:t>La consommation d</a:t>
            </a:r>
            <a:r>
              <a:rPr lang="fr-FR" altLang="fr-FR">
                <a:ea typeface="ＭＳ Ｐゴシック" pitchFamily="34" charset="-128"/>
              </a:rPr>
              <a:t>’</a:t>
            </a:r>
            <a:r>
              <a:rPr lang="fr-FR">
                <a:ea typeface="ＭＳ Ｐゴシック" pitchFamily="34" charset="-128"/>
              </a:rPr>
              <a:t>atb est la plus forte pour la classe de plus de 75 ans: Donc justifie la campagne  de bon usage en EHPAD</a:t>
            </a:r>
          </a:p>
        </p:txBody>
      </p:sp>
    </p:spTree>
    <p:extLst>
      <p:ext uri="{BB962C8B-B14F-4D97-AF65-F5344CB8AC3E}">
        <p14:creationId xmlns:p14="http://schemas.microsoft.com/office/powerpoint/2010/main" val="313462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a:lstStyle/>
          <a:p>
            <a:endParaRPr lang="fr-FR">
              <a:ea typeface="ＭＳ Ｐゴシック" pitchFamily="34" charset="-128"/>
            </a:endParaRPr>
          </a:p>
        </p:txBody>
      </p:sp>
    </p:spTree>
    <p:extLst>
      <p:ext uri="{BB962C8B-B14F-4D97-AF65-F5344CB8AC3E}">
        <p14:creationId xmlns:p14="http://schemas.microsoft.com/office/powerpoint/2010/main" val="134943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a:lstStyle/>
          <a:p>
            <a:endParaRPr lang="fr-FR">
              <a:ea typeface="ＭＳ Ｐゴシック" pitchFamily="34" charset="-128"/>
            </a:endParaRPr>
          </a:p>
        </p:txBody>
      </p:sp>
    </p:spTree>
    <p:extLst>
      <p:ext uri="{BB962C8B-B14F-4D97-AF65-F5344CB8AC3E}">
        <p14:creationId xmlns:p14="http://schemas.microsoft.com/office/powerpoint/2010/main" val="3558205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6E71D382-33AA-4EF7-8885-B71923AD382A}" type="slidenum">
              <a:rPr lang="fr-FR" smtClean="0"/>
              <a:pPr>
                <a:defRPr/>
              </a:pPr>
              <a:t>60</a:t>
            </a:fld>
            <a:endParaRPr lang="fr-FR"/>
          </a:p>
        </p:txBody>
      </p:sp>
    </p:spTree>
    <p:extLst>
      <p:ext uri="{BB962C8B-B14F-4D97-AF65-F5344CB8AC3E}">
        <p14:creationId xmlns:p14="http://schemas.microsoft.com/office/powerpoint/2010/main" val="2186867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3265220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477263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4020466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027"/>
          <p:cNvSpPr>
            <a:spLocks noGrp="1"/>
          </p:cNvSpPr>
          <p:nvPr>
            <p:ph type="title" idx="4294967295"/>
          </p:nvPr>
        </p:nvSpPr>
        <p:spPr>
          <a:xfrm>
            <a:off x="457200" y="312738"/>
            <a:ext cx="8229600" cy="884237"/>
          </a:xfrm>
          <a:prstGeom prst="rect">
            <a:avLst/>
          </a:prstGeom>
          <a:gradFill rotWithShape="1">
            <a:gsLst>
              <a:gs pos="0">
                <a:srgbClr val="666699"/>
              </a:gs>
              <a:gs pos="100000">
                <a:srgbClr val="CCCCE6"/>
              </a:gs>
            </a:gsLst>
            <a:lin ang="10800000" scaled="1"/>
          </a:gradFill>
          <a:ln>
            <a:noFill/>
          </a:ln>
        </p:spPr>
        <p:txBody>
          <a:bodyPr/>
          <a:lstStyle/>
          <a:p>
            <a:pPr lvl="0"/>
            <a:r>
              <a:rPr lang="fr-FR" altLang="fr-FR" dirty="0"/>
              <a:t>Cliquez pour modifier le style du titre</a:t>
            </a:r>
          </a:p>
        </p:txBody>
      </p:sp>
      <p:sp>
        <p:nvSpPr>
          <p:cNvPr id="1029" name="Text Placeholder 1028"/>
          <p:cNvSpPr>
            <a:spLocks noGrp="1"/>
          </p:cNvSpPr>
          <p:nvPr>
            <p:ph type="body" idx="1"/>
          </p:nvPr>
        </p:nvSpPr>
        <p:spPr>
          <a:xfrm>
            <a:off x="457200" y="1981200"/>
            <a:ext cx="8229600" cy="3886200"/>
          </a:xfrm>
          <a:prstGeom prst="rect">
            <a:avLst/>
          </a:prstGeom>
          <a:noFill/>
          <a:ln>
            <a:noFill/>
          </a:ln>
        </p:spPr>
        <p:txBody>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4" name="Rectangle 2"/>
          <p:cNvSpPr>
            <a:spLocks noGrp="1" noChangeArrowheads="1"/>
          </p:cNvSpPr>
          <p:nvPr>
            <p:ph type="ftr" sz="quarter" idx="10"/>
          </p:nvPr>
        </p:nvSpPr>
        <p:spPr/>
        <p:txBody>
          <a:bodyPr/>
          <a:lstStyle>
            <a:lvl1pPr>
              <a:defRPr/>
            </a:lvl1pPr>
          </a:lstStyle>
          <a:p>
            <a:pPr>
              <a:defRPr/>
            </a:pPr>
            <a:endParaRPr lang="fr-FR"/>
          </a:p>
        </p:txBody>
      </p:sp>
      <p:sp>
        <p:nvSpPr>
          <p:cNvPr id="5" name="Rectangle 3"/>
          <p:cNvSpPr>
            <a:spLocks noGrp="1" noChangeArrowheads="1"/>
          </p:cNvSpPr>
          <p:nvPr>
            <p:ph type="sldNum" sz="quarter" idx="11"/>
          </p:nvPr>
        </p:nvSpPr>
        <p:spPr/>
        <p:txBody>
          <a:bodyPr/>
          <a:lstStyle>
            <a:lvl1pPr>
              <a:defRPr/>
            </a:lvl1pPr>
          </a:lstStyle>
          <a:p>
            <a:pPr>
              <a:defRPr/>
            </a:pPr>
            <a:fld id="{444AB9B9-7BDD-4C82-8713-D8BEE1845F4A}" type="slidenum">
              <a:rPr lang="fr-FR"/>
              <a:pPr>
                <a:defRPr/>
              </a:pPr>
              <a:t>‹N°›</a:t>
            </a:fld>
            <a:endParaRPr lang="fr-FR"/>
          </a:p>
        </p:txBody>
      </p:sp>
      <p:sp>
        <p:nvSpPr>
          <p:cNvPr id="6" name="Rectangle 16"/>
          <p:cNvSpPr>
            <a:spLocks noGrp="1" noChangeArrowheads="1"/>
          </p:cNvSpPr>
          <p:nvPr>
            <p:ph type="dt" sz="half" idx="12"/>
          </p:nvPr>
        </p:nvSpPr>
        <p:spPr/>
        <p:txBody>
          <a:bodyPr/>
          <a:lstStyle>
            <a:lvl1pPr>
              <a:defRPr/>
            </a:lvl1pPr>
          </a:lstStyle>
          <a:p>
            <a:pPr>
              <a:defRPr/>
            </a:pPr>
            <a:fld id="{4BEF0DB3-1D57-4607-B76A-77E20FBB0DA6}" type="datetimeFigureOut">
              <a:rPr lang="fr-FR"/>
              <a:pPr>
                <a:defRPr/>
              </a:pPr>
              <a:t>30/05/2019</a:t>
            </a:fld>
            <a:endParaRPr lang="fr-FR"/>
          </a:p>
        </p:txBody>
      </p:sp>
    </p:spTree>
    <p:extLst>
      <p:ext uri="{BB962C8B-B14F-4D97-AF65-F5344CB8AC3E}">
        <p14:creationId xmlns:p14="http://schemas.microsoft.com/office/powerpoint/2010/main" val="288865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2011930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404407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2070388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30961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1992320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1871765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73049"/>
            <a:ext cx="3008313"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3346771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1186822" y="6356351"/>
            <a:ext cx="1403979" cy="365125"/>
          </a:xfrm>
          <a:prstGeom prst="rect">
            <a:avLst/>
          </a:prstGeom>
        </p:spPr>
        <p:txBody>
          <a:bodyPr/>
          <a:lstStyle/>
          <a:p>
            <a:fld id="{39F360C3-0180-9E49-8EBF-51D832F1DE8C}" type="datetimeFigureOut">
              <a:rPr lang="fr-FR" smtClean="0"/>
              <a:t>30/05/2019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C1F4D8D-19BE-824E-A14D-0AB6FC4A5611}" type="slidenum">
              <a:rPr lang="fr-FR" smtClean="0"/>
              <a:t>‹N°›</a:t>
            </a:fld>
            <a:endParaRPr lang="fr-FR"/>
          </a:p>
        </p:txBody>
      </p:sp>
    </p:spTree>
    <p:extLst>
      <p:ext uri="{BB962C8B-B14F-4D97-AF65-F5344CB8AC3E}">
        <p14:creationId xmlns:p14="http://schemas.microsoft.com/office/powerpoint/2010/main" val="4189269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776079"/>
          </a:xfrm>
          <a:prstGeom prst="rect">
            <a:avLst/>
          </a:prstGeom>
        </p:spPr>
        <p:txBody>
          <a:bodyPr vert="horz" lIns="91440" tIns="45720" rIns="91440" bIns="45720" rtlCol="0" anchor="ctr">
            <a:normAutofit/>
          </a:bodyPr>
          <a:lstStyle/>
          <a:p>
            <a:r>
              <a:rPr lang="fr-FR" dirty="0"/>
              <a:t>Cliquez et modifiez le titre</a:t>
            </a: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F4D8D-19BE-824E-A14D-0AB6FC4A5611}" type="slidenum">
              <a:rPr lang="fr-FR" smtClean="0"/>
              <a:t>‹N°›</a:t>
            </a:fld>
            <a:endParaRPr lang="fr-FR"/>
          </a:p>
        </p:txBody>
      </p:sp>
      <p:pic>
        <p:nvPicPr>
          <p:cNvPr id="7" name="Image 6" descr="jra2019_vignette carree.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1161" y="6161497"/>
            <a:ext cx="660172" cy="559979"/>
          </a:xfrm>
          <a:prstGeom prst="rect">
            <a:avLst/>
          </a:prstGeom>
        </p:spPr>
      </p:pic>
    </p:spTree>
    <p:extLst>
      <p:ext uri="{BB962C8B-B14F-4D97-AF65-F5344CB8AC3E}">
        <p14:creationId xmlns:p14="http://schemas.microsoft.com/office/powerpoint/2010/main" val="2024618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b="1" kern="1200">
          <a:solidFill>
            <a:srgbClr val="57AFAA"/>
          </a:solidFill>
          <a:latin typeface="+mj-lt"/>
          <a:ea typeface="+mj-ea"/>
          <a:cs typeface="+mj-cs"/>
        </a:defRPr>
      </a:lvl1pPr>
    </p:titleStyle>
    <p:bodyStyle>
      <a:lvl1pPr marL="342900" indent="-342900" algn="l" defTabSz="457200" rtl="0" eaLnBrk="1" latinLnBrk="0" hangingPunct="1">
        <a:spcBef>
          <a:spcPct val="20000"/>
        </a:spcBef>
        <a:buClr>
          <a:srgbClr val="57AFAA"/>
        </a:buClr>
        <a:buFont typeface="Arial"/>
        <a:buChar char="•"/>
        <a:defRPr sz="3200" kern="1200">
          <a:solidFill>
            <a:srgbClr val="57AFAA"/>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17498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17498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17498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17498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antibioth&#233;rapie.melun@ch-melun.fr"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title"/>
          </p:nvPr>
        </p:nvSpPr>
        <p:spPr>
          <a:xfrm>
            <a:off x="293511" y="1545782"/>
            <a:ext cx="8633178" cy="719139"/>
          </a:xfrm>
        </p:spPr>
        <p:txBody>
          <a:bodyPr>
            <a:normAutofit/>
          </a:bodyPr>
          <a:lstStyle/>
          <a:p>
            <a:pPr algn="ctr"/>
            <a:r>
              <a:rPr lang="fr-FR" sz="3200" dirty="0">
                <a:latin typeface="Arial" charset="0"/>
              </a:rPr>
              <a:t>Déclarations d’intérêts de 2015 à 2019</a:t>
            </a:r>
          </a:p>
        </p:txBody>
      </p:sp>
      <p:sp>
        <p:nvSpPr>
          <p:cNvPr id="9" name="ZoneTexte 8"/>
          <p:cNvSpPr txBox="1"/>
          <p:nvPr/>
        </p:nvSpPr>
        <p:spPr>
          <a:xfrm>
            <a:off x="804813" y="2623775"/>
            <a:ext cx="7168444" cy="3406061"/>
          </a:xfrm>
          <a:prstGeom prst="rect">
            <a:avLst/>
          </a:prstGeom>
          <a:noFill/>
        </p:spPr>
        <p:txBody>
          <a:bodyPr>
            <a:spAutoFit/>
          </a:bodyPr>
          <a:lstStyle/>
          <a:p>
            <a:pPr marL="361950" indent="-361950" defTabSz="247650">
              <a:lnSpc>
                <a:spcPct val="120000"/>
              </a:lnSpc>
              <a:buFont typeface="Arial"/>
              <a:buChar char="•"/>
              <a:defRPr/>
            </a:pPr>
            <a:r>
              <a:rPr lang="fr-FR" sz="2400" b="1" dirty="0">
                <a:cs typeface="+mn-cs"/>
              </a:rPr>
              <a:t>Intérêts financiers : aucun</a:t>
            </a:r>
          </a:p>
          <a:p>
            <a:pPr marL="361950" indent="-361950" defTabSz="247650">
              <a:lnSpc>
                <a:spcPct val="120000"/>
              </a:lnSpc>
              <a:buFont typeface="Arial"/>
              <a:buChar char="•"/>
              <a:defRPr/>
            </a:pPr>
            <a:endParaRPr lang="fr-FR" sz="2400" b="1" dirty="0">
              <a:cs typeface="+mn-cs"/>
            </a:endParaRPr>
          </a:p>
          <a:p>
            <a:pPr marL="361950" indent="-361950" defTabSz="247650">
              <a:lnSpc>
                <a:spcPct val="120000"/>
              </a:lnSpc>
              <a:buFont typeface="Arial"/>
              <a:buChar char="•"/>
              <a:defRPr/>
            </a:pPr>
            <a:r>
              <a:rPr lang="fr-FR" sz="2400" b="1" dirty="0">
                <a:cs typeface="+mn-cs"/>
              </a:rPr>
              <a:t>Liens durables ou permanents </a:t>
            </a:r>
            <a:r>
              <a:rPr lang="fr-FR" sz="2400" b="1" dirty="0"/>
              <a:t>: aucun</a:t>
            </a:r>
            <a:endParaRPr lang="fr-FR" sz="2400" b="1" dirty="0">
              <a:cs typeface="+mn-cs"/>
            </a:endParaRPr>
          </a:p>
          <a:p>
            <a:pPr marL="361950" indent="-361950" defTabSz="247650">
              <a:lnSpc>
                <a:spcPct val="120000"/>
              </a:lnSpc>
              <a:buFont typeface="Arial"/>
              <a:buChar char="•"/>
              <a:defRPr/>
            </a:pPr>
            <a:endParaRPr lang="fr-FR" sz="2000" dirty="0">
              <a:cs typeface="+mn-cs"/>
            </a:endParaRPr>
          </a:p>
          <a:p>
            <a:pPr marL="361950" indent="-361950" defTabSz="247650">
              <a:lnSpc>
                <a:spcPct val="120000"/>
              </a:lnSpc>
              <a:buFont typeface="Arial"/>
              <a:buChar char="•"/>
              <a:defRPr/>
            </a:pPr>
            <a:r>
              <a:rPr lang="fr-FR" sz="2400" b="1" dirty="0">
                <a:cs typeface="+mn-cs"/>
              </a:rPr>
              <a:t>Interventions ponctuelles </a:t>
            </a:r>
            <a:r>
              <a:rPr lang="fr-FR" sz="2400" b="1" dirty="0"/>
              <a:t>: aucun</a:t>
            </a:r>
            <a:endParaRPr lang="fr-FR" sz="2400" b="1" dirty="0">
              <a:cs typeface="+mn-cs"/>
            </a:endParaRPr>
          </a:p>
          <a:p>
            <a:pPr marL="361950" indent="-361950" defTabSz="247650">
              <a:lnSpc>
                <a:spcPct val="120000"/>
              </a:lnSpc>
              <a:buFont typeface="Arial"/>
              <a:buChar char="•"/>
              <a:defRPr/>
            </a:pPr>
            <a:endParaRPr lang="fr-FR" sz="2000" dirty="0">
              <a:cs typeface="+mn-cs"/>
            </a:endParaRPr>
          </a:p>
          <a:p>
            <a:pPr marL="361950" indent="-361950" defTabSz="247650">
              <a:lnSpc>
                <a:spcPct val="120000"/>
              </a:lnSpc>
              <a:buFont typeface="Arial"/>
              <a:buChar char="•"/>
              <a:defRPr/>
            </a:pPr>
            <a:r>
              <a:rPr lang="fr-FR" sz="2400" b="1" dirty="0">
                <a:cs typeface="+mn-cs"/>
              </a:rPr>
              <a:t>Intérêts indirects </a:t>
            </a:r>
            <a:r>
              <a:rPr lang="fr-FR" sz="2400" b="1" dirty="0"/>
              <a:t>: aucun</a:t>
            </a:r>
            <a:endParaRPr lang="fr-FR" sz="2400" b="1" dirty="0">
              <a:cs typeface="+mn-cs"/>
            </a:endParaRPr>
          </a:p>
          <a:p>
            <a:pPr>
              <a:lnSpc>
                <a:spcPct val="120000"/>
              </a:lnSpc>
              <a:defRPr/>
            </a:pPr>
            <a:endParaRPr lang="fr-FR" sz="2000" dirty="0">
              <a:cs typeface="+mn-cs"/>
            </a:endParaRPr>
          </a:p>
        </p:txBody>
      </p:sp>
      <p:pic>
        <p:nvPicPr>
          <p:cNvPr id="6" name="Image 5"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3913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0391" y="2159000"/>
            <a:ext cx="7665509" cy="2463800"/>
          </a:xfrm>
        </p:spPr>
        <p:txBody>
          <a:bodyPr>
            <a:noAutofit/>
          </a:bodyPr>
          <a:lstStyle/>
          <a:p>
            <a:pPr algn="l"/>
            <a:r>
              <a:rPr lang="fr-FR" sz="2400" dirty="0">
                <a:solidFill>
                  <a:srgbClr val="174984"/>
                </a:solidFill>
              </a:rPr>
              <a:t>Conventions ++ </a:t>
            </a:r>
            <a:r>
              <a:rPr lang="fr-FR" sz="2400" b="0" dirty="0">
                <a:solidFill>
                  <a:srgbClr val="174984"/>
                </a:solidFill>
              </a:rPr>
              <a:t>inter-établissements :</a:t>
            </a:r>
            <a:br>
              <a:rPr lang="fr-FR" sz="2400" b="0" dirty="0">
                <a:solidFill>
                  <a:srgbClr val="174984"/>
                </a:solidFill>
              </a:rPr>
            </a:br>
            <a:br>
              <a:rPr lang="fr-FR" sz="2400" b="0" dirty="0">
                <a:solidFill>
                  <a:srgbClr val="174984"/>
                </a:solidFill>
              </a:rPr>
            </a:br>
            <a:r>
              <a:rPr lang="fr-FR" sz="2400" b="0" dirty="0">
                <a:solidFill>
                  <a:srgbClr val="174984"/>
                </a:solidFill>
              </a:rPr>
              <a:t>-activité selon temps et personnel dédié +/-présentiel</a:t>
            </a:r>
            <a:endParaRPr lang="fr-FR" sz="4800" dirty="0">
              <a:solidFill>
                <a:srgbClr val="174984"/>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53699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97391" y="2076450"/>
            <a:ext cx="8549217" cy="2463800"/>
          </a:xfrm>
        </p:spPr>
        <p:txBody>
          <a:bodyPr>
            <a:noAutofit/>
          </a:bodyPr>
          <a:lstStyle/>
          <a:p>
            <a:pPr algn="l"/>
            <a:r>
              <a:rPr lang="fr-FR" sz="2400" dirty="0">
                <a:solidFill>
                  <a:srgbClr val="174984"/>
                </a:solidFill>
              </a:rPr>
              <a:t>En l’absence de convention, que fait-on?</a:t>
            </a:r>
            <a:br>
              <a:rPr lang="fr-FR" sz="2400" dirty="0">
                <a:solidFill>
                  <a:srgbClr val="174984"/>
                </a:solidFill>
              </a:rPr>
            </a:br>
            <a:br>
              <a:rPr lang="fr-FR" sz="2400" dirty="0">
                <a:solidFill>
                  <a:srgbClr val="174984"/>
                </a:solidFill>
              </a:rPr>
            </a:br>
            <a:r>
              <a:rPr lang="fr-FR" sz="2400" dirty="0">
                <a:solidFill>
                  <a:srgbClr val="174984"/>
                </a:solidFill>
              </a:rPr>
              <a:t>Promotion non présentielle du bon usage ATB</a:t>
            </a:r>
            <a:br>
              <a:rPr lang="fr-FR" sz="2400" dirty="0">
                <a:solidFill>
                  <a:srgbClr val="174984"/>
                </a:solidFill>
              </a:rPr>
            </a:br>
            <a:r>
              <a:rPr lang="fr-FR" sz="2400" dirty="0">
                <a:solidFill>
                  <a:srgbClr val="174984"/>
                </a:solidFill>
              </a:rPr>
              <a:t>Traçabilité</a:t>
            </a:r>
            <a:br>
              <a:rPr lang="fr-FR" sz="2400" dirty="0">
                <a:solidFill>
                  <a:srgbClr val="174984"/>
                </a:solidFill>
              </a:rPr>
            </a:br>
            <a:r>
              <a:rPr lang="fr-FR" sz="2400" dirty="0">
                <a:solidFill>
                  <a:srgbClr val="174984"/>
                </a:solidFill>
              </a:rPr>
              <a:t>Financement?</a:t>
            </a:r>
            <a:br>
              <a:rPr lang="fr-FR" sz="2400" dirty="0">
                <a:solidFill>
                  <a:srgbClr val="174984"/>
                </a:solidFill>
              </a:rPr>
            </a:br>
            <a:br>
              <a:rPr lang="fr-FR" sz="2400" dirty="0">
                <a:solidFill>
                  <a:srgbClr val="174984"/>
                </a:solidFill>
              </a:rPr>
            </a:br>
            <a:r>
              <a:rPr lang="fr-FR" sz="2400" dirty="0">
                <a:solidFill>
                  <a:srgbClr val="174984"/>
                </a:solidFill>
                <a:sym typeface="Wingdings" panose="05000000000000000000" pitchFamily="2" charset="2"/>
              </a:rPr>
              <a:t></a:t>
            </a:r>
            <a:r>
              <a:rPr lang="fr-FR" sz="2400" dirty="0">
                <a:solidFill>
                  <a:srgbClr val="174984"/>
                </a:solidFill>
              </a:rPr>
              <a:t>Exemple des IOA/cliniques privées</a:t>
            </a:r>
            <a:endParaRPr lang="fr-FR" sz="4800" dirty="0">
              <a:solidFill>
                <a:srgbClr val="174984"/>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425834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IAO</a:t>
            </a:r>
          </a:p>
        </p:txBody>
      </p:sp>
      <p:sp>
        <p:nvSpPr>
          <p:cNvPr id="3" name="Espace réservé du contenu 2"/>
          <p:cNvSpPr>
            <a:spLocks noGrp="1"/>
          </p:cNvSpPr>
          <p:nvPr>
            <p:ph idx="1"/>
          </p:nvPr>
        </p:nvSpPr>
        <p:spPr>
          <a:xfrm>
            <a:off x="492121" y="1864246"/>
            <a:ext cx="8219256" cy="1828800"/>
          </a:xfrm>
        </p:spPr>
        <p:txBody>
          <a:bodyPr>
            <a:normAutofit fontScale="92500" lnSpcReduction="10000"/>
          </a:bodyPr>
          <a:lstStyle/>
          <a:p>
            <a:pPr algn="just"/>
            <a:r>
              <a:rPr lang="fr-FR" dirty="0"/>
              <a:t>Allo bonjour, c’est l’ortho d’astreinte; On va reprendre une cicatrice de PTG de 1</a:t>
            </a:r>
            <a:r>
              <a:rPr lang="fr-FR" baseline="30000" dirty="0"/>
              <a:t>ère</a:t>
            </a:r>
            <a:r>
              <a:rPr lang="fr-FR" dirty="0"/>
              <a:t> intention posée il y a 2 semaines. Quels ATB il faut mettre en </a:t>
            </a:r>
            <a:r>
              <a:rPr lang="fr-FR" dirty="0" err="1"/>
              <a:t>postop</a:t>
            </a:r>
            <a:r>
              <a:rPr lang="fr-FR" dirty="0"/>
              <a:t>? Pas d’ATCD notable.</a:t>
            </a:r>
          </a:p>
          <a:p>
            <a:pPr algn="just"/>
            <a:endParaRPr lang="fr-FR" dirty="0"/>
          </a:p>
          <a:p>
            <a:endParaRPr lang="fr-FR" dirty="0"/>
          </a:p>
          <a:p>
            <a:pPr marL="0" indent="0">
              <a:buNone/>
            </a:pPr>
            <a:endParaRPr lang="fr-FR" dirty="0"/>
          </a:p>
          <a:p>
            <a:endParaRPr lang="fr-FR" dirty="0"/>
          </a:p>
        </p:txBody>
      </p:sp>
      <p:pic>
        <p:nvPicPr>
          <p:cNvPr id="2050" name="Picture 2" descr="C:\Users\meyssonnier.GHDCSS\AppData\Local\Microsoft\Windows\Temporary Internet Files\Content.Outlook\92RUVHFI\IMG_2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4437112"/>
            <a:ext cx="2795803" cy="209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6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467544" y="2492896"/>
            <a:ext cx="8219256" cy="1008112"/>
          </a:xfrm>
        </p:spPr>
        <p:txBody>
          <a:bodyPr>
            <a:normAutofit/>
          </a:bodyPr>
          <a:lstStyle/>
          <a:p>
            <a:pPr marL="0" indent="0" algn="just">
              <a:buNone/>
            </a:pPr>
            <a:r>
              <a:rPr lang="fr-FR" b="1" dirty="0"/>
              <a:t>Infection complexe?</a:t>
            </a:r>
          </a:p>
          <a:p>
            <a:endParaRPr lang="fr-FR" b="1" dirty="0"/>
          </a:p>
          <a:p>
            <a:pPr marL="0" indent="0">
              <a:buNone/>
            </a:pPr>
            <a:endParaRPr lang="fr-FR" b="1" dirty="0"/>
          </a:p>
          <a:p>
            <a:endParaRPr lang="fr-FR" b="1" dirty="0"/>
          </a:p>
        </p:txBody>
      </p:sp>
    </p:spTree>
    <p:extLst>
      <p:ext uri="{BB962C8B-B14F-4D97-AF65-F5344CB8AC3E}">
        <p14:creationId xmlns:p14="http://schemas.microsoft.com/office/powerpoint/2010/main" val="1237276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596702" y="1940446"/>
            <a:ext cx="8147248" cy="3168352"/>
          </a:xfrm>
        </p:spPr>
        <p:txBody>
          <a:bodyPr>
            <a:noAutofit/>
          </a:bodyPr>
          <a:lstStyle/>
          <a:p>
            <a:pPr marL="0" indent="0" algn="just">
              <a:buNone/>
            </a:pPr>
            <a:r>
              <a:rPr lang="fr-FR" sz="2400" b="1" dirty="0"/>
              <a:t>Critère de complexité:</a:t>
            </a:r>
          </a:p>
          <a:p>
            <a:pPr marL="0" indent="0" algn="just">
              <a:buNone/>
            </a:pPr>
            <a:endParaRPr lang="fr-FR" sz="2400" b="1" dirty="0"/>
          </a:p>
          <a:p>
            <a:pPr lvl="1" algn="just"/>
            <a:r>
              <a:rPr lang="fr-FR" sz="2400" b="1" dirty="0"/>
              <a:t>Echec de prise charge antérieure</a:t>
            </a:r>
          </a:p>
          <a:p>
            <a:pPr lvl="1" algn="just"/>
            <a:r>
              <a:rPr lang="fr-FR" sz="2400" b="1" dirty="0"/>
              <a:t>Terrain complexe (comorbidités)</a:t>
            </a:r>
          </a:p>
          <a:p>
            <a:pPr lvl="1" algn="just"/>
            <a:r>
              <a:rPr lang="fr-FR" sz="2400" b="1" dirty="0"/>
              <a:t>Chirurgie complexe</a:t>
            </a:r>
          </a:p>
          <a:p>
            <a:pPr lvl="1" algn="just"/>
            <a:r>
              <a:rPr lang="fr-FR" sz="2400" b="1" dirty="0"/>
              <a:t>Germe(s) complexe(s)</a:t>
            </a:r>
          </a:p>
          <a:p>
            <a:pPr marL="0" indent="0" algn="just">
              <a:buNone/>
            </a:pPr>
            <a:endParaRPr lang="fr-FR" sz="2400" b="1" dirty="0"/>
          </a:p>
          <a:p>
            <a:endParaRPr lang="fr-FR" sz="2400" b="1" dirty="0"/>
          </a:p>
          <a:p>
            <a:pPr marL="0" indent="0">
              <a:buNone/>
            </a:pPr>
            <a:endParaRPr lang="fr-FR" sz="2400" b="1" dirty="0"/>
          </a:p>
          <a:p>
            <a:endParaRPr lang="fr-FR" sz="2400" b="1" dirty="0"/>
          </a:p>
        </p:txBody>
      </p:sp>
    </p:spTree>
    <p:extLst>
      <p:ext uri="{BB962C8B-B14F-4D97-AF65-F5344CB8AC3E}">
        <p14:creationId xmlns:p14="http://schemas.microsoft.com/office/powerpoint/2010/main" val="92113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IAO</a:t>
            </a:r>
          </a:p>
        </p:txBody>
      </p:sp>
      <p:sp>
        <p:nvSpPr>
          <p:cNvPr id="3" name="Espace réservé du contenu 2"/>
          <p:cNvSpPr>
            <a:spLocks noGrp="1"/>
          </p:cNvSpPr>
          <p:nvPr>
            <p:ph idx="1"/>
          </p:nvPr>
        </p:nvSpPr>
        <p:spPr>
          <a:xfrm>
            <a:off x="395536" y="1397000"/>
            <a:ext cx="8219256" cy="2276624"/>
          </a:xfrm>
        </p:spPr>
        <p:txBody>
          <a:bodyPr>
            <a:normAutofit fontScale="62500" lnSpcReduction="20000"/>
          </a:bodyPr>
          <a:lstStyle/>
          <a:p>
            <a:pPr algn="just"/>
            <a:r>
              <a:rPr lang="fr-FR" sz="4800" dirty="0"/>
              <a:t>Pas de prise en charge antérieure</a:t>
            </a:r>
          </a:p>
          <a:p>
            <a:pPr algn="just"/>
            <a:r>
              <a:rPr lang="fr-FR" sz="4800" dirty="0" err="1"/>
              <a:t>Bactério</a:t>
            </a:r>
            <a:r>
              <a:rPr lang="fr-FR" sz="4800" dirty="0"/>
              <a:t> inconnue</a:t>
            </a:r>
          </a:p>
          <a:p>
            <a:pPr algn="just"/>
            <a:r>
              <a:rPr lang="fr-FR" sz="4800" dirty="0"/>
              <a:t>Pas de comorbidité</a:t>
            </a:r>
          </a:p>
          <a:p>
            <a:pPr marL="0" indent="0" algn="just">
              <a:buNone/>
            </a:pPr>
            <a:r>
              <a:rPr lang="fr-FR" sz="4800" dirty="0"/>
              <a:t>= IPTG suspectée </a:t>
            </a:r>
            <a:r>
              <a:rPr lang="fr-FR" sz="4800" dirty="0" err="1"/>
              <a:t>postop</a:t>
            </a:r>
            <a:r>
              <a:rPr lang="fr-FR" sz="4800" dirty="0"/>
              <a:t> précoce (&lt;1mois) </a:t>
            </a:r>
          </a:p>
          <a:p>
            <a:pPr marL="0" indent="0" algn="ctr">
              <a:buNone/>
            </a:pPr>
            <a:r>
              <a:rPr lang="fr-FR" sz="4600" b="1" dirty="0">
                <a:sym typeface="Wingdings" panose="05000000000000000000" pitchFamily="2" charset="2"/>
              </a:rPr>
              <a:t></a:t>
            </a:r>
            <a:r>
              <a:rPr lang="fr-FR" sz="4600" b="1" dirty="0"/>
              <a:t>non complexe</a:t>
            </a:r>
          </a:p>
          <a:p>
            <a:pPr marL="0" indent="0">
              <a:buNone/>
            </a:pPr>
            <a:endParaRPr lang="fr-FR" dirty="0"/>
          </a:p>
          <a:p>
            <a:endParaRPr lang="fr-FR" dirty="0"/>
          </a:p>
        </p:txBody>
      </p:sp>
      <p:pic>
        <p:nvPicPr>
          <p:cNvPr id="2050" name="Picture 2" descr="C:\Users\meyssonnier.GHDCSS\AppData\Local\Microsoft\Windows\Temporary Internet Files\Content.Outlook\92RUVHFI\IMG_2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4437112"/>
            <a:ext cx="2795803" cy="209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358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844824"/>
            <a:ext cx="8219256" cy="2304256"/>
          </a:xfrm>
        </p:spPr>
        <p:txBody>
          <a:bodyPr>
            <a:normAutofit lnSpcReduction="10000"/>
          </a:bodyPr>
          <a:lstStyle/>
          <a:p>
            <a:pPr marL="0" indent="0">
              <a:buNone/>
            </a:pPr>
            <a:r>
              <a:rPr lang="fr-FR" b="1" dirty="0"/>
              <a:t>IPA </a:t>
            </a:r>
            <a:r>
              <a:rPr lang="fr-FR" b="1" dirty="0" err="1"/>
              <a:t>postop</a:t>
            </a:r>
            <a:r>
              <a:rPr lang="fr-FR" b="1" dirty="0"/>
              <a:t> précoce</a:t>
            </a:r>
            <a:r>
              <a:rPr lang="fr-FR" dirty="0"/>
              <a:t> ≤1 mois</a:t>
            </a:r>
            <a:r>
              <a:rPr lang="fr-FR" b="1" dirty="0"/>
              <a:t> : </a:t>
            </a:r>
          </a:p>
          <a:p>
            <a:pPr marL="0" indent="0">
              <a:buNone/>
            </a:pPr>
            <a:endParaRPr lang="fr-FR" dirty="0"/>
          </a:p>
          <a:p>
            <a:pPr marL="0" indent="0">
              <a:buNone/>
            </a:pPr>
            <a:r>
              <a:rPr lang="fr-FR" b="1" dirty="0"/>
              <a:t>1</a:t>
            </a:r>
            <a:r>
              <a:rPr lang="fr-FR" b="1" baseline="30000" dirty="0"/>
              <a:t>er</a:t>
            </a:r>
            <a:r>
              <a:rPr lang="fr-FR" b="1" dirty="0"/>
              <a:t> rôle du référent ++</a:t>
            </a:r>
          </a:p>
          <a:p>
            <a:pPr marL="0" indent="0">
              <a:buNone/>
            </a:pPr>
            <a:r>
              <a:rPr lang="fr-FR" dirty="0">
                <a:sym typeface="Wingdings" panose="05000000000000000000" pitchFamily="2" charset="2"/>
              </a:rPr>
              <a:t>	</a:t>
            </a:r>
            <a:r>
              <a:rPr lang="fr-FR" sz="3000" dirty="0">
                <a:sym typeface="Wingdings" panose="05000000000000000000" pitchFamily="2" charset="2"/>
              </a:rPr>
              <a:t>Communiquer sur les </a:t>
            </a:r>
            <a:r>
              <a:rPr lang="fr-FR" sz="3000" dirty="0" err="1">
                <a:sym typeface="Wingdings" panose="05000000000000000000" pitchFamily="2" charset="2"/>
              </a:rPr>
              <a:t>reco</a:t>
            </a:r>
            <a:r>
              <a:rPr lang="fr-FR" sz="3000" dirty="0">
                <a:sym typeface="Wingdings" panose="05000000000000000000" pitchFamily="2" charset="2"/>
              </a:rPr>
              <a:t> disponibles</a:t>
            </a:r>
            <a:endParaRPr lang="fr-FR" sz="3000" dirty="0"/>
          </a:p>
        </p:txBody>
      </p:sp>
      <p:pic>
        <p:nvPicPr>
          <p:cNvPr id="2050" name="Picture 2" descr="C:\Users\meyssonnier.GHDCSS\AppData\Local\Microsoft\Windows\Temporary Internet Files\Content.Outlook\92RUVHFI\IMG_229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4437112"/>
            <a:ext cx="2795803" cy="209685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6"/>
          <p:cNvPicPr>
            <a:picLocks noChangeAspect="1"/>
          </p:cNvPicPr>
          <p:nvPr/>
        </p:nvPicPr>
        <p:blipFill>
          <a:blip r:embed="rId3"/>
          <a:srcRect/>
          <a:stretch>
            <a:fillRect/>
          </a:stretch>
        </p:blipFill>
        <p:spPr bwMode="auto">
          <a:xfrm rot="-654712">
            <a:off x="6766817" y="1211961"/>
            <a:ext cx="1404938" cy="1985963"/>
          </a:xfrm>
          <a:prstGeom prst="rect">
            <a:avLst/>
          </a:prstGeom>
          <a:noFill/>
          <a:ln w="9525">
            <a:solidFill>
              <a:schemeClr val="tx1"/>
            </a:solidFill>
            <a:miter lim="800000"/>
            <a:headEnd/>
            <a:tailEnd/>
          </a:ln>
        </p:spPr>
      </p:pic>
      <p:pic>
        <p:nvPicPr>
          <p:cNvPr id="5" name="Image 4" descr="jra2019_vignette large_20c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885432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372294" y="1275358"/>
            <a:ext cx="8229600" cy="2808312"/>
          </a:xfrm>
        </p:spPr>
        <p:txBody>
          <a:bodyPr>
            <a:normAutofit fontScale="92500"/>
          </a:bodyPr>
          <a:lstStyle/>
          <a:p>
            <a:pPr algn="just"/>
            <a:r>
              <a:rPr lang="fr-FR" dirty="0"/>
              <a:t>Allo bonjour, on a une patiente en médecine opéré il y a 6 mois d’une PTH; la cicatrice coule depuis 1 mois. La CRP est à 30 mg/l sans fièvre.</a:t>
            </a:r>
          </a:p>
          <a:p>
            <a:pPr algn="just"/>
            <a:r>
              <a:rPr lang="fr-FR" dirty="0"/>
              <a:t>Elle va avoir un lavage chirurgical en orthopédie.</a:t>
            </a:r>
          </a:p>
          <a:p>
            <a:pPr algn="just"/>
            <a:r>
              <a:rPr lang="fr-FR" dirty="0"/>
              <a:t>Quels ATB il faut mettre en </a:t>
            </a:r>
            <a:r>
              <a:rPr lang="fr-FR" dirty="0" err="1"/>
              <a:t>postop</a:t>
            </a:r>
            <a:r>
              <a:rPr lang="fr-FR" dirty="0"/>
              <a:t>? </a:t>
            </a:r>
          </a:p>
          <a:p>
            <a:endParaRPr lang="fr-FR" dirty="0"/>
          </a:p>
          <a:p>
            <a:endParaRPr lang="fr-FR" dirty="0"/>
          </a:p>
          <a:p>
            <a:endParaRPr lang="fr-FR" dirty="0"/>
          </a:p>
        </p:txBody>
      </p:sp>
      <p:pic>
        <p:nvPicPr>
          <p:cNvPr id="3074" name="Picture 2" descr="C:\Users\meyssonnier.GHDCSS\AppData\Local\Microsoft\Windows\Temporary Internet Files\Content.Outlook\92RUVHFI\IMG_12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3" y="4581128"/>
            <a:ext cx="2844597" cy="213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4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457200" y="1041326"/>
            <a:ext cx="8229600" cy="2160240"/>
          </a:xfrm>
        </p:spPr>
        <p:txBody>
          <a:bodyPr>
            <a:normAutofit fontScale="92500" lnSpcReduction="10000"/>
          </a:bodyPr>
          <a:lstStyle/>
          <a:p>
            <a:pPr algn="just"/>
            <a:r>
              <a:rPr lang="fr-FR" dirty="0"/>
              <a:t>fistule = IPTH ++</a:t>
            </a:r>
          </a:p>
          <a:p>
            <a:pPr algn="just"/>
            <a:r>
              <a:rPr lang="fr-FR" dirty="0"/>
              <a:t>Coule depuis  1 mois = </a:t>
            </a:r>
            <a:r>
              <a:rPr lang="fr-FR" b="1" dirty="0"/>
              <a:t>chronique</a:t>
            </a:r>
          </a:p>
          <a:p>
            <a:pPr algn="just"/>
            <a:r>
              <a:rPr lang="fr-FR" b="1" dirty="0"/>
              <a:t>Lavage non indiqué</a:t>
            </a:r>
          </a:p>
          <a:p>
            <a:pPr algn="just"/>
            <a:r>
              <a:rPr lang="fr-FR" b="1" dirty="0">
                <a:latin typeface="Calibri" pitchFamily="34" charset="0"/>
              </a:rPr>
              <a:t>Infection chronique = changement complet PTH</a:t>
            </a:r>
            <a:endParaRPr lang="fr-FR" b="1" dirty="0"/>
          </a:p>
          <a:p>
            <a:pPr algn="just"/>
            <a:endParaRPr lang="fr-FR" b="1" dirty="0"/>
          </a:p>
          <a:p>
            <a:endParaRPr lang="fr-FR" dirty="0"/>
          </a:p>
          <a:p>
            <a:pPr algn="just"/>
            <a:endParaRPr lang="fr-FR" dirty="0"/>
          </a:p>
          <a:p>
            <a:endParaRPr lang="fr-FR" dirty="0"/>
          </a:p>
        </p:txBody>
      </p:sp>
      <p:sp>
        <p:nvSpPr>
          <p:cNvPr id="4" name="Rectangle 3"/>
          <p:cNvSpPr>
            <a:spLocks noChangeArrowheads="1"/>
          </p:cNvSpPr>
          <p:nvPr/>
        </p:nvSpPr>
        <p:spPr bwMode="auto">
          <a:xfrm>
            <a:off x="577850" y="3651250"/>
            <a:ext cx="8285162" cy="1384995"/>
          </a:xfrm>
          <a:prstGeom prst="rect">
            <a:avLst/>
          </a:prstGeom>
          <a:noFill/>
          <a:ln w="9525">
            <a:noFill/>
            <a:miter lim="800000"/>
            <a:headEnd/>
            <a:tailEnd/>
          </a:ln>
        </p:spPr>
        <p:txBody>
          <a:bodyPr wrap="square">
            <a:spAutoFit/>
          </a:bodyPr>
          <a:lstStyle/>
          <a:p>
            <a:pPr algn="just"/>
            <a:r>
              <a:rPr lang="fr-FR" sz="2800" b="1" dirty="0">
                <a:solidFill>
                  <a:srgbClr val="57AFAA"/>
                </a:solidFill>
                <a:sym typeface="Wingdings" panose="05000000000000000000" pitchFamily="2" charset="2"/>
              </a:rPr>
              <a:t></a:t>
            </a:r>
            <a:r>
              <a:rPr lang="fr-FR" sz="2800" b="1" dirty="0">
                <a:solidFill>
                  <a:srgbClr val="57AFAA"/>
                </a:solidFill>
              </a:rPr>
              <a:t>Ponction articulaire++:</a:t>
            </a:r>
          </a:p>
          <a:p>
            <a:pPr algn="just"/>
            <a:r>
              <a:rPr lang="fr-FR" sz="2800" dirty="0">
                <a:solidFill>
                  <a:srgbClr val="57AFAA"/>
                </a:solidFill>
              </a:rPr>
              <a:t>Confirmation IPA </a:t>
            </a:r>
          </a:p>
          <a:p>
            <a:pPr algn="just"/>
            <a:r>
              <a:rPr lang="fr-FR" sz="2800" dirty="0">
                <a:solidFill>
                  <a:srgbClr val="57AFAA"/>
                </a:solidFill>
              </a:rPr>
              <a:t>Documentation </a:t>
            </a:r>
            <a:r>
              <a:rPr lang="fr-FR" sz="2800" dirty="0" err="1">
                <a:solidFill>
                  <a:srgbClr val="57AFAA"/>
                </a:solidFill>
              </a:rPr>
              <a:t>mibrobiologique</a:t>
            </a:r>
            <a:endParaRPr lang="fr-FR" sz="2800" dirty="0">
              <a:solidFill>
                <a:srgbClr val="57AFAA"/>
              </a:solidFill>
            </a:endParaRPr>
          </a:p>
        </p:txBody>
      </p:sp>
    </p:spTree>
    <p:extLst>
      <p:ext uri="{BB962C8B-B14F-4D97-AF65-F5344CB8AC3E}">
        <p14:creationId xmlns:p14="http://schemas.microsoft.com/office/powerpoint/2010/main" val="355503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164654" y="1831876"/>
            <a:ext cx="8589640" cy="3686274"/>
          </a:xfrm>
        </p:spPr>
        <p:txBody>
          <a:bodyPr>
            <a:normAutofit/>
          </a:bodyPr>
          <a:lstStyle/>
          <a:p>
            <a:pPr algn="just"/>
            <a:r>
              <a:rPr lang="fr-FR" b="1" dirty="0"/>
              <a:t>Rôle du référent:</a:t>
            </a:r>
          </a:p>
          <a:p>
            <a:pPr lvl="1" algn="just"/>
            <a:r>
              <a:rPr lang="fr-FR" b="1" dirty="0"/>
              <a:t>Évaluer la complexité de l’IOA +/- CRIOA régional</a:t>
            </a:r>
          </a:p>
          <a:p>
            <a:pPr lvl="1" algn="just"/>
            <a:r>
              <a:rPr lang="fr-FR" b="1" dirty="0"/>
              <a:t>Eviter toute ATB avant documentation</a:t>
            </a:r>
          </a:p>
          <a:p>
            <a:pPr lvl="1" algn="just"/>
            <a:r>
              <a:rPr lang="fr-FR" b="1" dirty="0"/>
              <a:t>Ponction (même sur prothèse)</a:t>
            </a:r>
          </a:p>
          <a:p>
            <a:pPr lvl="1" algn="just"/>
            <a:r>
              <a:rPr lang="fr-FR" b="1" dirty="0"/>
              <a:t>Sensibiliser les ortho sur : </a:t>
            </a:r>
            <a:r>
              <a:rPr lang="fr-FR" b="1" dirty="0" err="1"/>
              <a:t>nbr</a:t>
            </a:r>
            <a:r>
              <a:rPr lang="fr-FR" b="1" dirty="0"/>
              <a:t> (3 à 5) et type de </a:t>
            </a:r>
            <a:r>
              <a:rPr lang="fr-FR" b="1" dirty="0" err="1"/>
              <a:t>pmts</a:t>
            </a:r>
            <a:r>
              <a:rPr lang="fr-FR" b="1" dirty="0"/>
              <a:t> </a:t>
            </a:r>
            <a:r>
              <a:rPr lang="fr-FR" b="1" dirty="0" err="1"/>
              <a:t>perop</a:t>
            </a:r>
            <a:r>
              <a:rPr lang="fr-FR" b="1" dirty="0"/>
              <a:t> (tissulaires) et l’absence d’indication du lavage</a:t>
            </a:r>
          </a:p>
        </p:txBody>
      </p:sp>
      <p:pic>
        <p:nvPicPr>
          <p:cNvPr id="4" name="Image 3"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7082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a:xfrm>
            <a:off x="316089" y="1314449"/>
            <a:ext cx="8633178" cy="719139"/>
          </a:xfrm>
        </p:spPr>
        <p:txBody>
          <a:bodyPr>
            <a:normAutofit/>
          </a:bodyPr>
          <a:lstStyle/>
          <a:p>
            <a:pPr algn="l"/>
            <a:r>
              <a:rPr lang="fr-FR" sz="1800" dirty="0">
                <a:latin typeface="Arial" charset="0"/>
              </a:rPr>
              <a:t>Déclaration de liens d’intérêt avec les industries de santé</a:t>
            </a:r>
            <a:br>
              <a:rPr lang="fr-FR" sz="1800" dirty="0">
                <a:latin typeface="Arial" charset="0"/>
              </a:rPr>
            </a:br>
            <a:r>
              <a:rPr lang="fr-FR" sz="1800" dirty="0">
                <a:latin typeface="Arial" charset="0"/>
              </a:rPr>
              <a:t>en rapport avec le thème de la présentation (loi du 04/03/2002) :</a:t>
            </a:r>
          </a:p>
        </p:txBody>
      </p:sp>
      <p:sp>
        <p:nvSpPr>
          <p:cNvPr id="8" name="Rectangle 7"/>
          <p:cNvSpPr>
            <a:spLocks noChangeArrowheads="1"/>
          </p:cNvSpPr>
          <p:nvPr/>
        </p:nvSpPr>
        <p:spPr bwMode="auto">
          <a:xfrm>
            <a:off x="400646" y="2212975"/>
            <a:ext cx="6012854" cy="936784"/>
          </a:xfrm>
          <a:prstGeom prst="rect">
            <a:avLst/>
          </a:prstGeom>
          <a:noFill/>
          <a:ln w="9525">
            <a:solidFill>
              <a:schemeClr val="tx1"/>
            </a:solidFill>
            <a:round/>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fr-FR">
              <a:latin typeface="Times" pitchFamily="-106" charset="0"/>
              <a:ea typeface="MS PGothic" pitchFamily="34" charset="-128"/>
              <a:cs typeface="+mn-cs"/>
            </a:endParaRPr>
          </a:p>
        </p:txBody>
      </p:sp>
      <p:sp>
        <p:nvSpPr>
          <p:cNvPr id="16390" name="Rectangle 12"/>
          <p:cNvSpPr>
            <a:spLocks noChangeArrowheads="1"/>
          </p:cNvSpPr>
          <p:nvPr/>
        </p:nvSpPr>
        <p:spPr bwMode="auto">
          <a:xfrm>
            <a:off x="904171" y="3488056"/>
            <a:ext cx="5760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sz="1600" dirty="0">
                <a:solidFill>
                  <a:srgbClr val="CC0066"/>
                </a:solidFill>
              </a:rPr>
              <a:t>Consultant ou membre d’</a:t>
            </a:r>
            <a:r>
              <a:rPr lang="fr-FR" altLang="ja-JP" sz="1600" dirty="0">
                <a:solidFill>
                  <a:srgbClr val="CC0066"/>
                </a:solidFill>
                <a:cs typeface="Arial" charset="0"/>
              </a:rPr>
              <a:t>un conseil scientifique</a:t>
            </a:r>
            <a:r>
              <a:rPr lang="fr-FR" altLang="ja-JP" sz="1600" b="1" dirty="0">
                <a:solidFill>
                  <a:srgbClr val="CC0066"/>
                </a:solidFill>
                <a:cs typeface="Arial" charset="0"/>
              </a:rPr>
              <a:t> </a:t>
            </a:r>
          </a:p>
        </p:txBody>
      </p:sp>
      <p:sp>
        <p:nvSpPr>
          <p:cNvPr id="11" name="Larme 10"/>
          <p:cNvSpPr/>
          <p:nvPr/>
        </p:nvSpPr>
        <p:spPr bwMode="auto">
          <a:xfrm rot="2700000">
            <a:off x="461124" y="4167716"/>
            <a:ext cx="360363" cy="320323"/>
          </a:xfrm>
          <a:prstGeom prst="teardrop">
            <a:avLst/>
          </a:prstGeom>
          <a:solidFill>
            <a:srgbClr val="FF6600"/>
          </a:solidFill>
          <a:ln w="9525" cap="flat" cmpd="sng" algn="ctr">
            <a:solidFill>
              <a:schemeClr val="tx1"/>
            </a:solidFill>
            <a:prstDash val="solid"/>
            <a:round/>
            <a:headEnd type="none" w="med" len="med"/>
            <a:tailEnd type="none" w="med" len="med"/>
          </a:ln>
          <a:effectLst/>
        </p:spPr>
        <p:txBody>
          <a:bodyPr/>
          <a:lstStyle/>
          <a:p>
            <a:pPr>
              <a:defRPr/>
            </a:pPr>
            <a:endParaRPr lang="fr-FR" sz="1200" b="1" dirty="0">
              <a:ln>
                <a:solidFill>
                  <a:srgbClr val="92D050"/>
                </a:solidFill>
              </a:ln>
              <a:solidFill>
                <a:schemeClr val="bg1"/>
              </a:solidFill>
              <a:latin typeface="Arial" pitchFamily="34" charset="0"/>
              <a:ea typeface="MS PGothic" pitchFamily="34" charset="-128"/>
              <a:cs typeface="Arial" pitchFamily="34" charset="0"/>
            </a:endParaRPr>
          </a:p>
        </p:txBody>
      </p:sp>
      <p:sp>
        <p:nvSpPr>
          <p:cNvPr id="16392" name="Rectangle 13"/>
          <p:cNvSpPr>
            <a:spLocks noChangeArrowheads="1"/>
          </p:cNvSpPr>
          <p:nvPr/>
        </p:nvSpPr>
        <p:spPr bwMode="auto">
          <a:xfrm>
            <a:off x="904172" y="4120328"/>
            <a:ext cx="61050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1600" dirty="0">
                <a:solidFill>
                  <a:srgbClr val="CC0066"/>
                </a:solidFill>
              </a:rPr>
              <a:t>Conférencier ou auteur/rédacteur rémunéré d’</a:t>
            </a:r>
            <a:r>
              <a:rPr lang="fr-FR" altLang="ja-JP" sz="1600" dirty="0">
                <a:solidFill>
                  <a:srgbClr val="CC0066"/>
                </a:solidFill>
                <a:cs typeface="Arial" charset="0"/>
              </a:rPr>
              <a:t>articles ou documents</a:t>
            </a:r>
            <a:endParaRPr lang="fr-FR" altLang="ja-JP" sz="1600" b="1" dirty="0">
              <a:solidFill>
                <a:srgbClr val="CC0066"/>
              </a:solidFill>
              <a:cs typeface="Arial" charset="0"/>
            </a:endParaRPr>
          </a:p>
        </p:txBody>
      </p:sp>
      <p:sp>
        <p:nvSpPr>
          <p:cNvPr id="13" name="Larme 12"/>
          <p:cNvSpPr/>
          <p:nvPr/>
        </p:nvSpPr>
        <p:spPr bwMode="auto">
          <a:xfrm rot="2700000">
            <a:off x="462533" y="4778925"/>
            <a:ext cx="373063" cy="310444"/>
          </a:xfrm>
          <a:prstGeom prst="teardrop">
            <a:avLst/>
          </a:prstGeom>
          <a:solidFill>
            <a:srgbClr val="FF6600"/>
          </a:solidFill>
          <a:ln w="9525" cap="flat" cmpd="sng" algn="ctr">
            <a:solidFill>
              <a:schemeClr val="tx1"/>
            </a:solidFill>
            <a:prstDash val="solid"/>
            <a:round/>
            <a:headEnd type="none" w="med" len="med"/>
            <a:tailEnd type="none" w="med" len="med"/>
          </a:ln>
          <a:effectLst/>
        </p:spPr>
        <p:txBody>
          <a:bodyPr/>
          <a:lstStyle/>
          <a:p>
            <a:pPr>
              <a:defRPr/>
            </a:pPr>
            <a:endParaRPr lang="fr-FR" sz="1200" b="1" dirty="0">
              <a:ln>
                <a:solidFill>
                  <a:srgbClr val="92D050"/>
                </a:solidFill>
              </a:ln>
              <a:solidFill>
                <a:schemeClr val="bg1"/>
              </a:solidFill>
              <a:latin typeface="Arial" pitchFamily="34" charset="0"/>
              <a:ea typeface="MS PGothic" pitchFamily="34" charset="-128"/>
              <a:cs typeface="Arial" pitchFamily="34" charset="0"/>
            </a:endParaRPr>
          </a:p>
        </p:txBody>
      </p:sp>
      <p:sp>
        <p:nvSpPr>
          <p:cNvPr id="16394" name="Rectangle 14"/>
          <p:cNvSpPr>
            <a:spLocks noChangeArrowheads="1"/>
          </p:cNvSpPr>
          <p:nvPr/>
        </p:nvSpPr>
        <p:spPr bwMode="auto">
          <a:xfrm>
            <a:off x="904173" y="4718663"/>
            <a:ext cx="597319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1600" dirty="0">
                <a:solidFill>
                  <a:srgbClr val="CC0066"/>
                </a:solidFill>
              </a:rPr>
              <a:t>Prise en charge de frais de voyage, d’</a:t>
            </a:r>
            <a:r>
              <a:rPr lang="fr-FR" altLang="ja-JP" sz="1600" dirty="0">
                <a:solidFill>
                  <a:srgbClr val="CC0066"/>
                </a:solidFill>
                <a:cs typeface="Arial" charset="0"/>
              </a:rPr>
              <a:t>hébergement ou d’inscription</a:t>
            </a:r>
            <a:br>
              <a:rPr lang="fr-FR" altLang="ja-JP" sz="1600" dirty="0">
                <a:solidFill>
                  <a:srgbClr val="CC0066"/>
                </a:solidFill>
                <a:cs typeface="Arial" charset="0"/>
              </a:rPr>
            </a:br>
            <a:r>
              <a:rPr lang="fr-FR" altLang="ja-JP" sz="1600" dirty="0">
                <a:solidFill>
                  <a:srgbClr val="CC0066"/>
                </a:solidFill>
                <a:cs typeface="Arial" charset="0"/>
              </a:rPr>
              <a:t>à des congrès: intervenant JRA 2017/2018/2019</a:t>
            </a:r>
          </a:p>
        </p:txBody>
      </p:sp>
      <p:sp>
        <p:nvSpPr>
          <p:cNvPr id="15" name="Larme 14"/>
          <p:cNvSpPr/>
          <p:nvPr/>
        </p:nvSpPr>
        <p:spPr bwMode="auto">
          <a:xfrm rot="2700000">
            <a:off x="467385" y="5567628"/>
            <a:ext cx="374651" cy="296333"/>
          </a:xfrm>
          <a:prstGeom prst="teardrop">
            <a:avLst/>
          </a:prstGeom>
          <a:solidFill>
            <a:srgbClr val="FF6600"/>
          </a:solidFill>
          <a:ln w="9525" cap="flat" cmpd="sng" algn="ctr">
            <a:solidFill>
              <a:schemeClr val="tx1"/>
            </a:solidFill>
            <a:prstDash val="solid"/>
            <a:round/>
            <a:headEnd type="none" w="med" len="med"/>
            <a:tailEnd type="none" w="med" len="med"/>
          </a:ln>
          <a:effectLst/>
        </p:spPr>
        <p:txBody>
          <a:bodyPr/>
          <a:lstStyle/>
          <a:p>
            <a:pPr>
              <a:defRPr/>
            </a:pPr>
            <a:endParaRPr lang="fr-FR" sz="1200" b="1" dirty="0">
              <a:ln>
                <a:solidFill>
                  <a:srgbClr val="92D050"/>
                </a:solidFill>
              </a:ln>
              <a:solidFill>
                <a:schemeClr val="bg1"/>
              </a:solidFill>
              <a:latin typeface="Arial" pitchFamily="34" charset="0"/>
              <a:ea typeface="MS PGothic" pitchFamily="34" charset="-128"/>
              <a:cs typeface="Arial" pitchFamily="34" charset="0"/>
            </a:endParaRPr>
          </a:p>
        </p:txBody>
      </p:sp>
      <p:sp>
        <p:nvSpPr>
          <p:cNvPr id="16396" name="Rectangle 15"/>
          <p:cNvSpPr>
            <a:spLocks noChangeArrowheads="1"/>
          </p:cNvSpPr>
          <p:nvPr/>
        </p:nvSpPr>
        <p:spPr bwMode="auto">
          <a:xfrm>
            <a:off x="904172" y="5540035"/>
            <a:ext cx="6272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sz="1600" dirty="0">
                <a:solidFill>
                  <a:srgbClr val="CC0066"/>
                </a:solidFill>
              </a:rPr>
              <a:t>Investigateur principal d’</a:t>
            </a:r>
            <a:r>
              <a:rPr lang="fr-FR" altLang="ja-JP" sz="1600" dirty="0">
                <a:solidFill>
                  <a:srgbClr val="CC0066"/>
                </a:solidFill>
                <a:cs typeface="Arial" charset="0"/>
              </a:rPr>
              <a:t>une recherche ou d’une étude clinique</a:t>
            </a:r>
            <a:endParaRPr lang="fr-FR" altLang="ja-JP" sz="1600" b="1" dirty="0">
              <a:solidFill>
                <a:srgbClr val="CC0066"/>
              </a:solidFill>
              <a:cs typeface="Arial" charset="0"/>
            </a:endParaRPr>
          </a:p>
        </p:txBody>
      </p:sp>
      <p:sp>
        <p:nvSpPr>
          <p:cNvPr id="17" name="Larme 16"/>
          <p:cNvSpPr/>
          <p:nvPr/>
        </p:nvSpPr>
        <p:spPr bwMode="auto">
          <a:xfrm rot="2700000">
            <a:off x="461123" y="3503690"/>
            <a:ext cx="360363" cy="320323"/>
          </a:xfrm>
          <a:prstGeom prst="teardrop">
            <a:avLst/>
          </a:prstGeom>
          <a:solidFill>
            <a:srgbClr val="FF6600"/>
          </a:solidFill>
          <a:ln w="9525" cap="flat" cmpd="sng" algn="ctr">
            <a:solidFill>
              <a:schemeClr val="tx1"/>
            </a:solidFill>
            <a:prstDash val="solid"/>
            <a:round/>
            <a:headEnd type="none" w="med" len="med"/>
            <a:tailEnd type="none" w="med" len="med"/>
          </a:ln>
          <a:effectLst/>
        </p:spPr>
        <p:txBody>
          <a:bodyPr/>
          <a:lstStyle/>
          <a:p>
            <a:pPr>
              <a:defRPr/>
            </a:pPr>
            <a:endParaRPr lang="fr-FR" sz="1200" b="1" dirty="0">
              <a:ln>
                <a:solidFill>
                  <a:srgbClr val="92D050"/>
                </a:solidFill>
              </a:ln>
              <a:solidFill>
                <a:schemeClr val="bg1"/>
              </a:solidFill>
              <a:latin typeface="Arial" pitchFamily="34" charset="0"/>
              <a:ea typeface="MS PGothic" pitchFamily="34" charset="-128"/>
              <a:cs typeface="Arial" pitchFamily="34" charset="0"/>
            </a:endParaRPr>
          </a:p>
        </p:txBody>
      </p:sp>
      <p:sp>
        <p:nvSpPr>
          <p:cNvPr id="16399" name="Rectangle 33"/>
          <p:cNvSpPr>
            <a:spLocks noChangeArrowheads="1"/>
          </p:cNvSpPr>
          <p:nvPr/>
        </p:nvSpPr>
        <p:spPr bwMode="auto">
          <a:xfrm>
            <a:off x="8197168" y="3510660"/>
            <a:ext cx="542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dirty="0">
                <a:solidFill>
                  <a:srgbClr val="CC0066"/>
                </a:solidFill>
                <a:cs typeface="MS PGothic" charset="0"/>
              </a:rPr>
              <a:t>NON</a:t>
            </a:r>
            <a:endParaRPr lang="fr-FR" sz="1400" b="1" dirty="0">
              <a:latin typeface="Times" charset="0"/>
              <a:cs typeface="MS PGothic" charset="0"/>
            </a:endParaRPr>
          </a:p>
        </p:txBody>
      </p:sp>
      <p:sp>
        <p:nvSpPr>
          <p:cNvPr id="16401" name="Rectangle 37"/>
          <p:cNvSpPr>
            <a:spLocks noChangeArrowheads="1"/>
          </p:cNvSpPr>
          <p:nvPr/>
        </p:nvSpPr>
        <p:spPr bwMode="auto">
          <a:xfrm>
            <a:off x="8197168" y="4158736"/>
            <a:ext cx="542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dirty="0">
                <a:solidFill>
                  <a:srgbClr val="CC0066"/>
                </a:solidFill>
                <a:cs typeface="MS PGothic" charset="0"/>
              </a:rPr>
              <a:t>NON</a:t>
            </a:r>
            <a:endParaRPr lang="fr-FR" sz="1400" b="1" dirty="0">
              <a:latin typeface="Times" charset="0"/>
              <a:cs typeface="MS PGothic" charset="0"/>
            </a:endParaRPr>
          </a:p>
        </p:txBody>
      </p:sp>
      <p:sp>
        <p:nvSpPr>
          <p:cNvPr id="16402" name="Rectangle 40"/>
          <p:cNvSpPr>
            <a:spLocks noChangeArrowheads="1"/>
          </p:cNvSpPr>
          <p:nvPr/>
        </p:nvSpPr>
        <p:spPr bwMode="auto">
          <a:xfrm>
            <a:off x="7440111" y="4798418"/>
            <a:ext cx="4711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rgbClr val="CC0066"/>
                </a:solidFill>
                <a:cs typeface="MS PGothic" charset="0"/>
              </a:rPr>
              <a:t>OUI</a:t>
            </a:r>
            <a:endParaRPr lang="fr-FR" sz="1400" b="1">
              <a:latin typeface="Times" charset="0"/>
              <a:cs typeface="MS PGothic" charset="0"/>
            </a:endParaRPr>
          </a:p>
        </p:txBody>
      </p:sp>
      <p:sp>
        <p:nvSpPr>
          <p:cNvPr id="16405" name="Rectangle 45"/>
          <p:cNvSpPr>
            <a:spLocks noChangeArrowheads="1"/>
          </p:cNvSpPr>
          <p:nvPr/>
        </p:nvSpPr>
        <p:spPr bwMode="auto">
          <a:xfrm>
            <a:off x="8197168" y="5547718"/>
            <a:ext cx="5425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400" b="1">
                <a:solidFill>
                  <a:srgbClr val="CC0066"/>
                </a:solidFill>
                <a:cs typeface="MS PGothic" charset="0"/>
              </a:rPr>
              <a:t>NON</a:t>
            </a:r>
            <a:endParaRPr lang="fr-FR" sz="1400" b="1">
              <a:latin typeface="Times" charset="0"/>
              <a:cs typeface="MS PGothic" charset="0"/>
            </a:endParaRPr>
          </a:p>
        </p:txBody>
      </p:sp>
      <p:sp>
        <p:nvSpPr>
          <p:cNvPr id="35" name="Rectangle 34"/>
          <p:cNvSpPr>
            <a:spLocks noChangeArrowheads="1"/>
          </p:cNvSpPr>
          <p:nvPr/>
        </p:nvSpPr>
        <p:spPr bwMode="auto">
          <a:xfrm>
            <a:off x="9296402" y="2"/>
            <a:ext cx="2177345" cy="6829425"/>
          </a:xfrm>
          <a:prstGeom prst="rect">
            <a:avLst/>
          </a:prstGeom>
          <a:noFill/>
          <a:ln w="9525">
            <a:solidFill>
              <a:schemeClr val="tx1"/>
            </a:solidFill>
            <a:round/>
            <a:headEnd/>
            <a:tailEnd/>
          </a:ln>
          <a:effectLst>
            <a:outerShdw blurRad="50800"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txBody>
          <a:bodyPr/>
          <a:lstStyle/>
          <a:p>
            <a:pPr>
              <a:defRPr/>
            </a:pPr>
            <a:endParaRPr lang="fr-FR">
              <a:latin typeface="Times" pitchFamily="-106" charset="0"/>
              <a:ea typeface="MS PGothic" pitchFamily="34" charset="-128"/>
              <a:cs typeface="+mn-cs"/>
            </a:endParaRPr>
          </a:p>
        </p:txBody>
      </p:sp>
      <p:sp>
        <p:nvSpPr>
          <p:cNvPr id="16416" name="ZoneTexte 35"/>
          <p:cNvSpPr txBox="1">
            <a:spLocks noChangeArrowheads="1"/>
          </p:cNvSpPr>
          <p:nvPr/>
        </p:nvSpPr>
        <p:spPr bwMode="auto">
          <a:xfrm>
            <a:off x="9403647" y="88901"/>
            <a:ext cx="2149123"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9388">
              <a:defRPr sz="2900">
                <a:solidFill>
                  <a:schemeClr val="tx1"/>
                </a:solidFill>
                <a:latin typeface="Arial" charset="0"/>
                <a:ea typeface="ＭＳ Ｐゴシック" charset="0"/>
                <a:cs typeface="ＭＳ Ｐゴシック" charset="0"/>
              </a:defRPr>
            </a:lvl1pPr>
            <a:lvl2pPr marL="742950" indent="-285750">
              <a:defRPr sz="2900">
                <a:solidFill>
                  <a:schemeClr val="tx1"/>
                </a:solidFill>
                <a:latin typeface="Arial" charset="0"/>
                <a:ea typeface="ＭＳ Ｐゴシック" charset="0"/>
              </a:defRPr>
            </a:lvl2pPr>
            <a:lvl3pPr marL="1143000" indent="-228600">
              <a:defRPr sz="2900">
                <a:solidFill>
                  <a:schemeClr val="tx1"/>
                </a:solidFill>
                <a:latin typeface="Arial" charset="0"/>
                <a:ea typeface="ＭＳ Ｐゴシック" charset="0"/>
              </a:defRPr>
            </a:lvl3pPr>
            <a:lvl4pPr marL="1600200" indent="-228600">
              <a:defRPr sz="2900">
                <a:solidFill>
                  <a:schemeClr val="tx1"/>
                </a:solidFill>
                <a:latin typeface="Arial" charset="0"/>
                <a:ea typeface="ＭＳ Ｐゴシック" charset="0"/>
              </a:defRPr>
            </a:lvl4pPr>
            <a:lvl5pPr marL="2057400" indent="-22860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r>
              <a:rPr lang="fr-FR" sz="2000">
                <a:solidFill>
                  <a:srgbClr val="7030A0"/>
                </a:solidFill>
              </a:rPr>
              <a:t>Utilisez cette icône de validation pour cocher les cases :</a:t>
            </a:r>
          </a:p>
          <a:p>
            <a:endParaRPr lang="fr-FR" sz="2000">
              <a:solidFill>
                <a:srgbClr val="7030A0"/>
              </a:solidFill>
            </a:endParaRPr>
          </a:p>
          <a:p>
            <a:endParaRPr lang="fr-FR" altLang="ja-JP" sz="2000" b="1">
              <a:solidFill>
                <a:srgbClr val="7030A0"/>
              </a:solidFill>
              <a:cs typeface="Arial" charset="0"/>
            </a:endParaRPr>
          </a:p>
          <a:p>
            <a:r>
              <a:rPr lang="fr-FR" altLang="ja-JP" sz="2000">
                <a:solidFill>
                  <a:srgbClr val="7030A0"/>
                </a:solidFill>
                <a:cs typeface="Arial" charset="0"/>
              </a:rPr>
              <a:t>Pour ce faire, </a:t>
            </a:r>
            <a:r>
              <a:rPr lang="fr-FR" altLang="ja-JP" sz="2000" b="1">
                <a:solidFill>
                  <a:srgbClr val="7030A0"/>
                </a:solidFill>
                <a:cs typeface="Arial" charset="0"/>
              </a:rPr>
              <a:t>copiez</a:t>
            </a:r>
            <a:r>
              <a:rPr lang="fr-FR" altLang="ja-JP" sz="2000">
                <a:solidFill>
                  <a:srgbClr val="7030A0"/>
                </a:solidFill>
                <a:cs typeface="Arial" charset="0"/>
              </a:rPr>
              <a:t> </a:t>
            </a:r>
            <a:r>
              <a:rPr lang="fr-FR" altLang="ja-JP" sz="2000" b="1">
                <a:solidFill>
                  <a:srgbClr val="7030A0"/>
                </a:solidFill>
                <a:cs typeface="Arial" charset="0"/>
              </a:rPr>
              <a:t>puis</a:t>
            </a:r>
            <a:r>
              <a:rPr lang="fr-FR" altLang="ja-JP" sz="2000">
                <a:solidFill>
                  <a:srgbClr val="7030A0"/>
                </a:solidFill>
                <a:cs typeface="Arial" charset="0"/>
              </a:rPr>
              <a:t> </a:t>
            </a:r>
            <a:r>
              <a:rPr lang="fr-FR" altLang="ja-JP" sz="2000" b="1">
                <a:solidFill>
                  <a:srgbClr val="7030A0"/>
                </a:solidFill>
                <a:cs typeface="Arial" charset="0"/>
              </a:rPr>
              <a:t>coller</a:t>
            </a:r>
            <a:r>
              <a:rPr lang="fr-FR" altLang="ja-JP" sz="2000">
                <a:solidFill>
                  <a:srgbClr val="7030A0"/>
                </a:solidFill>
                <a:cs typeface="Arial" charset="0"/>
              </a:rPr>
              <a:t> celle-ci</a:t>
            </a:r>
          </a:p>
          <a:p>
            <a:r>
              <a:rPr lang="fr-FR" altLang="ja-JP" sz="2000">
                <a:solidFill>
                  <a:srgbClr val="7030A0"/>
                </a:solidFill>
                <a:cs typeface="Arial" charset="0"/>
              </a:rPr>
              <a:t>sur les cases</a:t>
            </a:r>
          </a:p>
          <a:p>
            <a:r>
              <a:rPr lang="fr-FR" altLang="ja-JP" sz="2000">
                <a:solidFill>
                  <a:srgbClr val="7030A0"/>
                </a:solidFill>
                <a:cs typeface="Arial" charset="0"/>
              </a:rPr>
              <a:t>à cocher.</a:t>
            </a:r>
          </a:p>
          <a:p>
            <a:r>
              <a:rPr lang="fr-FR" altLang="ja-JP" sz="2000">
                <a:solidFill>
                  <a:srgbClr val="7030A0"/>
                </a:solidFill>
                <a:cs typeface="Arial" charset="0"/>
              </a:rPr>
              <a:t>N’oubliez pas,</a:t>
            </a:r>
          </a:p>
          <a:p>
            <a:r>
              <a:rPr lang="fr-FR" altLang="ja-JP" sz="2000">
                <a:solidFill>
                  <a:srgbClr val="7030A0"/>
                </a:solidFill>
                <a:cs typeface="Arial" charset="0"/>
              </a:rPr>
              <a:t>si vous cochez « </a:t>
            </a:r>
            <a:r>
              <a:rPr lang="fr-FR" altLang="ja-JP" sz="2000" b="1">
                <a:solidFill>
                  <a:srgbClr val="7030A0"/>
                </a:solidFill>
                <a:cs typeface="Arial" charset="0"/>
              </a:rPr>
              <a:t>OUI</a:t>
            </a:r>
            <a:r>
              <a:rPr lang="fr-FR" altLang="ja-JP" sz="2000">
                <a:solidFill>
                  <a:srgbClr val="7030A0"/>
                </a:solidFill>
                <a:cs typeface="Arial" charset="0"/>
              </a:rPr>
              <a:t> », de préciser la liste des organismes ou firmes pharmaceutiques concernés dans le champ associé.</a:t>
            </a:r>
          </a:p>
          <a:p>
            <a:r>
              <a:rPr lang="fr-FR" altLang="ja-JP" sz="2000">
                <a:solidFill>
                  <a:srgbClr val="7030A0"/>
                </a:solidFill>
                <a:cs typeface="Arial" charset="0"/>
              </a:rPr>
              <a:t>Merci.</a:t>
            </a:r>
          </a:p>
        </p:txBody>
      </p:sp>
      <p:pic>
        <p:nvPicPr>
          <p:cNvPr id="16417" name="Image 3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16067" y="1433513"/>
            <a:ext cx="310444"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Larme 40"/>
          <p:cNvSpPr/>
          <p:nvPr/>
        </p:nvSpPr>
        <p:spPr bwMode="auto">
          <a:xfrm rot="2700000">
            <a:off x="9337940" y="196235"/>
            <a:ext cx="217488" cy="193323"/>
          </a:xfrm>
          <a:prstGeom prst="teardrop">
            <a:avLst/>
          </a:prstGeom>
          <a:solidFill>
            <a:srgbClr val="7030A0"/>
          </a:solidFill>
          <a:ln w="9525" cap="flat" cmpd="sng" algn="ctr">
            <a:solidFill>
              <a:schemeClr val="tx1"/>
            </a:solidFill>
            <a:prstDash val="solid"/>
            <a:round/>
            <a:headEnd type="none" w="med" len="med"/>
            <a:tailEnd type="none" w="med" len="med"/>
          </a:ln>
          <a:effectLst/>
        </p:spPr>
        <p:txBody>
          <a:bodyPr/>
          <a:lstStyle/>
          <a:p>
            <a:pPr>
              <a:defRPr/>
            </a:pPr>
            <a:endParaRPr lang="fr-FR" sz="1200" b="1" dirty="0">
              <a:solidFill>
                <a:schemeClr val="bg1"/>
              </a:solidFill>
              <a:latin typeface="Arial" pitchFamily="34" charset="0"/>
              <a:ea typeface="MS PGothic" pitchFamily="34" charset="-128"/>
              <a:cs typeface="Arial" pitchFamily="34" charset="0"/>
            </a:endParaRPr>
          </a:p>
        </p:txBody>
      </p:sp>
      <p:sp>
        <p:nvSpPr>
          <p:cNvPr id="16422" name="ZoneTexte 41"/>
          <p:cNvSpPr txBox="1">
            <a:spLocks noChangeArrowheads="1"/>
          </p:cNvSpPr>
          <p:nvPr/>
        </p:nvSpPr>
        <p:spPr bwMode="auto">
          <a:xfrm>
            <a:off x="506479" y="2229754"/>
            <a:ext cx="5842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Arial" charset="0"/>
                <a:ea typeface="ＭＳ Ｐゴシック" charset="0"/>
                <a:cs typeface="ＭＳ Ｐゴシック" charset="0"/>
              </a:defRPr>
            </a:lvl1pPr>
            <a:lvl2pPr marL="742950" indent="-285750">
              <a:defRPr sz="2900">
                <a:solidFill>
                  <a:schemeClr val="tx1"/>
                </a:solidFill>
                <a:latin typeface="Arial" charset="0"/>
                <a:ea typeface="ＭＳ Ｐゴシック" charset="0"/>
              </a:defRPr>
            </a:lvl2pPr>
            <a:lvl3pPr marL="1143000" indent="-228600">
              <a:defRPr sz="2900">
                <a:solidFill>
                  <a:schemeClr val="tx1"/>
                </a:solidFill>
                <a:latin typeface="Arial" charset="0"/>
                <a:ea typeface="ＭＳ Ｐゴシック" charset="0"/>
              </a:defRPr>
            </a:lvl3pPr>
            <a:lvl4pPr marL="1600200" indent="-228600">
              <a:defRPr sz="2900">
                <a:solidFill>
                  <a:schemeClr val="tx1"/>
                </a:solidFill>
                <a:latin typeface="Arial" charset="0"/>
                <a:ea typeface="ＭＳ Ｐゴシック" charset="0"/>
              </a:defRPr>
            </a:lvl4pPr>
            <a:lvl5pPr marL="2057400" indent="-22860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fr-FR" altLang="ja-JP" sz="1600" b="1" dirty="0">
                <a:solidFill>
                  <a:srgbClr val="2D2D8A"/>
                </a:solidFill>
                <a:cs typeface="Arial" charset="0"/>
              </a:rPr>
              <a:t>Intervenant : </a:t>
            </a:r>
            <a:r>
              <a:rPr lang="fr-FR" altLang="ja-JP" sz="1600" dirty="0">
                <a:solidFill>
                  <a:srgbClr val="2D2D8A"/>
                </a:solidFill>
                <a:cs typeface="Arial" charset="0"/>
              </a:rPr>
              <a:t>MEYSSONNIER Vanina</a:t>
            </a:r>
            <a:endParaRPr lang="fr-FR" sz="1600" dirty="0">
              <a:solidFill>
                <a:srgbClr val="2D2D8A"/>
              </a:solidFill>
              <a:cs typeface="Arial" charset="0"/>
            </a:endParaRPr>
          </a:p>
        </p:txBody>
      </p:sp>
      <p:sp>
        <p:nvSpPr>
          <p:cNvPr id="16423" name="ZoneTexte 43"/>
          <p:cNvSpPr txBox="1">
            <a:spLocks noChangeArrowheads="1"/>
          </p:cNvSpPr>
          <p:nvPr/>
        </p:nvSpPr>
        <p:spPr bwMode="auto">
          <a:xfrm>
            <a:off x="486017" y="2558023"/>
            <a:ext cx="58421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900">
                <a:solidFill>
                  <a:schemeClr val="tx1"/>
                </a:solidFill>
                <a:latin typeface="Arial" charset="0"/>
                <a:ea typeface="ＭＳ Ｐゴシック" charset="0"/>
                <a:cs typeface="ＭＳ Ｐゴシック" charset="0"/>
              </a:defRPr>
            </a:lvl1pPr>
            <a:lvl2pPr marL="742950" indent="-285750">
              <a:defRPr sz="2900">
                <a:solidFill>
                  <a:schemeClr val="tx1"/>
                </a:solidFill>
                <a:latin typeface="Arial" charset="0"/>
                <a:ea typeface="ＭＳ Ｐゴシック" charset="0"/>
              </a:defRPr>
            </a:lvl2pPr>
            <a:lvl3pPr marL="1143000" indent="-228600">
              <a:defRPr sz="2900">
                <a:solidFill>
                  <a:schemeClr val="tx1"/>
                </a:solidFill>
                <a:latin typeface="Arial" charset="0"/>
                <a:ea typeface="ＭＳ Ｐゴシック" charset="0"/>
              </a:defRPr>
            </a:lvl3pPr>
            <a:lvl4pPr marL="1600200" indent="-228600">
              <a:defRPr sz="2900">
                <a:solidFill>
                  <a:schemeClr val="tx1"/>
                </a:solidFill>
                <a:latin typeface="Arial" charset="0"/>
                <a:ea typeface="ＭＳ Ｐゴシック" charset="0"/>
              </a:defRPr>
            </a:lvl4pPr>
            <a:lvl5pPr marL="2057400" indent="-228600">
              <a:defRPr sz="2900">
                <a:solidFill>
                  <a:schemeClr val="tx1"/>
                </a:solidFill>
                <a:latin typeface="Arial" charset="0"/>
                <a:ea typeface="ＭＳ Ｐゴシック" charset="0"/>
              </a:defRPr>
            </a:lvl5pPr>
            <a:lvl6pPr marL="2514600" indent="-228600" eaLnBrk="0" fontAlgn="base" hangingPunct="0">
              <a:spcBef>
                <a:spcPct val="0"/>
              </a:spcBef>
              <a:spcAft>
                <a:spcPct val="0"/>
              </a:spcAft>
              <a:defRPr sz="2900">
                <a:solidFill>
                  <a:schemeClr val="tx1"/>
                </a:solidFill>
                <a:latin typeface="Arial" charset="0"/>
                <a:ea typeface="ＭＳ Ｐゴシック" charset="0"/>
              </a:defRPr>
            </a:lvl6pPr>
            <a:lvl7pPr marL="2971800" indent="-228600" eaLnBrk="0" fontAlgn="base" hangingPunct="0">
              <a:spcBef>
                <a:spcPct val="0"/>
              </a:spcBef>
              <a:spcAft>
                <a:spcPct val="0"/>
              </a:spcAft>
              <a:defRPr sz="2900">
                <a:solidFill>
                  <a:schemeClr val="tx1"/>
                </a:solidFill>
                <a:latin typeface="Arial" charset="0"/>
                <a:ea typeface="ＭＳ Ｐゴシック" charset="0"/>
              </a:defRPr>
            </a:lvl7pPr>
            <a:lvl8pPr marL="3429000" indent="-228600" eaLnBrk="0" fontAlgn="base" hangingPunct="0">
              <a:spcBef>
                <a:spcPct val="0"/>
              </a:spcBef>
              <a:spcAft>
                <a:spcPct val="0"/>
              </a:spcAft>
              <a:defRPr sz="2900">
                <a:solidFill>
                  <a:schemeClr val="tx1"/>
                </a:solidFill>
                <a:latin typeface="Arial" charset="0"/>
                <a:ea typeface="ＭＳ Ｐゴシック" charset="0"/>
              </a:defRPr>
            </a:lvl8pPr>
            <a:lvl9pPr marL="3886200" indent="-228600" eaLnBrk="0" fontAlgn="base" hangingPunct="0">
              <a:spcBef>
                <a:spcPct val="0"/>
              </a:spcBef>
              <a:spcAft>
                <a:spcPct val="0"/>
              </a:spcAft>
              <a:defRPr sz="2900">
                <a:solidFill>
                  <a:schemeClr val="tx1"/>
                </a:solidFill>
                <a:latin typeface="Arial" charset="0"/>
                <a:ea typeface="ＭＳ Ｐゴシック" charset="0"/>
              </a:defRPr>
            </a:lvl9pPr>
          </a:lstStyle>
          <a:p>
            <a:r>
              <a:rPr lang="fr-FR" altLang="ja-JP" sz="1600" b="1" dirty="0">
                <a:solidFill>
                  <a:srgbClr val="2D2D8A"/>
                </a:solidFill>
                <a:cs typeface="Arial" charset="0"/>
              </a:rPr>
              <a:t>Titre : </a:t>
            </a:r>
            <a:r>
              <a:rPr lang="fr-FR" sz="1400" dirty="0">
                <a:solidFill>
                  <a:srgbClr val="0070C0"/>
                </a:solidFill>
              </a:rPr>
              <a:t>Programme de bon usage en établissements de santé privés EHPAD et SSR</a:t>
            </a:r>
            <a:endParaRPr lang="fr-FR" sz="1400" dirty="0">
              <a:solidFill>
                <a:srgbClr val="0070C0"/>
              </a:solidFill>
              <a:cs typeface="Arial" charset="0"/>
            </a:endParaRPr>
          </a:p>
        </p:txBody>
      </p:sp>
      <p:pic>
        <p:nvPicPr>
          <p:cNvPr id="2" name="Image 1" descr="jra2019_vignette large_20c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3837746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97160" y="1857276"/>
            <a:ext cx="8589640" cy="2765524"/>
          </a:xfrm>
        </p:spPr>
        <p:txBody>
          <a:bodyPr>
            <a:normAutofit/>
          </a:bodyPr>
          <a:lstStyle/>
          <a:p>
            <a:pPr marL="0" lvl="1" indent="0" algn="just">
              <a:buClr>
                <a:srgbClr val="57AFAA"/>
              </a:buClr>
              <a:buNone/>
            </a:pPr>
            <a:r>
              <a:rPr lang="fr-FR" sz="3200" b="1" dirty="0"/>
              <a:t>Expertise référent:</a:t>
            </a:r>
          </a:p>
          <a:p>
            <a:pPr marL="0" lvl="1" indent="0" algn="just">
              <a:buClr>
                <a:srgbClr val="57AFAA"/>
              </a:buClr>
              <a:buNone/>
            </a:pPr>
            <a:r>
              <a:rPr lang="fr-FR" sz="3200" b="1" dirty="0"/>
              <a:t>	Adaptation ATB après documentation</a:t>
            </a:r>
          </a:p>
          <a:p>
            <a:pPr marL="0" indent="0" algn="just">
              <a:buNone/>
            </a:pPr>
            <a:r>
              <a:rPr lang="fr-FR" b="1" dirty="0">
                <a:solidFill>
                  <a:srgbClr val="174984"/>
                </a:solidFill>
              </a:rPr>
              <a:t>	choix ATB (diffusion os, tolérance)</a:t>
            </a:r>
          </a:p>
          <a:p>
            <a:pPr marL="0" indent="0" algn="just">
              <a:buNone/>
            </a:pPr>
            <a:r>
              <a:rPr lang="fr-FR" b="1" dirty="0">
                <a:solidFill>
                  <a:srgbClr val="174984"/>
                </a:solidFill>
              </a:rPr>
              <a:t>	durée ATB</a:t>
            </a:r>
          </a:p>
        </p:txBody>
      </p:sp>
      <p:pic>
        <p:nvPicPr>
          <p:cNvPr id="4" name="Image 3"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52420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107504" y="1177826"/>
            <a:ext cx="8589640" cy="4752528"/>
          </a:xfrm>
        </p:spPr>
        <p:txBody>
          <a:bodyPr>
            <a:normAutofit/>
          </a:bodyPr>
          <a:lstStyle/>
          <a:p>
            <a:pPr marL="0" indent="0" algn="just">
              <a:buNone/>
            </a:pPr>
            <a:r>
              <a:rPr lang="fr-FR" b="1" dirty="0">
                <a:solidFill>
                  <a:srgbClr val="174984"/>
                </a:solidFill>
                <a:sym typeface="Wingdings" panose="05000000000000000000" pitchFamily="2" charset="2"/>
              </a:rPr>
              <a:t></a:t>
            </a:r>
            <a:r>
              <a:rPr lang="fr-FR" b="1" dirty="0">
                <a:solidFill>
                  <a:srgbClr val="174984"/>
                </a:solidFill>
              </a:rPr>
              <a:t>Travail en amont : </a:t>
            </a:r>
          </a:p>
          <a:p>
            <a:pPr marL="0" indent="0" algn="just">
              <a:buNone/>
            </a:pPr>
            <a:r>
              <a:rPr lang="fr-FR" b="1" dirty="0">
                <a:solidFill>
                  <a:srgbClr val="174984"/>
                </a:solidFill>
              </a:rPr>
              <a:t>	éducation++, protocole d’</a:t>
            </a:r>
            <a:r>
              <a:rPr lang="fr-FR" b="1" dirty="0" err="1">
                <a:solidFill>
                  <a:srgbClr val="174984"/>
                </a:solidFill>
              </a:rPr>
              <a:t>ATBprophylaxie</a:t>
            </a:r>
            <a:endParaRPr lang="fr-FR" b="1" dirty="0">
              <a:solidFill>
                <a:srgbClr val="174984"/>
              </a:solidFill>
            </a:endParaRPr>
          </a:p>
          <a:p>
            <a:pPr marL="0" indent="0" algn="just">
              <a:buNone/>
            </a:pPr>
            <a:r>
              <a:rPr lang="fr-FR" b="1" dirty="0">
                <a:solidFill>
                  <a:srgbClr val="174984"/>
                </a:solidFill>
              </a:rPr>
              <a:t>	dg ++, type de </a:t>
            </a:r>
            <a:r>
              <a:rPr lang="fr-FR" b="1" dirty="0" err="1">
                <a:solidFill>
                  <a:srgbClr val="174984"/>
                </a:solidFill>
              </a:rPr>
              <a:t>pmts</a:t>
            </a:r>
            <a:r>
              <a:rPr lang="fr-FR" b="1" dirty="0">
                <a:solidFill>
                  <a:srgbClr val="174984"/>
                </a:solidFill>
              </a:rPr>
              <a:t>, stratégie médico-</a:t>
            </a:r>
            <a:r>
              <a:rPr lang="fr-FR" b="1" dirty="0" err="1">
                <a:solidFill>
                  <a:srgbClr val="174984"/>
                </a:solidFill>
              </a:rPr>
              <a:t>chir</a:t>
            </a:r>
            <a:r>
              <a:rPr lang="fr-FR" b="1" dirty="0">
                <a:solidFill>
                  <a:srgbClr val="174984"/>
                </a:solidFill>
              </a:rPr>
              <a:t> </a:t>
            </a:r>
          </a:p>
          <a:p>
            <a:pPr marL="0" indent="0" algn="just">
              <a:buNone/>
            </a:pPr>
            <a:r>
              <a:rPr lang="fr-FR" b="1" dirty="0">
                <a:solidFill>
                  <a:srgbClr val="174984"/>
                </a:solidFill>
              </a:rPr>
              <a:t>	protocoles d’ATB probabiliste après </a:t>
            </a:r>
            <a:r>
              <a:rPr lang="fr-FR" b="1" dirty="0" err="1">
                <a:solidFill>
                  <a:srgbClr val="174984"/>
                </a:solidFill>
              </a:rPr>
              <a:t>pmts</a:t>
            </a:r>
            <a:endParaRPr lang="fr-FR" b="1" dirty="0">
              <a:solidFill>
                <a:srgbClr val="174984"/>
              </a:solidFill>
            </a:endParaRPr>
          </a:p>
          <a:p>
            <a:pPr marL="0" indent="0">
              <a:buNone/>
            </a:pPr>
            <a:r>
              <a:rPr lang="fr-FR" b="1" dirty="0">
                <a:solidFill>
                  <a:srgbClr val="174984"/>
                </a:solidFill>
                <a:sym typeface="Wingdings" panose="05000000000000000000" pitchFamily="2" charset="2"/>
              </a:rPr>
              <a:t></a:t>
            </a:r>
            <a:r>
              <a:rPr lang="fr-FR" b="1" dirty="0">
                <a:solidFill>
                  <a:srgbClr val="174984"/>
                </a:solidFill>
              </a:rPr>
              <a:t>Formations ponctuelles sur place</a:t>
            </a:r>
          </a:p>
          <a:p>
            <a:pPr marL="0" indent="0" algn="just">
              <a:buNone/>
            </a:pPr>
            <a:endParaRPr lang="fr-FR" b="1" dirty="0"/>
          </a:p>
          <a:p>
            <a:pPr marL="0" indent="0" algn="just">
              <a:buNone/>
            </a:pPr>
            <a:r>
              <a:rPr lang="fr-FR" b="1" dirty="0">
                <a:solidFill>
                  <a:srgbClr val="174984"/>
                </a:solidFill>
              </a:rPr>
              <a:t>CRIOA : 50% avis IOA simples</a:t>
            </a:r>
          </a:p>
          <a:p>
            <a:pPr marL="0" indent="0" algn="just">
              <a:buNone/>
            </a:pPr>
            <a:r>
              <a:rPr lang="fr-FR" b="1" dirty="0">
                <a:solidFill>
                  <a:srgbClr val="C00000"/>
                </a:solidFill>
              </a:rPr>
              <a:t>IOA simple avant de devenir complexe</a:t>
            </a:r>
          </a:p>
          <a:p>
            <a:pPr marL="0" indent="0" algn="just">
              <a:buNone/>
            </a:pPr>
            <a:endParaRPr lang="fr-FR" b="1" dirty="0"/>
          </a:p>
          <a:p>
            <a:endParaRPr lang="fr-FR" dirty="0"/>
          </a:p>
          <a:p>
            <a:endParaRPr lang="fr-FR" dirty="0"/>
          </a:p>
        </p:txBody>
      </p:sp>
      <p:pic>
        <p:nvPicPr>
          <p:cNvPr id="4" name="Image 3"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4162134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dirty="0"/>
              <a:t>IOA</a:t>
            </a:r>
          </a:p>
        </p:txBody>
      </p:sp>
      <p:sp>
        <p:nvSpPr>
          <p:cNvPr id="3" name="Espace réservé du contenu 2"/>
          <p:cNvSpPr>
            <a:spLocks noGrp="1"/>
          </p:cNvSpPr>
          <p:nvPr>
            <p:ph idx="1"/>
          </p:nvPr>
        </p:nvSpPr>
        <p:spPr>
          <a:xfrm>
            <a:off x="97160" y="2908300"/>
            <a:ext cx="8589640" cy="1051024"/>
          </a:xfrm>
        </p:spPr>
        <p:txBody>
          <a:bodyPr>
            <a:normAutofit fontScale="92500" lnSpcReduction="10000"/>
          </a:bodyPr>
          <a:lstStyle/>
          <a:p>
            <a:pPr marL="0" indent="0" algn="ctr">
              <a:buNone/>
            </a:pPr>
            <a:r>
              <a:rPr lang="fr-FR" b="1" dirty="0">
                <a:sym typeface="Wingdings" panose="05000000000000000000" pitchFamily="2" charset="2"/>
              </a:rPr>
              <a:t>Tout cela prend du temps…</a:t>
            </a:r>
          </a:p>
          <a:p>
            <a:pPr marL="0" indent="0" algn="ctr">
              <a:buNone/>
            </a:pPr>
            <a:r>
              <a:rPr lang="fr-FR" b="1" dirty="0">
                <a:sym typeface="Wingdings" panose="05000000000000000000" pitchFamily="2" charset="2"/>
              </a:rPr>
              <a:t>A</a:t>
            </a:r>
            <a:r>
              <a:rPr lang="fr-FR" b="1" dirty="0"/>
              <a:t>vez-vous un référent antibiotique?</a:t>
            </a:r>
          </a:p>
        </p:txBody>
      </p:sp>
      <p:pic>
        <p:nvPicPr>
          <p:cNvPr id="4" name="Image 3"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3325854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991" y="1162050"/>
            <a:ext cx="8440209" cy="4711700"/>
          </a:xfrm>
        </p:spPr>
        <p:txBody>
          <a:bodyPr>
            <a:noAutofit/>
          </a:bodyPr>
          <a:lstStyle/>
          <a:p>
            <a:pPr marL="457200" indent="-457200" algn="l">
              <a:buFont typeface="Arial" panose="020B0604020202020204" pitchFamily="34" charset="0"/>
              <a:buChar char="•"/>
            </a:pPr>
            <a:r>
              <a:rPr lang="fr-FR" sz="3200" dirty="0">
                <a:solidFill>
                  <a:srgbClr val="174984"/>
                </a:solidFill>
              </a:rPr>
              <a:t>Conventions ++ </a:t>
            </a:r>
            <a:r>
              <a:rPr lang="fr-FR" sz="3200" b="0" dirty="0">
                <a:solidFill>
                  <a:srgbClr val="174984"/>
                </a:solidFill>
              </a:rPr>
              <a:t>inter-établissements :</a:t>
            </a:r>
            <a:br>
              <a:rPr lang="fr-FR" sz="3200" b="0" dirty="0">
                <a:solidFill>
                  <a:srgbClr val="174984"/>
                </a:solidFill>
              </a:rPr>
            </a:br>
            <a:r>
              <a:rPr lang="fr-FR" sz="2800" b="0" dirty="0">
                <a:solidFill>
                  <a:srgbClr val="174984"/>
                </a:solidFill>
              </a:rPr>
              <a:t>A</a:t>
            </a:r>
            <a:r>
              <a:rPr lang="fr-FR" sz="2400" b="0" dirty="0">
                <a:solidFill>
                  <a:srgbClr val="174984"/>
                </a:solidFill>
              </a:rPr>
              <a:t>ctivité selon temps et personnel dédié +/-présentiel</a:t>
            </a:r>
            <a:br>
              <a:rPr lang="fr-FR" sz="2400" b="0" dirty="0">
                <a:solidFill>
                  <a:srgbClr val="174984"/>
                </a:solidFill>
              </a:rPr>
            </a:br>
            <a:br>
              <a:rPr lang="fr-FR" sz="2400" b="0" dirty="0">
                <a:solidFill>
                  <a:srgbClr val="174984"/>
                </a:solidFill>
              </a:rPr>
            </a:br>
            <a:r>
              <a:rPr lang="fr-FR" sz="2400" dirty="0">
                <a:solidFill>
                  <a:srgbClr val="174984"/>
                </a:solidFill>
              </a:rPr>
              <a:t>GH DCSS: </a:t>
            </a:r>
            <a:r>
              <a:rPr lang="fr-FR" sz="2400" b="0" dirty="0">
                <a:solidFill>
                  <a:srgbClr val="174984"/>
                </a:solidFill>
              </a:rPr>
              <a:t>1</a:t>
            </a:r>
            <a:r>
              <a:rPr lang="fr-FR" sz="2400" b="0" baseline="30000" dirty="0">
                <a:solidFill>
                  <a:srgbClr val="174984"/>
                </a:solidFill>
              </a:rPr>
              <a:t>ère</a:t>
            </a:r>
            <a:r>
              <a:rPr lang="fr-FR" sz="2400" b="0" dirty="0">
                <a:solidFill>
                  <a:srgbClr val="174984"/>
                </a:solidFill>
              </a:rPr>
              <a:t> convention avec une clinique privée</a:t>
            </a:r>
            <a:br>
              <a:rPr lang="fr-FR" sz="2400" b="0" dirty="0">
                <a:solidFill>
                  <a:srgbClr val="174984"/>
                </a:solidFill>
              </a:rPr>
            </a:br>
            <a:r>
              <a:rPr lang="fr-FR" sz="2400" b="0" dirty="0">
                <a:solidFill>
                  <a:srgbClr val="174984"/>
                </a:solidFill>
              </a:rPr>
              <a:t>-chirurgie ortho et </a:t>
            </a:r>
            <a:r>
              <a:rPr lang="fr-FR" sz="2400" b="0" dirty="0" err="1">
                <a:solidFill>
                  <a:srgbClr val="174984"/>
                </a:solidFill>
              </a:rPr>
              <a:t>dig</a:t>
            </a:r>
            <a:r>
              <a:rPr lang="fr-FR" sz="2400" b="0" dirty="0">
                <a:solidFill>
                  <a:srgbClr val="174984"/>
                </a:solidFill>
              </a:rPr>
              <a:t>, endoscopie, gériatrie</a:t>
            </a:r>
            <a:br>
              <a:rPr lang="fr-FR" sz="2400" b="0" dirty="0">
                <a:solidFill>
                  <a:srgbClr val="174984"/>
                </a:solidFill>
              </a:rPr>
            </a:br>
            <a:r>
              <a:rPr lang="fr-FR" sz="2400" b="0" dirty="0">
                <a:solidFill>
                  <a:srgbClr val="174984"/>
                </a:solidFill>
              </a:rPr>
              <a:t>-activité </a:t>
            </a:r>
            <a:r>
              <a:rPr lang="fr-FR" sz="2400" dirty="0">
                <a:solidFill>
                  <a:srgbClr val="174984"/>
                </a:solidFill>
              </a:rPr>
              <a:t>non présentielle </a:t>
            </a:r>
            <a:r>
              <a:rPr lang="fr-FR" sz="2400" b="0" dirty="0">
                <a:solidFill>
                  <a:srgbClr val="174984"/>
                </a:solidFill>
              </a:rPr>
              <a:t>sauf CLIN/COMEDIMS/CME annuelle </a:t>
            </a:r>
            <a:br>
              <a:rPr lang="fr-FR" sz="2400" b="0" dirty="0">
                <a:solidFill>
                  <a:srgbClr val="174984"/>
                </a:solidFill>
              </a:rPr>
            </a:br>
            <a:r>
              <a:rPr lang="fr-FR" sz="2400" b="0" dirty="0">
                <a:solidFill>
                  <a:srgbClr val="174984"/>
                </a:solidFill>
              </a:rPr>
              <a:t>-forfait annuel</a:t>
            </a:r>
            <a:r>
              <a:rPr lang="fr-FR" sz="2400" dirty="0">
                <a:solidFill>
                  <a:srgbClr val="174984"/>
                </a:solidFill>
              </a:rPr>
              <a:t> </a:t>
            </a:r>
            <a:r>
              <a:rPr lang="fr-FR" sz="2400" b="0" dirty="0">
                <a:solidFill>
                  <a:srgbClr val="174984"/>
                </a:solidFill>
              </a:rPr>
              <a:t>7800 euros /an, réévalué 1x/an selon activité</a:t>
            </a:r>
            <a:br>
              <a:rPr lang="fr-FR" sz="2400" b="0" dirty="0">
                <a:solidFill>
                  <a:srgbClr val="174984"/>
                </a:solidFill>
              </a:rPr>
            </a:br>
            <a:br>
              <a:rPr lang="fr-FR" sz="2400" b="0" dirty="0">
                <a:solidFill>
                  <a:srgbClr val="174984"/>
                </a:solidFill>
              </a:rPr>
            </a:br>
            <a:r>
              <a:rPr lang="fr-FR" sz="2400" b="0" dirty="0">
                <a:solidFill>
                  <a:srgbClr val="174984"/>
                </a:solidFill>
                <a:sym typeface="Wingdings" panose="05000000000000000000" pitchFamily="2" charset="2"/>
              </a:rPr>
              <a:t></a:t>
            </a:r>
            <a:r>
              <a:rPr lang="fr-FR" sz="2400" b="0" dirty="0">
                <a:solidFill>
                  <a:srgbClr val="174984"/>
                </a:solidFill>
              </a:rPr>
              <a:t>avis tracé dans </a:t>
            </a:r>
            <a:r>
              <a:rPr lang="fr-FR" sz="2400" dirty="0">
                <a:solidFill>
                  <a:srgbClr val="174984"/>
                </a:solidFill>
              </a:rPr>
              <a:t>logiciel DPI disponible à distance++</a:t>
            </a:r>
            <a:endParaRPr lang="fr-FR" sz="4800" b="0" dirty="0">
              <a:solidFill>
                <a:schemeClr val="tx1"/>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166052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27584" y="2852938"/>
            <a:ext cx="7772400" cy="1102519"/>
          </a:xfrm>
          <a:noFill/>
        </p:spPr>
        <p:txBody>
          <a:bodyPr>
            <a:normAutofit/>
          </a:bodyPr>
          <a:lstStyle/>
          <a:p>
            <a:pPr algn="ctr"/>
            <a:r>
              <a:rPr lang="fr-FR" dirty="0"/>
              <a:t>Convention entre CH et clinique</a:t>
            </a:r>
          </a:p>
        </p:txBody>
      </p:sp>
      <p:sp>
        <p:nvSpPr>
          <p:cNvPr id="4" name="Espace réservé du numéro de diapositive 3"/>
          <p:cNvSpPr>
            <a:spLocks noGrp="1"/>
          </p:cNvSpPr>
          <p:nvPr>
            <p:ph type="sldNum" sz="quarter" idx="10"/>
          </p:nvPr>
        </p:nvSpPr>
        <p:spPr/>
        <p:txBody>
          <a:bodyPr/>
          <a:lstStyle/>
          <a:p>
            <a:pPr>
              <a:defRPr/>
            </a:pPr>
            <a:fld id="{47998247-2835-334F-9570-D0EE6898CED0}" type="slidenum">
              <a:rPr lang="fr-FR" smtClean="0">
                <a:solidFill>
                  <a:srgbClr val="000000"/>
                </a:solidFill>
              </a:rPr>
              <a:pPr>
                <a:defRPr/>
              </a:pPr>
              <a:t>24</a:t>
            </a:fld>
            <a:endParaRPr lang="fr-FR">
              <a:solidFill>
                <a:srgbClr val="000000"/>
              </a:solidFill>
            </a:endParaRPr>
          </a:p>
        </p:txBody>
      </p:sp>
      <p:pic>
        <p:nvPicPr>
          <p:cNvPr id="5" name="Image 4" descr="jra2019_vignette large_20cm.png">
            <a:extLst>
              <a:ext uri="{FF2B5EF4-FFF2-40B4-BE49-F238E27FC236}">
                <a16:creationId xmlns:a16="http://schemas.microsoft.com/office/drawing/2014/main" id="{EE6D3182-F760-450F-9411-AE38E554E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717128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bwMode="auto">
          <a:xfrm>
            <a:off x="8737600" y="6248400"/>
            <a:ext cx="2844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121917" tIns="60958" rIns="121917" bIns="60958" numCol="1" anchor="b" anchorCtr="0" compatLnSpc="1">
            <a:prstTxWarp prst="textNoShape">
              <a:avLst/>
            </a:prstTxWarp>
          </a:bodyPr>
          <a:lstStyle>
            <a:defPPr>
              <a:defRPr lang="fr-FR"/>
            </a:defPPr>
            <a:lvl1pPr marL="0" algn="r" defTabSz="914400" rtl="0" eaLnBrk="1" latinLnBrk="0" hangingPunct="1">
              <a:defRPr sz="1900" kern="12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FF1C42-D199-2027-1665-587298610EC3}" type="slidenum">
              <a:rPr lang="fr-FR" altLang="en-US" sz="1600" smtClean="0">
                <a:solidFill>
                  <a:srgbClr val="000000"/>
                </a:solidFill>
                <a:latin typeface="Arial Black" charset="0"/>
              </a:rPr>
              <a:pPr/>
              <a:t>25</a:t>
            </a:fld>
            <a:endParaRPr lang="fr-FR" altLang="en-US" sz="1200" dirty="0">
              <a:solidFill>
                <a:srgbClr val="000000"/>
              </a:solidFill>
              <a:latin typeface="Arial Black" charset="0"/>
            </a:endParaRPr>
          </a:p>
        </p:txBody>
      </p:sp>
      <p:sp>
        <p:nvSpPr>
          <p:cNvPr id="4" name="Espace réservé du texte 3"/>
          <p:cNvSpPr>
            <a:spLocks noGrp="1"/>
          </p:cNvSpPr>
          <p:nvPr>
            <p:ph type="body" idx="1"/>
          </p:nvPr>
        </p:nvSpPr>
        <p:spPr>
          <a:xfrm>
            <a:off x="357159" y="2680144"/>
            <a:ext cx="8786842" cy="2914650"/>
          </a:xfrm>
        </p:spPr>
        <p:txBody>
          <a:bodyPr>
            <a:normAutofit fontScale="92500" lnSpcReduction="20000"/>
          </a:bodyPr>
          <a:lstStyle/>
          <a:p>
            <a:r>
              <a:rPr lang="fr-FR" dirty="0"/>
              <a:t>Augmenter sa notoriété</a:t>
            </a:r>
          </a:p>
          <a:p>
            <a:r>
              <a:rPr lang="fr-FR" dirty="0"/>
              <a:t>Afficher à faible cout son rôle de « support » </a:t>
            </a:r>
          </a:p>
          <a:p>
            <a:r>
              <a:rPr lang="fr-FR" dirty="0"/>
              <a:t>Permettre un transfert de patient vers l’hôpital support (T2A)</a:t>
            </a:r>
          </a:p>
          <a:p>
            <a:r>
              <a:rPr lang="fr-FR" dirty="0" err="1">
                <a:solidFill>
                  <a:srgbClr val="FF0000"/>
                </a:solidFill>
              </a:rPr>
              <a:t>Antibiotic</a:t>
            </a:r>
            <a:r>
              <a:rPr lang="fr-FR" dirty="0">
                <a:solidFill>
                  <a:srgbClr val="FF0000"/>
                </a:solidFill>
              </a:rPr>
              <a:t> stewardship ?                   NON </a:t>
            </a:r>
          </a:p>
          <a:p>
            <a:r>
              <a:rPr lang="fr-FR" dirty="0">
                <a:solidFill>
                  <a:srgbClr val="FF0000"/>
                </a:solidFill>
              </a:rPr>
              <a:t>Sauf si convention très lourde</a:t>
            </a:r>
          </a:p>
        </p:txBody>
      </p:sp>
      <p:sp>
        <p:nvSpPr>
          <p:cNvPr id="6" name="Titre 1"/>
          <p:cNvSpPr>
            <a:spLocks noGrp="1"/>
          </p:cNvSpPr>
          <p:nvPr>
            <p:ph type="title" idx="4294967295"/>
          </p:nvPr>
        </p:nvSpPr>
        <p:spPr>
          <a:xfrm>
            <a:off x="228600" y="1464142"/>
            <a:ext cx="8915400" cy="672107"/>
          </a:xfrm>
          <a:prstGeom prst="rect">
            <a:avLst/>
          </a:prstGeom>
        </p:spPr>
        <p:txBody>
          <a:bodyPr>
            <a:normAutofit/>
          </a:bodyPr>
          <a:lstStyle/>
          <a:p>
            <a:r>
              <a:rPr lang="fr-FR" sz="2775" dirty="0"/>
              <a:t> Objectifs des convention CH / clinique / EHPAD </a:t>
            </a:r>
          </a:p>
        </p:txBody>
      </p:sp>
      <p:sp>
        <p:nvSpPr>
          <p:cNvPr id="5" name="Flèche droite 4"/>
          <p:cNvSpPr/>
          <p:nvPr/>
        </p:nvSpPr>
        <p:spPr bwMode="auto">
          <a:xfrm>
            <a:off x="5020902" y="4316280"/>
            <a:ext cx="714380" cy="57150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sp>
        <p:nvSpPr>
          <p:cNvPr id="7" name="Rectangle 6">
            <a:extLst>
              <a:ext uri="{FF2B5EF4-FFF2-40B4-BE49-F238E27FC236}">
                <a16:creationId xmlns:a16="http://schemas.microsoft.com/office/drawing/2014/main" id="{D742A063-1193-4627-811B-37B7F4CF306C}"/>
              </a:ext>
            </a:extLst>
          </p:cNvPr>
          <p:cNvSpPr/>
          <p:nvPr/>
        </p:nvSpPr>
        <p:spPr bwMode="auto">
          <a:xfrm>
            <a:off x="0" y="5407269"/>
            <a:ext cx="2703635" cy="55283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fr-FR" baseline="30000">
              <a:solidFill>
                <a:srgbClr val="000000"/>
              </a:solidFill>
              <a:latin typeface="Arial" charset="0"/>
              <a:ea typeface="ＭＳ Ｐゴシック" charset="0"/>
              <a:cs typeface="ＭＳ Ｐゴシック" charset="0"/>
            </a:endParaRPr>
          </a:p>
        </p:txBody>
      </p:sp>
      <p:pic>
        <p:nvPicPr>
          <p:cNvPr id="8" name="Image 7" descr="jra2019_vignette large_20cm.png">
            <a:extLst>
              <a:ext uri="{FF2B5EF4-FFF2-40B4-BE49-F238E27FC236}">
                <a16:creationId xmlns:a16="http://schemas.microsoft.com/office/drawing/2014/main" id="{66E6388E-3C0E-466D-AE1B-45B8DDB73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4035231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70458"/>
            <a:ext cx="8229600" cy="776079"/>
          </a:xfrm>
        </p:spPr>
        <p:txBody>
          <a:bodyPr/>
          <a:lstStyle/>
          <a:p>
            <a:r>
              <a:rPr lang="fr-FR" dirty="0"/>
              <a:t>Convention CH 77 - 1</a:t>
            </a:r>
          </a:p>
        </p:txBody>
      </p:sp>
      <p:sp>
        <p:nvSpPr>
          <p:cNvPr id="4" name="Espace réservé du numéro de diapositive 3"/>
          <p:cNvSpPr>
            <a:spLocks noGrp="1"/>
          </p:cNvSpPr>
          <p:nvPr>
            <p:ph type="sldNum" sz="quarter" idx="10"/>
          </p:nvPr>
        </p:nvSpPr>
        <p:spPr/>
        <p:txBody>
          <a:bodyPr/>
          <a:lstStyle/>
          <a:p>
            <a:pPr>
              <a:defRPr/>
            </a:pPr>
            <a:fld id="{71EF98D7-E57B-5E40-BAE5-1531F77C536A}" type="slidenum">
              <a:rPr lang="fr-FR" smtClean="0">
                <a:solidFill>
                  <a:srgbClr val="000000"/>
                </a:solidFill>
              </a:rPr>
              <a:pPr>
                <a:defRPr/>
              </a:pPr>
              <a:t>26</a:t>
            </a:fld>
            <a:endParaRPr lang="fr-FR">
              <a:solidFill>
                <a:srgbClr val="000000"/>
              </a:solidFill>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560" t="23850" r="13381" b="32533"/>
          <a:stretch/>
        </p:blipFill>
        <p:spPr bwMode="auto">
          <a:xfrm>
            <a:off x="2" y="1760776"/>
            <a:ext cx="5675805" cy="4165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23073" y="1888526"/>
            <a:ext cx="3096344" cy="2062099"/>
          </a:xfrm>
          <a:prstGeom prst="rect">
            <a:avLst/>
          </a:prstGeom>
          <a:solidFill>
            <a:srgbClr val="02D2EE"/>
          </a:solidFill>
        </p:spPr>
        <p:txBody>
          <a:bodyPr wrap="square" lIns="91436" tIns="45718" rIns="91436" bIns="45718">
            <a:spAutoFit/>
          </a:bodyPr>
          <a:lstStyle/>
          <a:p>
            <a:pPr eaLnBrk="0" fontAlgn="base" hangingPunct="0">
              <a:spcBef>
                <a:spcPct val="0"/>
              </a:spcBef>
              <a:spcAft>
                <a:spcPct val="0"/>
              </a:spcAft>
            </a:pPr>
            <a:r>
              <a:rPr lang="fr-FR" sz="2400" baseline="30000" dirty="0">
                <a:solidFill>
                  <a:srgbClr val="000000"/>
                </a:solidFill>
                <a:latin typeface="Arial" charset="0"/>
              </a:rPr>
              <a:t>« L’activité de prestation délivrée, incluant le temps de conseil téléphonique et la présence sur site, est facturée sur la base d’un coût forfaitaire total de 1500 euros HT mensuels (soit 1800 euros TTC mensuels). »</a:t>
            </a:r>
          </a:p>
        </p:txBody>
      </p:sp>
      <p:sp>
        <p:nvSpPr>
          <p:cNvPr id="12" name="ZoneTexte 2"/>
          <p:cNvSpPr txBox="1">
            <a:spLocks noChangeArrowheads="1"/>
          </p:cNvSpPr>
          <p:nvPr/>
        </p:nvSpPr>
        <p:spPr bwMode="auto">
          <a:xfrm>
            <a:off x="5786448" y="4100671"/>
            <a:ext cx="3088955" cy="151579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nchor="ctr">
            <a:spAutoFit/>
          </a:bodyPr>
          <a:lstStyle>
            <a:lvl1pPr marL="342900" indent="-342900">
              <a:defRPr sz="2400" baseline="30000">
                <a:solidFill>
                  <a:schemeClr val="tx1"/>
                </a:solidFill>
                <a:latin typeface="Arial" pitchFamily="34" charset="0"/>
                <a:ea typeface="MS PGothic" pitchFamily="34" charset="-128"/>
              </a:defRPr>
            </a:lvl1pPr>
            <a:lvl2pPr marL="742950" indent="-285750">
              <a:defRPr sz="2400" baseline="30000">
                <a:solidFill>
                  <a:schemeClr val="tx1"/>
                </a:solidFill>
                <a:latin typeface="Arial" pitchFamily="34" charset="0"/>
                <a:ea typeface="MS PGothic" pitchFamily="34" charset="-128"/>
              </a:defRPr>
            </a:lvl2pPr>
            <a:lvl3pPr marL="1143000" indent="-228600">
              <a:defRPr sz="2400" baseline="30000">
                <a:solidFill>
                  <a:schemeClr val="tx1"/>
                </a:solidFill>
                <a:latin typeface="Arial" pitchFamily="34" charset="0"/>
                <a:ea typeface="MS PGothic" pitchFamily="34" charset="-128"/>
              </a:defRPr>
            </a:lvl3pPr>
            <a:lvl4pPr marL="1600200" indent="-228600">
              <a:defRPr sz="2400" baseline="30000">
                <a:solidFill>
                  <a:schemeClr val="tx1"/>
                </a:solidFill>
                <a:latin typeface="Arial" pitchFamily="34" charset="0"/>
                <a:ea typeface="MS PGothic" pitchFamily="34" charset="-128"/>
              </a:defRPr>
            </a:lvl4pPr>
            <a:lvl5pPr marL="2057400" indent="-228600">
              <a:defRPr sz="2400" baseline="30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9pPr>
          </a:lstStyle>
          <a:p>
            <a:pPr marL="0" indent="0" fontAlgn="base">
              <a:spcBef>
                <a:spcPct val="0"/>
              </a:spcBef>
              <a:spcAft>
                <a:spcPct val="0"/>
              </a:spcAft>
            </a:pPr>
            <a:r>
              <a:rPr lang="fr-FR" altLang="fr-FR" sz="2775" b="1" dirty="0">
                <a:solidFill>
                  <a:srgbClr val="000000"/>
                </a:solidFill>
                <a:latin typeface="Arial Narrow"/>
                <a:ea typeface="SimSun" pitchFamily="2" charset="-122"/>
                <a:cs typeface="Arial" pitchFamily="34" charset="0"/>
              </a:rPr>
              <a:t>Objectifs du CH périphérique:</a:t>
            </a:r>
          </a:p>
          <a:p>
            <a:pPr lvl="1" fontAlgn="base">
              <a:spcBef>
                <a:spcPct val="0"/>
              </a:spcBef>
              <a:spcAft>
                <a:spcPct val="0"/>
              </a:spcAft>
              <a:buFontTx/>
              <a:buChar char="-"/>
            </a:pPr>
            <a:r>
              <a:rPr lang="fr-FR" altLang="fr-FR" sz="2775" b="1" dirty="0">
                <a:solidFill>
                  <a:srgbClr val="000000"/>
                </a:solidFill>
                <a:latin typeface="Arial Narrow"/>
                <a:ea typeface="SimSun" pitchFamily="2" charset="-122"/>
                <a:cs typeface="Arial" pitchFamily="34" charset="0"/>
              </a:rPr>
              <a:t>ICATB</a:t>
            </a:r>
          </a:p>
          <a:p>
            <a:pPr lvl="1" fontAlgn="base">
              <a:spcBef>
                <a:spcPct val="0"/>
              </a:spcBef>
              <a:spcAft>
                <a:spcPct val="0"/>
              </a:spcAft>
              <a:buFontTx/>
              <a:buChar char="-"/>
            </a:pPr>
            <a:r>
              <a:rPr lang="fr-FR" altLang="fr-FR" sz="2775" b="1" dirty="0">
                <a:solidFill>
                  <a:srgbClr val="000000"/>
                </a:solidFill>
                <a:latin typeface="Arial Narrow"/>
                <a:ea typeface="SimSun" pitchFamily="2" charset="-122"/>
                <a:cs typeface="Arial" pitchFamily="34" charset="0"/>
              </a:rPr>
              <a:t>Augmentation de l’offre de soins</a:t>
            </a:r>
          </a:p>
          <a:p>
            <a:pPr lvl="1" fontAlgn="base">
              <a:spcBef>
                <a:spcPct val="0"/>
              </a:spcBef>
              <a:spcAft>
                <a:spcPct val="0"/>
              </a:spcAft>
              <a:buFontTx/>
              <a:buChar char="-"/>
            </a:pPr>
            <a:r>
              <a:rPr lang="fr-FR" altLang="fr-FR" sz="2775" b="1" dirty="0">
                <a:solidFill>
                  <a:srgbClr val="000000"/>
                </a:solidFill>
                <a:ea typeface="SimSun" pitchFamily="2" charset="-122"/>
                <a:cs typeface="Arial" pitchFamily="34" charset="0"/>
              </a:rPr>
              <a:t>BUA</a:t>
            </a:r>
          </a:p>
        </p:txBody>
      </p:sp>
      <p:sp>
        <p:nvSpPr>
          <p:cNvPr id="13" name="Rectangle 12"/>
          <p:cNvSpPr/>
          <p:nvPr/>
        </p:nvSpPr>
        <p:spPr bwMode="auto">
          <a:xfrm>
            <a:off x="1932110" y="2590096"/>
            <a:ext cx="652126" cy="244267"/>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pic>
        <p:nvPicPr>
          <p:cNvPr id="8" name="Image 7" descr="jra2019_vignette large_20cm.png">
            <a:extLst>
              <a:ext uri="{FF2B5EF4-FFF2-40B4-BE49-F238E27FC236}">
                <a16:creationId xmlns:a16="http://schemas.microsoft.com/office/drawing/2014/main" id="{DE7780A1-EA0A-488F-980D-503AD4C58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2546136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3184" y="1224383"/>
            <a:ext cx="8229600" cy="776079"/>
          </a:xfrm>
        </p:spPr>
        <p:txBody>
          <a:bodyPr/>
          <a:lstStyle/>
          <a:p>
            <a:r>
              <a:rPr lang="fr-FR" dirty="0"/>
              <a:t>Convention avec une clinique</a:t>
            </a:r>
          </a:p>
        </p:txBody>
      </p:sp>
      <p:sp>
        <p:nvSpPr>
          <p:cNvPr id="4" name="Espace réservé du numéro de diapositive 3"/>
          <p:cNvSpPr>
            <a:spLocks noGrp="1"/>
          </p:cNvSpPr>
          <p:nvPr>
            <p:ph type="sldNum" sz="quarter" idx="10"/>
          </p:nvPr>
        </p:nvSpPr>
        <p:spPr/>
        <p:txBody>
          <a:bodyPr/>
          <a:lstStyle/>
          <a:p>
            <a:pPr>
              <a:defRPr/>
            </a:pPr>
            <a:fld id="{71EF98D7-E57B-5E40-BAE5-1531F77C536A}" type="slidenum">
              <a:rPr lang="fr-FR" smtClean="0">
                <a:solidFill>
                  <a:srgbClr val="000000"/>
                </a:solidFill>
              </a:rPr>
              <a:pPr>
                <a:defRPr/>
              </a:pPr>
              <a:t>27</a:t>
            </a:fld>
            <a:endParaRPr lang="fr-FR">
              <a:solidFill>
                <a:srgbClr val="000000"/>
              </a:solidFill>
            </a:endParaRPr>
          </a:p>
        </p:txBody>
      </p:sp>
      <p:sp>
        <p:nvSpPr>
          <p:cNvPr id="5" name="Espace réservé du contenu 4"/>
          <p:cNvSpPr>
            <a:spLocks noGrp="1"/>
          </p:cNvSpPr>
          <p:nvPr>
            <p:ph idx="1"/>
          </p:nvPr>
        </p:nvSpPr>
        <p:spPr>
          <a:xfrm>
            <a:off x="179512" y="1844824"/>
            <a:ext cx="8496944" cy="3096344"/>
          </a:xfrm>
        </p:spPr>
        <p:txBody>
          <a:bodyPr>
            <a:normAutofit fontScale="92500"/>
          </a:bodyPr>
          <a:lstStyle/>
          <a:p>
            <a:pPr marL="0" indent="0">
              <a:buNone/>
            </a:pPr>
            <a:r>
              <a:rPr lang="fr-FR" sz="1800" u="sng" dirty="0"/>
              <a:t>Article 3</a:t>
            </a:r>
            <a:r>
              <a:rPr lang="fr-FR" sz="1800" dirty="0"/>
              <a:t> : Missions de l’E.M.A.</a:t>
            </a:r>
          </a:p>
          <a:p>
            <a:r>
              <a:rPr lang="fr-FR" sz="1800" dirty="0"/>
              <a:t>La prestation d’antibiothérapie délivrée à la Clinique Paul </a:t>
            </a:r>
            <a:r>
              <a:rPr lang="fr-FR" sz="1800" dirty="0" err="1"/>
              <a:t>Picquet</a:t>
            </a:r>
            <a:r>
              <a:rPr lang="fr-FR" sz="1800" dirty="0"/>
              <a:t> est organisée de la façon suivante :</a:t>
            </a:r>
          </a:p>
          <a:p>
            <a:pPr lvl="0"/>
            <a:r>
              <a:rPr lang="fr-FR" sz="1800" dirty="0"/>
              <a:t>Saisine à distance, par téléphone (06.73.29.73.24, du lundi au vendredi) et courriel (</a:t>
            </a:r>
            <a:r>
              <a:rPr lang="fr-FR" sz="1800" u="sng" dirty="0">
                <a:hlinkClick r:id="rId2"/>
              </a:rPr>
              <a:t>antibiothérapie.melun@ch-melun.fr</a:t>
            </a:r>
            <a:r>
              <a:rPr lang="fr-FR" sz="1800" dirty="0"/>
              <a:t>), du Dr Diamantis sur les cas de patients nécessitant l’expertise d’un infectiologue sur le plan antibiotique ;</a:t>
            </a:r>
          </a:p>
          <a:p>
            <a:pPr lvl="0"/>
            <a:r>
              <a:rPr lang="fr-FR" sz="1800" dirty="0"/>
              <a:t>Présence sur le site de la Clinique une demi-journée tous les trimestres ou quadrimestres (3 à 4 fois par an) pour : faire le bilan des cas patients, proposer des conseils pour la mise à jour des protocoles en antibiothérapie et en antibioprophylaxie. </a:t>
            </a:r>
          </a:p>
          <a:p>
            <a:r>
              <a:rPr lang="fr-FR" sz="1800" dirty="0"/>
              <a:t>Cette mission participe à la politique d’antibiothérapie interne à la Clinique Paul </a:t>
            </a:r>
            <a:r>
              <a:rPr lang="fr-FR" sz="1800" dirty="0" err="1"/>
              <a:t>Picquet</a:t>
            </a:r>
            <a:r>
              <a:rPr lang="fr-FR" sz="1800" dirty="0"/>
              <a:t>. </a:t>
            </a:r>
          </a:p>
          <a:p>
            <a:pPr marL="0" indent="0">
              <a:buNone/>
            </a:pPr>
            <a:endParaRPr lang="fr-FR" sz="1800" dirty="0"/>
          </a:p>
        </p:txBody>
      </p:sp>
      <p:sp>
        <p:nvSpPr>
          <p:cNvPr id="8" name="ZoneTexte 2"/>
          <p:cNvSpPr txBox="1">
            <a:spLocks noChangeArrowheads="1"/>
          </p:cNvSpPr>
          <p:nvPr/>
        </p:nvSpPr>
        <p:spPr bwMode="auto">
          <a:xfrm>
            <a:off x="5615608" y="5138978"/>
            <a:ext cx="3528392" cy="64632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nchor="ctr">
            <a:spAutoFit/>
          </a:bodyPr>
          <a:lstStyle>
            <a:lvl1pPr marL="342900" indent="-342900">
              <a:defRPr sz="2400" baseline="30000">
                <a:solidFill>
                  <a:schemeClr val="tx1"/>
                </a:solidFill>
                <a:latin typeface="Arial" pitchFamily="34" charset="0"/>
                <a:ea typeface="MS PGothic" pitchFamily="34" charset="-128"/>
              </a:defRPr>
            </a:lvl1pPr>
            <a:lvl2pPr marL="742950" indent="-285750">
              <a:defRPr sz="2400" baseline="30000">
                <a:solidFill>
                  <a:schemeClr val="tx1"/>
                </a:solidFill>
                <a:latin typeface="Arial" pitchFamily="34" charset="0"/>
                <a:ea typeface="MS PGothic" pitchFamily="34" charset="-128"/>
              </a:defRPr>
            </a:lvl2pPr>
            <a:lvl3pPr marL="1143000" indent="-228600">
              <a:defRPr sz="2400" baseline="30000">
                <a:solidFill>
                  <a:schemeClr val="tx1"/>
                </a:solidFill>
                <a:latin typeface="Arial" pitchFamily="34" charset="0"/>
                <a:ea typeface="MS PGothic" pitchFamily="34" charset="-128"/>
              </a:defRPr>
            </a:lvl3pPr>
            <a:lvl4pPr marL="1600200" indent="-228600">
              <a:defRPr sz="2400" baseline="30000">
                <a:solidFill>
                  <a:schemeClr val="tx1"/>
                </a:solidFill>
                <a:latin typeface="Arial" pitchFamily="34" charset="0"/>
                <a:ea typeface="MS PGothic" pitchFamily="34" charset="-128"/>
              </a:defRPr>
            </a:lvl4pPr>
            <a:lvl5pPr marL="2057400" indent="-228600">
              <a:defRPr sz="2400" baseline="30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9pPr>
          </a:lstStyle>
          <a:p>
            <a:pPr fontAlgn="base">
              <a:spcBef>
                <a:spcPct val="0"/>
              </a:spcBef>
              <a:spcAft>
                <a:spcPct val="0"/>
              </a:spcAft>
            </a:pPr>
            <a:endParaRPr lang="fr-FR" altLang="fr-FR" sz="1800" b="1" dirty="0">
              <a:solidFill>
                <a:srgbClr val="000000"/>
              </a:solidFill>
              <a:latin typeface="Arial Narrow"/>
            </a:endParaRPr>
          </a:p>
          <a:p>
            <a:pPr fontAlgn="base">
              <a:spcBef>
                <a:spcPct val="0"/>
              </a:spcBef>
              <a:spcAft>
                <a:spcPct val="0"/>
              </a:spcAft>
            </a:pPr>
            <a:r>
              <a:rPr lang="fr-FR" altLang="fr-FR" sz="1800" b="1" dirty="0">
                <a:solidFill>
                  <a:srgbClr val="000000"/>
                </a:solidFill>
                <a:latin typeface="Arial Narrow"/>
              </a:rPr>
              <a:t>-Avoir un bon indicateur ICATB</a:t>
            </a:r>
          </a:p>
          <a:p>
            <a:pPr fontAlgn="base">
              <a:spcBef>
                <a:spcPct val="0"/>
              </a:spcBef>
              <a:spcAft>
                <a:spcPct val="0"/>
              </a:spcAft>
            </a:pPr>
            <a:r>
              <a:rPr lang="fr-FR" sz="1800" b="1" dirty="0">
                <a:solidFill>
                  <a:srgbClr val="000000"/>
                </a:solidFill>
                <a:latin typeface="Arial Narrow"/>
              </a:rPr>
              <a:t>-Couverture juridique  </a:t>
            </a:r>
            <a:r>
              <a:rPr lang="fr-FR" sz="1800" dirty="0">
                <a:solidFill>
                  <a:srgbClr val="000000"/>
                </a:solidFill>
                <a:latin typeface="Arial Narrow"/>
              </a:rPr>
              <a:t>« </a:t>
            </a:r>
            <a:r>
              <a:rPr lang="fr-FR" sz="1800" b="1" dirty="0">
                <a:solidFill>
                  <a:srgbClr val="000000"/>
                </a:solidFill>
                <a:latin typeface="Arial Narrow"/>
              </a:rPr>
              <a:t>l’expertise d’un infectiologue »</a:t>
            </a:r>
            <a:endParaRPr lang="fr-FR" altLang="fr-FR" sz="1800" b="1" dirty="0">
              <a:solidFill>
                <a:srgbClr val="000000"/>
              </a:solidFill>
              <a:latin typeface="Arial Narrow"/>
              <a:ea typeface="SimSun" pitchFamily="2" charset="-122"/>
              <a:cs typeface="Arial" pitchFamily="34" charset="0"/>
            </a:endParaRPr>
          </a:p>
        </p:txBody>
      </p:sp>
      <p:sp>
        <p:nvSpPr>
          <p:cNvPr id="9" name="Rectangle 8"/>
          <p:cNvSpPr/>
          <p:nvPr/>
        </p:nvSpPr>
        <p:spPr>
          <a:xfrm>
            <a:off x="71252" y="5221614"/>
            <a:ext cx="5126363" cy="923326"/>
          </a:xfrm>
          <a:prstGeom prst="rect">
            <a:avLst/>
          </a:prstGeom>
          <a:solidFill>
            <a:srgbClr val="02D2EE"/>
          </a:solidFill>
        </p:spPr>
        <p:txBody>
          <a:bodyPr wrap="square" lIns="91436" tIns="45718" rIns="91436" bIns="45718">
            <a:spAutoFit/>
          </a:bodyPr>
          <a:lstStyle/>
          <a:p>
            <a:pPr eaLnBrk="0" fontAlgn="base" hangingPunct="0">
              <a:spcBef>
                <a:spcPct val="0"/>
              </a:spcBef>
              <a:spcAft>
                <a:spcPct val="0"/>
              </a:spcAft>
            </a:pPr>
            <a:r>
              <a:rPr lang="fr-FR" sz="2025" b="1" baseline="30000" dirty="0">
                <a:solidFill>
                  <a:srgbClr val="000000"/>
                </a:solidFill>
              </a:rPr>
              <a:t>« L’activité de prestation délivrée, incluant le temps de conseil téléphonique et la présence sur site, est facturée sur la base d’un coût forfaitaire total de 275 euros HT mensuels (soit 330 euros TTC mensuels).»</a:t>
            </a:r>
          </a:p>
        </p:txBody>
      </p:sp>
      <p:sp>
        <p:nvSpPr>
          <p:cNvPr id="11" name="Rectangle 10"/>
          <p:cNvSpPr/>
          <p:nvPr/>
        </p:nvSpPr>
        <p:spPr bwMode="auto">
          <a:xfrm>
            <a:off x="5286381" y="2285993"/>
            <a:ext cx="1214446" cy="2143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sp>
        <p:nvSpPr>
          <p:cNvPr id="12" name="Rectangle 11"/>
          <p:cNvSpPr/>
          <p:nvPr/>
        </p:nvSpPr>
        <p:spPr bwMode="auto">
          <a:xfrm>
            <a:off x="7286646" y="4572009"/>
            <a:ext cx="1428760" cy="3571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pic>
        <p:nvPicPr>
          <p:cNvPr id="10" name="Image 9" descr="jra2019_vignette large_20cm.png">
            <a:extLst>
              <a:ext uri="{FF2B5EF4-FFF2-40B4-BE49-F238E27FC236}">
                <a16:creationId xmlns:a16="http://schemas.microsoft.com/office/drawing/2014/main" id="{EF98323C-9655-4C4A-BBA6-51375B7C6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814588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1196" y="1191547"/>
            <a:ext cx="8229600" cy="776079"/>
          </a:xfrm>
        </p:spPr>
        <p:txBody>
          <a:bodyPr/>
          <a:lstStyle/>
          <a:p>
            <a:r>
              <a:rPr lang="fr-FR" dirty="0"/>
              <a:t>EHPAD</a:t>
            </a:r>
          </a:p>
        </p:txBody>
      </p:sp>
      <p:sp>
        <p:nvSpPr>
          <p:cNvPr id="4" name="Espace réservé du numéro de diapositive 3"/>
          <p:cNvSpPr>
            <a:spLocks noGrp="1"/>
          </p:cNvSpPr>
          <p:nvPr>
            <p:ph type="sldNum" sz="quarter" idx="10"/>
          </p:nvPr>
        </p:nvSpPr>
        <p:spPr/>
        <p:txBody>
          <a:bodyPr/>
          <a:lstStyle/>
          <a:p>
            <a:pPr>
              <a:defRPr/>
            </a:pPr>
            <a:fld id="{71EF98D7-E57B-5E40-BAE5-1531F77C536A}" type="slidenum">
              <a:rPr lang="fr-FR" smtClean="0">
                <a:solidFill>
                  <a:srgbClr val="000000"/>
                </a:solidFill>
              </a:rPr>
              <a:pPr>
                <a:defRPr/>
              </a:pPr>
              <a:t>28</a:t>
            </a:fld>
            <a:endParaRPr lang="fr-FR">
              <a:solidFill>
                <a:srgbClr val="000000"/>
              </a:solidFill>
            </a:endParaRPr>
          </a:p>
        </p:txBody>
      </p:sp>
      <p:pic>
        <p:nvPicPr>
          <p:cNvPr id="2051"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8124" t="15748" r="8858" b="12111"/>
          <a:stretch/>
        </p:blipFill>
        <p:spPr bwMode="auto">
          <a:xfrm>
            <a:off x="2555776" y="1782797"/>
            <a:ext cx="3960440" cy="418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2"/>
          <p:cNvSpPr txBox="1">
            <a:spLocks noChangeArrowheads="1"/>
          </p:cNvSpPr>
          <p:nvPr/>
        </p:nvSpPr>
        <p:spPr bwMode="auto">
          <a:xfrm>
            <a:off x="6500826" y="3362697"/>
            <a:ext cx="2390514" cy="661716"/>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nchor="b">
            <a:spAutoFit/>
          </a:bodyPr>
          <a:lstStyle>
            <a:lvl1pPr marL="342900" indent="-342900">
              <a:defRPr sz="2400" baseline="30000">
                <a:solidFill>
                  <a:schemeClr val="tx1"/>
                </a:solidFill>
                <a:latin typeface="Arial" pitchFamily="34" charset="0"/>
                <a:ea typeface="MS PGothic" pitchFamily="34" charset="-128"/>
              </a:defRPr>
            </a:lvl1pPr>
            <a:lvl2pPr marL="742950" indent="-285750">
              <a:defRPr sz="2400" baseline="30000">
                <a:solidFill>
                  <a:schemeClr val="tx1"/>
                </a:solidFill>
                <a:latin typeface="Arial" pitchFamily="34" charset="0"/>
                <a:ea typeface="MS PGothic" pitchFamily="34" charset="-128"/>
              </a:defRPr>
            </a:lvl2pPr>
            <a:lvl3pPr marL="1143000" indent="-228600">
              <a:defRPr sz="2400" baseline="30000">
                <a:solidFill>
                  <a:schemeClr val="tx1"/>
                </a:solidFill>
                <a:latin typeface="Arial" pitchFamily="34" charset="0"/>
                <a:ea typeface="MS PGothic" pitchFamily="34" charset="-128"/>
              </a:defRPr>
            </a:lvl3pPr>
            <a:lvl4pPr marL="1600200" indent="-228600">
              <a:defRPr sz="2400" baseline="30000">
                <a:solidFill>
                  <a:schemeClr val="tx1"/>
                </a:solidFill>
                <a:latin typeface="Arial" pitchFamily="34" charset="0"/>
                <a:ea typeface="MS PGothic" pitchFamily="34" charset="-128"/>
              </a:defRPr>
            </a:lvl4pPr>
            <a:lvl5pPr marL="2057400" indent="-228600">
              <a:defRPr sz="2400" baseline="30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9pPr>
          </a:lstStyle>
          <a:p>
            <a:pPr lvl="1" fontAlgn="base">
              <a:spcBef>
                <a:spcPct val="0"/>
              </a:spcBef>
              <a:spcAft>
                <a:spcPct val="0"/>
              </a:spcAft>
            </a:pPr>
            <a:endParaRPr lang="fr-FR" altLang="fr-FR" sz="2775" b="1" dirty="0">
              <a:solidFill>
                <a:srgbClr val="000000"/>
              </a:solidFill>
              <a:latin typeface="Arial Narrow"/>
              <a:ea typeface="SimSun" pitchFamily="2" charset="-122"/>
              <a:cs typeface="Arial" pitchFamily="34" charset="0"/>
            </a:endParaRPr>
          </a:p>
          <a:p>
            <a:pPr fontAlgn="base">
              <a:spcBef>
                <a:spcPct val="0"/>
              </a:spcBef>
              <a:spcAft>
                <a:spcPct val="0"/>
              </a:spcAft>
            </a:pPr>
            <a:r>
              <a:rPr lang="fr-FR" altLang="fr-FR" sz="2775" b="1" dirty="0">
                <a:solidFill>
                  <a:srgbClr val="000000"/>
                </a:solidFill>
                <a:latin typeface="Arial Narrow"/>
                <a:ea typeface="SimSun" pitchFamily="2" charset="-122"/>
                <a:cs typeface="Arial" pitchFamily="34" charset="0"/>
              </a:rPr>
              <a:t>Plus hygiène que BUA</a:t>
            </a:r>
          </a:p>
        </p:txBody>
      </p:sp>
      <p:sp>
        <p:nvSpPr>
          <p:cNvPr id="6" name="Rectangle 5">
            <a:extLst>
              <a:ext uri="{FF2B5EF4-FFF2-40B4-BE49-F238E27FC236}">
                <a16:creationId xmlns:a16="http://schemas.microsoft.com/office/drawing/2014/main" id="{BE41FB16-05AC-4B43-9145-241477280D9F}"/>
              </a:ext>
            </a:extLst>
          </p:cNvPr>
          <p:cNvSpPr/>
          <p:nvPr/>
        </p:nvSpPr>
        <p:spPr bwMode="auto">
          <a:xfrm>
            <a:off x="0" y="5268791"/>
            <a:ext cx="2555776" cy="69130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fr-FR" baseline="30000">
              <a:solidFill>
                <a:srgbClr val="000000"/>
              </a:solidFill>
              <a:latin typeface="Arial" charset="0"/>
              <a:ea typeface="ＭＳ Ｐゴシック" charset="0"/>
              <a:cs typeface="ＭＳ Ｐゴシック" charset="0"/>
            </a:endParaRPr>
          </a:p>
        </p:txBody>
      </p:sp>
      <p:pic>
        <p:nvPicPr>
          <p:cNvPr id="7" name="Image 6" descr="jra2019_vignette large_20cm.png">
            <a:extLst>
              <a:ext uri="{FF2B5EF4-FFF2-40B4-BE49-F238E27FC236}">
                <a16:creationId xmlns:a16="http://schemas.microsoft.com/office/drawing/2014/main" id="{46252EA6-0B49-46A3-A16C-AF64A48B9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2874617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58926"/>
            <a:ext cx="8229600" cy="776079"/>
          </a:xfrm>
        </p:spPr>
        <p:txBody>
          <a:bodyPr>
            <a:noAutofit/>
          </a:bodyPr>
          <a:lstStyle/>
          <a:p>
            <a:r>
              <a:rPr lang="fr-FR" sz="3600" dirty="0"/>
              <a:t>Autres exemples de convention en France</a:t>
            </a:r>
          </a:p>
        </p:txBody>
      </p:sp>
      <p:sp>
        <p:nvSpPr>
          <p:cNvPr id="4" name="Espace réservé du numéro de diapositive 3"/>
          <p:cNvSpPr>
            <a:spLocks noGrp="1"/>
          </p:cNvSpPr>
          <p:nvPr>
            <p:ph type="sldNum" sz="quarter" idx="10"/>
          </p:nvPr>
        </p:nvSpPr>
        <p:spPr/>
        <p:txBody>
          <a:bodyPr/>
          <a:lstStyle/>
          <a:p>
            <a:pPr>
              <a:defRPr/>
            </a:pPr>
            <a:fld id="{71EF98D7-E57B-5E40-BAE5-1531F77C536A}" type="slidenum">
              <a:rPr lang="fr-FR" smtClean="0">
                <a:solidFill>
                  <a:srgbClr val="000000"/>
                </a:solidFill>
              </a:rPr>
              <a:pPr>
                <a:defRPr/>
              </a:pPr>
              <a:t>29</a:t>
            </a:fld>
            <a:endParaRPr lang="fr-FR">
              <a:solidFill>
                <a:srgbClr val="000000"/>
              </a:solidFill>
            </a:endParaRPr>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67204" t="15142" r="8960" b="11807"/>
          <a:stretch/>
        </p:blipFill>
        <p:spPr bwMode="auto">
          <a:xfrm>
            <a:off x="-15653" y="1777941"/>
            <a:ext cx="4087589" cy="4227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561" t="14195" r="9094" b="14387"/>
          <a:stretch/>
        </p:blipFill>
        <p:spPr bwMode="auto">
          <a:xfrm>
            <a:off x="4283968" y="1811673"/>
            <a:ext cx="3888432" cy="419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071936" y="5498049"/>
            <a:ext cx="3043261" cy="507827"/>
          </a:xfrm>
          <a:prstGeom prst="rect">
            <a:avLst/>
          </a:prstGeom>
          <a:solidFill>
            <a:srgbClr val="02D2EE"/>
          </a:solidFill>
        </p:spPr>
        <p:txBody>
          <a:bodyPr wrap="square" lIns="91436" tIns="45718" rIns="91436" bIns="45718">
            <a:spAutoFit/>
          </a:bodyPr>
          <a:lstStyle/>
          <a:p>
            <a:pPr eaLnBrk="0" fontAlgn="base" hangingPunct="0">
              <a:spcBef>
                <a:spcPct val="0"/>
              </a:spcBef>
              <a:spcAft>
                <a:spcPct val="0"/>
              </a:spcAft>
            </a:pPr>
            <a:r>
              <a:rPr lang="fr-FR" sz="2025" b="1" baseline="30000" dirty="0">
                <a:solidFill>
                  <a:srgbClr val="000000"/>
                </a:solidFill>
              </a:rPr>
              <a:t>0,2 ETP de présence :30400 €/an</a:t>
            </a:r>
          </a:p>
          <a:p>
            <a:pPr eaLnBrk="0" fontAlgn="base" hangingPunct="0">
              <a:spcBef>
                <a:spcPct val="0"/>
              </a:spcBef>
              <a:spcAft>
                <a:spcPct val="0"/>
              </a:spcAft>
            </a:pPr>
            <a:r>
              <a:rPr lang="fr-FR" sz="2025" b="1" baseline="30000" dirty="0">
                <a:solidFill>
                  <a:srgbClr val="000000"/>
                </a:solidFill>
              </a:rPr>
              <a:t>Conseil téléphonique : 8800 </a:t>
            </a:r>
            <a:r>
              <a:rPr lang="fr-FR" sz="2025" b="1" baseline="30000" dirty="0">
                <a:solidFill>
                  <a:srgbClr val="000000"/>
                </a:solidFill>
                <a:latin typeface="Arial" charset="0"/>
              </a:rPr>
              <a:t>€</a:t>
            </a:r>
            <a:r>
              <a:rPr lang="fr-FR" sz="2025" b="1" baseline="30000" dirty="0">
                <a:solidFill>
                  <a:srgbClr val="000000"/>
                </a:solidFill>
              </a:rPr>
              <a:t> /an</a:t>
            </a:r>
          </a:p>
        </p:txBody>
      </p:sp>
      <p:sp>
        <p:nvSpPr>
          <p:cNvPr id="7" name="ZoneTexte 2"/>
          <p:cNvSpPr txBox="1">
            <a:spLocks noChangeArrowheads="1"/>
          </p:cNvSpPr>
          <p:nvPr/>
        </p:nvSpPr>
        <p:spPr bwMode="auto">
          <a:xfrm>
            <a:off x="5929323" y="3980744"/>
            <a:ext cx="3214678" cy="46166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nchor="b">
            <a:spAutoFit/>
          </a:bodyPr>
          <a:lstStyle>
            <a:lvl1pPr marL="342900" indent="-342900">
              <a:defRPr sz="2400" baseline="30000">
                <a:solidFill>
                  <a:schemeClr val="tx1"/>
                </a:solidFill>
                <a:latin typeface="Arial" pitchFamily="34" charset="0"/>
                <a:ea typeface="MS PGothic" pitchFamily="34" charset="-128"/>
              </a:defRPr>
            </a:lvl1pPr>
            <a:lvl2pPr marL="742950" indent="-285750">
              <a:defRPr sz="2400" baseline="30000">
                <a:solidFill>
                  <a:schemeClr val="tx1"/>
                </a:solidFill>
                <a:latin typeface="Arial" pitchFamily="34" charset="0"/>
                <a:ea typeface="MS PGothic" pitchFamily="34" charset="-128"/>
              </a:defRPr>
            </a:lvl2pPr>
            <a:lvl3pPr marL="1143000" indent="-228600">
              <a:defRPr sz="2400" baseline="30000">
                <a:solidFill>
                  <a:schemeClr val="tx1"/>
                </a:solidFill>
                <a:latin typeface="Arial" pitchFamily="34" charset="0"/>
                <a:ea typeface="MS PGothic" pitchFamily="34" charset="-128"/>
              </a:defRPr>
            </a:lvl3pPr>
            <a:lvl4pPr marL="1600200" indent="-228600">
              <a:defRPr sz="2400" baseline="30000">
                <a:solidFill>
                  <a:schemeClr val="tx1"/>
                </a:solidFill>
                <a:latin typeface="Arial" pitchFamily="34" charset="0"/>
                <a:ea typeface="MS PGothic" pitchFamily="34" charset="-128"/>
              </a:defRPr>
            </a:lvl4pPr>
            <a:lvl5pPr marL="2057400" indent="-228600">
              <a:defRPr sz="2400" baseline="30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9pPr>
          </a:lstStyle>
          <a:p>
            <a:pPr fontAlgn="base">
              <a:spcBef>
                <a:spcPct val="0"/>
              </a:spcBef>
              <a:spcAft>
                <a:spcPct val="0"/>
              </a:spcAft>
            </a:pPr>
            <a:r>
              <a:rPr lang="fr-FR" altLang="fr-FR" sz="1800" b="1" dirty="0">
                <a:solidFill>
                  <a:srgbClr val="000000"/>
                </a:solidFill>
                <a:latin typeface="Arial Narrow"/>
              </a:rPr>
              <a:t>-Clinique + Stewardship+réseau</a:t>
            </a:r>
          </a:p>
          <a:p>
            <a:pPr fontAlgn="base">
              <a:spcBef>
                <a:spcPct val="0"/>
              </a:spcBef>
              <a:spcAft>
                <a:spcPct val="0"/>
              </a:spcAft>
            </a:pPr>
            <a:r>
              <a:rPr lang="fr-FR" sz="1800" b="1" dirty="0">
                <a:solidFill>
                  <a:srgbClr val="000000"/>
                </a:solidFill>
                <a:latin typeface="Arial Narrow"/>
              </a:rPr>
              <a:t>-modèle CHU</a:t>
            </a:r>
            <a:endParaRPr lang="fr-FR" altLang="fr-FR" sz="1800" b="1" dirty="0">
              <a:solidFill>
                <a:srgbClr val="000000"/>
              </a:solidFill>
              <a:latin typeface="Arial Narrow"/>
              <a:ea typeface="SimSun" pitchFamily="2" charset="-122"/>
              <a:cs typeface="Arial" pitchFamily="34" charset="0"/>
            </a:endParaRPr>
          </a:p>
        </p:txBody>
      </p:sp>
      <p:sp>
        <p:nvSpPr>
          <p:cNvPr id="3" name="Rectangle 2">
            <a:extLst>
              <a:ext uri="{FF2B5EF4-FFF2-40B4-BE49-F238E27FC236}">
                <a16:creationId xmlns:a16="http://schemas.microsoft.com/office/drawing/2014/main" id="{C3F782D4-F181-4359-96F0-119C5461B410}"/>
              </a:ext>
            </a:extLst>
          </p:cNvPr>
          <p:cNvSpPr/>
          <p:nvPr/>
        </p:nvSpPr>
        <p:spPr bwMode="auto">
          <a:xfrm>
            <a:off x="3119072" y="3455377"/>
            <a:ext cx="672611" cy="21101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fr-FR" baseline="30000">
              <a:solidFill>
                <a:srgbClr val="000000"/>
              </a:solidFill>
              <a:latin typeface="Arial" charset="0"/>
              <a:ea typeface="ＭＳ Ｐゴシック" charset="0"/>
              <a:cs typeface="ＭＳ Ｐゴシック" charset="0"/>
            </a:endParaRPr>
          </a:p>
        </p:txBody>
      </p:sp>
      <p:pic>
        <p:nvPicPr>
          <p:cNvPr id="9" name="Image 8" descr="jra2019_vignette large_20cm.png">
            <a:extLst>
              <a:ext uri="{FF2B5EF4-FFF2-40B4-BE49-F238E27FC236}">
                <a16:creationId xmlns:a16="http://schemas.microsoft.com/office/drawing/2014/main" id="{80E315A0-81EB-4526-9F29-8A967501F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41745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0999" y="1536699"/>
            <a:ext cx="8415867" cy="1879601"/>
          </a:xfrm>
        </p:spPr>
        <p:txBody>
          <a:bodyPr>
            <a:noAutofit/>
          </a:bodyPr>
          <a:lstStyle/>
          <a:p>
            <a:r>
              <a:rPr lang="fr-FR" sz="3600" b="0" dirty="0"/>
              <a:t>Programme de bon usage en établissements de santé privés</a:t>
            </a:r>
            <a:br>
              <a:rPr lang="fr-FR" sz="3600" b="0" dirty="0"/>
            </a:br>
            <a:r>
              <a:rPr lang="fr-FR" sz="3600" b="0" dirty="0"/>
              <a:t> EHPAD et SSR</a:t>
            </a:r>
            <a:endParaRPr lang="fr-FR" sz="4800" dirty="0">
              <a:solidFill>
                <a:srgbClr val="57AFAA"/>
              </a:solidFill>
              <a:latin typeface="Arial"/>
              <a:cs typeface="Arial"/>
            </a:endParaRPr>
          </a:p>
        </p:txBody>
      </p:sp>
      <p:sp>
        <p:nvSpPr>
          <p:cNvPr id="3" name="Sous-titre 2"/>
          <p:cNvSpPr>
            <a:spLocks noGrp="1"/>
          </p:cNvSpPr>
          <p:nvPr>
            <p:ph type="subTitle" idx="1"/>
          </p:nvPr>
        </p:nvSpPr>
        <p:spPr>
          <a:xfrm>
            <a:off x="1418143" y="3725245"/>
            <a:ext cx="6400800" cy="1303955"/>
          </a:xfrm>
        </p:spPr>
        <p:txBody>
          <a:bodyPr/>
          <a:lstStyle/>
          <a:p>
            <a:r>
              <a:rPr lang="fr-FR" dirty="0"/>
              <a:t>Sylvain DIAMANTIS</a:t>
            </a:r>
            <a:endParaRPr lang="fr-FR" dirty="0">
              <a:latin typeface="Arial"/>
              <a:cs typeface="Arial"/>
            </a:endParaRPr>
          </a:p>
          <a:p>
            <a:r>
              <a:rPr lang="fr-FR" dirty="0"/>
              <a:t>Vanina MEYSSONNIER </a:t>
            </a: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851504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71EF98D7-E57B-5E40-BAE5-1531F77C536A}" type="slidenum">
              <a:rPr lang="fr-FR" smtClean="0">
                <a:solidFill>
                  <a:srgbClr val="000000"/>
                </a:solidFill>
              </a:rPr>
              <a:pPr>
                <a:defRPr/>
              </a:pPr>
              <a:t>30</a:t>
            </a:fld>
            <a:endParaRPr lang="fr-FR">
              <a:solidFill>
                <a:srgbClr val="000000"/>
              </a:solidFill>
            </a:endParaRPr>
          </a:p>
        </p:txBody>
      </p:sp>
      <p:pic>
        <p:nvPicPr>
          <p:cNvPr id="512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7889" t="8351" r="56289" b="5182"/>
          <a:stretch/>
        </p:blipFill>
        <p:spPr bwMode="auto">
          <a:xfrm>
            <a:off x="4500563" y="857250"/>
            <a:ext cx="461906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586" t="30925" r="4276" b="19113"/>
          <a:stretch/>
        </p:blipFill>
        <p:spPr bwMode="auto">
          <a:xfrm>
            <a:off x="1" y="879810"/>
            <a:ext cx="4577807" cy="2261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500035" y="1000110"/>
            <a:ext cx="1571636" cy="200196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296" t="12107" r="7994" b="11401"/>
          <a:stretch/>
        </p:blipFill>
        <p:spPr bwMode="auto">
          <a:xfrm>
            <a:off x="28783" y="3081844"/>
            <a:ext cx="2664295" cy="278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1643043" y="4071942"/>
            <a:ext cx="785818" cy="21431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sp>
        <p:nvSpPr>
          <p:cNvPr id="9" name="ZoneTexte 2"/>
          <p:cNvSpPr txBox="1">
            <a:spLocks noChangeArrowheads="1"/>
          </p:cNvSpPr>
          <p:nvPr/>
        </p:nvSpPr>
        <p:spPr bwMode="auto">
          <a:xfrm>
            <a:off x="2714614" y="3675224"/>
            <a:ext cx="1785950" cy="83099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6" tIns="45718" rIns="91436" bIns="45718" anchor="ctr">
            <a:spAutoFit/>
          </a:bodyPr>
          <a:lstStyle>
            <a:lvl1pPr marL="342900" indent="-342900">
              <a:defRPr sz="2400" baseline="30000">
                <a:solidFill>
                  <a:schemeClr val="tx1"/>
                </a:solidFill>
                <a:latin typeface="Arial" pitchFamily="34" charset="0"/>
                <a:ea typeface="MS PGothic" pitchFamily="34" charset="-128"/>
              </a:defRPr>
            </a:lvl1pPr>
            <a:lvl2pPr marL="742950" indent="-285750">
              <a:defRPr sz="2400" baseline="30000">
                <a:solidFill>
                  <a:schemeClr val="tx1"/>
                </a:solidFill>
                <a:latin typeface="Arial" pitchFamily="34" charset="0"/>
                <a:ea typeface="MS PGothic" pitchFamily="34" charset="-128"/>
              </a:defRPr>
            </a:lvl2pPr>
            <a:lvl3pPr marL="1143000" indent="-228600">
              <a:defRPr sz="2400" baseline="30000">
                <a:solidFill>
                  <a:schemeClr val="tx1"/>
                </a:solidFill>
                <a:latin typeface="Arial" pitchFamily="34" charset="0"/>
                <a:ea typeface="MS PGothic" pitchFamily="34" charset="-128"/>
              </a:defRPr>
            </a:lvl3pPr>
            <a:lvl4pPr marL="1600200" indent="-228600">
              <a:defRPr sz="2400" baseline="30000">
                <a:solidFill>
                  <a:schemeClr val="tx1"/>
                </a:solidFill>
                <a:latin typeface="Arial" pitchFamily="34" charset="0"/>
                <a:ea typeface="MS PGothic" pitchFamily="34" charset="-128"/>
              </a:defRPr>
            </a:lvl4pPr>
            <a:lvl5pPr marL="2057400" indent="-228600">
              <a:defRPr sz="2400" baseline="300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baseline="30000">
                <a:solidFill>
                  <a:schemeClr val="tx1"/>
                </a:solidFill>
                <a:latin typeface="Arial" pitchFamily="34" charset="0"/>
                <a:ea typeface="MS PGothic" pitchFamily="34" charset="-128"/>
              </a:defRPr>
            </a:lvl9pPr>
          </a:lstStyle>
          <a:p>
            <a:pPr fontAlgn="base">
              <a:spcBef>
                <a:spcPct val="0"/>
              </a:spcBef>
              <a:spcAft>
                <a:spcPct val="0"/>
              </a:spcAft>
            </a:pPr>
            <a:endParaRPr lang="fr-FR" altLang="fr-FR" sz="1800" b="1" dirty="0">
              <a:solidFill>
                <a:srgbClr val="000000"/>
              </a:solidFill>
              <a:latin typeface="Arial Narrow"/>
            </a:endParaRPr>
          </a:p>
          <a:p>
            <a:pPr fontAlgn="base">
              <a:spcBef>
                <a:spcPct val="0"/>
              </a:spcBef>
              <a:spcAft>
                <a:spcPct val="0"/>
              </a:spcAft>
            </a:pPr>
            <a:r>
              <a:rPr lang="fr-FR" altLang="fr-FR" sz="1800" b="1" dirty="0">
                <a:solidFill>
                  <a:srgbClr val="000000"/>
                </a:solidFill>
                <a:latin typeface="Arial Narrow"/>
              </a:rPr>
              <a:t>-Programme à la carte</a:t>
            </a:r>
          </a:p>
          <a:p>
            <a:pPr fontAlgn="base">
              <a:spcBef>
                <a:spcPct val="0"/>
              </a:spcBef>
              <a:spcAft>
                <a:spcPct val="0"/>
              </a:spcAft>
            </a:pPr>
            <a:r>
              <a:rPr lang="fr-FR" sz="1800" b="1" dirty="0">
                <a:solidFill>
                  <a:srgbClr val="000000"/>
                </a:solidFill>
                <a:latin typeface="Arial Narrow"/>
              </a:rPr>
              <a:t>-Facturation de chaque service</a:t>
            </a:r>
            <a:endParaRPr lang="fr-FR" altLang="fr-FR" sz="1800" b="1" dirty="0">
              <a:solidFill>
                <a:srgbClr val="000000"/>
              </a:solidFill>
              <a:latin typeface="Arial Narrow"/>
            </a:endParaRPr>
          </a:p>
        </p:txBody>
      </p:sp>
      <p:sp>
        <p:nvSpPr>
          <p:cNvPr id="10" name="ZoneTexte 9"/>
          <p:cNvSpPr txBox="1"/>
          <p:nvPr/>
        </p:nvSpPr>
        <p:spPr>
          <a:xfrm>
            <a:off x="1857358" y="4214819"/>
            <a:ext cx="285752" cy="338550"/>
          </a:xfrm>
          <a:prstGeom prst="rect">
            <a:avLst/>
          </a:prstGeom>
          <a:solidFill>
            <a:schemeClr val="bg1"/>
          </a:solidFill>
        </p:spPr>
        <p:txBody>
          <a:bodyPr wrap="square" lIns="91436" tIns="45718" rIns="91436" bIns="45718" rtlCol="0">
            <a:spAutoFit/>
          </a:bodyPr>
          <a:lstStyle/>
          <a:p>
            <a:pPr eaLnBrk="0" fontAlgn="base" hangingPunct="0">
              <a:spcBef>
                <a:spcPct val="0"/>
              </a:spcBef>
              <a:spcAft>
                <a:spcPct val="0"/>
              </a:spcAft>
            </a:pPr>
            <a:endParaRPr lang="fr-FR" sz="2400" baseline="30000" dirty="0">
              <a:solidFill>
                <a:srgbClr val="000000"/>
              </a:solidFill>
              <a:latin typeface="Arial" charset="0"/>
            </a:endParaRPr>
          </a:p>
        </p:txBody>
      </p:sp>
      <p:sp>
        <p:nvSpPr>
          <p:cNvPr id="11" name="ZoneTexte 10"/>
          <p:cNvSpPr txBox="1"/>
          <p:nvPr/>
        </p:nvSpPr>
        <p:spPr>
          <a:xfrm>
            <a:off x="2285986" y="3071811"/>
            <a:ext cx="285752" cy="338550"/>
          </a:xfrm>
          <a:prstGeom prst="rect">
            <a:avLst/>
          </a:prstGeom>
          <a:solidFill>
            <a:schemeClr val="bg1"/>
          </a:solidFill>
        </p:spPr>
        <p:txBody>
          <a:bodyPr wrap="square" lIns="91436" tIns="45718" rIns="91436" bIns="45718" rtlCol="0">
            <a:spAutoFit/>
          </a:bodyPr>
          <a:lstStyle/>
          <a:p>
            <a:pPr eaLnBrk="0" fontAlgn="base" hangingPunct="0">
              <a:spcBef>
                <a:spcPct val="0"/>
              </a:spcBef>
              <a:spcAft>
                <a:spcPct val="0"/>
              </a:spcAft>
            </a:pPr>
            <a:endParaRPr lang="fr-FR" sz="2400" baseline="30000" dirty="0">
              <a:solidFill>
                <a:srgbClr val="000000"/>
              </a:solidFill>
              <a:latin typeface="Arial" charset="0"/>
            </a:endParaRPr>
          </a:p>
        </p:txBody>
      </p:sp>
      <p:sp>
        <p:nvSpPr>
          <p:cNvPr id="12" name="Rectangle 11">
            <a:extLst>
              <a:ext uri="{FF2B5EF4-FFF2-40B4-BE49-F238E27FC236}">
                <a16:creationId xmlns:a16="http://schemas.microsoft.com/office/drawing/2014/main" id="{50F4813F-4AF0-4AD0-87DC-CBAF4F6F507A}"/>
              </a:ext>
            </a:extLst>
          </p:cNvPr>
          <p:cNvSpPr/>
          <p:nvPr/>
        </p:nvSpPr>
        <p:spPr bwMode="auto">
          <a:xfrm>
            <a:off x="28783" y="3663652"/>
            <a:ext cx="2661455" cy="4082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36" tIns="45718" rIns="91436" bIns="45718" numCol="1" rtlCol="0" anchor="t" anchorCtr="0" compatLnSpc="1">
            <a:prstTxWarp prst="textNoShape">
              <a:avLst/>
            </a:prstTxWarp>
          </a:bodyPr>
          <a:lstStyle/>
          <a:p>
            <a:pPr defTabSz="914355" eaLnBrk="0" fontAlgn="base" hangingPunct="0">
              <a:spcBef>
                <a:spcPct val="0"/>
              </a:spcBef>
              <a:spcAft>
                <a:spcPct val="0"/>
              </a:spcAft>
            </a:pPr>
            <a:endParaRPr lang="fr-FR" sz="2400" baseline="30000" dirty="0">
              <a:solidFill>
                <a:srgbClr val="000000"/>
              </a:solidFill>
              <a:latin typeface="Arial" charset="0"/>
            </a:endParaRPr>
          </a:p>
        </p:txBody>
      </p:sp>
      <p:pic>
        <p:nvPicPr>
          <p:cNvPr id="13" name="Image 12" descr="jra2019_vignette large_20cm.png">
            <a:extLst>
              <a:ext uri="{FF2B5EF4-FFF2-40B4-BE49-F238E27FC236}">
                <a16:creationId xmlns:a16="http://schemas.microsoft.com/office/drawing/2014/main" id="{11D2A0B9-7A96-4D48-8903-102CBCE96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449804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jra2019_vignette large_20cm.png">
            <a:extLst>
              <a:ext uri="{FF2B5EF4-FFF2-40B4-BE49-F238E27FC236}">
                <a16:creationId xmlns:a16="http://schemas.microsoft.com/office/drawing/2014/main" id="{F986F887-EF58-4743-B935-1369EA646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
        <p:nvSpPr>
          <p:cNvPr id="8" name="Titre 1">
            <a:extLst>
              <a:ext uri="{FF2B5EF4-FFF2-40B4-BE49-F238E27FC236}">
                <a16:creationId xmlns:a16="http://schemas.microsoft.com/office/drawing/2014/main" id="{5BEF5CFA-4635-421C-83D6-24A54FAA7DDE}"/>
              </a:ext>
            </a:extLst>
          </p:cNvPr>
          <p:cNvSpPr txBox="1">
            <a:spLocks/>
          </p:cNvSpPr>
          <p:nvPr/>
        </p:nvSpPr>
        <p:spPr>
          <a:xfrm>
            <a:off x="541255" y="2110446"/>
            <a:ext cx="8415867" cy="1879601"/>
          </a:xfrm>
          <a:prstGeom prst="rect">
            <a:avLst/>
          </a:prstGeom>
        </p:spPr>
        <p:txBody>
          <a:bodyPr>
            <a:noAutofit/>
          </a:bodyPr>
          <a:lstStyle>
            <a:lvl1pPr algn="ctr" defTabSz="457200" rtl="0" eaLnBrk="1" latinLnBrk="0" hangingPunct="1">
              <a:spcBef>
                <a:spcPct val="0"/>
              </a:spcBef>
              <a:buNone/>
              <a:defRPr sz="4400" b="1" kern="1200">
                <a:solidFill>
                  <a:srgbClr val="57AFAA"/>
                </a:solidFill>
                <a:latin typeface="+mj-lt"/>
                <a:ea typeface="+mj-ea"/>
                <a:cs typeface="+mj-cs"/>
              </a:defRPr>
            </a:lvl1pPr>
          </a:lstStyle>
          <a:p>
            <a:r>
              <a:rPr lang="fr-FR" dirty="0"/>
              <a:t>Programme d’</a:t>
            </a:r>
            <a:r>
              <a:rPr lang="fr-FR" dirty="0" err="1"/>
              <a:t>antibiotic</a:t>
            </a:r>
            <a:r>
              <a:rPr lang="fr-FR" dirty="0"/>
              <a:t> stewardship en </a:t>
            </a:r>
            <a:br>
              <a:rPr lang="fr-FR" dirty="0"/>
            </a:br>
            <a:r>
              <a:rPr lang="fr-FR" dirty="0"/>
              <a:t> EHPAD</a:t>
            </a:r>
            <a:endParaRPr lang="fr-FR" sz="60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C38C1-A27B-425C-8555-6FC431C878FD}"/>
              </a:ext>
            </a:extLst>
          </p:cNvPr>
          <p:cNvSpPr>
            <a:spLocks noGrp="1"/>
          </p:cNvSpPr>
          <p:nvPr>
            <p:ph type="title" idx="4294967295"/>
          </p:nvPr>
        </p:nvSpPr>
        <p:spPr>
          <a:xfrm>
            <a:off x="0" y="911570"/>
            <a:ext cx="9150424" cy="980728"/>
          </a:xfrm>
          <a:solidFill>
            <a:schemeClr val="bg1"/>
          </a:solidFill>
        </p:spPr>
        <p:txBody>
          <a:bodyPr>
            <a:normAutofit fontScale="90000"/>
          </a:bodyPr>
          <a:lstStyle/>
          <a:p>
            <a:r>
              <a:rPr lang="fr-FR" dirty="0"/>
              <a:t>Problématiques spécifiques aux EHPAD</a:t>
            </a:r>
          </a:p>
        </p:txBody>
      </p:sp>
      <p:sp>
        <p:nvSpPr>
          <p:cNvPr id="3" name="Espace réservé du texte 2">
            <a:extLst>
              <a:ext uri="{FF2B5EF4-FFF2-40B4-BE49-F238E27FC236}">
                <a16:creationId xmlns:a16="http://schemas.microsoft.com/office/drawing/2014/main" id="{624852F3-C541-4590-A7DC-6D6D3E6EC415}"/>
              </a:ext>
            </a:extLst>
          </p:cNvPr>
          <p:cNvSpPr>
            <a:spLocks noGrp="1"/>
          </p:cNvSpPr>
          <p:nvPr>
            <p:ph type="body" idx="1"/>
          </p:nvPr>
        </p:nvSpPr>
        <p:spPr>
          <a:xfrm>
            <a:off x="451499" y="1844824"/>
            <a:ext cx="8229600" cy="3886200"/>
          </a:xfrm>
        </p:spPr>
        <p:txBody>
          <a:bodyPr>
            <a:normAutofit fontScale="92500" lnSpcReduction="20000"/>
          </a:bodyPr>
          <a:lstStyle/>
          <a:p>
            <a:r>
              <a:rPr lang="fr-FR" dirty="0"/>
              <a:t>Difficultés diagnostics :</a:t>
            </a:r>
          </a:p>
          <a:p>
            <a:pPr lvl="1"/>
            <a:r>
              <a:rPr lang="fr-FR" dirty="0"/>
              <a:t>Signes cliniques aspécifiques</a:t>
            </a:r>
          </a:p>
          <a:p>
            <a:pPr lvl="1"/>
            <a:r>
              <a:rPr lang="fr-FR" dirty="0"/>
              <a:t>Interrogatoire non contributif</a:t>
            </a:r>
          </a:p>
          <a:p>
            <a:pPr lvl="1"/>
            <a:r>
              <a:rPr lang="fr-FR" dirty="0"/>
              <a:t>Difficulté du diagnostic positif des IU</a:t>
            </a:r>
          </a:p>
          <a:p>
            <a:pPr lvl="1"/>
            <a:endParaRPr lang="fr-FR" dirty="0"/>
          </a:p>
          <a:p>
            <a:r>
              <a:rPr lang="fr-FR" dirty="0"/>
              <a:t>Equipe médicale et paramédicale :</a:t>
            </a:r>
          </a:p>
          <a:p>
            <a:pPr lvl="1"/>
            <a:r>
              <a:rPr lang="fr-FR" dirty="0" err="1"/>
              <a:t>Turn</a:t>
            </a:r>
            <a:r>
              <a:rPr lang="fr-FR" dirty="0"/>
              <a:t> over des IDE et AS non formés</a:t>
            </a:r>
          </a:p>
          <a:p>
            <a:pPr lvl="1"/>
            <a:r>
              <a:rPr lang="fr-FR" dirty="0"/>
              <a:t>Médecin </a:t>
            </a:r>
            <a:r>
              <a:rPr lang="fr-FR" dirty="0" err="1"/>
              <a:t>co</a:t>
            </a:r>
            <a:r>
              <a:rPr lang="fr-FR" dirty="0"/>
              <a:t> non prescripteur et multiplicité des MG</a:t>
            </a:r>
          </a:p>
          <a:p>
            <a:pPr lvl="1"/>
            <a:r>
              <a:rPr lang="fr-FR" dirty="0"/>
              <a:t>Prescription médicale sur simple appel de l’IDE</a:t>
            </a:r>
          </a:p>
          <a:p>
            <a:pPr lvl="1"/>
            <a:endParaRPr lang="fr-FR" dirty="0"/>
          </a:p>
          <a:p>
            <a:pPr lvl="1"/>
            <a:endParaRPr lang="fr-FR" dirty="0"/>
          </a:p>
        </p:txBody>
      </p:sp>
      <p:pic>
        <p:nvPicPr>
          <p:cNvPr id="4" name="Image 3" descr="jra2019_vignette large_20cm.png">
            <a:extLst>
              <a:ext uri="{FF2B5EF4-FFF2-40B4-BE49-F238E27FC236}">
                <a16:creationId xmlns:a16="http://schemas.microsoft.com/office/drawing/2014/main" id="{CC7ACAF5-C6FF-4F3F-AE9A-1733C2B7D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504606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DC38C1-A27B-425C-8555-6FC431C878FD}"/>
              </a:ext>
            </a:extLst>
          </p:cNvPr>
          <p:cNvSpPr>
            <a:spLocks noGrp="1"/>
          </p:cNvSpPr>
          <p:nvPr>
            <p:ph type="title" idx="4294967295"/>
          </p:nvPr>
        </p:nvSpPr>
        <p:spPr>
          <a:xfrm>
            <a:off x="84841" y="958076"/>
            <a:ext cx="9144000" cy="941337"/>
          </a:xfrm>
          <a:solidFill>
            <a:schemeClr val="bg1"/>
          </a:solidFill>
        </p:spPr>
        <p:txBody>
          <a:bodyPr>
            <a:normAutofit fontScale="90000"/>
          </a:bodyPr>
          <a:lstStyle/>
          <a:p>
            <a:r>
              <a:rPr lang="fr-FR" dirty="0"/>
              <a:t>Problématiques spécifiques aux EHPAD</a:t>
            </a:r>
          </a:p>
        </p:txBody>
      </p:sp>
      <p:sp>
        <p:nvSpPr>
          <p:cNvPr id="3" name="Espace réservé du texte 2">
            <a:extLst>
              <a:ext uri="{FF2B5EF4-FFF2-40B4-BE49-F238E27FC236}">
                <a16:creationId xmlns:a16="http://schemas.microsoft.com/office/drawing/2014/main" id="{624852F3-C541-4590-A7DC-6D6D3E6EC415}"/>
              </a:ext>
            </a:extLst>
          </p:cNvPr>
          <p:cNvSpPr>
            <a:spLocks noGrp="1"/>
          </p:cNvSpPr>
          <p:nvPr>
            <p:ph type="body" idx="1"/>
          </p:nvPr>
        </p:nvSpPr>
        <p:spPr>
          <a:xfrm>
            <a:off x="451499" y="1628800"/>
            <a:ext cx="8229600" cy="4485242"/>
          </a:xfrm>
        </p:spPr>
        <p:txBody>
          <a:bodyPr>
            <a:normAutofit lnSpcReduction="10000"/>
          </a:bodyPr>
          <a:lstStyle/>
          <a:p>
            <a:pPr>
              <a:lnSpc>
                <a:spcPct val="150000"/>
              </a:lnSpc>
            </a:pPr>
            <a:r>
              <a:rPr lang="fr-FR" dirty="0"/>
              <a:t>Forte prévalence des colonisations</a:t>
            </a:r>
          </a:p>
          <a:p>
            <a:pPr>
              <a:lnSpc>
                <a:spcPct val="150000"/>
              </a:lnSpc>
            </a:pPr>
            <a:r>
              <a:rPr lang="en-US" dirty="0" err="1"/>
              <a:t>Epidémio</a:t>
            </a:r>
            <a:r>
              <a:rPr lang="en-US" dirty="0"/>
              <a:t>  de la résistance non </a:t>
            </a:r>
            <a:r>
              <a:rPr lang="en-US" dirty="0" err="1"/>
              <a:t>connue</a:t>
            </a:r>
            <a:endParaRPr lang="en-US" dirty="0"/>
          </a:p>
          <a:p>
            <a:pPr>
              <a:lnSpc>
                <a:spcPct val="150000"/>
              </a:lnSpc>
            </a:pPr>
            <a:r>
              <a:rPr lang="en-US" dirty="0"/>
              <a:t>Absence de guidelines </a:t>
            </a:r>
            <a:r>
              <a:rPr lang="fr-FR" dirty="0"/>
              <a:t>spécifiques</a:t>
            </a:r>
          </a:p>
          <a:p>
            <a:r>
              <a:rPr lang="fr-FR" dirty="0"/>
              <a:t>Soins palliatifs : </a:t>
            </a:r>
            <a:r>
              <a:rPr lang="fr-FR" sz="2400" dirty="0"/>
              <a:t>42% des résidents déments reçoivent une antibiothérapie dans les 15j précédant leur décès </a:t>
            </a:r>
          </a:p>
          <a:p>
            <a:endParaRPr lang="fr-FR" dirty="0"/>
          </a:p>
          <a:p>
            <a:r>
              <a:rPr lang="fr-FR" dirty="0"/>
              <a:t>Pression des familles</a:t>
            </a:r>
            <a:endParaRPr lang="en-US" dirty="0"/>
          </a:p>
        </p:txBody>
      </p:sp>
      <p:sp>
        <p:nvSpPr>
          <p:cNvPr id="4" name="Text Box 4">
            <a:extLst>
              <a:ext uri="{FF2B5EF4-FFF2-40B4-BE49-F238E27FC236}">
                <a16:creationId xmlns:a16="http://schemas.microsoft.com/office/drawing/2014/main" id="{21D1C21B-63C3-4DE5-9D99-5153423853FB}"/>
              </a:ext>
            </a:extLst>
          </p:cNvPr>
          <p:cNvSpPr txBox="1">
            <a:spLocks noChangeArrowheads="1"/>
          </p:cNvSpPr>
          <p:nvPr/>
        </p:nvSpPr>
        <p:spPr bwMode="auto">
          <a:xfrm>
            <a:off x="5940152" y="4826414"/>
            <a:ext cx="2458616" cy="400110"/>
          </a:xfrm>
          <a:prstGeom prst="rect">
            <a:avLst/>
          </a:prstGeom>
          <a:solidFill>
            <a:srgbClr val="00FFFF"/>
          </a:solidFill>
          <a:ln w="9525">
            <a:noFill/>
            <a:miter lim="800000"/>
            <a:headEnd/>
            <a:tailEnd/>
          </a:ln>
        </p:spPr>
        <p:txBody>
          <a:bodyPr wrap="square">
            <a:spAutoFit/>
          </a:bodyPr>
          <a:lstStyle/>
          <a:p>
            <a:r>
              <a:rPr lang="en-US" dirty="0"/>
              <a:t>D </a:t>
            </a:r>
            <a:r>
              <a:rPr lang="en-US" dirty="0" err="1"/>
              <a:t>Agata</a:t>
            </a:r>
            <a:r>
              <a:rPr lang="en-US" dirty="0"/>
              <a:t> AIM 2008</a:t>
            </a:r>
            <a:endParaRPr lang="fr-FR" dirty="0"/>
          </a:p>
        </p:txBody>
      </p:sp>
      <p:sp>
        <p:nvSpPr>
          <p:cNvPr id="5" name="Text Box 4">
            <a:extLst>
              <a:ext uri="{FF2B5EF4-FFF2-40B4-BE49-F238E27FC236}">
                <a16:creationId xmlns:a16="http://schemas.microsoft.com/office/drawing/2014/main" id="{9A7B240C-E1E0-40F8-B9B4-AF73DBCD1834}"/>
              </a:ext>
            </a:extLst>
          </p:cNvPr>
          <p:cNvSpPr txBox="1">
            <a:spLocks noChangeArrowheads="1"/>
          </p:cNvSpPr>
          <p:nvPr/>
        </p:nvSpPr>
        <p:spPr bwMode="auto">
          <a:xfrm>
            <a:off x="5494715" y="5913987"/>
            <a:ext cx="3635896" cy="400110"/>
          </a:xfrm>
          <a:prstGeom prst="rect">
            <a:avLst/>
          </a:prstGeom>
          <a:solidFill>
            <a:srgbClr val="00FFFF"/>
          </a:solidFill>
          <a:ln w="9525">
            <a:noFill/>
            <a:miter lim="800000"/>
            <a:headEnd/>
            <a:tailEnd/>
          </a:ln>
        </p:spPr>
        <p:txBody>
          <a:bodyPr wrap="square">
            <a:spAutoFit/>
          </a:bodyPr>
          <a:lstStyle/>
          <a:p>
            <a:r>
              <a:rPr lang="en-US" dirty="0"/>
              <a:t>Van </a:t>
            </a:r>
            <a:r>
              <a:rPr lang="en-US" dirty="0" err="1"/>
              <a:t>Schooneveled</a:t>
            </a:r>
            <a:r>
              <a:rPr lang="en-US" dirty="0"/>
              <a:t> ICHE 2011</a:t>
            </a:r>
            <a:endParaRPr lang="fr-FR" dirty="0"/>
          </a:p>
        </p:txBody>
      </p:sp>
      <p:pic>
        <p:nvPicPr>
          <p:cNvPr id="6" name="Image 5" descr="jra2019_vignette large_20cm.png">
            <a:extLst>
              <a:ext uri="{FF2B5EF4-FFF2-40B4-BE49-F238E27FC236}">
                <a16:creationId xmlns:a16="http://schemas.microsoft.com/office/drawing/2014/main" id="{2933454C-1FCF-41B0-9D2A-BD5FA0F99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1094422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5163" y="1927607"/>
            <a:ext cx="7886700" cy="2852737"/>
          </a:xfrm>
        </p:spPr>
        <p:txBody>
          <a:bodyPr/>
          <a:lstStyle/>
          <a:p>
            <a:pPr algn="ctr"/>
            <a:br>
              <a:rPr lang="fr-FR" b="1" dirty="0">
                <a:solidFill>
                  <a:srgbClr val="0070C0"/>
                </a:solidFill>
              </a:rPr>
            </a:br>
            <a:r>
              <a:rPr lang="fr-FR" b="0" dirty="0"/>
              <a:t>Impact de l’implémentation du kit dans un EHPAD à Bondy</a:t>
            </a:r>
            <a:endParaRPr lang="fr-FR" sz="4400" b="0" dirty="0"/>
          </a:p>
        </p:txBody>
      </p:sp>
      <p:sp>
        <p:nvSpPr>
          <p:cNvPr id="3" name="Espace réservé du texte 2"/>
          <p:cNvSpPr>
            <a:spLocks noGrp="1"/>
          </p:cNvSpPr>
          <p:nvPr>
            <p:ph type="body" idx="1"/>
          </p:nvPr>
        </p:nvSpPr>
        <p:spPr>
          <a:xfrm>
            <a:off x="857839" y="3949831"/>
            <a:ext cx="7636874" cy="457069"/>
          </a:xfrm>
        </p:spPr>
        <p:txBody>
          <a:bodyPr>
            <a:normAutofit fontScale="92500" lnSpcReduction="10000"/>
          </a:bodyPr>
          <a:lstStyle/>
          <a:p>
            <a:pPr algn="ctr"/>
            <a:r>
              <a:rPr lang="fr-FR" sz="2700" dirty="0">
                <a:solidFill>
                  <a:schemeClr val="tx1"/>
                </a:solidFill>
              </a:rPr>
              <a:t>Etude mono-centrique prospective</a:t>
            </a:r>
          </a:p>
        </p:txBody>
      </p:sp>
      <p:pic>
        <p:nvPicPr>
          <p:cNvPr id="4" name="Image 3" descr="jra2019_vignette large_20cm.png">
            <a:extLst>
              <a:ext uri="{FF2B5EF4-FFF2-40B4-BE49-F238E27FC236}">
                <a16:creationId xmlns:a16="http://schemas.microsoft.com/office/drawing/2014/main" id="{563C2C2D-724E-40D1-A99A-F712D095B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815760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6143" y="963083"/>
            <a:ext cx="9144000" cy="884237"/>
          </a:xfrm>
          <a:solidFill>
            <a:schemeClr val="bg1"/>
          </a:solidFill>
        </p:spPr>
        <p:txBody>
          <a:bodyPr/>
          <a:lstStyle/>
          <a:p>
            <a:r>
              <a:rPr lang="fr-FR" b="1" dirty="0"/>
              <a:t>Présentation de l’ EHPAD</a:t>
            </a:r>
          </a:p>
        </p:txBody>
      </p:sp>
      <p:sp>
        <p:nvSpPr>
          <p:cNvPr id="7" name="Espace réservé du contenu 6"/>
          <p:cNvSpPr>
            <a:spLocks noGrp="1"/>
          </p:cNvSpPr>
          <p:nvPr>
            <p:ph sz="half" idx="1"/>
          </p:nvPr>
        </p:nvSpPr>
        <p:spPr>
          <a:xfrm>
            <a:off x="-172923" y="2010288"/>
            <a:ext cx="8424936" cy="3672408"/>
          </a:xfrm>
        </p:spPr>
        <p:txBody>
          <a:bodyPr>
            <a:normAutofit fontScale="92500" lnSpcReduction="20000"/>
          </a:bodyPr>
          <a:lstStyle/>
          <a:p>
            <a:pPr lvl="2"/>
            <a:r>
              <a:rPr lang="fr-FR" sz="2400" b="1" dirty="0"/>
              <a:t>115 résidents</a:t>
            </a:r>
          </a:p>
          <a:p>
            <a:pPr lvl="2"/>
            <a:r>
              <a:rPr lang="fr-FR" sz="2400" dirty="0"/>
              <a:t>Moyenne d’âge : 88 ans</a:t>
            </a:r>
          </a:p>
          <a:p>
            <a:pPr lvl="2"/>
            <a:r>
              <a:rPr lang="fr-FR" sz="2400" dirty="0"/>
              <a:t>DMS : 3 ans et 5 mois</a:t>
            </a:r>
          </a:p>
          <a:p>
            <a:pPr lvl="2"/>
            <a:r>
              <a:rPr lang="fr-FR" sz="2400" dirty="0"/>
              <a:t>73% des résidants présentent une pathologie démentielle</a:t>
            </a:r>
          </a:p>
          <a:p>
            <a:pPr lvl="2"/>
            <a:r>
              <a:rPr lang="fr-FR" sz="2400" dirty="0"/>
              <a:t>66 % sont incontinents</a:t>
            </a:r>
          </a:p>
          <a:p>
            <a:pPr lvl="2"/>
            <a:r>
              <a:rPr lang="fr-FR" sz="2400" dirty="0"/>
              <a:t>67% sont grabataires</a:t>
            </a:r>
          </a:p>
          <a:p>
            <a:pPr lvl="2"/>
            <a:r>
              <a:rPr lang="fr-FR" sz="2400" dirty="0"/>
              <a:t>2 IDE la journée, aucun la nuit</a:t>
            </a:r>
            <a:endParaRPr lang="fr-FR" sz="1100" dirty="0"/>
          </a:p>
        </p:txBody>
      </p:sp>
      <p:sp>
        <p:nvSpPr>
          <p:cNvPr id="3" name="Espace réservé du contenu 2"/>
          <p:cNvSpPr>
            <a:spLocks noGrp="1"/>
          </p:cNvSpPr>
          <p:nvPr>
            <p:ph sz="half" idx="2"/>
          </p:nvPr>
        </p:nvSpPr>
        <p:spPr>
          <a:xfrm>
            <a:off x="366143" y="4492880"/>
            <a:ext cx="5760640" cy="1728192"/>
          </a:xfrm>
        </p:spPr>
        <p:txBody>
          <a:bodyPr>
            <a:normAutofit fontScale="92500" lnSpcReduction="20000"/>
          </a:bodyPr>
          <a:lstStyle/>
          <a:p>
            <a:pPr marL="457200" lvl="1" indent="0">
              <a:buNone/>
            </a:pPr>
            <a:r>
              <a:rPr lang="pt-BR" b="1" dirty="0"/>
              <a:t>  </a:t>
            </a:r>
            <a:r>
              <a:rPr lang="fr-FR" b="1" dirty="0"/>
              <a:t>intervenants libéraux</a:t>
            </a:r>
          </a:p>
          <a:p>
            <a:pPr lvl="2"/>
            <a:r>
              <a:rPr lang="fr-FR" sz="2400" dirty="0"/>
              <a:t>32 médecins généralistes</a:t>
            </a:r>
          </a:p>
          <a:p>
            <a:pPr lvl="2"/>
            <a:r>
              <a:rPr lang="fr-FR" sz="2400" dirty="0"/>
              <a:t>1 dermatologue/1chirurgien dentiste</a:t>
            </a:r>
          </a:p>
          <a:p>
            <a:pPr lvl="2"/>
            <a:r>
              <a:rPr lang="fr-FR" sz="2400" dirty="0"/>
              <a:t>4 orthophonistes/5 kinésithérapeutes</a:t>
            </a:r>
          </a:p>
          <a:p>
            <a:pPr lvl="2"/>
            <a:r>
              <a:rPr lang="fr-FR" sz="2400" dirty="0"/>
              <a:t>1 pédicure podologue</a:t>
            </a:r>
          </a:p>
          <a:p>
            <a:endParaRPr lang="fr-FR" dirty="0"/>
          </a:p>
        </p:txBody>
      </p:sp>
      <p:pic>
        <p:nvPicPr>
          <p:cNvPr id="5" name="Image 4" descr="jra2019_vignette large_20cm.png">
            <a:extLst>
              <a:ext uri="{FF2B5EF4-FFF2-40B4-BE49-F238E27FC236}">
                <a16:creationId xmlns:a16="http://schemas.microsoft.com/office/drawing/2014/main" id="{A8C0432D-6CB1-4523-848A-3870F25E1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948597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6-06-15 à 16.45.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810" y="2441726"/>
            <a:ext cx="3971925" cy="2695575"/>
          </a:xfrm>
          <a:prstGeom prst="rect">
            <a:avLst/>
          </a:prstGeom>
        </p:spPr>
      </p:pic>
      <p:sp>
        <p:nvSpPr>
          <p:cNvPr id="5" name="Titre 4"/>
          <p:cNvSpPr>
            <a:spLocks noGrp="1"/>
          </p:cNvSpPr>
          <p:nvPr>
            <p:ph type="title"/>
          </p:nvPr>
        </p:nvSpPr>
        <p:spPr>
          <a:xfrm>
            <a:off x="1617413" y="1170246"/>
            <a:ext cx="6172200" cy="564543"/>
          </a:xfrm>
        </p:spPr>
        <p:txBody>
          <a:bodyPr>
            <a:normAutofit fontScale="90000"/>
          </a:bodyPr>
          <a:lstStyle/>
          <a:p>
            <a:pPr algn="l"/>
            <a:r>
              <a:rPr lang="fr-FR" b="1" dirty="0">
                <a:solidFill>
                  <a:srgbClr val="0070C0"/>
                </a:solidFill>
                <a:cs typeface="Arial"/>
              </a:rPr>
              <a:t>Evolution ECBU/ AB</a:t>
            </a:r>
          </a:p>
        </p:txBody>
      </p:sp>
      <p:sp>
        <p:nvSpPr>
          <p:cNvPr id="6" name="Espace réservé du contenu 5"/>
          <p:cNvSpPr>
            <a:spLocks noGrp="1"/>
          </p:cNvSpPr>
          <p:nvPr>
            <p:ph idx="1"/>
          </p:nvPr>
        </p:nvSpPr>
        <p:spPr>
          <a:xfrm>
            <a:off x="1410979" y="2045139"/>
            <a:ext cx="6172200" cy="288946"/>
          </a:xfrm>
        </p:spPr>
        <p:txBody>
          <a:bodyPr>
            <a:normAutofit fontScale="85000" lnSpcReduction="20000"/>
          </a:bodyPr>
          <a:lstStyle/>
          <a:p>
            <a:r>
              <a:rPr lang="fr-FR" sz="1800" dirty="0">
                <a:latin typeface="Arial"/>
                <a:cs typeface="Arial"/>
              </a:rPr>
              <a:t>1 EHPAD, 115 résidants, 32 MG</a:t>
            </a:r>
          </a:p>
        </p:txBody>
      </p:sp>
      <p:sp>
        <p:nvSpPr>
          <p:cNvPr id="2" name="Rectangle 1"/>
          <p:cNvSpPr/>
          <p:nvPr/>
        </p:nvSpPr>
        <p:spPr>
          <a:xfrm>
            <a:off x="4653612" y="2441727"/>
            <a:ext cx="1808821" cy="293163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Connecteur droit avec flèche 17"/>
          <p:cNvCxnSpPr/>
          <p:nvPr/>
        </p:nvCxnSpPr>
        <p:spPr>
          <a:xfrm>
            <a:off x="3444163" y="4832304"/>
            <a:ext cx="0" cy="60999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444163" y="2687240"/>
            <a:ext cx="1605462" cy="4494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4F81BD"/>
                </a:solidFill>
                <a:effectLst/>
                <a:uLnTx/>
                <a:uFillTx/>
                <a:latin typeface="Arial"/>
                <a:ea typeface="+mn-ea"/>
                <a:cs typeface="Arial"/>
              </a:rPr>
              <a:t>ECBU prescrits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C0504D"/>
                </a:solidFill>
                <a:effectLst/>
                <a:uLnTx/>
                <a:uFillTx/>
                <a:latin typeface="Arial"/>
                <a:ea typeface="+mn-ea"/>
                <a:cs typeface="Arial"/>
              </a:rPr>
              <a:t>ECBU </a:t>
            </a:r>
            <a:r>
              <a:rPr kumimoji="0" lang="fr-FR" sz="1350" b="0" i="0" u="none" strike="noStrike" kern="1200" cap="none" spc="0" normalizeH="0" baseline="0" noProof="0" dirty="0">
                <a:ln>
                  <a:noFill/>
                </a:ln>
                <a:solidFill>
                  <a:srgbClr val="C0504D"/>
                </a:solidFill>
                <a:effectLst/>
                <a:uLnTx/>
                <a:uFillTx/>
                <a:latin typeface="Wingdings"/>
                <a:ea typeface="Wingdings"/>
                <a:cs typeface="Wingdings"/>
                <a:sym typeface="Wingdings"/>
              </a:rPr>
              <a:t></a:t>
            </a:r>
            <a:r>
              <a:rPr kumimoji="0" lang="fr-FR" sz="1350" b="0" i="0" u="none" strike="noStrike" kern="1200" cap="none" spc="0" normalizeH="0" baseline="0" noProof="0" dirty="0">
                <a:ln>
                  <a:noFill/>
                </a:ln>
                <a:solidFill>
                  <a:srgbClr val="C0504D"/>
                </a:solidFill>
                <a:effectLst/>
                <a:uLnTx/>
                <a:uFillTx/>
                <a:latin typeface="Arial"/>
                <a:ea typeface="+mn-ea"/>
                <a:cs typeface="Arial"/>
                <a:sym typeface="Wingdings"/>
              </a:rPr>
              <a:t> </a:t>
            </a:r>
            <a:r>
              <a:rPr kumimoji="0" lang="fr-FR" sz="1350" b="0" i="0" u="none" strike="noStrike" kern="1200" cap="none" spc="0" normalizeH="0" baseline="0" noProof="0" dirty="0">
                <a:ln>
                  <a:noFill/>
                </a:ln>
                <a:solidFill>
                  <a:srgbClr val="C0504D"/>
                </a:solidFill>
                <a:effectLst/>
                <a:uLnTx/>
                <a:uFillTx/>
                <a:latin typeface="Arial"/>
                <a:ea typeface="+mn-ea"/>
                <a:cs typeface="Arial"/>
              </a:rPr>
              <a:t>ATB</a:t>
            </a:r>
          </a:p>
        </p:txBody>
      </p:sp>
      <p:sp>
        <p:nvSpPr>
          <p:cNvPr id="27" name="Rectangle 26"/>
          <p:cNvSpPr/>
          <p:nvPr/>
        </p:nvSpPr>
        <p:spPr>
          <a:xfrm>
            <a:off x="2373856" y="5442298"/>
            <a:ext cx="2279756" cy="2996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000090"/>
                </a:solidFill>
                <a:effectLst/>
                <a:uLnTx/>
                <a:uFillTx/>
                <a:latin typeface="Arial"/>
                <a:ea typeface="+mn-ea"/>
                <a:cs typeface="Arial"/>
              </a:rPr>
              <a:t>Mise en place du KIT</a:t>
            </a:r>
          </a:p>
        </p:txBody>
      </p:sp>
      <p:sp>
        <p:nvSpPr>
          <p:cNvPr id="29" name="Rectangle 28"/>
          <p:cNvSpPr/>
          <p:nvPr/>
        </p:nvSpPr>
        <p:spPr>
          <a:xfrm>
            <a:off x="4931892" y="2495234"/>
            <a:ext cx="2857723" cy="748493"/>
          </a:xfrm>
          <a:prstGeom prst="rect">
            <a:avLst/>
          </a:prstGeom>
          <a:ln w="28575" cmpd="sng">
            <a:solidFill>
              <a:schemeClr val="bg1">
                <a:lumMod val="6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257175"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rPr>
              <a:t>Nombre ECBU divisé par 2</a:t>
            </a:r>
          </a:p>
          <a:p>
            <a:pPr marL="257175"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rPr>
              <a:t>Durée traitement : 11 j </a:t>
            </a:r>
            <a:r>
              <a:rPr kumimoji="0" lang="fr-FR" sz="1500" b="0" i="0" u="none" strike="noStrike" kern="1200" cap="none" spc="0" normalizeH="0" baseline="0" noProof="0" dirty="0">
                <a:ln>
                  <a:noFill/>
                </a:ln>
                <a:solidFill>
                  <a:prstClr val="black"/>
                </a:solidFill>
                <a:effectLst/>
                <a:uLnTx/>
                <a:uFillTx/>
                <a:latin typeface="Wingdings"/>
                <a:ea typeface="Wingdings"/>
                <a:cs typeface="Wingdings"/>
                <a:sym typeface="Wingdings"/>
              </a:rPr>
              <a:t></a:t>
            </a:r>
            <a:r>
              <a:rPr kumimoji="0" lang="fr-FR" sz="1500" b="0" i="0" u="none" strike="noStrike" kern="1200" cap="none" spc="0" normalizeH="0" baseline="0" noProof="0" dirty="0">
                <a:ln>
                  <a:noFill/>
                </a:ln>
                <a:solidFill>
                  <a:prstClr val="black"/>
                </a:solidFill>
                <a:effectLst/>
                <a:uLnTx/>
                <a:uFillTx/>
                <a:latin typeface="Arial"/>
                <a:ea typeface="+mn-ea"/>
                <a:cs typeface="Arial"/>
                <a:sym typeface="Wingdings"/>
              </a:rPr>
              <a:t> </a:t>
            </a:r>
            <a:r>
              <a:rPr kumimoji="0" lang="fr-FR" sz="1500" b="0" i="0" u="none" strike="noStrike" kern="1200" cap="none" spc="0" normalizeH="0" baseline="0" noProof="0" dirty="0">
                <a:ln>
                  <a:noFill/>
                </a:ln>
                <a:solidFill>
                  <a:prstClr val="black"/>
                </a:solidFill>
                <a:effectLst/>
                <a:uLnTx/>
                <a:uFillTx/>
                <a:latin typeface="Arial"/>
                <a:ea typeface="+mn-ea"/>
                <a:cs typeface="Arial"/>
              </a:rPr>
              <a:t>6 j</a:t>
            </a:r>
          </a:p>
          <a:p>
            <a:pPr marL="257175"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rPr>
              <a:t>FQ – 36 %</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p:cNvSpPr/>
          <p:nvPr/>
        </p:nvSpPr>
        <p:spPr>
          <a:xfrm>
            <a:off x="4931892" y="3661093"/>
            <a:ext cx="2857723" cy="1171211"/>
          </a:xfrm>
          <a:prstGeom prst="rect">
            <a:avLst/>
          </a:prstGeom>
          <a:ln w="28575" cmpd="sng">
            <a:solidFill>
              <a:srgbClr val="A6A6A6"/>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000090"/>
                </a:solidFill>
                <a:effectLst/>
                <a:uLnTx/>
                <a:uFillTx/>
                <a:latin typeface="Arial"/>
                <a:ea typeface="+mn-ea"/>
                <a:cs typeface="Arial"/>
              </a:rPr>
              <a:t>MAIS, évaluation conformité</a:t>
            </a:r>
          </a:p>
          <a:p>
            <a:pPr marL="0" marR="0" lvl="0" indent="0" algn="ctr" defTabSz="342900" rtl="0" eaLnBrk="1" fontAlgn="auto" latinLnBrk="0" hangingPunct="1">
              <a:lnSpc>
                <a:spcPct val="100000"/>
              </a:lnSpc>
              <a:spcBef>
                <a:spcPts val="0"/>
              </a:spcBef>
              <a:spcAft>
                <a:spcPts val="900"/>
              </a:spcAft>
              <a:buClrTx/>
              <a:buSzTx/>
              <a:buFontTx/>
              <a:buNone/>
              <a:tabLst/>
              <a:defRPr/>
            </a:pPr>
            <a:r>
              <a:rPr kumimoji="0" lang="fr-FR" sz="1500" b="1" i="0" u="none" strike="noStrike" kern="1200" cap="none" spc="0" normalizeH="0" baseline="0" noProof="0" dirty="0">
                <a:ln>
                  <a:noFill/>
                </a:ln>
                <a:solidFill>
                  <a:srgbClr val="000090"/>
                </a:solidFill>
                <a:effectLst/>
                <a:uLnTx/>
                <a:uFillTx/>
                <a:latin typeface="Arial"/>
                <a:ea typeface="+mn-ea"/>
                <a:cs typeface="Arial"/>
              </a:rPr>
              <a:t>Juin 2014</a:t>
            </a:r>
          </a:p>
          <a:p>
            <a:pPr marL="257175"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rPr>
              <a:t>Choix molécule		33 %</a:t>
            </a:r>
          </a:p>
          <a:p>
            <a:pPr marL="257175"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mn-ea"/>
                <a:cs typeface="Arial"/>
              </a:rPr>
              <a:t>Durée traitement		10 %</a:t>
            </a:r>
          </a:p>
        </p:txBody>
      </p:sp>
      <p:pic>
        <p:nvPicPr>
          <p:cNvPr id="11" name="Image 10" descr="jra2019_vignette large_20cm.png">
            <a:extLst>
              <a:ext uri="{FF2B5EF4-FFF2-40B4-BE49-F238E27FC236}">
                <a16:creationId xmlns:a16="http://schemas.microsoft.com/office/drawing/2014/main" id="{33AA02FB-98A6-4FEE-A027-BCD1CB10B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2470474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5400000">
            <a:off x="5140922" y="4078693"/>
            <a:ext cx="2295111" cy="3263504"/>
          </a:xfrm>
          <a:ln w="28575" cmpd="sng">
            <a:solidFill>
              <a:srgbClr val="A6A6A6"/>
            </a:solidFill>
          </a:ln>
        </p:spPr>
      </p:pic>
      <p:sp>
        <p:nvSpPr>
          <p:cNvPr id="7" name="Espace réservé du contenu 6"/>
          <p:cNvSpPr>
            <a:spLocks noGrp="1"/>
          </p:cNvSpPr>
          <p:nvPr>
            <p:ph sz="half" idx="2"/>
          </p:nvPr>
        </p:nvSpPr>
        <p:spPr>
          <a:xfrm>
            <a:off x="4571621" y="2269825"/>
            <a:ext cx="3886200" cy="3263504"/>
          </a:xfrm>
        </p:spPr>
        <p:txBody>
          <a:bodyPr/>
          <a:lstStyle/>
          <a:p>
            <a:pPr marL="214313" indent="-214313" defTabSz="342900">
              <a:buFont typeface="Arial"/>
              <a:buChar char="•"/>
            </a:pPr>
            <a:r>
              <a:rPr lang="fr-FR" dirty="0">
                <a:solidFill>
                  <a:prstClr val="black"/>
                </a:solidFill>
                <a:latin typeface="Arial"/>
                <a:cs typeface="Arial"/>
              </a:rPr>
              <a:t>Contact individuel avec les « </a:t>
            </a:r>
            <a:r>
              <a:rPr lang="fr-FR" dirty="0" err="1">
                <a:solidFill>
                  <a:prstClr val="black"/>
                </a:solidFill>
                <a:latin typeface="Arial"/>
                <a:cs typeface="Arial"/>
              </a:rPr>
              <a:t>outliers</a:t>
            </a:r>
            <a:r>
              <a:rPr lang="fr-FR" dirty="0">
                <a:solidFill>
                  <a:prstClr val="black"/>
                </a:solidFill>
                <a:latin typeface="Arial"/>
                <a:cs typeface="Arial"/>
              </a:rPr>
              <a:t> »</a:t>
            </a:r>
          </a:p>
          <a:p>
            <a:pPr marL="214313" indent="-214313" defTabSz="342900">
              <a:buFont typeface="Arial"/>
              <a:buChar char="•"/>
            </a:pPr>
            <a:r>
              <a:rPr lang="fr-FR" dirty="0">
                <a:solidFill>
                  <a:prstClr val="black"/>
                </a:solidFill>
                <a:latin typeface="Arial"/>
                <a:cs typeface="Arial"/>
              </a:rPr>
              <a:t>Recommandations jointe à tous les résultats d’ECBU</a:t>
            </a:r>
          </a:p>
          <a:p>
            <a:endParaRPr lang="fr-FR" dirty="0"/>
          </a:p>
        </p:txBody>
      </p:sp>
      <p:sp>
        <p:nvSpPr>
          <p:cNvPr id="4" name="Espace réservé du pied de page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tint val="75000"/>
                  </a:prstClr>
                </a:solidFill>
                <a:effectLst/>
                <a:uLnTx/>
                <a:uFillTx/>
                <a:latin typeface="Calibri" panose="020F0502020204030204"/>
                <a:ea typeface="ＭＳ Ｐゴシック" pitchFamily="34" charset="-128"/>
                <a:cs typeface="+mn-cs"/>
              </a:rPr>
              <a:t> </a:t>
            </a:r>
          </a:p>
        </p:txBody>
      </p:sp>
      <p:sp>
        <p:nvSpPr>
          <p:cNvPr id="2" name="Rectangle 1"/>
          <p:cNvSpPr/>
          <p:nvPr/>
        </p:nvSpPr>
        <p:spPr>
          <a:xfrm>
            <a:off x="218209" y="1138848"/>
            <a:ext cx="7790930" cy="954945"/>
          </a:xfrm>
          <a:prstGeom prst="rect">
            <a:avLst/>
          </a:prstGeom>
          <a:ln w="28575" cmpd="sng">
            <a:solidFill>
              <a:srgbClr val="A6A6A6"/>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900"/>
              </a:spcAft>
              <a:buClrTx/>
              <a:buSzTx/>
              <a:buFontTx/>
              <a:buNone/>
              <a:tabLst/>
              <a:defRPr/>
            </a:pPr>
            <a:r>
              <a:rPr kumimoji="0" lang="fr-FR" sz="3300" b="1" i="0" u="none" strike="noStrike" kern="1200" cap="none" spc="0" normalizeH="0" baseline="0" noProof="0" dirty="0">
                <a:ln>
                  <a:noFill/>
                </a:ln>
                <a:solidFill>
                  <a:srgbClr val="0070C0"/>
                </a:solidFill>
                <a:effectLst/>
                <a:uLnTx/>
                <a:uFillTx/>
                <a:latin typeface="Calibri Light" panose="020F0302020204030204"/>
                <a:ea typeface="+mn-ea"/>
                <a:cs typeface="Arial"/>
              </a:rPr>
              <a:t>2</a:t>
            </a:r>
            <a:r>
              <a:rPr kumimoji="0" lang="fr-FR" sz="3300" b="1" i="0" u="none" strike="noStrike" kern="1200" cap="none" spc="0" normalizeH="0" baseline="30000" noProof="0" dirty="0">
                <a:ln>
                  <a:noFill/>
                </a:ln>
                <a:solidFill>
                  <a:srgbClr val="0070C0"/>
                </a:solidFill>
                <a:effectLst/>
                <a:uLnTx/>
                <a:uFillTx/>
                <a:latin typeface="Calibri Light" panose="020F0302020204030204"/>
                <a:ea typeface="+mn-ea"/>
                <a:cs typeface="Arial"/>
              </a:rPr>
              <a:t>ème</a:t>
            </a:r>
            <a:r>
              <a:rPr kumimoji="0" lang="fr-FR" sz="3300" b="1" i="0" u="none" strike="noStrike" kern="1200" cap="none" spc="0" normalizeH="0" baseline="0" noProof="0" dirty="0">
                <a:ln>
                  <a:noFill/>
                </a:ln>
                <a:solidFill>
                  <a:srgbClr val="0070C0"/>
                </a:solidFill>
                <a:effectLst/>
                <a:uLnTx/>
                <a:uFillTx/>
                <a:latin typeface="Calibri Light" panose="020F0302020204030204"/>
                <a:ea typeface="+mn-ea"/>
                <a:cs typeface="Arial"/>
              </a:rPr>
              <a:t> semestre 2014 : nouvelles actions</a:t>
            </a:r>
          </a:p>
        </p:txBody>
      </p:sp>
      <p:sp>
        <p:nvSpPr>
          <p:cNvPr id="8" name="ZoneTexte 7"/>
          <p:cNvSpPr txBox="1"/>
          <p:nvPr/>
        </p:nvSpPr>
        <p:spPr>
          <a:xfrm>
            <a:off x="218209" y="2439343"/>
            <a:ext cx="2899064" cy="738664"/>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noProof="0" dirty="0">
                <a:ln>
                  <a:noFill/>
                </a:ln>
                <a:solidFill>
                  <a:prstClr val="black"/>
                </a:solidFill>
                <a:effectLst/>
                <a:uLnTx/>
                <a:uFillTx/>
                <a:latin typeface="Arial"/>
                <a:ea typeface="ＭＳ Ｐゴシック" pitchFamily="34" charset="-128"/>
                <a:cs typeface="Arial"/>
              </a:rPr>
              <a:t>Nouvelle formation IDE</a:t>
            </a:r>
          </a:p>
        </p:txBody>
      </p:sp>
      <p:cxnSp>
        <p:nvCxnSpPr>
          <p:cNvPr id="10" name="Connecteur droit avec flèche 9"/>
          <p:cNvCxnSpPr>
            <a:stCxn id="2" idx="2"/>
          </p:cNvCxnSpPr>
          <p:nvPr/>
        </p:nvCxnSpPr>
        <p:spPr>
          <a:xfrm flipH="1">
            <a:off x="1932709" y="2093793"/>
            <a:ext cx="2180965" cy="3477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cxnSpLocks/>
            <a:stCxn id="2" idx="2"/>
          </p:cNvCxnSpPr>
          <p:nvPr/>
        </p:nvCxnSpPr>
        <p:spPr>
          <a:xfrm>
            <a:off x="4113674" y="2093793"/>
            <a:ext cx="2630026" cy="2237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9" name="Image 8" descr="jra2019_vignette large_20cm.png">
            <a:extLst>
              <a:ext uri="{FF2B5EF4-FFF2-40B4-BE49-F238E27FC236}">
                <a16:creationId xmlns:a16="http://schemas.microsoft.com/office/drawing/2014/main" id="{4A163122-DA18-4E94-B179-CE26365D6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471133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6-06-15 à 16.45.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810" y="2441726"/>
            <a:ext cx="3971925" cy="2695575"/>
          </a:xfrm>
          <a:prstGeom prst="rect">
            <a:avLst/>
          </a:prstGeom>
        </p:spPr>
      </p:pic>
      <p:sp>
        <p:nvSpPr>
          <p:cNvPr id="6" name="Espace réservé du contenu 5"/>
          <p:cNvSpPr>
            <a:spLocks noGrp="1"/>
          </p:cNvSpPr>
          <p:nvPr>
            <p:ph idx="1"/>
          </p:nvPr>
        </p:nvSpPr>
        <p:spPr>
          <a:xfrm>
            <a:off x="1410979" y="2045139"/>
            <a:ext cx="6172200" cy="288946"/>
          </a:xfrm>
        </p:spPr>
        <p:txBody>
          <a:bodyPr>
            <a:normAutofit fontScale="85000" lnSpcReduction="20000"/>
          </a:bodyPr>
          <a:lstStyle/>
          <a:p>
            <a:r>
              <a:rPr lang="fr-FR" sz="1800" dirty="0">
                <a:latin typeface="Arial"/>
                <a:cs typeface="Arial"/>
              </a:rPr>
              <a:t>1 EHPAD, 115 résidants, 32 MG</a:t>
            </a:r>
          </a:p>
        </p:txBody>
      </p:sp>
      <p:cxnSp>
        <p:nvCxnSpPr>
          <p:cNvPr id="18" name="Connecteur droit avec flèche 17"/>
          <p:cNvCxnSpPr/>
          <p:nvPr/>
        </p:nvCxnSpPr>
        <p:spPr>
          <a:xfrm>
            <a:off x="3444163" y="4832304"/>
            <a:ext cx="0" cy="60999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444163" y="2687240"/>
            <a:ext cx="1605462" cy="4494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4F81BD"/>
                </a:solidFill>
                <a:effectLst/>
                <a:uLnTx/>
                <a:uFillTx/>
                <a:latin typeface="Arial"/>
                <a:ea typeface="+mn-ea"/>
                <a:cs typeface="Arial"/>
              </a:rPr>
              <a:t>ECBU prescrits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C0504D"/>
                </a:solidFill>
                <a:effectLst/>
                <a:uLnTx/>
                <a:uFillTx/>
                <a:latin typeface="Arial"/>
                <a:ea typeface="+mn-ea"/>
                <a:cs typeface="Arial"/>
              </a:rPr>
              <a:t>ECBU </a:t>
            </a:r>
            <a:r>
              <a:rPr kumimoji="0" lang="fr-FR" sz="1350" b="0" i="0" u="none" strike="noStrike" kern="1200" cap="none" spc="0" normalizeH="0" baseline="0" noProof="0" dirty="0">
                <a:ln>
                  <a:noFill/>
                </a:ln>
                <a:solidFill>
                  <a:srgbClr val="C0504D"/>
                </a:solidFill>
                <a:effectLst/>
                <a:uLnTx/>
                <a:uFillTx/>
                <a:latin typeface="Wingdings"/>
                <a:ea typeface="Wingdings"/>
                <a:cs typeface="Wingdings"/>
                <a:sym typeface="Wingdings"/>
              </a:rPr>
              <a:t></a:t>
            </a:r>
            <a:r>
              <a:rPr kumimoji="0" lang="fr-FR" sz="1350" b="0" i="0" u="none" strike="noStrike" kern="1200" cap="none" spc="0" normalizeH="0" baseline="0" noProof="0" dirty="0">
                <a:ln>
                  <a:noFill/>
                </a:ln>
                <a:solidFill>
                  <a:srgbClr val="C0504D"/>
                </a:solidFill>
                <a:effectLst/>
                <a:uLnTx/>
                <a:uFillTx/>
                <a:latin typeface="Arial"/>
                <a:ea typeface="+mn-ea"/>
                <a:cs typeface="Arial"/>
                <a:sym typeface="Wingdings"/>
              </a:rPr>
              <a:t> </a:t>
            </a:r>
            <a:r>
              <a:rPr kumimoji="0" lang="fr-FR" sz="1350" b="0" i="0" u="none" strike="noStrike" kern="1200" cap="none" spc="0" normalizeH="0" baseline="0" noProof="0" dirty="0">
                <a:ln>
                  <a:noFill/>
                </a:ln>
                <a:solidFill>
                  <a:srgbClr val="C0504D"/>
                </a:solidFill>
                <a:effectLst/>
                <a:uLnTx/>
                <a:uFillTx/>
                <a:latin typeface="Arial"/>
                <a:ea typeface="+mn-ea"/>
                <a:cs typeface="Arial"/>
              </a:rPr>
              <a:t>ATB</a:t>
            </a:r>
          </a:p>
        </p:txBody>
      </p:sp>
      <p:sp>
        <p:nvSpPr>
          <p:cNvPr id="27" name="Rectangle 26"/>
          <p:cNvSpPr/>
          <p:nvPr/>
        </p:nvSpPr>
        <p:spPr>
          <a:xfrm>
            <a:off x="2373856" y="5442298"/>
            <a:ext cx="2279756" cy="2996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000090"/>
                </a:solidFill>
                <a:effectLst/>
                <a:uLnTx/>
                <a:uFillTx/>
                <a:latin typeface="Arial"/>
                <a:ea typeface="+mn-ea"/>
                <a:cs typeface="Arial"/>
              </a:rPr>
              <a:t>Mise en place du KIT</a:t>
            </a:r>
          </a:p>
        </p:txBody>
      </p:sp>
      <p:sp>
        <p:nvSpPr>
          <p:cNvPr id="11" name="Rectangle 10"/>
          <p:cNvSpPr/>
          <p:nvPr/>
        </p:nvSpPr>
        <p:spPr>
          <a:xfrm>
            <a:off x="4913857" y="2455222"/>
            <a:ext cx="2875757" cy="900246"/>
          </a:xfrm>
          <a:prstGeom prst="rect">
            <a:avLst/>
          </a:prstGeom>
          <a:solidFill>
            <a:srgbClr val="FFFFFF"/>
          </a:solidFill>
          <a:ln w="28575" cmpd="sng">
            <a:solidFill>
              <a:srgbClr val="A6A6A6"/>
            </a:solidFill>
          </a:ln>
        </p:spPr>
        <p:txBody>
          <a:bodyPr wrap="square">
            <a:spAutoFit/>
          </a:bodyPr>
          <a:lstStyle/>
          <a:p>
            <a:pPr marL="267891" marR="0" lvl="1" indent="0" algn="l" defTabSz="342900" rtl="0" eaLnBrk="1" fontAlgn="auto" latinLnBrk="0" hangingPunct="1">
              <a:lnSpc>
                <a:spcPct val="100000"/>
              </a:lnSpc>
              <a:spcBef>
                <a:spcPts val="0"/>
              </a:spcBef>
              <a:spcAft>
                <a:spcPts val="900"/>
              </a:spcAft>
              <a:buClrTx/>
              <a:buSzTx/>
              <a:buFontTx/>
              <a:buNone/>
              <a:tabLst/>
              <a:defRPr/>
            </a:pPr>
            <a:r>
              <a:rPr kumimoji="0" lang="fr-FR" sz="1500" b="1" i="0" u="none" strike="noStrike" kern="1200" cap="none" spc="0" normalizeH="0" baseline="0" noProof="0" dirty="0">
                <a:ln>
                  <a:noFill/>
                </a:ln>
                <a:solidFill>
                  <a:srgbClr val="000090"/>
                </a:solidFill>
                <a:effectLst/>
                <a:uLnTx/>
                <a:uFillTx/>
                <a:latin typeface="Arial"/>
                <a:ea typeface="ＭＳ Ｐゴシック" pitchFamily="34" charset="-128"/>
                <a:cs typeface="Arial"/>
              </a:rPr>
              <a:t>Conformité </a:t>
            </a:r>
            <a:r>
              <a:rPr kumimoji="0" lang="fr-FR" sz="1500" b="1" i="0" u="none" strike="noStrike" kern="1200" cap="none" spc="0" normalizeH="0" baseline="0" noProof="0" dirty="0" err="1">
                <a:ln>
                  <a:noFill/>
                </a:ln>
                <a:solidFill>
                  <a:srgbClr val="000090"/>
                </a:solidFill>
                <a:effectLst/>
                <a:uLnTx/>
                <a:uFillTx/>
                <a:latin typeface="Arial"/>
                <a:ea typeface="ＭＳ Ｐゴシック" pitchFamily="34" charset="-128"/>
                <a:cs typeface="Arial"/>
              </a:rPr>
              <a:t>janv</a:t>
            </a:r>
            <a:r>
              <a:rPr kumimoji="0" lang="fr-FR" sz="1500" b="1" i="0" u="none" strike="noStrike" kern="1200" cap="none" spc="0" normalizeH="0" baseline="0" noProof="0" dirty="0">
                <a:ln>
                  <a:noFill/>
                </a:ln>
                <a:solidFill>
                  <a:srgbClr val="000090"/>
                </a:solidFill>
                <a:effectLst/>
                <a:uLnTx/>
                <a:uFillTx/>
                <a:latin typeface="Arial"/>
                <a:ea typeface="ＭＳ Ｐゴシック" pitchFamily="34" charset="-128"/>
                <a:cs typeface="Arial"/>
              </a:rPr>
              <a:t> à </a:t>
            </a:r>
            <a:r>
              <a:rPr kumimoji="0" lang="fr-FR" sz="1500" b="1" i="0" u="none" strike="noStrike" kern="1200" cap="none" spc="0" normalizeH="0" baseline="0" noProof="0" dirty="0" err="1">
                <a:ln>
                  <a:noFill/>
                </a:ln>
                <a:solidFill>
                  <a:srgbClr val="000090"/>
                </a:solidFill>
                <a:effectLst/>
                <a:uLnTx/>
                <a:uFillTx/>
                <a:latin typeface="Arial"/>
                <a:ea typeface="ＭＳ Ｐゴシック" pitchFamily="34" charset="-128"/>
                <a:cs typeface="Arial"/>
              </a:rPr>
              <a:t>oct</a:t>
            </a:r>
            <a:r>
              <a:rPr kumimoji="0" lang="fr-FR" sz="1500" b="1" i="0" u="none" strike="noStrike" kern="1200" cap="none" spc="0" normalizeH="0" baseline="0" noProof="0" dirty="0">
                <a:ln>
                  <a:noFill/>
                </a:ln>
                <a:solidFill>
                  <a:srgbClr val="000090"/>
                </a:solidFill>
                <a:effectLst/>
                <a:uLnTx/>
                <a:uFillTx/>
                <a:latin typeface="Arial"/>
                <a:ea typeface="ＭＳ Ｐゴシック" pitchFamily="34" charset="-128"/>
                <a:cs typeface="Arial"/>
              </a:rPr>
              <a:t> 2016</a:t>
            </a:r>
          </a:p>
          <a:p>
            <a:pPr marL="182166"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ＭＳ Ｐゴシック" pitchFamily="34" charset="-128"/>
                <a:cs typeface="Arial"/>
              </a:rPr>
              <a:t>Choix molécules	50 %</a:t>
            </a:r>
          </a:p>
          <a:p>
            <a:pPr marL="182166"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ＭＳ Ｐゴシック" pitchFamily="34" charset="-128"/>
                <a:cs typeface="Arial"/>
              </a:rPr>
              <a:t>Durée traitement	66 %</a:t>
            </a:r>
          </a:p>
        </p:txBody>
      </p:sp>
      <p:sp>
        <p:nvSpPr>
          <p:cNvPr id="9" name="Titre 4"/>
          <p:cNvSpPr txBox="1">
            <a:spLocks/>
          </p:cNvSpPr>
          <p:nvPr/>
        </p:nvSpPr>
        <p:spPr>
          <a:xfrm>
            <a:off x="1731713" y="1284546"/>
            <a:ext cx="6172200" cy="56454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300" b="1" i="0" u="none" strike="noStrike" kern="1200" cap="none" spc="0" normalizeH="0" baseline="0" noProof="0" dirty="0">
                <a:ln>
                  <a:noFill/>
                </a:ln>
                <a:solidFill>
                  <a:srgbClr val="0070C0"/>
                </a:solidFill>
                <a:effectLst/>
                <a:uLnTx/>
                <a:uFillTx/>
                <a:latin typeface="Calibri Light" panose="020F0302020204030204"/>
                <a:ea typeface="+mj-ea"/>
                <a:cs typeface="Arial"/>
              </a:rPr>
              <a:t>Evolution ECBU/ AB</a:t>
            </a:r>
          </a:p>
        </p:txBody>
      </p:sp>
      <p:sp>
        <p:nvSpPr>
          <p:cNvPr id="8" name="ZoneTexte 7">
            <a:extLst>
              <a:ext uri="{FF2B5EF4-FFF2-40B4-BE49-F238E27FC236}">
                <a16:creationId xmlns:a16="http://schemas.microsoft.com/office/drawing/2014/main" id="{396A3831-9471-4338-8F7E-40E7CC69087A}"/>
              </a:ext>
            </a:extLst>
          </p:cNvPr>
          <p:cNvSpPr txBox="1"/>
          <p:nvPr/>
        </p:nvSpPr>
        <p:spPr>
          <a:xfrm>
            <a:off x="6058306" y="5741946"/>
            <a:ext cx="3049745" cy="1015663"/>
          </a:xfrm>
          <a:prstGeom prst="rect">
            <a:avLst/>
          </a:prstGeom>
          <a:solidFill>
            <a:srgbClr val="C000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Il y a donc moins de 5 IU par an dans cette EHPAD</a:t>
            </a:r>
          </a:p>
        </p:txBody>
      </p:sp>
      <p:cxnSp>
        <p:nvCxnSpPr>
          <p:cNvPr id="14" name="Connecteur droit avec flèche 13">
            <a:extLst>
              <a:ext uri="{FF2B5EF4-FFF2-40B4-BE49-F238E27FC236}">
                <a16:creationId xmlns:a16="http://schemas.microsoft.com/office/drawing/2014/main" id="{EDFE3EC2-B238-4EDF-9D5A-E1B7F5A3BFA3}"/>
              </a:ext>
            </a:extLst>
          </p:cNvPr>
          <p:cNvCxnSpPr>
            <a:cxnSpLocks/>
          </p:cNvCxnSpPr>
          <p:nvPr/>
        </p:nvCxnSpPr>
        <p:spPr>
          <a:xfrm>
            <a:off x="5723919" y="4832304"/>
            <a:ext cx="891339" cy="911949"/>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pic>
        <p:nvPicPr>
          <p:cNvPr id="12" name="Image 11" descr="jra2019_vignette large_20cm.png">
            <a:extLst>
              <a:ext uri="{FF2B5EF4-FFF2-40B4-BE49-F238E27FC236}">
                <a16:creationId xmlns:a16="http://schemas.microsoft.com/office/drawing/2014/main" id="{4C6FA214-E4FA-4268-9BD5-6906A23A9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630178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4E653-7D02-4954-8A5E-1DE29A339D24}"/>
              </a:ext>
            </a:extLst>
          </p:cNvPr>
          <p:cNvSpPr>
            <a:spLocks noGrp="1"/>
          </p:cNvSpPr>
          <p:nvPr>
            <p:ph type="title"/>
          </p:nvPr>
        </p:nvSpPr>
        <p:spPr>
          <a:xfrm>
            <a:off x="0" y="2780928"/>
            <a:ext cx="9144000" cy="1368152"/>
          </a:xfrm>
          <a:solidFill>
            <a:schemeClr val="bg1"/>
          </a:solidFill>
        </p:spPr>
        <p:txBody>
          <a:bodyPr/>
          <a:lstStyle/>
          <a:p>
            <a:r>
              <a:rPr lang="fr-FR" dirty="0"/>
              <a:t>EHPAD et  résistance bactérienne</a:t>
            </a:r>
          </a:p>
        </p:txBody>
      </p:sp>
      <p:pic>
        <p:nvPicPr>
          <p:cNvPr id="3" name="Image 2" descr="jra2019_vignette large_20cm.png">
            <a:extLst>
              <a:ext uri="{FF2B5EF4-FFF2-40B4-BE49-F238E27FC236}">
                <a16:creationId xmlns:a16="http://schemas.microsoft.com/office/drawing/2014/main" id="{95B426A1-0294-4DD1-B772-5017D4491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187557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7650" y="1892301"/>
            <a:ext cx="8549217" cy="2793999"/>
          </a:xfrm>
        </p:spPr>
        <p:txBody>
          <a:bodyPr>
            <a:noAutofit/>
          </a:bodyPr>
          <a:lstStyle/>
          <a:p>
            <a:r>
              <a:rPr lang="fr-FR" sz="2400" dirty="0"/>
              <a:t>Bon usage en établissements de santé privés</a:t>
            </a:r>
            <a:br>
              <a:rPr lang="fr-FR" sz="2400" dirty="0"/>
            </a:br>
            <a:br>
              <a:rPr lang="fr-FR" sz="2400" dirty="0"/>
            </a:br>
            <a:r>
              <a:rPr lang="fr-FR" sz="2400" dirty="0">
                <a:solidFill>
                  <a:srgbClr val="174984"/>
                </a:solidFill>
                <a:sym typeface="Wingdings" panose="05000000000000000000" pitchFamily="2" charset="2"/>
              </a:rPr>
              <a:t> Référence ATB non présentielle</a:t>
            </a:r>
            <a:endParaRPr lang="fr-FR" sz="4800" dirty="0">
              <a:solidFill>
                <a:srgbClr val="174984"/>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3623683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D6C5CF-B87A-4544-A21C-7957B753FCFD}"/>
              </a:ext>
            </a:extLst>
          </p:cNvPr>
          <p:cNvSpPr/>
          <p:nvPr/>
        </p:nvSpPr>
        <p:spPr>
          <a:xfrm>
            <a:off x="900113" y="115888"/>
            <a:ext cx="2735262" cy="2089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7" name="Image 6">
            <a:extLst>
              <a:ext uri="{FF2B5EF4-FFF2-40B4-BE49-F238E27FC236}">
                <a16:creationId xmlns:a16="http://schemas.microsoft.com/office/drawing/2014/main" id="{B9F6F5F1-B4DF-4230-AA70-7EF18D62E77B}"/>
              </a:ext>
            </a:extLst>
          </p:cNvPr>
          <p:cNvPicPr>
            <a:picLocks noChangeAspect="1"/>
          </p:cNvPicPr>
          <p:nvPr/>
        </p:nvPicPr>
        <p:blipFill rotWithShape="1">
          <a:blip r:embed="rId3" cstate="print"/>
          <a:srcRect l="9286" t="17302" r="28619" b="26397"/>
          <a:stretch/>
        </p:blipFill>
        <p:spPr>
          <a:xfrm>
            <a:off x="0" y="1022960"/>
            <a:ext cx="9094359" cy="4638288"/>
          </a:xfrm>
          <a:prstGeom prst="rect">
            <a:avLst/>
          </a:prstGeom>
        </p:spPr>
      </p:pic>
      <p:pic>
        <p:nvPicPr>
          <p:cNvPr id="3" name="Picture 8" descr="http://www.republicofaquitaine.com/historical/images/castle.jpg">
            <a:extLst>
              <a:ext uri="{FF2B5EF4-FFF2-40B4-BE49-F238E27FC236}">
                <a16:creationId xmlns:a16="http://schemas.microsoft.com/office/drawing/2014/main" id="{0084C9BC-863E-4C9E-AF34-627F2614E7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212" t="13101" r="19860" b="7000"/>
          <a:stretch/>
        </p:blipFill>
        <p:spPr bwMode="auto">
          <a:xfrm>
            <a:off x="4427984" y="1924039"/>
            <a:ext cx="1579097" cy="150496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a:extLst>
              <a:ext uri="{FF2B5EF4-FFF2-40B4-BE49-F238E27FC236}">
                <a16:creationId xmlns:a16="http://schemas.microsoft.com/office/drawing/2014/main" id="{3DC94A55-2E12-44DC-B575-EFD1B95A6558}"/>
              </a:ext>
            </a:extLst>
          </p:cNvPr>
          <p:cNvSpPr/>
          <p:nvPr/>
        </p:nvSpPr>
        <p:spPr>
          <a:xfrm>
            <a:off x="4788024" y="2190750"/>
            <a:ext cx="971550" cy="936625"/>
          </a:xfrm>
          <a:prstGeom prst="ellipse">
            <a:avLst/>
          </a:prstGeom>
          <a:noFill/>
          <a:ln w="63500">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fr-FR" sz="2800" dirty="0">
              <a:solidFill>
                <a:schemeClr val="bg1"/>
              </a:solidFill>
            </a:endParaRPr>
          </a:p>
        </p:txBody>
      </p:sp>
      <p:sp>
        <p:nvSpPr>
          <p:cNvPr id="30724" name="ZoneTexte 1">
            <a:extLst>
              <a:ext uri="{FF2B5EF4-FFF2-40B4-BE49-F238E27FC236}">
                <a16:creationId xmlns:a16="http://schemas.microsoft.com/office/drawing/2014/main" id="{DC81A1D7-EE48-4A87-AE4E-216A7328BF50}"/>
              </a:ext>
            </a:extLst>
          </p:cNvPr>
          <p:cNvSpPr txBox="1">
            <a:spLocks noChangeArrowheads="1"/>
          </p:cNvSpPr>
          <p:nvPr/>
        </p:nvSpPr>
        <p:spPr bwMode="auto">
          <a:xfrm>
            <a:off x="4951352" y="2205038"/>
            <a:ext cx="4318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bg2"/>
              </a:buClr>
              <a:buSzPct val="75000"/>
              <a:buFont typeface="Wingdings" panose="05000000000000000000" pitchFamily="2" charset="2"/>
              <a:buChar char="Ø"/>
              <a:defRPr sz="2800">
                <a:solidFill>
                  <a:schemeClr val="tx1"/>
                </a:solidFill>
                <a:latin typeface="Tahoma" panose="020B0604030504040204" pitchFamily="34" charset="0"/>
              </a:defRPr>
            </a:lvl1pPr>
            <a:lvl2pPr marL="742950" indent="-285750" eaLnBrk="0" hangingPunct="0">
              <a:spcBef>
                <a:spcPct val="20000"/>
              </a:spcBef>
              <a:buClr>
                <a:schemeClr val="accent2"/>
              </a:buClr>
              <a:buSzPct val="80000"/>
              <a:buFont typeface="Wingdings" panose="05000000000000000000" pitchFamily="2" charset="2"/>
              <a:buChar char="¨"/>
              <a:defRPr sz="2400">
                <a:solidFill>
                  <a:schemeClr val="tx1"/>
                </a:solidFill>
                <a:latin typeface="Tahoma" panose="020B0604030504040204" pitchFamily="34" charset="0"/>
              </a:defRPr>
            </a:lvl2pPr>
            <a:lvl3pPr marL="1143000" indent="-228600" eaLnBrk="0" hangingPunct="0">
              <a:spcBef>
                <a:spcPct val="20000"/>
              </a:spcBef>
              <a:buClr>
                <a:schemeClr val="bg2"/>
              </a:buClr>
              <a:buSzPct val="65000"/>
              <a:buFont typeface="Wingdings" panose="05000000000000000000" pitchFamily="2" charset="2"/>
              <a:buChar char="n"/>
              <a:defRPr sz="2000">
                <a:solidFill>
                  <a:schemeClr val="tx1"/>
                </a:solidFill>
                <a:latin typeface="Tahoma" panose="020B0604030504040204" pitchFamily="34" charset="0"/>
              </a:defRPr>
            </a:lvl3pPr>
            <a:lvl4pPr marL="1600200" indent="-228600" eaLnBrk="0" hangingPunct="0">
              <a:spcBef>
                <a:spcPct val="20000"/>
              </a:spcBef>
              <a:buClr>
                <a:schemeClr val="accent2"/>
              </a:buClr>
              <a:buSzPct val="70000"/>
              <a:buFont typeface="Wingdings" panose="05000000000000000000" pitchFamily="2" charset="2"/>
              <a:buChar char="¨"/>
              <a:defRPr>
                <a:solidFill>
                  <a:schemeClr val="tx1"/>
                </a:solidFill>
                <a:latin typeface="Tahoma" panose="020B0604030504040204" pitchFamily="34" charset="0"/>
              </a:defRPr>
            </a:lvl4pPr>
            <a:lvl5pPr marL="2057400" indent="-228600" eaLnBrk="0" hangingPunct="0">
              <a:spcBef>
                <a:spcPct val="20000"/>
              </a:spcBef>
              <a:buClr>
                <a:schemeClr val="bg2"/>
              </a:buClr>
              <a:buFont typeface="Wingdings" panose="05000000000000000000" pitchFamily="2" charset="2"/>
              <a:buChar char="§"/>
              <a:defRPr>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a:solidFill>
                  <a:schemeClr val="tx1"/>
                </a:solidFill>
                <a:latin typeface="Tahoma" panose="020B0604030504040204" pitchFamily="34" charset="0"/>
              </a:defRPr>
            </a:lvl9pPr>
          </a:lstStyle>
          <a:p>
            <a:pPr eaLnBrk="1" hangingPunct="1">
              <a:spcBef>
                <a:spcPct val="0"/>
              </a:spcBef>
              <a:buClrTx/>
              <a:buSzTx/>
              <a:buFontTx/>
              <a:buNone/>
            </a:pPr>
            <a:r>
              <a:rPr lang="fr-FR" altLang="fr-FR" sz="5400" dirty="0">
                <a:solidFill>
                  <a:srgbClr val="FF0000"/>
                </a:solidFill>
                <a:latin typeface="Arial" panose="020B0604020202020204" pitchFamily="34" charset="0"/>
              </a:rPr>
              <a:t>H</a:t>
            </a:r>
          </a:p>
        </p:txBody>
      </p:sp>
      <p:pic>
        <p:nvPicPr>
          <p:cNvPr id="8" name="Image 7" descr="jra2019_vignette large_20cm.png">
            <a:extLst>
              <a:ext uri="{FF2B5EF4-FFF2-40B4-BE49-F238E27FC236}">
                <a16:creationId xmlns:a16="http://schemas.microsoft.com/office/drawing/2014/main" id="{E8BD572E-0BD5-454F-9CD2-CED611FD9C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156043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fr-FR" b="0">
                <a:ea typeface="ＭＳ Ｐゴシック" pitchFamily="34" charset="-128"/>
              </a:rPr>
              <a:t>consommation selon les tranches d</a:t>
            </a:r>
            <a:r>
              <a:rPr lang="fr-FR" altLang="fr-FR" b="0">
                <a:ea typeface="ＭＳ Ｐゴシック" pitchFamily="34" charset="-128"/>
              </a:rPr>
              <a:t>’</a:t>
            </a:r>
            <a:r>
              <a:rPr lang="fr-FR" b="0">
                <a:ea typeface="ＭＳ Ｐゴシック" pitchFamily="34" charset="-128"/>
              </a:rPr>
              <a:t>âge</a:t>
            </a:r>
          </a:p>
        </p:txBody>
      </p:sp>
      <p:pic>
        <p:nvPicPr>
          <p:cNvPr id="18435" name="Picture 4"/>
          <p:cNvPicPr>
            <a:picLocks noGrp="1" noChangeAspect="1" noChangeArrowheads="1"/>
          </p:cNvPicPr>
          <p:nvPr>
            <p:ph type="body" idx="1"/>
          </p:nvPr>
        </p:nvPicPr>
        <p:blipFill>
          <a:blip r:embed="rId3" cstate="print"/>
          <a:srcRect/>
          <a:stretch>
            <a:fillRect/>
          </a:stretch>
        </p:blipFill>
        <p:spPr>
          <a:xfrm>
            <a:off x="323850" y="1700213"/>
            <a:ext cx="8496300" cy="5032375"/>
          </a:xfrm>
          <a:noFill/>
        </p:spPr>
      </p:pic>
      <p:sp>
        <p:nvSpPr>
          <p:cNvPr id="18436" name="Oval 5"/>
          <p:cNvSpPr>
            <a:spLocks noChangeArrowheads="1"/>
          </p:cNvSpPr>
          <p:nvPr/>
        </p:nvSpPr>
        <p:spPr bwMode="auto">
          <a:xfrm>
            <a:off x="5219700" y="2349500"/>
            <a:ext cx="2305050" cy="4205288"/>
          </a:xfrm>
          <a:prstGeom prst="ellipse">
            <a:avLst/>
          </a:prstGeom>
          <a:noFill/>
          <a:ln w="50800">
            <a:solidFill>
              <a:srgbClr val="FF0000"/>
            </a:solidFill>
            <a:round/>
            <a:headEnd/>
            <a:tailEnd/>
          </a:ln>
        </p:spPr>
        <p:txBody>
          <a:bodyPr wrap="none" anchor="ctr"/>
          <a:lstStyle/>
          <a:p>
            <a:endParaRPr lang="fr-FR"/>
          </a:p>
        </p:txBody>
      </p:sp>
    </p:spTree>
    <p:extLst>
      <p:ext uri="{BB962C8B-B14F-4D97-AF65-F5344CB8AC3E}">
        <p14:creationId xmlns:p14="http://schemas.microsoft.com/office/powerpoint/2010/main" val="1158139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80" y="1031992"/>
            <a:ext cx="9141420" cy="1522413"/>
          </a:xfrm>
          <a:solidFill>
            <a:schemeClr val="bg1"/>
          </a:solidFill>
        </p:spPr>
        <p:txBody>
          <a:bodyPr>
            <a:noAutofit/>
          </a:bodyPr>
          <a:lstStyle/>
          <a:p>
            <a:r>
              <a:rPr lang="fr-FR" sz="3200" dirty="0">
                <a:ea typeface="ＭＳ Ｐゴシック" pitchFamily="34" charset="-128"/>
              </a:rPr>
              <a:t>EHPAD et FDR </a:t>
            </a:r>
            <a:r>
              <a:rPr lang="fr-FR" sz="3200" dirty="0"/>
              <a:t>identifiés de bactériémie ou d’infection urinaire à BGN résistant aux C3G </a:t>
            </a:r>
            <a:endParaRPr lang="fr-FR" sz="3200" dirty="0">
              <a:ea typeface="ＭＳ Ｐゴシック" pitchFamily="34" charset="-128"/>
            </a:endParaRPr>
          </a:p>
        </p:txBody>
      </p:sp>
      <p:sp>
        <p:nvSpPr>
          <p:cNvPr id="11" name="Text Box 10">
            <a:extLst>
              <a:ext uri="{FF2B5EF4-FFF2-40B4-BE49-F238E27FC236}">
                <a16:creationId xmlns:a16="http://schemas.microsoft.com/office/drawing/2014/main" id="{F9E65B85-CF73-4C71-8CC1-04D1FE4929F8}"/>
              </a:ext>
            </a:extLst>
          </p:cNvPr>
          <p:cNvSpPr txBox="1">
            <a:spLocks noChangeArrowheads="1"/>
          </p:cNvSpPr>
          <p:nvPr/>
        </p:nvSpPr>
        <p:spPr bwMode="auto">
          <a:xfrm>
            <a:off x="3707904" y="6199697"/>
            <a:ext cx="4654897" cy="400110"/>
          </a:xfrm>
          <a:prstGeom prst="rect">
            <a:avLst/>
          </a:prstGeom>
          <a:solidFill>
            <a:srgbClr val="00FFFF"/>
          </a:solidFill>
          <a:ln w="9525">
            <a:noFill/>
            <a:miter lim="800000"/>
            <a:headEnd/>
            <a:tailEnd/>
          </a:ln>
        </p:spPr>
        <p:txBody>
          <a:bodyPr wrap="square">
            <a:spAutoFit/>
          </a:bodyPr>
          <a:lstStyle/>
          <a:p>
            <a:pPr>
              <a:spcBef>
                <a:spcPct val="50000"/>
              </a:spcBef>
            </a:pPr>
            <a:r>
              <a:rPr lang="fr-FR" dirty="0"/>
              <a:t>Recos IU SPILF mises à jour en 2017</a:t>
            </a:r>
          </a:p>
        </p:txBody>
      </p:sp>
      <p:sp>
        <p:nvSpPr>
          <p:cNvPr id="12" name="Rectangle 3">
            <a:extLst>
              <a:ext uri="{FF2B5EF4-FFF2-40B4-BE49-F238E27FC236}">
                <a16:creationId xmlns:a16="http://schemas.microsoft.com/office/drawing/2014/main" id="{E78824F5-4939-4034-BD4B-39111542DB1C}"/>
              </a:ext>
            </a:extLst>
          </p:cNvPr>
          <p:cNvSpPr txBox="1">
            <a:spLocks noChangeArrowheads="1"/>
          </p:cNvSpPr>
          <p:nvPr/>
        </p:nvSpPr>
        <p:spPr bwMode="auto">
          <a:xfrm>
            <a:off x="282413" y="2568561"/>
            <a:ext cx="8377585" cy="2584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Ø"/>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bg2"/>
              </a:buClr>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a:solidFill>
                  <a:schemeClr val="tx1"/>
                </a:solidFill>
                <a:latin typeface="+mn-lt"/>
              </a:defRPr>
            </a:lvl9pPr>
          </a:lstStyle>
          <a:p>
            <a:pPr lvl="0"/>
            <a:r>
              <a:rPr lang="fr-FR" dirty="0"/>
              <a:t>antécédents de colonisation/infection urinaire à EBLSE &lt; 6 mois</a:t>
            </a:r>
          </a:p>
          <a:p>
            <a:pPr lvl="0"/>
            <a:r>
              <a:rPr lang="fr-FR" dirty="0"/>
              <a:t>antibiothérapie par amoxicilline-acide clavulanique/C2G-C3G/fluoroquinolone &lt;  6 mois</a:t>
            </a:r>
          </a:p>
          <a:p>
            <a:pPr lvl="0"/>
            <a:r>
              <a:rPr lang="fr-FR" dirty="0"/>
              <a:t>voyage en zone d’endémie EBLSE</a:t>
            </a:r>
          </a:p>
          <a:p>
            <a:pPr lvl="0"/>
            <a:r>
              <a:rPr lang="fr-FR" dirty="0"/>
              <a:t>hospitalisation &lt; 3 mois</a:t>
            </a:r>
          </a:p>
          <a:p>
            <a:pPr lvl="0"/>
            <a:r>
              <a:rPr lang="fr-FR" dirty="0"/>
              <a:t>vie en institution de long séjour</a:t>
            </a:r>
          </a:p>
          <a:p>
            <a:endParaRPr lang="fr-FR" kern="0" dirty="0">
              <a:ea typeface="ＭＳ Ｐゴシック" pitchFamily="34" charset="-128"/>
            </a:endParaRPr>
          </a:p>
        </p:txBody>
      </p:sp>
      <p:pic>
        <p:nvPicPr>
          <p:cNvPr id="5" name="Image 4" descr="jra2019_vignette large_20cm.png">
            <a:extLst>
              <a:ext uri="{FF2B5EF4-FFF2-40B4-BE49-F238E27FC236}">
                <a16:creationId xmlns:a16="http://schemas.microsoft.com/office/drawing/2014/main" id="{89373BFF-60B6-4161-B8EE-DD7CEC41C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176616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580" y="836116"/>
            <a:ext cx="9141420" cy="1522413"/>
          </a:xfrm>
          <a:solidFill>
            <a:schemeClr val="bg1"/>
          </a:solidFill>
        </p:spPr>
        <p:txBody>
          <a:bodyPr>
            <a:noAutofit/>
          </a:bodyPr>
          <a:lstStyle/>
          <a:p>
            <a:r>
              <a:rPr lang="fr-FR" sz="2800" dirty="0">
                <a:ea typeface="ＭＳ Ｐゴシック" pitchFamily="34" charset="-128"/>
              </a:rPr>
              <a:t>EHPAD et FDR </a:t>
            </a:r>
            <a:r>
              <a:rPr lang="fr-FR" sz="2800" dirty="0"/>
              <a:t>identifiés de bactériémie ou d’infection urinaire à BGN résistant aux C3G</a:t>
            </a:r>
            <a:endParaRPr lang="fr-FR" sz="2800" dirty="0">
              <a:ea typeface="ＭＳ Ｐゴシック" pitchFamily="34" charset="-128"/>
            </a:endParaRPr>
          </a:p>
        </p:txBody>
      </p:sp>
      <p:sp>
        <p:nvSpPr>
          <p:cNvPr id="19459" name="Rectangle 3"/>
          <p:cNvSpPr>
            <a:spLocks noGrp="1" noChangeArrowheads="1"/>
          </p:cNvSpPr>
          <p:nvPr>
            <p:ph type="body" idx="1"/>
          </p:nvPr>
        </p:nvSpPr>
        <p:spPr>
          <a:xfrm>
            <a:off x="277143" y="2449014"/>
            <a:ext cx="8640960" cy="3168352"/>
          </a:xfrm>
        </p:spPr>
        <p:txBody>
          <a:bodyPr/>
          <a:lstStyle/>
          <a:p>
            <a:pPr lvl="0"/>
            <a:r>
              <a:rPr lang="fr-FR" sz="2000" b="1" dirty="0"/>
              <a:t>L’exposition à un antibiotique (C3G et FQ fluoroquinolones) dans les 3 mois </a:t>
            </a:r>
          </a:p>
          <a:p>
            <a:pPr lvl="0"/>
            <a:r>
              <a:rPr lang="fr-FR" sz="2000" b="1" dirty="0"/>
              <a:t>une infection nosocomiale ou liée aux soins </a:t>
            </a:r>
            <a:endParaRPr lang="fr-FR" sz="2000" dirty="0"/>
          </a:p>
          <a:p>
            <a:pPr lvl="0"/>
            <a:r>
              <a:rPr lang="fr-FR" sz="2000" b="1" dirty="0"/>
              <a:t>un antécédent de portage, de colonisation ou d’infection à BGN résistant aux C3G (dans les 6 mois)</a:t>
            </a:r>
            <a:endParaRPr lang="fr-FR" sz="2000" dirty="0"/>
          </a:p>
          <a:p>
            <a:pPr lvl="0"/>
            <a:r>
              <a:rPr lang="fr-FR" sz="2000" b="1" dirty="0"/>
              <a:t>un voyage à l’étranger dans les 3 mois dans les zones géographiques à risque</a:t>
            </a:r>
            <a:endParaRPr lang="fr-FR" sz="2000" dirty="0"/>
          </a:p>
          <a:p>
            <a:pPr lvl="0"/>
            <a:r>
              <a:rPr lang="fr-FR" sz="2000" b="1" dirty="0"/>
              <a:t>une anomalie fonctionnelle ou organique de l’arbre urinaire </a:t>
            </a:r>
            <a:endParaRPr lang="fr-FR" sz="2000" dirty="0"/>
          </a:p>
          <a:p>
            <a:pPr lvl="1">
              <a:buFont typeface="Wingdings" pitchFamily="2" charset="2"/>
              <a:buNone/>
            </a:pPr>
            <a:endParaRPr lang="fr-FR" sz="1800" dirty="0">
              <a:ea typeface="ＭＳ Ｐゴシック" pitchFamily="34" charset="-128"/>
            </a:endParaRPr>
          </a:p>
        </p:txBody>
      </p:sp>
      <p:sp>
        <p:nvSpPr>
          <p:cNvPr id="19463" name="Text Box 10"/>
          <p:cNvSpPr txBox="1">
            <a:spLocks noChangeArrowheads="1"/>
          </p:cNvSpPr>
          <p:nvPr/>
        </p:nvSpPr>
        <p:spPr bwMode="auto">
          <a:xfrm>
            <a:off x="6444208" y="5360985"/>
            <a:ext cx="2663329" cy="396875"/>
          </a:xfrm>
          <a:prstGeom prst="rect">
            <a:avLst/>
          </a:prstGeom>
          <a:solidFill>
            <a:srgbClr val="00FFFF"/>
          </a:solidFill>
          <a:ln w="9525">
            <a:noFill/>
            <a:miter lim="800000"/>
            <a:headEnd/>
            <a:tailEnd/>
          </a:ln>
        </p:spPr>
        <p:txBody>
          <a:bodyPr wrap="square">
            <a:spAutoFit/>
          </a:bodyPr>
          <a:lstStyle/>
          <a:p>
            <a:pPr>
              <a:spcBef>
                <a:spcPct val="50000"/>
              </a:spcBef>
            </a:pPr>
            <a:r>
              <a:rPr lang="fr-FR" dirty="0"/>
              <a:t>Ortega 2016  J Infect</a:t>
            </a:r>
          </a:p>
        </p:txBody>
      </p:sp>
      <p:sp>
        <p:nvSpPr>
          <p:cNvPr id="9" name="Text Box 10">
            <a:extLst>
              <a:ext uri="{FF2B5EF4-FFF2-40B4-BE49-F238E27FC236}">
                <a16:creationId xmlns:a16="http://schemas.microsoft.com/office/drawing/2014/main" id="{A92E43DB-BE72-46A4-852D-AD0509D8C11B}"/>
              </a:ext>
            </a:extLst>
          </p:cNvPr>
          <p:cNvSpPr txBox="1">
            <a:spLocks noChangeArrowheads="1"/>
          </p:cNvSpPr>
          <p:nvPr/>
        </p:nvSpPr>
        <p:spPr bwMode="auto">
          <a:xfrm>
            <a:off x="6410672" y="5907231"/>
            <a:ext cx="2663329" cy="400110"/>
          </a:xfrm>
          <a:prstGeom prst="rect">
            <a:avLst/>
          </a:prstGeom>
          <a:solidFill>
            <a:srgbClr val="00FFFF"/>
          </a:solidFill>
          <a:ln w="9525">
            <a:noFill/>
            <a:miter lim="800000"/>
            <a:headEnd/>
            <a:tailEnd/>
          </a:ln>
        </p:spPr>
        <p:txBody>
          <a:bodyPr wrap="square">
            <a:spAutoFit/>
          </a:bodyPr>
          <a:lstStyle/>
          <a:p>
            <a:pPr>
              <a:spcBef>
                <a:spcPct val="50000"/>
              </a:spcBef>
            </a:pPr>
            <a:r>
              <a:rPr lang="fr-FR" dirty="0" err="1"/>
              <a:t>Zahar</a:t>
            </a:r>
            <a:r>
              <a:rPr lang="fr-FR" dirty="0"/>
              <a:t> 2017 IJAA</a:t>
            </a:r>
          </a:p>
        </p:txBody>
      </p:sp>
      <p:sp>
        <p:nvSpPr>
          <p:cNvPr id="10" name="Text Box 10">
            <a:extLst>
              <a:ext uri="{FF2B5EF4-FFF2-40B4-BE49-F238E27FC236}">
                <a16:creationId xmlns:a16="http://schemas.microsoft.com/office/drawing/2014/main" id="{9CBE2E30-291D-4FD5-BE7A-9C2B08A0731C}"/>
              </a:ext>
            </a:extLst>
          </p:cNvPr>
          <p:cNvSpPr txBox="1">
            <a:spLocks noChangeArrowheads="1"/>
          </p:cNvSpPr>
          <p:nvPr/>
        </p:nvSpPr>
        <p:spPr bwMode="auto">
          <a:xfrm>
            <a:off x="6410671" y="4833252"/>
            <a:ext cx="2663329" cy="400110"/>
          </a:xfrm>
          <a:prstGeom prst="rect">
            <a:avLst/>
          </a:prstGeom>
          <a:solidFill>
            <a:srgbClr val="00FFFF"/>
          </a:solidFill>
          <a:ln w="9525">
            <a:noFill/>
            <a:miter lim="800000"/>
            <a:headEnd/>
            <a:tailEnd/>
          </a:ln>
        </p:spPr>
        <p:txBody>
          <a:bodyPr wrap="square">
            <a:spAutoFit/>
          </a:bodyPr>
          <a:lstStyle/>
          <a:p>
            <a:pPr>
              <a:spcBef>
                <a:spcPct val="50000"/>
              </a:spcBef>
            </a:pPr>
            <a:r>
              <a:rPr lang="fr-FR" dirty="0"/>
              <a:t>Rodrigues 2008 CMI</a:t>
            </a:r>
          </a:p>
        </p:txBody>
      </p:sp>
      <p:sp>
        <p:nvSpPr>
          <p:cNvPr id="11" name="Text Box 10">
            <a:extLst>
              <a:ext uri="{FF2B5EF4-FFF2-40B4-BE49-F238E27FC236}">
                <a16:creationId xmlns:a16="http://schemas.microsoft.com/office/drawing/2014/main" id="{F9E65B85-CF73-4C71-8CC1-04D1FE4929F8}"/>
              </a:ext>
            </a:extLst>
          </p:cNvPr>
          <p:cNvSpPr txBox="1">
            <a:spLocks noChangeArrowheads="1"/>
          </p:cNvSpPr>
          <p:nvPr/>
        </p:nvSpPr>
        <p:spPr bwMode="auto">
          <a:xfrm>
            <a:off x="6444208" y="6397826"/>
            <a:ext cx="2422649" cy="396875"/>
          </a:xfrm>
          <a:prstGeom prst="rect">
            <a:avLst/>
          </a:prstGeom>
          <a:solidFill>
            <a:srgbClr val="00FFFF"/>
          </a:solidFill>
          <a:ln w="9525">
            <a:noFill/>
            <a:miter lim="800000"/>
            <a:headEnd/>
            <a:tailEnd/>
          </a:ln>
        </p:spPr>
        <p:txBody>
          <a:bodyPr wrap="square">
            <a:spAutoFit/>
          </a:bodyPr>
          <a:lstStyle/>
          <a:p>
            <a:pPr>
              <a:spcBef>
                <a:spcPct val="50000"/>
              </a:spcBef>
            </a:pPr>
            <a:r>
              <a:rPr lang="fr-FR" dirty="0"/>
              <a:t>Lee 2016 JKM </a:t>
            </a:r>
          </a:p>
        </p:txBody>
      </p:sp>
      <p:sp>
        <p:nvSpPr>
          <p:cNvPr id="12" name="Rectangle 3">
            <a:extLst>
              <a:ext uri="{FF2B5EF4-FFF2-40B4-BE49-F238E27FC236}">
                <a16:creationId xmlns:a16="http://schemas.microsoft.com/office/drawing/2014/main" id="{53F6571D-2A34-45B3-AAC3-6859FAFE17F0}"/>
              </a:ext>
            </a:extLst>
          </p:cNvPr>
          <p:cNvSpPr txBox="1">
            <a:spLocks noChangeArrowheads="1"/>
          </p:cNvSpPr>
          <p:nvPr/>
        </p:nvSpPr>
        <p:spPr bwMode="auto">
          <a:xfrm>
            <a:off x="277143" y="5080783"/>
            <a:ext cx="5952479" cy="1680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Ø"/>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bg2"/>
              </a:buClr>
              <a:buFont typeface="Wingdings" pitchFamily="2" charset="2"/>
              <a:buChar char="§"/>
              <a:defRPr>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a:solidFill>
                  <a:schemeClr val="tx1"/>
                </a:solidFill>
                <a:latin typeface="+mn-lt"/>
              </a:defRPr>
            </a:lvl9pPr>
          </a:lstStyle>
          <a:p>
            <a:r>
              <a:rPr lang="fr-FR" sz="2000" b="1" kern="0" dirty="0">
                <a:solidFill>
                  <a:srgbClr val="FF0000"/>
                </a:solidFill>
                <a:ea typeface="ＭＳ Ｐゴシック" pitchFamily="34" charset="-128"/>
              </a:rPr>
              <a:t>Bactériémie communautaire = faible risque d’infection à BLSE</a:t>
            </a:r>
          </a:p>
          <a:p>
            <a:r>
              <a:rPr lang="fr-FR" sz="2000" b="1" kern="0" dirty="0">
                <a:solidFill>
                  <a:srgbClr val="FF0000"/>
                </a:solidFill>
                <a:ea typeface="ＭＳ Ｐゴシック" pitchFamily="34" charset="-128"/>
              </a:rPr>
              <a:t>Aucun FDR BLSE isolé ne justifie à lui seul l’usage de carbapénèmes</a:t>
            </a:r>
          </a:p>
          <a:p>
            <a:endParaRPr lang="fr-FR" sz="1800" kern="0" dirty="0">
              <a:solidFill>
                <a:srgbClr val="FF0000"/>
              </a:solidFill>
              <a:ea typeface="ＭＳ Ｐゴシック" pitchFamily="34" charset="-128"/>
            </a:endParaRPr>
          </a:p>
        </p:txBody>
      </p:sp>
      <p:pic>
        <p:nvPicPr>
          <p:cNvPr id="13" name="Image 12" descr="jra2019_vignette large_20cm.png">
            <a:extLst>
              <a:ext uri="{FF2B5EF4-FFF2-40B4-BE49-F238E27FC236}">
                <a16:creationId xmlns:a16="http://schemas.microsoft.com/office/drawing/2014/main" id="{5FBDEA73-0050-408C-88FB-2F8CA937F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481760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idx="4294967295"/>
          </p:nvPr>
        </p:nvSpPr>
        <p:spPr>
          <a:xfrm>
            <a:off x="392342" y="2060575"/>
            <a:ext cx="8229600" cy="2232025"/>
          </a:xfrm>
          <a:solidFill>
            <a:schemeClr val="bg1"/>
          </a:solidFill>
        </p:spPr>
        <p:txBody>
          <a:bodyPr/>
          <a:lstStyle/>
          <a:p>
            <a:r>
              <a:rPr lang="fr-FR" altLang="fr-FR" dirty="0">
                <a:ea typeface="ＭＳ Ｐゴシック" pitchFamily="34" charset="-128"/>
              </a:rPr>
              <a:t>Etude  </a:t>
            </a:r>
            <a:br>
              <a:rPr lang="fr-FR" altLang="fr-FR" dirty="0">
                <a:ea typeface="ＭＳ Ｐゴシック" pitchFamily="34" charset="-128"/>
              </a:rPr>
            </a:br>
            <a:r>
              <a:rPr lang="fr-FR" altLang="fr-FR" dirty="0">
                <a:ea typeface="ＭＳ Ｐゴシック" pitchFamily="34" charset="-128"/>
              </a:rPr>
              <a:t>Résistance bactérienne </a:t>
            </a:r>
            <a:br>
              <a:rPr lang="fr-FR" altLang="fr-FR" dirty="0">
                <a:ea typeface="ＭＳ Ｐゴシック" pitchFamily="34" charset="-128"/>
              </a:rPr>
            </a:br>
            <a:r>
              <a:rPr lang="fr-FR" altLang="fr-FR" dirty="0">
                <a:ea typeface="ＭＳ Ｐゴシック" pitchFamily="34" charset="-128"/>
              </a:rPr>
              <a:t>à partir des ECBU</a:t>
            </a:r>
          </a:p>
        </p:txBody>
      </p:sp>
      <p:pic>
        <p:nvPicPr>
          <p:cNvPr id="3" name="Image 2" descr="jra2019_vignette large_20cm.png">
            <a:extLst>
              <a:ext uri="{FF2B5EF4-FFF2-40B4-BE49-F238E27FC236}">
                <a16:creationId xmlns:a16="http://schemas.microsoft.com/office/drawing/2014/main" id="{BDB545BC-36F7-4F2C-AB69-5C4243B2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1720812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5" name="Titre 1"/>
          <p:cNvSpPr>
            <a:spLocks noGrp="1"/>
          </p:cNvSpPr>
          <p:nvPr>
            <p:ph type="title"/>
          </p:nvPr>
        </p:nvSpPr>
        <p:spPr>
          <a:xfrm>
            <a:off x="0" y="0"/>
            <a:ext cx="9144000" cy="884237"/>
          </a:xfrm>
          <a:solidFill>
            <a:schemeClr val="bg1"/>
          </a:solidFill>
        </p:spPr>
        <p:txBody>
          <a:bodyPr/>
          <a:lstStyle/>
          <a:p>
            <a:r>
              <a:rPr lang="fr-FR" dirty="0"/>
              <a:t>14 EHPAD de ville </a:t>
            </a:r>
          </a:p>
        </p:txBody>
      </p:sp>
      <p:sp>
        <p:nvSpPr>
          <p:cNvPr id="1048816" name="Espace réservé du numéro de diapositive 3"/>
          <p:cNvSpPr>
            <a:spLocks noGrp="1"/>
          </p:cNvSpPr>
          <p:nvPr>
            <p:ph type="sldNum" sz="quarter" idx="10"/>
          </p:nvPr>
        </p:nvSpPr>
        <p:spPr/>
        <p:txBody>
          <a:bodyPr/>
          <a:lstStyle/>
          <a:p>
            <a:fld id="{71EF98D7-E57B-5E40-BAE5-1531F77C536A}" type="slidenum">
              <a:rPr lang="fr-FR" smtClean="0">
                <a:solidFill>
                  <a:srgbClr val="000000"/>
                </a:solidFill>
              </a:rPr>
              <a:pPr/>
              <a:t>45</a:t>
            </a:fld>
            <a:endParaRPr lang="fr-FR">
              <a:solidFill>
                <a:srgbClr val="000000"/>
              </a:solidFill>
            </a:endParaRPr>
          </a:p>
        </p:txBody>
      </p:sp>
      <p:graphicFrame>
        <p:nvGraphicFramePr>
          <p:cNvPr id="4194317" name="Tableau 4"/>
          <p:cNvGraphicFramePr>
            <a:graphicFrameLocks noGrp="1"/>
          </p:cNvGraphicFramePr>
          <p:nvPr>
            <p:extLst/>
          </p:nvPr>
        </p:nvGraphicFramePr>
        <p:xfrm>
          <a:off x="107504" y="1984751"/>
          <a:ext cx="5377333" cy="4846981"/>
        </p:xfrm>
        <a:graphic>
          <a:graphicData uri="http://schemas.openxmlformats.org/drawingml/2006/table">
            <a:tbl>
              <a:tblPr firstRow="1" firstCol="1" bandRow="1">
                <a:tableStyleId>{5C22544A-7EE6-4342-B048-85BDC9FD1C3A}</a:tableStyleId>
              </a:tblPr>
              <a:tblGrid>
                <a:gridCol w="1296144">
                  <a:extLst>
                    <a:ext uri="{9D8B030D-6E8A-4147-A177-3AD203B41FA5}">
                      <a16:colId xmlns:a16="http://schemas.microsoft.com/office/drawing/2014/main" val="20000"/>
                    </a:ext>
                  </a:extLst>
                </a:gridCol>
                <a:gridCol w="1392523">
                  <a:extLst>
                    <a:ext uri="{9D8B030D-6E8A-4147-A177-3AD203B41FA5}">
                      <a16:colId xmlns:a16="http://schemas.microsoft.com/office/drawing/2014/main" val="20001"/>
                    </a:ext>
                  </a:extLst>
                </a:gridCol>
                <a:gridCol w="1314459">
                  <a:extLst>
                    <a:ext uri="{9D8B030D-6E8A-4147-A177-3AD203B41FA5}">
                      <a16:colId xmlns:a16="http://schemas.microsoft.com/office/drawing/2014/main" val="20002"/>
                    </a:ext>
                  </a:extLst>
                </a:gridCol>
                <a:gridCol w="1374207">
                  <a:extLst>
                    <a:ext uri="{9D8B030D-6E8A-4147-A177-3AD203B41FA5}">
                      <a16:colId xmlns:a16="http://schemas.microsoft.com/office/drawing/2014/main" val="20003"/>
                    </a:ext>
                  </a:extLst>
                </a:gridCol>
              </a:tblGrid>
              <a:tr h="1335262">
                <a:tc>
                  <a:txBody>
                    <a:bodyPr/>
                    <a:lstStyle/>
                    <a:p>
                      <a:pPr algn="ctr">
                        <a:lnSpc>
                          <a:spcPts val="1400"/>
                        </a:lnSpc>
                        <a:spcBef>
                          <a:spcPts val="300"/>
                        </a:spcBef>
                        <a:spcAft>
                          <a:spcPts val="300"/>
                        </a:spcAft>
                      </a:pPr>
                      <a:r>
                        <a:rPr lang="fr-FR" sz="1400" dirty="0">
                          <a:solidFill>
                            <a:schemeClr val="tx1"/>
                          </a:solidFill>
                          <a:effectLst/>
                        </a:rPr>
                        <a:t>  </a:t>
                      </a:r>
                      <a:endParaRPr lang="fr-FR" sz="20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E. coli (n=191)</a:t>
                      </a:r>
                      <a:endParaRPr lang="fr-FR" sz="2400" dirty="0">
                        <a:solidFill>
                          <a:schemeClr val="tx1"/>
                        </a:solidFill>
                        <a:effectLst/>
                      </a:endParaRPr>
                    </a:p>
                    <a:p>
                      <a:pPr algn="ctr">
                        <a:lnSpc>
                          <a:spcPts val="1400"/>
                        </a:lnSpc>
                        <a:spcBef>
                          <a:spcPts val="300"/>
                        </a:spcBef>
                        <a:spcAft>
                          <a:spcPts val="300"/>
                        </a:spcAft>
                      </a:pPr>
                      <a:r>
                        <a:rPr lang="fr-FR" sz="1600" dirty="0">
                          <a:solidFill>
                            <a:schemeClr val="tx1"/>
                          </a:solidFill>
                          <a:effectLst/>
                        </a:rPr>
                        <a:t>nb de souches R+I (%)</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K. </a:t>
                      </a:r>
                      <a:r>
                        <a:rPr lang="fr-FR" sz="1600" dirty="0" err="1">
                          <a:solidFill>
                            <a:schemeClr val="tx1"/>
                          </a:solidFill>
                          <a:effectLst/>
                        </a:rPr>
                        <a:t>pneumoniae</a:t>
                      </a:r>
                      <a:r>
                        <a:rPr lang="fr-FR" sz="1600" dirty="0">
                          <a:solidFill>
                            <a:schemeClr val="tx1"/>
                          </a:solidFill>
                          <a:effectLst/>
                        </a:rPr>
                        <a:t> (n=45)</a:t>
                      </a:r>
                      <a:endParaRPr lang="fr-FR" sz="2400" dirty="0">
                        <a:solidFill>
                          <a:schemeClr val="tx1"/>
                        </a:solidFill>
                        <a:effectLst/>
                      </a:endParaRPr>
                    </a:p>
                    <a:p>
                      <a:pPr algn="ctr">
                        <a:lnSpc>
                          <a:spcPts val="1400"/>
                        </a:lnSpc>
                        <a:spcBef>
                          <a:spcPts val="300"/>
                        </a:spcBef>
                        <a:spcAft>
                          <a:spcPts val="300"/>
                        </a:spcAft>
                      </a:pPr>
                      <a:r>
                        <a:rPr lang="fr-FR" sz="1600" dirty="0">
                          <a:solidFill>
                            <a:schemeClr val="tx1"/>
                          </a:solidFill>
                          <a:effectLst/>
                        </a:rPr>
                        <a:t>nb de souches R+I (%)</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Entérobactéries (n=295)</a:t>
                      </a:r>
                      <a:endParaRPr lang="fr-FR" sz="2400" dirty="0">
                        <a:solidFill>
                          <a:schemeClr val="tx1"/>
                        </a:solidFill>
                        <a:effectLst/>
                      </a:endParaRPr>
                    </a:p>
                    <a:p>
                      <a:pPr algn="ctr">
                        <a:lnSpc>
                          <a:spcPts val="1400"/>
                        </a:lnSpc>
                        <a:spcBef>
                          <a:spcPts val="300"/>
                        </a:spcBef>
                        <a:spcAft>
                          <a:spcPts val="300"/>
                        </a:spcAft>
                      </a:pPr>
                      <a:r>
                        <a:rPr lang="fr-FR" sz="1600" dirty="0">
                          <a:solidFill>
                            <a:schemeClr val="tx1"/>
                          </a:solidFill>
                          <a:effectLst/>
                        </a:rPr>
                        <a:t>% de souches R+I (%)</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90191">
                <a:tc>
                  <a:txBody>
                    <a:bodyPr/>
                    <a:lstStyle/>
                    <a:p>
                      <a:pPr algn="ctr">
                        <a:lnSpc>
                          <a:spcPts val="1400"/>
                        </a:lnSpc>
                        <a:spcBef>
                          <a:spcPts val="300"/>
                        </a:spcBef>
                        <a:spcAft>
                          <a:spcPts val="300"/>
                        </a:spcAft>
                      </a:pPr>
                      <a:r>
                        <a:rPr lang="fr-FR" sz="1400">
                          <a:solidFill>
                            <a:schemeClr val="tx1"/>
                          </a:solidFill>
                          <a:effectLst/>
                        </a:rPr>
                        <a:t>Amoxicilline </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143 (74)</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a:solidFill>
                            <a:schemeClr val="tx1"/>
                          </a:solidFill>
                          <a:effectLst/>
                        </a:rPr>
                        <a:t>-</a:t>
                      </a:r>
                      <a:endParaRPr lang="fr-FR" sz="24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588645" algn="l"/>
                          <a:tab pos="697865" algn="ctr"/>
                        </a:tabLst>
                      </a:pPr>
                      <a:r>
                        <a:rPr lang="fr-FR" sz="1600" dirty="0">
                          <a:solidFill>
                            <a:schemeClr val="tx1"/>
                          </a:solidFill>
                          <a:effectLst/>
                        </a:rPr>
                        <a:t>227(76)</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90191">
                <a:tc>
                  <a:txBody>
                    <a:bodyPr/>
                    <a:lstStyle/>
                    <a:p>
                      <a:pPr algn="ctr">
                        <a:lnSpc>
                          <a:spcPts val="1400"/>
                        </a:lnSpc>
                        <a:spcBef>
                          <a:spcPts val="300"/>
                        </a:spcBef>
                        <a:spcAft>
                          <a:spcPts val="300"/>
                        </a:spcAft>
                      </a:pPr>
                      <a:r>
                        <a:rPr lang="fr-FR" sz="1400">
                          <a:solidFill>
                            <a:schemeClr val="tx1"/>
                          </a:solidFill>
                          <a:effectLst/>
                        </a:rPr>
                        <a:t>Amoxiclav</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405765" algn="l"/>
                          <a:tab pos="679450" algn="ctr"/>
                        </a:tabLst>
                      </a:pPr>
                      <a:r>
                        <a:rPr lang="fr-FR" sz="1600" dirty="0">
                          <a:solidFill>
                            <a:schemeClr val="tx1"/>
                          </a:solidFill>
                          <a:effectLst/>
                        </a:rPr>
                        <a:t>123 (64)</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572770" algn="l"/>
                          <a:tab pos="764540" algn="ctr"/>
                        </a:tabLst>
                      </a:pPr>
                      <a:r>
                        <a:rPr lang="fr-FR" sz="1600" dirty="0">
                          <a:solidFill>
                            <a:schemeClr val="tx1"/>
                          </a:solidFill>
                          <a:effectLst/>
                        </a:rPr>
                        <a:t>32(7)</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188 (63)</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90191">
                <a:tc>
                  <a:txBody>
                    <a:bodyPr/>
                    <a:lstStyle/>
                    <a:p>
                      <a:pPr algn="ctr">
                        <a:lnSpc>
                          <a:spcPts val="1400"/>
                        </a:lnSpc>
                        <a:spcBef>
                          <a:spcPts val="300"/>
                        </a:spcBef>
                        <a:spcAft>
                          <a:spcPts val="300"/>
                        </a:spcAft>
                      </a:pPr>
                      <a:r>
                        <a:rPr lang="fr-FR" sz="1400">
                          <a:solidFill>
                            <a:schemeClr val="tx1"/>
                          </a:solidFill>
                          <a:effectLst/>
                        </a:rPr>
                        <a:t>Ceftriaxone</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508635" algn="l"/>
                          <a:tab pos="679450" algn="ctr"/>
                        </a:tabLst>
                      </a:pPr>
                      <a:r>
                        <a:rPr lang="fr-FR" sz="1600" dirty="0">
                          <a:solidFill>
                            <a:schemeClr val="tx1"/>
                          </a:solidFill>
                          <a:effectLst/>
                        </a:rPr>
                        <a:t>38(20)</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29(64)</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72(24)</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90191">
                <a:tc>
                  <a:txBody>
                    <a:bodyPr/>
                    <a:lstStyle/>
                    <a:p>
                      <a:pPr algn="ctr">
                        <a:lnSpc>
                          <a:spcPts val="1400"/>
                        </a:lnSpc>
                        <a:spcBef>
                          <a:spcPts val="300"/>
                        </a:spcBef>
                        <a:spcAft>
                          <a:spcPts val="300"/>
                        </a:spcAft>
                      </a:pPr>
                      <a:r>
                        <a:rPr lang="fr-FR" sz="1400" dirty="0">
                          <a:solidFill>
                            <a:schemeClr val="tx1"/>
                          </a:solidFill>
                          <a:effectLst/>
                        </a:rPr>
                        <a:t>Gentamicine </a:t>
                      </a:r>
                      <a:endParaRPr lang="fr-FR" sz="20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20 (10)</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21(46)</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55(18)</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90191">
                <a:tc>
                  <a:txBody>
                    <a:bodyPr/>
                    <a:lstStyle/>
                    <a:p>
                      <a:pPr algn="ctr">
                        <a:lnSpc>
                          <a:spcPts val="1400"/>
                        </a:lnSpc>
                        <a:spcBef>
                          <a:spcPts val="300"/>
                        </a:spcBef>
                        <a:spcAft>
                          <a:spcPts val="300"/>
                        </a:spcAft>
                      </a:pPr>
                      <a:r>
                        <a:rPr lang="fr-FR" sz="1400">
                          <a:solidFill>
                            <a:schemeClr val="tx1"/>
                          </a:solidFill>
                          <a:effectLst/>
                        </a:rPr>
                        <a:t>Amikacine </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11(5)</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2(4)</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14(5)</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90191">
                <a:tc>
                  <a:txBody>
                    <a:bodyPr/>
                    <a:lstStyle/>
                    <a:p>
                      <a:pPr algn="ctr">
                        <a:lnSpc>
                          <a:spcPts val="1400"/>
                        </a:lnSpc>
                        <a:spcBef>
                          <a:spcPts val="300"/>
                        </a:spcBef>
                        <a:spcAft>
                          <a:spcPts val="300"/>
                        </a:spcAft>
                      </a:pPr>
                      <a:r>
                        <a:rPr lang="fr-FR" sz="1400">
                          <a:solidFill>
                            <a:schemeClr val="tx1"/>
                          </a:solidFill>
                          <a:effectLst/>
                        </a:rPr>
                        <a:t>Cotrimoxazole </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72 (38)</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29(64)</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125(43)</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390191">
                <a:tc>
                  <a:txBody>
                    <a:bodyPr/>
                    <a:lstStyle/>
                    <a:p>
                      <a:pPr algn="ctr">
                        <a:lnSpc>
                          <a:spcPts val="1400"/>
                        </a:lnSpc>
                        <a:spcBef>
                          <a:spcPts val="300"/>
                        </a:spcBef>
                        <a:spcAft>
                          <a:spcPts val="300"/>
                        </a:spcAft>
                      </a:pPr>
                      <a:r>
                        <a:rPr lang="fr-FR" sz="1400">
                          <a:solidFill>
                            <a:schemeClr val="tx1"/>
                          </a:solidFill>
                          <a:effectLst/>
                        </a:rPr>
                        <a:t>Norfloxacine</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80 (42)</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28(62)</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134(45)</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390191">
                <a:tc>
                  <a:txBody>
                    <a:bodyPr/>
                    <a:lstStyle/>
                    <a:p>
                      <a:pPr algn="ctr">
                        <a:lnSpc>
                          <a:spcPts val="1400"/>
                        </a:lnSpc>
                        <a:spcBef>
                          <a:spcPts val="300"/>
                        </a:spcBef>
                        <a:spcAft>
                          <a:spcPts val="300"/>
                        </a:spcAft>
                      </a:pPr>
                      <a:r>
                        <a:rPr lang="fr-FR" sz="1400">
                          <a:solidFill>
                            <a:schemeClr val="tx1"/>
                          </a:solidFill>
                          <a:effectLst/>
                        </a:rPr>
                        <a:t>Fosfomycine</a:t>
                      </a:r>
                      <a:endParaRPr lang="fr-FR" sz="20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11(6)</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548640" algn="l"/>
                          <a:tab pos="764540" algn="ctr"/>
                        </a:tabLst>
                      </a:pPr>
                      <a:r>
                        <a:rPr lang="fr-FR" sz="1600" dirty="0">
                          <a:solidFill>
                            <a:schemeClr val="tx1"/>
                          </a:solidFill>
                          <a:effectLst/>
                        </a:rPr>
                        <a:t>15(33)</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44(15)</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390191">
                <a:tc>
                  <a:txBody>
                    <a:bodyPr/>
                    <a:lstStyle/>
                    <a:p>
                      <a:pPr algn="ctr">
                        <a:lnSpc>
                          <a:spcPts val="1400"/>
                        </a:lnSpc>
                        <a:spcBef>
                          <a:spcPts val="300"/>
                        </a:spcBef>
                        <a:spcAft>
                          <a:spcPts val="300"/>
                        </a:spcAft>
                      </a:pPr>
                      <a:r>
                        <a:rPr lang="fr-FR" sz="1400" dirty="0" err="1">
                          <a:solidFill>
                            <a:schemeClr val="tx1"/>
                          </a:solidFill>
                          <a:effectLst/>
                        </a:rPr>
                        <a:t>Nitrofurantoine</a:t>
                      </a:r>
                      <a:endParaRPr lang="fr-FR" sz="20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9(5)</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453390" algn="l"/>
                          <a:tab pos="764540" algn="ctr"/>
                        </a:tabLst>
                      </a:pPr>
                      <a:r>
                        <a:rPr lang="fr-FR" sz="1600" dirty="0">
                          <a:solidFill>
                            <a:schemeClr val="tx1"/>
                          </a:solidFill>
                          <a:effectLst/>
                        </a:rPr>
                        <a:t>11(24)</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600" dirty="0">
                          <a:solidFill>
                            <a:schemeClr val="tx1"/>
                          </a:solidFill>
                          <a:effectLst/>
                        </a:rPr>
                        <a:t>58(20)</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9"/>
                  </a:ext>
                </a:extLst>
              </a:tr>
            </a:tbl>
          </a:graphicData>
        </a:graphic>
      </p:graphicFrame>
      <p:graphicFrame>
        <p:nvGraphicFramePr>
          <p:cNvPr id="4194318" name="Espace réservé du contenu 3"/>
          <p:cNvGraphicFramePr>
            <a:graphicFrameLocks noGrp="1"/>
          </p:cNvGraphicFramePr>
          <p:nvPr>
            <p:ph idx="1"/>
            <p:extLst/>
          </p:nvPr>
        </p:nvGraphicFramePr>
        <p:xfrm>
          <a:off x="5615608" y="992178"/>
          <a:ext cx="3528392" cy="5870522"/>
        </p:xfrm>
        <a:graphic>
          <a:graphicData uri="http://schemas.openxmlformats.org/drawingml/2006/table">
            <a:tbl>
              <a:tblPr firstRow="1" firstCol="1" bandRow="1">
                <a:tableStyleId>{5C22544A-7EE6-4342-B048-85BDC9FD1C3A}</a:tableStyleId>
              </a:tblPr>
              <a:tblGrid>
                <a:gridCol w="1764196">
                  <a:extLst>
                    <a:ext uri="{9D8B030D-6E8A-4147-A177-3AD203B41FA5}">
                      <a16:colId xmlns:a16="http://schemas.microsoft.com/office/drawing/2014/main" val="20000"/>
                    </a:ext>
                  </a:extLst>
                </a:gridCol>
                <a:gridCol w="1764196">
                  <a:extLst>
                    <a:ext uri="{9D8B030D-6E8A-4147-A177-3AD203B41FA5}">
                      <a16:colId xmlns:a16="http://schemas.microsoft.com/office/drawing/2014/main" val="20001"/>
                    </a:ext>
                  </a:extLst>
                </a:gridCol>
              </a:tblGrid>
              <a:tr h="330192">
                <a:tc>
                  <a:txBody>
                    <a:bodyPr/>
                    <a:lstStyle/>
                    <a:p>
                      <a:pPr algn="ctr" fontAlgn="auto">
                        <a:lnSpc>
                          <a:spcPct val="115000"/>
                        </a:lnSpc>
                        <a:spcAft>
                          <a:spcPts val="0"/>
                        </a:spcAft>
                      </a:pPr>
                      <a:r>
                        <a:rPr lang="fr-FR" sz="1500" b="1" dirty="0">
                          <a:effectLst/>
                        </a:rPr>
                        <a:t> </a:t>
                      </a:r>
                      <a:endParaRPr lang="fr-FR" sz="1500" b="1" dirty="0">
                        <a:effectLst/>
                        <a:latin typeface="Calibri"/>
                        <a:ea typeface="Calibri"/>
                        <a:cs typeface="Times New Roman"/>
                      </a:endParaRPr>
                    </a:p>
                  </a:txBody>
                  <a:tcPr marL="32304" marR="32304" marT="33651" marB="33651" anchor="ctr"/>
                </a:tc>
                <a:tc>
                  <a:txBody>
                    <a:bodyPr/>
                    <a:lstStyle/>
                    <a:p>
                      <a:pPr algn="ctr" fontAlgn="auto">
                        <a:lnSpc>
                          <a:spcPct val="115000"/>
                        </a:lnSpc>
                        <a:spcAft>
                          <a:spcPts val="0"/>
                        </a:spcAft>
                      </a:pPr>
                      <a:r>
                        <a:rPr lang="fr-FR" sz="1500" b="1" dirty="0" err="1">
                          <a:effectLst/>
                        </a:rPr>
                        <a:t>enterobac</a:t>
                      </a:r>
                      <a:r>
                        <a:rPr lang="fr-FR" sz="1500" b="1" dirty="0">
                          <a:effectLst/>
                        </a:rPr>
                        <a:t> Ceftriaxone R</a:t>
                      </a:r>
                      <a:endParaRPr lang="fr-FR" sz="1500" b="1" dirty="0">
                        <a:effectLst/>
                        <a:latin typeface="Calibri"/>
                        <a:ea typeface="Calibri"/>
                        <a:cs typeface="Times New Roman"/>
                      </a:endParaRPr>
                    </a:p>
                  </a:txBody>
                  <a:tcPr marL="32304" marR="32304" marT="33651" marB="33651" anchor="ctr"/>
                </a:tc>
                <a:extLst>
                  <a:ext uri="{0D108BD9-81ED-4DB2-BD59-A6C34878D82A}">
                    <a16:rowId xmlns:a16="http://schemas.microsoft.com/office/drawing/2014/main" val="10000"/>
                  </a:ext>
                </a:extLst>
              </a:tr>
              <a:tr h="330192">
                <a:tc>
                  <a:txBody>
                    <a:bodyPr/>
                    <a:lstStyle/>
                    <a:p>
                      <a:pPr algn="ctr" fontAlgn="auto">
                        <a:lnSpc>
                          <a:spcPct val="115000"/>
                        </a:lnSpc>
                        <a:spcAft>
                          <a:spcPts val="0"/>
                        </a:spcAft>
                      </a:pPr>
                      <a:r>
                        <a:rPr lang="fr-FR" sz="1500" b="1" dirty="0">
                          <a:effectLst/>
                        </a:rPr>
                        <a:t>EHPAD</a:t>
                      </a:r>
                      <a:endParaRPr lang="fr-FR" sz="1500" b="1" dirty="0">
                        <a:effectLst/>
                        <a:latin typeface="Calibri"/>
                        <a:ea typeface="Calibri"/>
                        <a:cs typeface="Times New Roman"/>
                      </a:endParaRPr>
                    </a:p>
                  </a:txBody>
                  <a:tcPr marL="32304" marR="32304" marT="33651" marB="33651" anchor="ctr"/>
                </a:tc>
                <a:tc>
                  <a:txBody>
                    <a:bodyPr/>
                    <a:lstStyle/>
                    <a:p>
                      <a:pPr algn="ctr" fontAlgn="auto">
                        <a:lnSpc>
                          <a:spcPct val="115000"/>
                        </a:lnSpc>
                        <a:spcAft>
                          <a:spcPts val="0"/>
                        </a:spcAft>
                      </a:pPr>
                      <a:r>
                        <a:rPr lang="fr-FR" sz="1500" b="1" dirty="0" err="1">
                          <a:effectLst/>
                        </a:rPr>
                        <a:t>Resistant</a:t>
                      </a:r>
                      <a:endParaRPr lang="fr-FR" sz="1500" b="1" dirty="0">
                        <a:effectLst/>
                        <a:latin typeface="Calibri"/>
                        <a:ea typeface="Calibri"/>
                        <a:cs typeface="Times New Roman"/>
                      </a:endParaRPr>
                    </a:p>
                  </a:txBody>
                  <a:tcPr marL="32304" marR="32304" marT="33651" marB="33651" anchor="ctr"/>
                </a:tc>
                <a:extLst>
                  <a:ext uri="{0D108BD9-81ED-4DB2-BD59-A6C34878D82A}">
                    <a16:rowId xmlns:a16="http://schemas.microsoft.com/office/drawing/2014/main" val="10001"/>
                  </a:ext>
                </a:extLst>
              </a:tr>
              <a:tr h="330192">
                <a:tc>
                  <a:txBody>
                    <a:bodyPr/>
                    <a:lstStyle/>
                    <a:p>
                      <a:pPr algn="ctr" fontAlgn="auto">
                        <a:lnSpc>
                          <a:spcPct val="115000"/>
                        </a:lnSpc>
                        <a:spcAft>
                          <a:spcPts val="0"/>
                        </a:spcAft>
                      </a:pPr>
                      <a:r>
                        <a:rPr lang="fr-FR" sz="1500">
                          <a:effectLst/>
                        </a:rPr>
                        <a:t>ARG</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dirty="0">
                          <a:effectLst/>
                        </a:rPr>
                        <a:t>5(10,42%)</a:t>
                      </a:r>
                      <a:endParaRPr lang="fr-FR" sz="1500" dirty="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2"/>
                  </a:ext>
                </a:extLst>
              </a:tr>
              <a:tr h="330192">
                <a:tc>
                  <a:txBody>
                    <a:bodyPr/>
                    <a:lstStyle/>
                    <a:p>
                      <a:pPr algn="ctr" fontAlgn="auto">
                        <a:lnSpc>
                          <a:spcPct val="115000"/>
                        </a:lnSpc>
                        <a:spcAft>
                          <a:spcPts val="0"/>
                        </a:spcAft>
                      </a:pPr>
                      <a:r>
                        <a:rPr lang="fr-FR" sz="1500">
                          <a:effectLst/>
                        </a:rPr>
                        <a:t>BOR</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dirty="0">
                          <a:effectLst/>
                        </a:rPr>
                        <a:t>0</a:t>
                      </a:r>
                      <a:endParaRPr lang="fr-FR" sz="1500" dirty="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3"/>
                  </a:ext>
                </a:extLst>
              </a:tr>
              <a:tr h="330192">
                <a:tc>
                  <a:txBody>
                    <a:bodyPr/>
                    <a:lstStyle/>
                    <a:p>
                      <a:pPr algn="ctr" fontAlgn="auto">
                        <a:lnSpc>
                          <a:spcPct val="115000"/>
                        </a:lnSpc>
                        <a:spcAft>
                          <a:spcPts val="0"/>
                        </a:spcAft>
                      </a:pPr>
                      <a:r>
                        <a:rPr lang="fr-FR" sz="1500">
                          <a:effectLst/>
                        </a:rPr>
                        <a:t>BUR</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dirty="0">
                          <a:effectLst/>
                        </a:rPr>
                        <a:t>1(10%)</a:t>
                      </a:r>
                      <a:endParaRPr lang="fr-FR" sz="1500" dirty="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4"/>
                  </a:ext>
                </a:extLst>
              </a:tr>
              <a:tr h="330192">
                <a:tc>
                  <a:txBody>
                    <a:bodyPr/>
                    <a:lstStyle/>
                    <a:p>
                      <a:pPr algn="ctr" fontAlgn="auto">
                        <a:lnSpc>
                          <a:spcPct val="115000"/>
                        </a:lnSpc>
                        <a:spcAft>
                          <a:spcPts val="0"/>
                        </a:spcAft>
                      </a:pPr>
                      <a:r>
                        <a:rPr lang="fr-FR" sz="1500">
                          <a:effectLst/>
                        </a:rPr>
                        <a:t>CHA</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9(16.5%)</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5"/>
                  </a:ext>
                </a:extLst>
              </a:tr>
              <a:tr h="330192">
                <a:tc>
                  <a:txBody>
                    <a:bodyPr/>
                    <a:lstStyle/>
                    <a:p>
                      <a:pPr algn="ctr" fontAlgn="auto">
                        <a:lnSpc>
                          <a:spcPct val="115000"/>
                        </a:lnSpc>
                        <a:spcAft>
                          <a:spcPts val="0"/>
                        </a:spcAft>
                      </a:pPr>
                      <a:r>
                        <a:rPr lang="fr-FR" sz="1500">
                          <a:effectLst/>
                        </a:rPr>
                        <a:t>ISS</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4(26.5%)</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6"/>
                  </a:ext>
                </a:extLst>
              </a:tr>
              <a:tr h="330192">
                <a:tc>
                  <a:txBody>
                    <a:bodyPr/>
                    <a:lstStyle/>
                    <a:p>
                      <a:pPr algn="ctr" fontAlgn="auto">
                        <a:lnSpc>
                          <a:spcPct val="115000"/>
                        </a:lnSpc>
                        <a:spcAft>
                          <a:spcPts val="0"/>
                        </a:spcAft>
                      </a:pPr>
                      <a:r>
                        <a:rPr lang="fr-FR" sz="1500">
                          <a:effectLst/>
                        </a:rPr>
                        <a:t>JAR</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6(25%)</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7"/>
                  </a:ext>
                </a:extLst>
              </a:tr>
              <a:tr h="330192">
                <a:tc>
                  <a:txBody>
                    <a:bodyPr/>
                    <a:lstStyle/>
                    <a:p>
                      <a:pPr algn="ctr" fontAlgn="auto">
                        <a:lnSpc>
                          <a:spcPct val="115000"/>
                        </a:lnSpc>
                        <a:spcAft>
                          <a:spcPts val="0"/>
                        </a:spcAft>
                      </a:pPr>
                      <a:r>
                        <a:rPr lang="fr-FR" sz="1500">
                          <a:effectLst/>
                        </a:rPr>
                        <a:t>LAR</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5(13.5%)</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8"/>
                  </a:ext>
                </a:extLst>
              </a:tr>
              <a:tr h="330192">
                <a:tc>
                  <a:txBody>
                    <a:bodyPr/>
                    <a:lstStyle/>
                    <a:p>
                      <a:pPr algn="ctr" fontAlgn="auto">
                        <a:lnSpc>
                          <a:spcPct val="115000"/>
                        </a:lnSpc>
                        <a:spcAft>
                          <a:spcPts val="0"/>
                        </a:spcAft>
                      </a:pPr>
                      <a:r>
                        <a:rPr lang="fr-FR" sz="1500">
                          <a:effectLst/>
                        </a:rPr>
                        <a:t>LOU</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1(3%)</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09"/>
                  </a:ext>
                </a:extLst>
              </a:tr>
              <a:tr h="330192">
                <a:tc>
                  <a:txBody>
                    <a:bodyPr/>
                    <a:lstStyle/>
                    <a:p>
                      <a:pPr algn="ctr" fontAlgn="auto">
                        <a:lnSpc>
                          <a:spcPct val="115000"/>
                        </a:lnSpc>
                        <a:spcAft>
                          <a:spcPts val="0"/>
                        </a:spcAft>
                      </a:pPr>
                      <a:r>
                        <a:rPr lang="fr-FR" sz="1500">
                          <a:effectLst/>
                        </a:rPr>
                        <a:t>STA</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1(2.5%)</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10"/>
                  </a:ext>
                </a:extLst>
              </a:tr>
              <a:tr h="330192">
                <a:tc>
                  <a:txBody>
                    <a:bodyPr/>
                    <a:lstStyle/>
                    <a:p>
                      <a:pPr algn="ctr" fontAlgn="auto">
                        <a:lnSpc>
                          <a:spcPct val="115000"/>
                        </a:lnSpc>
                        <a:spcAft>
                          <a:spcPts val="0"/>
                        </a:spcAft>
                      </a:pPr>
                      <a:r>
                        <a:rPr lang="fr-FR" sz="1500">
                          <a:effectLst/>
                        </a:rPr>
                        <a:t>STM</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2(14%)</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11"/>
                  </a:ext>
                </a:extLst>
              </a:tr>
              <a:tr h="330192">
                <a:tc>
                  <a:txBody>
                    <a:bodyPr/>
                    <a:lstStyle/>
                    <a:p>
                      <a:pPr algn="ctr" fontAlgn="auto">
                        <a:lnSpc>
                          <a:spcPct val="115000"/>
                        </a:lnSpc>
                        <a:spcAft>
                          <a:spcPts val="0"/>
                        </a:spcAft>
                      </a:pPr>
                      <a:r>
                        <a:rPr lang="fr-FR" sz="1500">
                          <a:effectLst/>
                        </a:rPr>
                        <a:t>TAM</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14(19%)</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12"/>
                  </a:ext>
                </a:extLst>
              </a:tr>
              <a:tr h="330192">
                <a:tc>
                  <a:txBody>
                    <a:bodyPr/>
                    <a:lstStyle/>
                    <a:p>
                      <a:pPr algn="ctr" fontAlgn="auto">
                        <a:lnSpc>
                          <a:spcPct val="115000"/>
                        </a:lnSpc>
                        <a:spcAft>
                          <a:spcPts val="0"/>
                        </a:spcAft>
                      </a:pPr>
                      <a:r>
                        <a:rPr lang="fr-FR" sz="1500">
                          <a:effectLst/>
                        </a:rPr>
                        <a:t>TOU</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dirty="0">
                          <a:effectLst/>
                        </a:rPr>
                        <a:t>16(31%)</a:t>
                      </a:r>
                      <a:endParaRPr lang="fr-FR" sz="1500" dirty="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13"/>
                  </a:ext>
                </a:extLst>
              </a:tr>
              <a:tr h="330192">
                <a:tc>
                  <a:txBody>
                    <a:bodyPr/>
                    <a:lstStyle/>
                    <a:p>
                      <a:pPr algn="ctr" fontAlgn="auto">
                        <a:lnSpc>
                          <a:spcPct val="115000"/>
                        </a:lnSpc>
                        <a:spcAft>
                          <a:spcPts val="0"/>
                        </a:spcAft>
                      </a:pPr>
                      <a:r>
                        <a:rPr lang="fr-FR" sz="1500">
                          <a:effectLst/>
                        </a:rPr>
                        <a:t>VAN</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3(8%)</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14"/>
                  </a:ext>
                </a:extLst>
              </a:tr>
              <a:tr h="355420">
                <a:tc>
                  <a:txBody>
                    <a:bodyPr/>
                    <a:lstStyle/>
                    <a:p>
                      <a:pPr algn="ctr" fontAlgn="auto">
                        <a:lnSpc>
                          <a:spcPct val="115000"/>
                        </a:lnSpc>
                        <a:spcAft>
                          <a:spcPts val="0"/>
                        </a:spcAft>
                      </a:pPr>
                      <a:r>
                        <a:rPr lang="fr-FR" sz="1500">
                          <a:effectLst/>
                        </a:rPr>
                        <a:t>VIL</a:t>
                      </a:r>
                      <a:endParaRPr lang="fr-FR" sz="150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a:effectLst/>
                        </a:rPr>
                        <a:t>72(34.5%)</a:t>
                      </a:r>
                      <a:endParaRPr lang="fr-FR" sz="1500">
                        <a:effectLst/>
                        <a:latin typeface="Calibri"/>
                        <a:ea typeface="Calibri"/>
                        <a:cs typeface="Times New Roman"/>
                      </a:endParaRPr>
                    </a:p>
                  </a:txBody>
                  <a:tcPr marL="33650" marR="33650" marT="33651" marB="33651" anchor="ctr"/>
                </a:tc>
                <a:extLst>
                  <a:ext uri="{0D108BD9-81ED-4DB2-BD59-A6C34878D82A}">
                    <a16:rowId xmlns:a16="http://schemas.microsoft.com/office/drawing/2014/main" val="10015"/>
                  </a:ext>
                </a:extLst>
              </a:tr>
              <a:tr h="120075">
                <a:tc>
                  <a:txBody>
                    <a:bodyPr/>
                    <a:lstStyle/>
                    <a:p>
                      <a:pPr algn="ctr" fontAlgn="auto">
                        <a:lnSpc>
                          <a:spcPct val="115000"/>
                        </a:lnSpc>
                        <a:spcAft>
                          <a:spcPts val="0"/>
                        </a:spcAft>
                      </a:pPr>
                      <a:r>
                        <a:rPr lang="fr-FR" sz="1500" dirty="0">
                          <a:effectLst/>
                        </a:rPr>
                        <a:t>totale</a:t>
                      </a:r>
                      <a:endParaRPr lang="fr-FR" sz="1500" dirty="0">
                        <a:effectLst/>
                        <a:latin typeface="Calibri"/>
                        <a:ea typeface="Calibri"/>
                        <a:cs typeface="Times New Roman"/>
                      </a:endParaRPr>
                    </a:p>
                  </a:txBody>
                  <a:tcPr marL="33650" marR="33650" marT="33651" marB="33651" anchor="ctr"/>
                </a:tc>
                <a:tc>
                  <a:txBody>
                    <a:bodyPr/>
                    <a:lstStyle/>
                    <a:p>
                      <a:pPr algn="ctr" fontAlgn="auto">
                        <a:lnSpc>
                          <a:spcPct val="115000"/>
                        </a:lnSpc>
                        <a:spcAft>
                          <a:spcPts val="0"/>
                        </a:spcAft>
                      </a:pPr>
                      <a:r>
                        <a:rPr lang="fr-FR" sz="1500" kern="1200" dirty="0">
                          <a:solidFill>
                            <a:schemeClr val="dk1"/>
                          </a:solidFill>
                          <a:effectLst/>
                          <a:latin typeface="+mn-lt"/>
                          <a:ea typeface="+mn-ea"/>
                          <a:cs typeface="+mn-cs"/>
                        </a:rPr>
                        <a:t>24%</a:t>
                      </a:r>
                    </a:p>
                  </a:txBody>
                  <a:tcPr marL="33650" marR="33650" marT="33651" marB="33651"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942901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7" name="Titre 1"/>
          <p:cNvSpPr>
            <a:spLocks noGrp="1"/>
          </p:cNvSpPr>
          <p:nvPr>
            <p:ph type="title"/>
          </p:nvPr>
        </p:nvSpPr>
        <p:spPr>
          <a:xfrm>
            <a:off x="0" y="0"/>
            <a:ext cx="9144000" cy="836712"/>
          </a:xfrm>
          <a:solidFill>
            <a:schemeClr val="bg1"/>
          </a:solidFill>
        </p:spPr>
        <p:txBody>
          <a:bodyPr/>
          <a:lstStyle/>
          <a:p>
            <a:r>
              <a:rPr lang="fr-FR" dirty="0"/>
              <a:t>EHPAD de Provins 2012 -2013</a:t>
            </a:r>
          </a:p>
        </p:txBody>
      </p:sp>
      <p:sp>
        <p:nvSpPr>
          <p:cNvPr id="1048818" name="Espace réservé du numéro de diapositive 3"/>
          <p:cNvSpPr>
            <a:spLocks noGrp="1"/>
          </p:cNvSpPr>
          <p:nvPr>
            <p:ph type="sldNum" sz="quarter" idx="10"/>
          </p:nvPr>
        </p:nvSpPr>
        <p:spPr/>
        <p:txBody>
          <a:bodyPr/>
          <a:lstStyle/>
          <a:p>
            <a:fld id="{71EF98D7-E57B-5E40-BAE5-1531F77C536A}" type="slidenum">
              <a:rPr lang="fr-FR" smtClean="0">
                <a:solidFill>
                  <a:srgbClr val="000000"/>
                </a:solidFill>
              </a:rPr>
              <a:pPr/>
              <a:t>46</a:t>
            </a:fld>
            <a:endParaRPr lang="fr-FR">
              <a:solidFill>
                <a:srgbClr val="000000"/>
              </a:solidFill>
            </a:endParaRPr>
          </a:p>
        </p:txBody>
      </p:sp>
      <p:sp>
        <p:nvSpPr>
          <p:cNvPr id="5" name="Rectangle 4"/>
          <p:cNvSpPr/>
          <p:nvPr/>
        </p:nvSpPr>
        <p:spPr bwMode="auto">
          <a:xfrm>
            <a:off x="107504" y="6021289"/>
            <a:ext cx="2448272" cy="83671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pPr>
            <a:endParaRPr kumimoji="0" lang="fr-FR" sz="2400" b="0" i="0" u="none" strike="noStrike" cap="none" normalizeH="0" baseline="30000">
              <a:ln>
                <a:noFill/>
              </a:ln>
              <a:solidFill>
                <a:srgbClr val="000000"/>
              </a:solidFill>
              <a:effectLst/>
              <a:latin typeface="Arial" charset="0"/>
              <a:ea typeface="ＭＳ Ｐゴシック" charset="0"/>
              <a:cs typeface="ＭＳ Ｐゴシック" charset="0"/>
            </a:endParaRPr>
          </a:p>
        </p:txBody>
      </p:sp>
      <p:graphicFrame>
        <p:nvGraphicFramePr>
          <p:cNvPr id="4194319" name="Espace réservé du contenu 4"/>
          <p:cNvGraphicFramePr>
            <a:graphicFrameLocks noGrp="1"/>
          </p:cNvGraphicFramePr>
          <p:nvPr>
            <p:ph idx="1"/>
            <p:extLst/>
          </p:nvPr>
        </p:nvGraphicFramePr>
        <p:xfrm>
          <a:off x="251520" y="1124744"/>
          <a:ext cx="8299648" cy="5420518"/>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val="20000"/>
                    </a:ext>
                  </a:extLst>
                </a:gridCol>
                <a:gridCol w="1900760">
                  <a:extLst>
                    <a:ext uri="{9D8B030D-6E8A-4147-A177-3AD203B41FA5}">
                      <a16:colId xmlns:a16="http://schemas.microsoft.com/office/drawing/2014/main" val="20001"/>
                    </a:ext>
                  </a:extLst>
                </a:gridCol>
                <a:gridCol w="2245717">
                  <a:extLst>
                    <a:ext uri="{9D8B030D-6E8A-4147-A177-3AD203B41FA5}">
                      <a16:colId xmlns:a16="http://schemas.microsoft.com/office/drawing/2014/main" val="20002"/>
                    </a:ext>
                  </a:extLst>
                </a:gridCol>
                <a:gridCol w="2064939">
                  <a:extLst>
                    <a:ext uri="{9D8B030D-6E8A-4147-A177-3AD203B41FA5}">
                      <a16:colId xmlns:a16="http://schemas.microsoft.com/office/drawing/2014/main" val="20003"/>
                    </a:ext>
                  </a:extLst>
                </a:gridCol>
              </a:tblGrid>
              <a:tr h="1222360">
                <a:tc>
                  <a:txBody>
                    <a:bodyPr/>
                    <a:lstStyle/>
                    <a:p>
                      <a:pPr algn="l">
                        <a:lnSpc>
                          <a:spcPts val="1400"/>
                        </a:lnSpc>
                        <a:spcBef>
                          <a:spcPts val="300"/>
                        </a:spcBef>
                        <a:spcAft>
                          <a:spcPts val="300"/>
                        </a:spcAft>
                      </a:pPr>
                      <a:r>
                        <a:rPr lang="fr-FR" sz="1900" dirty="0">
                          <a:solidFill>
                            <a:schemeClr val="tx1"/>
                          </a:solidFill>
                          <a:effectLst/>
                        </a:rPr>
                        <a:t>  </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Bef>
                          <a:spcPts val="300"/>
                        </a:spcBef>
                        <a:spcAft>
                          <a:spcPts val="300"/>
                        </a:spcAft>
                      </a:pPr>
                      <a:r>
                        <a:rPr lang="fr-FR" sz="1800" dirty="0" err="1">
                          <a:solidFill>
                            <a:schemeClr val="tx1"/>
                          </a:solidFill>
                          <a:effectLst/>
                        </a:rPr>
                        <a:t>E.coli</a:t>
                      </a:r>
                      <a:r>
                        <a:rPr lang="fr-FR" sz="1800" dirty="0">
                          <a:solidFill>
                            <a:schemeClr val="tx1"/>
                          </a:solidFill>
                          <a:effectLst/>
                        </a:rPr>
                        <a:t> (n=70) </a:t>
                      </a:r>
                      <a:endParaRPr lang="fr-FR" sz="2400" dirty="0">
                        <a:solidFill>
                          <a:schemeClr val="tx1"/>
                        </a:solidFill>
                        <a:effectLst/>
                      </a:endParaRPr>
                    </a:p>
                    <a:p>
                      <a:pPr algn="ctr">
                        <a:lnSpc>
                          <a:spcPct val="100000"/>
                        </a:lnSpc>
                        <a:spcBef>
                          <a:spcPts val="300"/>
                        </a:spcBef>
                        <a:spcAft>
                          <a:spcPts val="300"/>
                        </a:spcAft>
                      </a:pPr>
                      <a:r>
                        <a:rPr lang="fr-FR" sz="1800" dirty="0">
                          <a:solidFill>
                            <a:schemeClr val="tx1"/>
                          </a:solidFill>
                          <a:effectLst/>
                        </a:rPr>
                        <a:t>nb de souches R+I (%) </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Bef>
                          <a:spcPts val="300"/>
                        </a:spcBef>
                        <a:spcAft>
                          <a:spcPts val="300"/>
                        </a:spcAft>
                      </a:pPr>
                      <a:r>
                        <a:rPr lang="fr-FR" sz="1800" dirty="0">
                          <a:solidFill>
                            <a:schemeClr val="tx1"/>
                          </a:solidFill>
                          <a:effectLst/>
                        </a:rPr>
                        <a:t>K. </a:t>
                      </a:r>
                      <a:r>
                        <a:rPr lang="fr-FR" sz="1800" dirty="0" err="1">
                          <a:solidFill>
                            <a:schemeClr val="tx1"/>
                          </a:solidFill>
                          <a:effectLst/>
                        </a:rPr>
                        <a:t>pneumoniae</a:t>
                      </a:r>
                      <a:r>
                        <a:rPr lang="fr-FR" sz="1800" dirty="0">
                          <a:solidFill>
                            <a:schemeClr val="tx1"/>
                          </a:solidFill>
                          <a:effectLst/>
                        </a:rPr>
                        <a:t> (n=11) </a:t>
                      </a:r>
                      <a:endParaRPr lang="fr-FR" sz="2400" dirty="0">
                        <a:solidFill>
                          <a:schemeClr val="tx1"/>
                        </a:solidFill>
                        <a:effectLst/>
                      </a:endParaRPr>
                    </a:p>
                    <a:p>
                      <a:pPr algn="ctr">
                        <a:lnSpc>
                          <a:spcPct val="100000"/>
                        </a:lnSpc>
                        <a:spcBef>
                          <a:spcPts val="300"/>
                        </a:spcBef>
                        <a:spcAft>
                          <a:spcPts val="300"/>
                        </a:spcAft>
                      </a:pPr>
                      <a:r>
                        <a:rPr lang="fr-FR" sz="1800" dirty="0">
                          <a:solidFill>
                            <a:schemeClr val="tx1"/>
                          </a:solidFill>
                          <a:effectLst/>
                        </a:rPr>
                        <a:t>nb de souches R+I (%)</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Bef>
                          <a:spcPts val="300"/>
                        </a:spcBef>
                        <a:spcAft>
                          <a:spcPts val="300"/>
                        </a:spcAft>
                      </a:pPr>
                      <a:r>
                        <a:rPr lang="fr-FR" sz="1800" dirty="0">
                          <a:solidFill>
                            <a:schemeClr val="tx1"/>
                          </a:solidFill>
                          <a:effectLst/>
                        </a:rPr>
                        <a:t>Entérobactéries (n=121) </a:t>
                      </a:r>
                      <a:endParaRPr lang="fr-FR" sz="2400" dirty="0">
                        <a:solidFill>
                          <a:schemeClr val="tx1"/>
                        </a:solidFill>
                        <a:effectLst/>
                      </a:endParaRPr>
                    </a:p>
                    <a:p>
                      <a:pPr algn="ctr">
                        <a:lnSpc>
                          <a:spcPct val="100000"/>
                        </a:lnSpc>
                        <a:spcBef>
                          <a:spcPts val="300"/>
                        </a:spcBef>
                        <a:spcAft>
                          <a:spcPts val="300"/>
                        </a:spcAft>
                      </a:pPr>
                      <a:r>
                        <a:rPr lang="fr-FR" sz="1800" dirty="0">
                          <a:solidFill>
                            <a:schemeClr val="tx1"/>
                          </a:solidFill>
                          <a:effectLst/>
                        </a:rPr>
                        <a:t>% de souches R+I (%)</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97422">
                <a:tc>
                  <a:txBody>
                    <a:bodyPr/>
                    <a:lstStyle/>
                    <a:p>
                      <a:pPr algn="l">
                        <a:lnSpc>
                          <a:spcPts val="1400"/>
                        </a:lnSpc>
                        <a:spcBef>
                          <a:spcPts val="300"/>
                        </a:spcBef>
                        <a:spcAft>
                          <a:spcPts val="300"/>
                        </a:spcAft>
                      </a:pPr>
                      <a:r>
                        <a:rPr lang="fr-FR" sz="1900" dirty="0" err="1">
                          <a:solidFill>
                            <a:schemeClr val="tx1"/>
                          </a:solidFill>
                          <a:effectLst/>
                        </a:rPr>
                        <a:t>Amoxicilline</a:t>
                      </a:r>
                      <a:r>
                        <a:rPr lang="fr-FR" sz="1900" dirty="0">
                          <a:solidFill>
                            <a:schemeClr val="tx1"/>
                          </a:solidFill>
                          <a:effectLst/>
                        </a:rPr>
                        <a:t> </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46(65.7)</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87(72)</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97422">
                <a:tc>
                  <a:txBody>
                    <a:bodyPr/>
                    <a:lstStyle/>
                    <a:p>
                      <a:pPr algn="l">
                        <a:lnSpc>
                          <a:spcPts val="1400"/>
                        </a:lnSpc>
                        <a:spcBef>
                          <a:spcPts val="300"/>
                        </a:spcBef>
                        <a:spcAft>
                          <a:spcPts val="300"/>
                        </a:spcAft>
                      </a:pPr>
                      <a:r>
                        <a:rPr lang="fr-FR" sz="1900" dirty="0" err="1">
                          <a:solidFill>
                            <a:schemeClr val="tx1"/>
                          </a:solidFill>
                          <a:effectLst/>
                        </a:rPr>
                        <a:t>Amoxiclav</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22(31.4)</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3(27)</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46(38)</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97422">
                <a:tc>
                  <a:txBody>
                    <a:bodyPr/>
                    <a:lstStyle/>
                    <a:p>
                      <a:pPr algn="l">
                        <a:lnSpc>
                          <a:spcPts val="1400"/>
                        </a:lnSpc>
                        <a:spcBef>
                          <a:spcPts val="300"/>
                        </a:spcBef>
                        <a:spcAft>
                          <a:spcPts val="300"/>
                        </a:spcAft>
                      </a:pPr>
                      <a:r>
                        <a:rPr lang="fr-FR" sz="1900">
                          <a:solidFill>
                            <a:schemeClr val="tx1"/>
                          </a:solidFill>
                          <a:effectLst/>
                        </a:rPr>
                        <a:t>Cefoxitine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5(7.1)</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1(9)</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14(12)</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97422">
                <a:tc>
                  <a:txBody>
                    <a:bodyPr/>
                    <a:lstStyle/>
                    <a:p>
                      <a:pPr algn="l">
                        <a:lnSpc>
                          <a:spcPts val="1400"/>
                        </a:lnSpc>
                        <a:spcBef>
                          <a:spcPts val="300"/>
                        </a:spcBef>
                        <a:spcAft>
                          <a:spcPts val="300"/>
                        </a:spcAft>
                      </a:pPr>
                      <a:r>
                        <a:rPr lang="fr-FR" sz="1900">
                          <a:solidFill>
                            <a:schemeClr val="tx1"/>
                          </a:solidFill>
                          <a:effectLst/>
                        </a:rPr>
                        <a:t>Ceftriaxone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10(14.2)</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3(27)</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24(19.8)</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97422">
                <a:tc>
                  <a:txBody>
                    <a:bodyPr/>
                    <a:lstStyle/>
                    <a:p>
                      <a:pPr algn="l">
                        <a:lnSpc>
                          <a:spcPts val="1400"/>
                        </a:lnSpc>
                        <a:spcBef>
                          <a:spcPts val="300"/>
                        </a:spcBef>
                        <a:spcAft>
                          <a:spcPts val="300"/>
                        </a:spcAft>
                      </a:pPr>
                      <a:r>
                        <a:rPr lang="fr-FR" sz="1900">
                          <a:solidFill>
                            <a:schemeClr val="tx1"/>
                          </a:solidFill>
                          <a:effectLst/>
                        </a:rPr>
                        <a:t>Gentamicine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6(8.5)</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0</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8(7)</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97422">
                <a:tc>
                  <a:txBody>
                    <a:bodyPr/>
                    <a:lstStyle/>
                    <a:p>
                      <a:pPr algn="l">
                        <a:lnSpc>
                          <a:spcPts val="1400"/>
                        </a:lnSpc>
                        <a:spcBef>
                          <a:spcPts val="300"/>
                        </a:spcBef>
                        <a:spcAft>
                          <a:spcPts val="300"/>
                        </a:spcAft>
                      </a:pPr>
                      <a:r>
                        <a:rPr lang="fr-FR" sz="1900">
                          <a:solidFill>
                            <a:schemeClr val="tx1"/>
                          </a:solidFill>
                          <a:effectLst/>
                        </a:rPr>
                        <a:t>Amikacine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0</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1(9)</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1(0.8)</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509391">
                <a:tc>
                  <a:txBody>
                    <a:bodyPr/>
                    <a:lstStyle/>
                    <a:p>
                      <a:pPr algn="l">
                        <a:lnSpc>
                          <a:spcPts val="1400"/>
                        </a:lnSpc>
                        <a:spcBef>
                          <a:spcPts val="300"/>
                        </a:spcBef>
                        <a:spcAft>
                          <a:spcPts val="300"/>
                        </a:spcAft>
                      </a:pPr>
                      <a:r>
                        <a:rPr lang="fr-FR" sz="1900">
                          <a:solidFill>
                            <a:schemeClr val="tx1"/>
                          </a:solidFill>
                          <a:effectLst/>
                        </a:rPr>
                        <a:t>Cotrimoxazole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20(28.5)</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1(9)</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30(24.7)</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397422">
                <a:tc>
                  <a:txBody>
                    <a:bodyPr/>
                    <a:lstStyle/>
                    <a:p>
                      <a:pPr algn="l">
                        <a:lnSpc>
                          <a:spcPts val="1400"/>
                        </a:lnSpc>
                        <a:spcBef>
                          <a:spcPts val="300"/>
                        </a:spcBef>
                        <a:spcAft>
                          <a:spcPts val="300"/>
                        </a:spcAft>
                      </a:pPr>
                      <a:r>
                        <a:rPr lang="fr-FR" sz="1900">
                          <a:solidFill>
                            <a:schemeClr val="tx1"/>
                          </a:solidFill>
                          <a:effectLst/>
                        </a:rPr>
                        <a:t>Norfloxacine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35(50)</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3(27)</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69(57)</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397422">
                <a:tc>
                  <a:txBody>
                    <a:bodyPr/>
                    <a:lstStyle/>
                    <a:p>
                      <a:pPr algn="l">
                        <a:lnSpc>
                          <a:spcPts val="1400"/>
                        </a:lnSpc>
                        <a:spcBef>
                          <a:spcPts val="300"/>
                        </a:spcBef>
                        <a:spcAft>
                          <a:spcPts val="300"/>
                        </a:spcAft>
                      </a:pPr>
                      <a:r>
                        <a:rPr lang="fr-FR" sz="1900">
                          <a:solidFill>
                            <a:schemeClr val="tx1"/>
                          </a:solidFill>
                          <a:effectLst/>
                        </a:rPr>
                        <a:t>Fosfomycine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0</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1(9)</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4(3.3)</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9"/>
                  </a:ext>
                </a:extLst>
              </a:tr>
              <a:tr h="509391">
                <a:tc>
                  <a:txBody>
                    <a:bodyPr/>
                    <a:lstStyle/>
                    <a:p>
                      <a:pPr algn="l">
                        <a:lnSpc>
                          <a:spcPts val="1400"/>
                        </a:lnSpc>
                        <a:spcBef>
                          <a:spcPts val="300"/>
                        </a:spcBef>
                        <a:spcAft>
                          <a:spcPts val="300"/>
                        </a:spcAft>
                      </a:pPr>
                      <a:r>
                        <a:rPr lang="fr-FR" sz="1900" dirty="0" err="1">
                          <a:solidFill>
                            <a:schemeClr val="tx1"/>
                          </a:solidFill>
                          <a:effectLst/>
                        </a:rPr>
                        <a:t>Nitrofurantoine</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0</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1(9)</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26(21.4)</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8281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9" name="Titre 1"/>
          <p:cNvSpPr>
            <a:spLocks noGrp="1"/>
          </p:cNvSpPr>
          <p:nvPr>
            <p:ph type="title"/>
          </p:nvPr>
        </p:nvSpPr>
        <p:spPr>
          <a:xfrm>
            <a:off x="-10864" y="0"/>
            <a:ext cx="9154864" cy="975937"/>
          </a:xfrm>
          <a:solidFill>
            <a:schemeClr val="bg1"/>
          </a:solidFill>
        </p:spPr>
        <p:txBody>
          <a:bodyPr/>
          <a:lstStyle/>
          <a:p>
            <a:r>
              <a:rPr lang="fr-FR" dirty="0"/>
              <a:t>EHPAD de Melun 2012 -2013</a:t>
            </a:r>
          </a:p>
        </p:txBody>
      </p:sp>
      <p:sp>
        <p:nvSpPr>
          <p:cNvPr id="1048820" name="Espace réservé du numéro de diapositive 3"/>
          <p:cNvSpPr>
            <a:spLocks noGrp="1"/>
          </p:cNvSpPr>
          <p:nvPr>
            <p:ph type="sldNum" sz="quarter" idx="10"/>
          </p:nvPr>
        </p:nvSpPr>
        <p:spPr/>
        <p:txBody>
          <a:bodyPr/>
          <a:lstStyle/>
          <a:p>
            <a:fld id="{71EF98D7-E57B-5E40-BAE5-1531F77C536A}" type="slidenum">
              <a:rPr lang="fr-FR" smtClean="0">
                <a:solidFill>
                  <a:srgbClr val="000000"/>
                </a:solidFill>
              </a:rPr>
              <a:pPr/>
              <a:t>47</a:t>
            </a:fld>
            <a:endParaRPr lang="fr-FR">
              <a:solidFill>
                <a:srgbClr val="000000"/>
              </a:solidFill>
            </a:endParaRPr>
          </a:p>
        </p:txBody>
      </p:sp>
      <p:sp>
        <p:nvSpPr>
          <p:cNvPr id="5" name="Rectangle 4"/>
          <p:cNvSpPr/>
          <p:nvPr/>
        </p:nvSpPr>
        <p:spPr bwMode="auto">
          <a:xfrm>
            <a:off x="179512" y="6093296"/>
            <a:ext cx="2448272" cy="7647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pPr>
            <a:endParaRPr kumimoji="0" lang="fr-FR" sz="2400" b="0" i="0" u="none" strike="noStrike" cap="none" normalizeH="0" baseline="30000">
              <a:ln>
                <a:noFill/>
              </a:ln>
              <a:solidFill>
                <a:srgbClr val="000000"/>
              </a:solidFill>
              <a:effectLst/>
              <a:latin typeface="Arial" charset="0"/>
              <a:ea typeface="ＭＳ Ｐゴシック" charset="0"/>
              <a:cs typeface="ＭＳ Ｐゴシック" charset="0"/>
            </a:endParaRPr>
          </a:p>
        </p:txBody>
      </p:sp>
      <p:graphicFrame>
        <p:nvGraphicFramePr>
          <p:cNvPr id="4194320" name="Tableau 4"/>
          <p:cNvGraphicFramePr>
            <a:graphicFrameLocks noGrp="1"/>
          </p:cNvGraphicFramePr>
          <p:nvPr>
            <p:extLst/>
          </p:nvPr>
        </p:nvGraphicFramePr>
        <p:xfrm>
          <a:off x="179512" y="1288675"/>
          <a:ext cx="8500740" cy="5256587"/>
        </p:xfrm>
        <a:graphic>
          <a:graphicData uri="http://schemas.openxmlformats.org/drawingml/2006/table">
            <a:tbl>
              <a:tblPr firstRow="1" firstCol="1" bandRow="1">
                <a:tableStyleId>{5C22544A-7EE6-4342-B048-85BDC9FD1C3A}</a:tableStyleId>
              </a:tblPr>
              <a:tblGrid>
                <a:gridCol w="2212565">
                  <a:extLst>
                    <a:ext uri="{9D8B030D-6E8A-4147-A177-3AD203B41FA5}">
                      <a16:colId xmlns:a16="http://schemas.microsoft.com/office/drawing/2014/main" val="20000"/>
                    </a:ext>
                  </a:extLst>
                </a:gridCol>
                <a:gridCol w="1889143">
                  <a:extLst>
                    <a:ext uri="{9D8B030D-6E8A-4147-A177-3AD203B41FA5}">
                      <a16:colId xmlns:a16="http://schemas.microsoft.com/office/drawing/2014/main" val="20001"/>
                    </a:ext>
                  </a:extLst>
                </a:gridCol>
                <a:gridCol w="2103890">
                  <a:extLst>
                    <a:ext uri="{9D8B030D-6E8A-4147-A177-3AD203B41FA5}">
                      <a16:colId xmlns:a16="http://schemas.microsoft.com/office/drawing/2014/main" val="20002"/>
                    </a:ext>
                  </a:extLst>
                </a:gridCol>
                <a:gridCol w="2295142">
                  <a:extLst>
                    <a:ext uri="{9D8B030D-6E8A-4147-A177-3AD203B41FA5}">
                      <a16:colId xmlns:a16="http://schemas.microsoft.com/office/drawing/2014/main" val="20003"/>
                    </a:ext>
                  </a:extLst>
                </a:gridCol>
              </a:tblGrid>
              <a:tr h="1176981">
                <a:tc>
                  <a:txBody>
                    <a:bodyPr/>
                    <a:lstStyle/>
                    <a:p>
                      <a:pPr algn="l">
                        <a:lnSpc>
                          <a:spcPts val="1400"/>
                        </a:lnSpc>
                        <a:spcBef>
                          <a:spcPts val="300"/>
                        </a:spcBef>
                        <a:spcAft>
                          <a:spcPts val="300"/>
                        </a:spcAft>
                      </a:pPr>
                      <a:r>
                        <a:rPr lang="fr-FR" sz="1900" dirty="0">
                          <a:solidFill>
                            <a:schemeClr val="tx1"/>
                          </a:solidFill>
                          <a:effectLst/>
                        </a:rPr>
                        <a:t>  </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Bef>
                          <a:spcPts val="300"/>
                        </a:spcBef>
                        <a:spcAft>
                          <a:spcPts val="300"/>
                        </a:spcAft>
                      </a:pPr>
                      <a:r>
                        <a:rPr lang="fr-FR" sz="1800" dirty="0" err="1">
                          <a:solidFill>
                            <a:schemeClr val="tx1"/>
                          </a:solidFill>
                          <a:effectLst/>
                        </a:rPr>
                        <a:t>E.coli</a:t>
                      </a:r>
                      <a:r>
                        <a:rPr lang="fr-FR" sz="1800" dirty="0">
                          <a:solidFill>
                            <a:schemeClr val="tx1"/>
                          </a:solidFill>
                          <a:effectLst/>
                        </a:rPr>
                        <a:t> (n=18) </a:t>
                      </a:r>
                      <a:endParaRPr lang="fr-FR" sz="2400" dirty="0">
                        <a:solidFill>
                          <a:schemeClr val="tx1"/>
                        </a:solidFill>
                        <a:effectLst/>
                      </a:endParaRPr>
                    </a:p>
                    <a:p>
                      <a:pPr algn="ctr">
                        <a:lnSpc>
                          <a:spcPct val="100000"/>
                        </a:lnSpc>
                        <a:spcBef>
                          <a:spcPts val="300"/>
                        </a:spcBef>
                        <a:spcAft>
                          <a:spcPts val="300"/>
                        </a:spcAft>
                      </a:pPr>
                      <a:r>
                        <a:rPr lang="fr-FR" sz="1800" dirty="0">
                          <a:solidFill>
                            <a:schemeClr val="tx1"/>
                          </a:solidFill>
                          <a:effectLst/>
                        </a:rPr>
                        <a:t>nb de souches R+I (%) </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Bef>
                          <a:spcPts val="300"/>
                        </a:spcBef>
                        <a:spcAft>
                          <a:spcPts val="300"/>
                        </a:spcAft>
                      </a:pPr>
                      <a:r>
                        <a:rPr lang="fr-FR" sz="1800" dirty="0">
                          <a:solidFill>
                            <a:schemeClr val="tx1"/>
                          </a:solidFill>
                          <a:effectLst/>
                        </a:rPr>
                        <a:t>K. </a:t>
                      </a:r>
                      <a:r>
                        <a:rPr lang="fr-FR" sz="1800" dirty="0" err="1">
                          <a:solidFill>
                            <a:schemeClr val="tx1"/>
                          </a:solidFill>
                          <a:effectLst/>
                        </a:rPr>
                        <a:t>pneumoniae</a:t>
                      </a:r>
                      <a:r>
                        <a:rPr lang="fr-FR" sz="1800" dirty="0">
                          <a:solidFill>
                            <a:schemeClr val="tx1"/>
                          </a:solidFill>
                          <a:effectLst/>
                        </a:rPr>
                        <a:t> (n=6) </a:t>
                      </a:r>
                      <a:endParaRPr lang="fr-FR" sz="2400" dirty="0">
                        <a:solidFill>
                          <a:schemeClr val="tx1"/>
                        </a:solidFill>
                        <a:effectLst/>
                      </a:endParaRPr>
                    </a:p>
                    <a:p>
                      <a:pPr algn="ctr">
                        <a:lnSpc>
                          <a:spcPct val="100000"/>
                        </a:lnSpc>
                        <a:spcBef>
                          <a:spcPts val="300"/>
                        </a:spcBef>
                        <a:spcAft>
                          <a:spcPts val="300"/>
                        </a:spcAft>
                      </a:pPr>
                      <a:r>
                        <a:rPr lang="fr-FR" sz="1800" dirty="0">
                          <a:solidFill>
                            <a:schemeClr val="tx1"/>
                          </a:solidFill>
                          <a:effectLst/>
                        </a:rPr>
                        <a:t>nb de souches R+I (%)</a:t>
                      </a:r>
                      <a:endParaRPr lang="fr-FR" sz="2400" dirty="0">
                        <a:solidFill>
                          <a:schemeClr val="tx1"/>
                        </a:solidFill>
                        <a:effectLst/>
                        <a:latin typeface="Calibri"/>
                        <a:ea typeface="Calibri"/>
                        <a:cs typeface="Times New Roman"/>
                      </a:endParaRPr>
                    </a:p>
                  </a:txBody>
                  <a:tcPr marL="68580" marR="68580" marT="0" marB="0" anchor="ctr"/>
                </a:tc>
                <a:tc>
                  <a:txBody>
                    <a:bodyPr/>
                    <a:lstStyle/>
                    <a:p>
                      <a:pPr algn="ctr">
                        <a:lnSpc>
                          <a:spcPct val="100000"/>
                        </a:lnSpc>
                        <a:spcBef>
                          <a:spcPts val="300"/>
                        </a:spcBef>
                        <a:spcAft>
                          <a:spcPts val="300"/>
                        </a:spcAft>
                      </a:pPr>
                      <a:r>
                        <a:rPr lang="fr-FR" sz="1800" dirty="0">
                          <a:solidFill>
                            <a:schemeClr val="tx1"/>
                          </a:solidFill>
                          <a:effectLst/>
                        </a:rPr>
                        <a:t>Entérobactéries (n=33) </a:t>
                      </a:r>
                      <a:endParaRPr lang="fr-FR" sz="2400" dirty="0">
                        <a:solidFill>
                          <a:schemeClr val="tx1"/>
                        </a:solidFill>
                        <a:effectLst/>
                      </a:endParaRPr>
                    </a:p>
                    <a:p>
                      <a:pPr algn="ctr">
                        <a:lnSpc>
                          <a:spcPct val="100000"/>
                        </a:lnSpc>
                        <a:spcBef>
                          <a:spcPts val="300"/>
                        </a:spcBef>
                        <a:spcAft>
                          <a:spcPts val="300"/>
                        </a:spcAft>
                      </a:pPr>
                      <a:r>
                        <a:rPr lang="fr-FR" sz="1800" dirty="0">
                          <a:solidFill>
                            <a:schemeClr val="tx1"/>
                          </a:solidFill>
                          <a:effectLst/>
                        </a:rPr>
                        <a:t>% de souches R+I (%)</a:t>
                      </a:r>
                      <a:endParaRPr lang="fr-FR" sz="24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93047">
                <a:tc>
                  <a:txBody>
                    <a:bodyPr/>
                    <a:lstStyle/>
                    <a:p>
                      <a:pPr algn="l">
                        <a:lnSpc>
                          <a:spcPts val="1400"/>
                        </a:lnSpc>
                        <a:spcBef>
                          <a:spcPts val="300"/>
                        </a:spcBef>
                        <a:spcAft>
                          <a:spcPts val="300"/>
                        </a:spcAft>
                      </a:pPr>
                      <a:r>
                        <a:rPr lang="fr-FR" sz="1900">
                          <a:solidFill>
                            <a:schemeClr val="tx1"/>
                          </a:solidFill>
                          <a:effectLst/>
                        </a:rPr>
                        <a:t>Amoxicilline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6(33)</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17(51.5%)</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1"/>
                  </a:ext>
                </a:extLst>
              </a:tr>
              <a:tr h="393047">
                <a:tc>
                  <a:txBody>
                    <a:bodyPr/>
                    <a:lstStyle/>
                    <a:p>
                      <a:pPr algn="l">
                        <a:lnSpc>
                          <a:spcPts val="1400"/>
                        </a:lnSpc>
                        <a:spcBef>
                          <a:spcPts val="300"/>
                        </a:spcBef>
                        <a:spcAft>
                          <a:spcPts val="300"/>
                        </a:spcAft>
                      </a:pPr>
                      <a:r>
                        <a:rPr lang="fr-FR" sz="1900">
                          <a:solidFill>
                            <a:schemeClr val="tx1"/>
                          </a:solidFill>
                          <a:effectLst/>
                        </a:rPr>
                        <a:t>Amoxiclav</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0</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2</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6(18)</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393047">
                <a:tc>
                  <a:txBody>
                    <a:bodyPr/>
                    <a:lstStyle/>
                    <a:p>
                      <a:pPr algn="l">
                        <a:lnSpc>
                          <a:spcPts val="1400"/>
                        </a:lnSpc>
                        <a:spcBef>
                          <a:spcPts val="300"/>
                        </a:spcBef>
                        <a:spcAft>
                          <a:spcPts val="300"/>
                        </a:spcAft>
                      </a:pPr>
                      <a:r>
                        <a:rPr lang="fr-FR" sz="1900">
                          <a:solidFill>
                            <a:schemeClr val="tx1"/>
                          </a:solidFill>
                          <a:effectLst/>
                        </a:rPr>
                        <a:t>Cefoxitine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0</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0</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3(9)</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3"/>
                  </a:ext>
                </a:extLst>
              </a:tr>
              <a:tr h="393047">
                <a:tc>
                  <a:txBody>
                    <a:bodyPr/>
                    <a:lstStyle/>
                    <a:p>
                      <a:pPr algn="l">
                        <a:lnSpc>
                          <a:spcPts val="1400"/>
                        </a:lnSpc>
                        <a:spcBef>
                          <a:spcPts val="300"/>
                        </a:spcBef>
                        <a:spcAft>
                          <a:spcPts val="300"/>
                        </a:spcAft>
                      </a:pPr>
                      <a:r>
                        <a:rPr lang="fr-FR" sz="1900" dirty="0" err="1">
                          <a:solidFill>
                            <a:schemeClr val="tx1"/>
                          </a:solidFill>
                          <a:effectLst/>
                        </a:rPr>
                        <a:t>Ceftriaxone</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1</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4(12)</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4"/>
                  </a:ext>
                </a:extLst>
              </a:tr>
              <a:tr h="393047">
                <a:tc>
                  <a:txBody>
                    <a:bodyPr/>
                    <a:lstStyle/>
                    <a:p>
                      <a:pPr algn="l">
                        <a:lnSpc>
                          <a:spcPts val="1400"/>
                        </a:lnSpc>
                        <a:spcBef>
                          <a:spcPts val="300"/>
                        </a:spcBef>
                        <a:spcAft>
                          <a:spcPts val="300"/>
                        </a:spcAft>
                      </a:pPr>
                      <a:r>
                        <a:rPr lang="fr-FR" sz="1900">
                          <a:solidFill>
                            <a:schemeClr val="tx1"/>
                          </a:solidFill>
                          <a:effectLst/>
                        </a:rPr>
                        <a:t>Gentamicine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1</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tabLst>
                          <a:tab pos="655320" algn="l"/>
                          <a:tab pos="696595" algn="ctr"/>
                        </a:tabLst>
                      </a:pPr>
                      <a:r>
                        <a:rPr lang="fr-FR" sz="1900">
                          <a:solidFill>
                            <a:schemeClr val="tx1"/>
                          </a:solidFill>
                          <a:effectLst/>
                        </a:rPr>
                        <a:t>3(7)</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5"/>
                  </a:ext>
                </a:extLst>
              </a:tr>
              <a:tr h="393047">
                <a:tc>
                  <a:txBody>
                    <a:bodyPr/>
                    <a:lstStyle/>
                    <a:p>
                      <a:pPr algn="l">
                        <a:lnSpc>
                          <a:spcPts val="1400"/>
                        </a:lnSpc>
                        <a:spcBef>
                          <a:spcPts val="300"/>
                        </a:spcBef>
                        <a:spcAft>
                          <a:spcPts val="300"/>
                        </a:spcAft>
                      </a:pPr>
                      <a:r>
                        <a:rPr lang="fr-FR" sz="1900">
                          <a:solidFill>
                            <a:schemeClr val="tx1"/>
                          </a:solidFill>
                          <a:effectLst/>
                        </a:rPr>
                        <a:t>Amikacine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0</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2(6)</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6"/>
                  </a:ext>
                </a:extLst>
              </a:tr>
              <a:tr h="393047">
                <a:tc>
                  <a:txBody>
                    <a:bodyPr/>
                    <a:lstStyle/>
                    <a:p>
                      <a:pPr algn="l">
                        <a:lnSpc>
                          <a:spcPts val="1400"/>
                        </a:lnSpc>
                        <a:spcBef>
                          <a:spcPts val="300"/>
                        </a:spcBef>
                        <a:spcAft>
                          <a:spcPts val="300"/>
                        </a:spcAft>
                      </a:pPr>
                      <a:r>
                        <a:rPr lang="fr-FR" sz="1900">
                          <a:solidFill>
                            <a:schemeClr val="tx1"/>
                          </a:solidFill>
                          <a:effectLst/>
                        </a:rPr>
                        <a:t>Cotrimoxazole </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6(33)</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a:solidFill>
                            <a:schemeClr val="tx1"/>
                          </a:solidFill>
                          <a:effectLst/>
                        </a:rPr>
                        <a:t>9(27)</a:t>
                      </a:r>
                      <a:endParaRPr lang="fr-FR" sz="270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7"/>
                  </a:ext>
                </a:extLst>
              </a:tr>
              <a:tr h="393047">
                <a:tc>
                  <a:txBody>
                    <a:bodyPr/>
                    <a:lstStyle/>
                    <a:p>
                      <a:pPr algn="l">
                        <a:lnSpc>
                          <a:spcPts val="1400"/>
                        </a:lnSpc>
                        <a:spcBef>
                          <a:spcPts val="300"/>
                        </a:spcBef>
                        <a:spcAft>
                          <a:spcPts val="300"/>
                        </a:spcAft>
                      </a:pPr>
                      <a:r>
                        <a:rPr lang="fr-FR" sz="1900">
                          <a:solidFill>
                            <a:schemeClr val="tx1"/>
                          </a:solidFill>
                          <a:effectLst/>
                        </a:rPr>
                        <a:t>Norfloxacine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7(38)</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12(36)</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8"/>
                  </a:ext>
                </a:extLst>
              </a:tr>
              <a:tr h="393047">
                <a:tc>
                  <a:txBody>
                    <a:bodyPr/>
                    <a:lstStyle/>
                    <a:p>
                      <a:pPr algn="l">
                        <a:lnSpc>
                          <a:spcPts val="1400"/>
                        </a:lnSpc>
                        <a:spcBef>
                          <a:spcPts val="300"/>
                        </a:spcBef>
                        <a:spcAft>
                          <a:spcPts val="300"/>
                        </a:spcAft>
                      </a:pPr>
                      <a:r>
                        <a:rPr lang="fr-FR" sz="1900">
                          <a:solidFill>
                            <a:schemeClr val="tx1"/>
                          </a:solidFill>
                          <a:effectLst/>
                        </a:rPr>
                        <a:t>Fosfomycine</a:t>
                      </a:r>
                      <a:endParaRPr lang="fr-FR" sz="270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2(11)</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0</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3(9)</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9"/>
                  </a:ext>
                </a:extLst>
              </a:tr>
              <a:tr h="542183">
                <a:tc>
                  <a:txBody>
                    <a:bodyPr/>
                    <a:lstStyle/>
                    <a:p>
                      <a:pPr algn="l">
                        <a:lnSpc>
                          <a:spcPts val="1400"/>
                        </a:lnSpc>
                        <a:spcBef>
                          <a:spcPts val="300"/>
                        </a:spcBef>
                        <a:spcAft>
                          <a:spcPts val="300"/>
                        </a:spcAft>
                      </a:pPr>
                      <a:r>
                        <a:rPr lang="fr-FR" sz="1900" dirty="0" err="1">
                          <a:solidFill>
                            <a:schemeClr val="tx1"/>
                          </a:solidFill>
                          <a:effectLst/>
                        </a:rPr>
                        <a:t>Nitrofurantoine</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3(16)</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5</a:t>
                      </a:r>
                      <a:endParaRPr lang="fr-FR" sz="2700" dirty="0">
                        <a:solidFill>
                          <a:schemeClr val="tx1"/>
                        </a:solidFill>
                        <a:effectLst/>
                        <a:latin typeface="Calibri"/>
                        <a:ea typeface="Calibri"/>
                        <a:cs typeface="Times New Roman"/>
                      </a:endParaRPr>
                    </a:p>
                  </a:txBody>
                  <a:tcPr marL="68580" marR="68580" marT="0" marB="0" anchor="ctr"/>
                </a:tc>
                <a:tc>
                  <a:txBody>
                    <a:bodyPr/>
                    <a:lstStyle/>
                    <a:p>
                      <a:pPr algn="ctr">
                        <a:lnSpc>
                          <a:spcPts val="1400"/>
                        </a:lnSpc>
                        <a:spcBef>
                          <a:spcPts val="300"/>
                        </a:spcBef>
                        <a:spcAft>
                          <a:spcPts val="300"/>
                        </a:spcAft>
                      </a:pPr>
                      <a:r>
                        <a:rPr lang="fr-FR" sz="1900" dirty="0">
                          <a:solidFill>
                            <a:schemeClr val="tx1"/>
                          </a:solidFill>
                          <a:effectLst/>
                        </a:rPr>
                        <a:t>12(36)</a:t>
                      </a:r>
                      <a:endParaRPr lang="fr-FR" sz="2700" dirty="0">
                        <a:solidFill>
                          <a:schemeClr val="tx1"/>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38729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0" y="0"/>
            <a:ext cx="9144000" cy="980728"/>
          </a:xfrm>
          <a:solidFill>
            <a:schemeClr val="bg1"/>
          </a:solidFill>
        </p:spPr>
        <p:txBody>
          <a:bodyPr/>
          <a:lstStyle/>
          <a:p>
            <a:r>
              <a:rPr lang="fr-FR" altLang="fr-FR" dirty="0">
                <a:ea typeface="ＭＳ Ｐゴシック" pitchFamily="34" charset="-128"/>
              </a:rPr>
              <a:t>Discussion</a:t>
            </a:r>
          </a:p>
        </p:txBody>
      </p:sp>
      <p:sp>
        <p:nvSpPr>
          <p:cNvPr id="37891" name="Espace réservé du contenu 2"/>
          <p:cNvSpPr>
            <a:spLocks noGrp="1"/>
          </p:cNvSpPr>
          <p:nvPr>
            <p:ph idx="1"/>
          </p:nvPr>
        </p:nvSpPr>
        <p:spPr>
          <a:xfrm>
            <a:off x="468313" y="1700213"/>
            <a:ext cx="8229600" cy="3886200"/>
          </a:xfrm>
        </p:spPr>
        <p:txBody>
          <a:bodyPr>
            <a:normAutofit fontScale="85000" lnSpcReduction="20000"/>
          </a:bodyPr>
          <a:lstStyle/>
          <a:p>
            <a:r>
              <a:rPr lang="fr-FR" altLang="fr-FR" dirty="0">
                <a:ea typeface="ＭＳ Ｐゴシック" pitchFamily="34" charset="-128"/>
              </a:rPr>
              <a:t>Taux de résistances plus importants que ceux observés dans la communauté</a:t>
            </a:r>
          </a:p>
          <a:p>
            <a:r>
              <a:rPr lang="fr-FR" altLang="fr-FR" dirty="0">
                <a:ea typeface="ＭＳ Ｐゴシック" pitchFamily="34" charset="-128"/>
              </a:rPr>
              <a:t>Variabilité majeure entre les EHPAD : respect des indications des ECBU et de politique de l’antibiothérapie</a:t>
            </a:r>
          </a:p>
          <a:p>
            <a:r>
              <a:rPr lang="fr-FR" altLang="fr-FR" dirty="0">
                <a:ea typeface="ＭＳ Ｐゴシック" pitchFamily="34" charset="-128"/>
              </a:rPr>
              <a:t>Ces résultats nécessitent une connaissance de l’épidémiologie locale pour le choix d’un traitement probabiliste</a:t>
            </a:r>
          </a:p>
          <a:p>
            <a:r>
              <a:rPr lang="fr-FR" altLang="fr-FR" dirty="0">
                <a:ea typeface="ＭＳ Ｐゴシック" pitchFamily="34" charset="-128"/>
              </a:rPr>
              <a:t> Les recommandations nationales ne sont pas applicables dans certains EHPAD</a:t>
            </a:r>
          </a:p>
          <a:p>
            <a:endParaRPr lang="fr-FR" altLang="fr-FR" dirty="0">
              <a:ea typeface="ＭＳ Ｐゴシック" pitchFamily="34" charset="-128"/>
            </a:endParaRPr>
          </a:p>
        </p:txBody>
      </p:sp>
    </p:spTree>
    <p:extLst>
      <p:ext uri="{BB962C8B-B14F-4D97-AF65-F5344CB8AC3E}">
        <p14:creationId xmlns:p14="http://schemas.microsoft.com/office/powerpoint/2010/main" val="3376877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1258D6-5AE3-422C-AF66-48AE566FEF50}"/>
              </a:ext>
            </a:extLst>
          </p:cNvPr>
          <p:cNvSpPr>
            <a:spLocks noGrp="1"/>
          </p:cNvSpPr>
          <p:nvPr>
            <p:ph type="title"/>
          </p:nvPr>
        </p:nvSpPr>
        <p:spPr>
          <a:xfrm>
            <a:off x="0" y="2938636"/>
            <a:ext cx="9144000" cy="980728"/>
          </a:xfrm>
          <a:noFill/>
        </p:spPr>
        <p:txBody>
          <a:bodyPr/>
          <a:lstStyle/>
          <a:p>
            <a:r>
              <a:rPr lang="fr-FR" dirty="0"/>
              <a:t>Les recommandations</a:t>
            </a:r>
          </a:p>
        </p:txBody>
      </p:sp>
      <p:pic>
        <p:nvPicPr>
          <p:cNvPr id="3" name="Image 2" descr="jra2019_vignette large_20cm.png">
            <a:extLst>
              <a:ext uri="{FF2B5EF4-FFF2-40B4-BE49-F238E27FC236}">
                <a16:creationId xmlns:a16="http://schemas.microsoft.com/office/drawing/2014/main" id="{AE4BC52F-9811-48F6-B4DB-9D6E0FBD2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2214015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853016" y="2311401"/>
            <a:ext cx="7437967" cy="2793999"/>
          </a:xfrm>
        </p:spPr>
        <p:txBody>
          <a:bodyPr>
            <a:noAutofit/>
          </a:bodyPr>
          <a:lstStyle/>
          <a:p>
            <a:pPr algn="l"/>
            <a:r>
              <a:rPr lang="fr-FR" sz="2400" b="0" dirty="0">
                <a:solidFill>
                  <a:srgbClr val="174984"/>
                </a:solidFill>
              </a:rPr>
              <a:t>Allo bonjour!</a:t>
            </a:r>
            <a:br>
              <a:rPr lang="fr-FR" sz="2400" b="0" dirty="0">
                <a:solidFill>
                  <a:srgbClr val="174984"/>
                </a:solidFill>
              </a:rPr>
            </a:br>
            <a:br>
              <a:rPr lang="fr-FR" sz="2400" b="0" dirty="0">
                <a:solidFill>
                  <a:srgbClr val="174984"/>
                </a:solidFill>
              </a:rPr>
            </a:br>
            <a:r>
              <a:rPr lang="fr-FR" sz="2400" b="0" dirty="0">
                <a:solidFill>
                  <a:srgbClr val="174984"/>
                </a:solidFill>
              </a:rPr>
              <a:t>J’aurais besoin d’un petit avis rapide pour une reprise chirurgicale dans ½ heure?</a:t>
            </a:r>
            <a:endParaRPr lang="fr-FR" sz="4800" dirty="0">
              <a:solidFill>
                <a:srgbClr val="174984"/>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3762493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4E2D99-5462-478C-8D84-81FCF02F2BD5}"/>
              </a:ext>
            </a:extLst>
          </p:cNvPr>
          <p:cNvPicPr>
            <a:picLocks noChangeAspect="1"/>
          </p:cNvPicPr>
          <p:nvPr/>
        </p:nvPicPr>
        <p:blipFill rotWithShape="1">
          <a:blip r:embed="rId2"/>
          <a:srcRect l="5113" t="8001" r="41338" b="10334"/>
          <a:stretch/>
        </p:blipFill>
        <p:spPr>
          <a:xfrm>
            <a:off x="165110" y="980728"/>
            <a:ext cx="8813779" cy="4896544"/>
          </a:xfrm>
          <a:prstGeom prst="rect">
            <a:avLst/>
          </a:prstGeom>
        </p:spPr>
      </p:pic>
    </p:spTree>
    <p:extLst>
      <p:ext uri="{BB962C8B-B14F-4D97-AF65-F5344CB8AC3E}">
        <p14:creationId xmlns:p14="http://schemas.microsoft.com/office/powerpoint/2010/main" val="954563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466FB505-F97A-4ABD-855D-65ED9E071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925" t="17067" r="37167" b="14851"/>
          <a:stretch>
            <a:fillRect/>
          </a:stretch>
        </p:blipFill>
        <p:spPr bwMode="auto">
          <a:xfrm>
            <a:off x="179388" y="242888"/>
            <a:ext cx="4162425"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CC119CA5-34AA-4A52-8952-4221CFD7E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14" t="15948" r="33971" b="6927"/>
          <a:stretch>
            <a:fillRect/>
          </a:stretch>
        </p:blipFill>
        <p:spPr bwMode="auto">
          <a:xfrm>
            <a:off x="4276725" y="242888"/>
            <a:ext cx="4687888"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92B4A1B3-3649-4A5B-A4F7-462D3AC05B77}"/>
              </a:ext>
            </a:extLst>
          </p:cNvPr>
          <p:cNvPicPr>
            <a:picLocks noChangeAspect="1"/>
          </p:cNvPicPr>
          <p:nvPr/>
        </p:nvPicPr>
        <p:blipFill rotWithShape="1">
          <a:blip r:embed="rId4"/>
          <a:srcRect l="20077" t="12667" r="61024" b="8001"/>
          <a:stretch/>
        </p:blipFill>
        <p:spPr>
          <a:xfrm>
            <a:off x="179387" y="242888"/>
            <a:ext cx="4180914" cy="592296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C9E9625-C25A-4971-9FBB-49F100C5BA45}"/>
              </a:ext>
            </a:extLst>
          </p:cNvPr>
          <p:cNvPicPr>
            <a:picLocks noChangeAspect="1"/>
          </p:cNvPicPr>
          <p:nvPr/>
        </p:nvPicPr>
        <p:blipFill rotWithShape="1">
          <a:blip r:embed="rId2"/>
          <a:srcRect l="22438" t="22186" r="61529" b="4266"/>
          <a:stretch/>
        </p:blipFill>
        <p:spPr>
          <a:xfrm>
            <a:off x="15776" y="-1"/>
            <a:ext cx="4412208" cy="6830699"/>
          </a:xfrm>
          <a:prstGeom prst="rect">
            <a:avLst/>
          </a:prstGeom>
        </p:spPr>
      </p:pic>
      <p:pic>
        <p:nvPicPr>
          <p:cNvPr id="3" name="Image 2">
            <a:extLst>
              <a:ext uri="{FF2B5EF4-FFF2-40B4-BE49-F238E27FC236}">
                <a16:creationId xmlns:a16="http://schemas.microsoft.com/office/drawing/2014/main" id="{E6A40233-5354-4949-8A43-2E9FC7F060E0}"/>
              </a:ext>
            </a:extLst>
          </p:cNvPr>
          <p:cNvPicPr>
            <a:picLocks noChangeAspect="1"/>
          </p:cNvPicPr>
          <p:nvPr/>
        </p:nvPicPr>
        <p:blipFill rotWithShape="1">
          <a:blip r:embed="rId2"/>
          <a:srcRect l="23274" t="12667" r="62879" b="79607"/>
          <a:stretch/>
        </p:blipFill>
        <p:spPr>
          <a:xfrm>
            <a:off x="4355976" y="620688"/>
            <a:ext cx="4772248" cy="1340768"/>
          </a:xfrm>
          <a:prstGeom prst="rect">
            <a:avLst/>
          </a:prstGeom>
        </p:spPr>
      </p:pic>
      <p:sp>
        <p:nvSpPr>
          <p:cNvPr id="4" name="ZoneTexte 3">
            <a:extLst>
              <a:ext uri="{FF2B5EF4-FFF2-40B4-BE49-F238E27FC236}">
                <a16:creationId xmlns:a16="http://schemas.microsoft.com/office/drawing/2014/main" id="{C19EE8DC-BEE3-4BE6-9FF8-6A61E7226EFA}"/>
              </a:ext>
            </a:extLst>
          </p:cNvPr>
          <p:cNvSpPr txBox="1"/>
          <p:nvPr/>
        </p:nvSpPr>
        <p:spPr>
          <a:xfrm>
            <a:off x="4577308" y="3429000"/>
            <a:ext cx="4464496" cy="1200329"/>
          </a:xfrm>
          <a:prstGeom prst="rect">
            <a:avLst/>
          </a:prstGeom>
          <a:noFill/>
        </p:spPr>
        <p:txBody>
          <a:bodyPr wrap="square" rtlCol="0">
            <a:spAutoFit/>
          </a:bodyPr>
          <a:lstStyle/>
          <a:p>
            <a:pPr marL="342900" indent="-342900">
              <a:buFont typeface="Wingdings" panose="05000000000000000000" pitchFamily="2" charset="2"/>
              <a:buChar char="Ø"/>
            </a:pPr>
            <a:r>
              <a:rPr lang="fr-FR" sz="2400" b="1" dirty="0"/>
              <a:t>Epargne des FQ</a:t>
            </a:r>
          </a:p>
          <a:p>
            <a:endParaRPr lang="fr-FR" sz="2400" b="1" dirty="0"/>
          </a:p>
          <a:p>
            <a:pPr marL="342900" indent="-342900">
              <a:buFont typeface="Wingdings" panose="05000000000000000000" pitchFamily="2" charset="2"/>
              <a:buChar char="Ø"/>
            </a:pPr>
            <a:r>
              <a:rPr lang="fr-FR" sz="2400" b="1" dirty="0"/>
              <a:t>Durée de traitement court </a:t>
            </a:r>
          </a:p>
        </p:txBody>
      </p:sp>
    </p:spTree>
    <p:extLst>
      <p:ext uri="{BB962C8B-B14F-4D97-AF65-F5344CB8AC3E}">
        <p14:creationId xmlns:p14="http://schemas.microsoft.com/office/powerpoint/2010/main" val="3031443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48E944-E6D0-49BF-8CFF-8511E94D5445}"/>
              </a:ext>
            </a:extLst>
          </p:cNvPr>
          <p:cNvPicPr>
            <a:picLocks noChangeAspect="1"/>
          </p:cNvPicPr>
          <p:nvPr/>
        </p:nvPicPr>
        <p:blipFill rotWithShape="1">
          <a:blip r:embed="rId2"/>
          <a:srcRect l="21824" t="24897" r="62479" b="10433"/>
          <a:stretch/>
        </p:blipFill>
        <p:spPr>
          <a:xfrm>
            <a:off x="1547664" y="342900"/>
            <a:ext cx="5256660" cy="6309320"/>
          </a:xfrm>
          <a:prstGeom prst="rect">
            <a:avLst/>
          </a:prstGeom>
        </p:spPr>
      </p:pic>
    </p:spTree>
    <p:extLst>
      <p:ext uri="{BB962C8B-B14F-4D97-AF65-F5344CB8AC3E}">
        <p14:creationId xmlns:p14="http://schemas.microsoft.com/office/powerpoint/2010/main" val="182627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2A8B0EF2-F647-417A-83D3-51E5C8BE8A80}"/>
              </a:ext>
            </a:extLst>
          </p:cNvPr>
          <p:cNvSpPr txBox="1">
            <a:spLocks/>
          </p:cNvSpPr>
          <p:nvPr/>
        </p:nvSpPr>
        <p:spPr bwMode="auto">
          <a:xfrm>
            <a:off x="0" y="3276607"/>
            <a:ext cx="9144000" cy="9807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ＭＳ Ｐゴシック" charset="0"/>
                <a:cs typeface="+mj-cs"/>
              </a:defRPr>
            </a:lvl1pPr>
            <a:lvl2pPr algn="ctr" rtl="0" eaLnBrk="0" fontAlgn="base" hangingPunct="0">
              <a:spcBef>
                <a:spcPct val="0"/>
              </a:spcBef>
              <a:spcAft>
                <a:spcPct val="0"/>
              </a:spcAft>
              <a:defRPr sz="3200" b="1">
                <a:solidFill>
                  <a:schemeClr val="bg1"/>
                </a:solidFill>
                <a:latin typeface="Tahoma" pitchFamily="34" charset="0"/>
                <a:ea typeface="ＭＳ Ｐゴシック" charset="0"/>
              </a:defRPr>
            </a:lvl2pPr>
            <a:lvl3pPr algn="ctr" rtl="0" eaLnBrk="0" fontAlgn="base" hangingPunct="0">
              <a:spcBef>
                <a:spcPct val="0"/>
              </a:spcBef>
              <a:spcAft>
                <a:spcPct val="0"/>
              </a:spcAft>
              <a:defRPr sz="3200" b="1">
                <a:solidFill>
                  <a:schemeClr val="bg1"/>
                </a:solidFill>
                <a:latin typeface="Tahoma" pitchFamily="34" charset="0"/>
                <a:ea typeface="ＭＳ Ｐゴシック" charset="0"/>
              </a:defRPr>
            </a:lvl3pPr>
            <a:lvl4pPr algn="ctr" rtl="0" eaLnBrk="0" fontAlgn="base" hangingPunct="0">
              <a:spcBef>
                <a:spcPct val="0"/>
              </a:spcBef>
              <a:spcAft>
                <a:spcPct val="0"/>
              </a:spcAft>
              <a:defRPr sz="3200" b="1">
                <a:solidFill>
                  <a:schemeClr val="bg1"/>
                </a:solidFill>
                <a:latin typeface="Tahoma" pitchFamily="34" charset="0"/>
                <a:ea typeface="ＭＳ Ｐゴシック" charset="0"/>
              </a:defRPr>
            </a:lvl4pPr>
            <a:lvl5pPr algn="ctr" rtl="0" eaLnBrk="0" fontAlgn="base" hangingPunct="0">
              <a:spcBef>
                <a:spcPct val="0"/>
              </a:spcBef>
              <a:spcAft>
                <a:spcPct val="0"/>
              </a:spcAft>
              <a:defRPr sz="3200" b="1">
                <a:solidFill>
                  <a:schemeClr val="bg1"/>
                </a:solidFill>
                <a:latin typeface="Tahoma" pitchFamily="34" charset="0"/>
                <a:ea typeface="ＭＳ Ｐゴシック"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a:lstStyle>
          <a:p>
            <a:r>
              <a:rPr lang="fr-FR" dirty="0" err="1">
                <a:solidFill>
                  <a:srgbClr val="57AFAA"/>
                </a:solidFill>
              </a:rPr>
              <a:t>Antibiotic</a:t>
            </a:r>
            <a:r>
              <a:rPr lang="fr-FR" dirty="0">
                <a:solidFill>
                  <a:srgbClr val="57AFAA"/>
                </a:solidFill>
              </a:rPr>
              <a:t> stewardship en EHPAD</a:t>
            </a:r>
            <a:endParaRPr lang="fr-FR" kern="0" dirty="0">
              <a:solidFill>
                <a:srgbClr val="57AFAA"/>
              </a:solidFill>
            </a:endParaRPr>
          </a:p>
        </p:txBody>
      </p:sp>
      <p:pic>
        <p:nvPicPr>
          <p:cNvPr id="3" name="Image 2" descr="jra2019_vignette large_20cm.png">
            <a:extLst>
              <a:ext uri="{FF2B5EF4-FFF2-40B4-BE49-F238E27FC236}">
                <a16:creationId xmlns:a16="http://schemas.microsoft.com/office/drawing/2014/main" id="{959998A0-AA23-4C05-B616-1475F723A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1158023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6CADD-BD50-4199-9393-C18C3ED68819}"/>
              </a:ext>
            </a:extLst>
          </p:cNvPr>
          <p:cNvSpPr>
            <a:spLocks noGrp="1"/>
          </p:cNvSpPr>
          <p:nvPr>
            <p:ph type="title" idx="4294967295"/>
          </p:nvPr>
        </p:nvSpPr>
        <p:spPr>
          <a:xfrm>
            <a:off x="323528" y="1175453"/>
            <a:ext cx="8229600" cy="884237"/>
          </a:xfrm>
        </p:spPr>
        <p:txBody>
          <a:bodyPr/>
          <a:lstStyle/>
          <a:p>
            <a:r>
              <a:rPr lang="fr-FR" dirty="0"/>
              <a:t>Revue de la littérature</a:t>
            </a:r>
          </a:p>
        </p:txBody>
      </p:sp>
      <p:pic>
        <p:nvPicPr>
          <p:cNvPr id="4" name="Image 3">
            <a:extLst>
              <a:ext uri="{FF2B5EF4-FFF2-40B4-BE49-F238E27FC236}">
                <a16:creationId xmlns:a16="http://schemas.microsoft.com/office/drawing/2014/main" id="{C31D5E51-BA2D-4536-A7DE-53347FEBF572}"/>
              </a:ext>
            </a:extLst>
          </p:cNvPr>
          <p:cNvPicPr>
            <a:picLocks noChangeAspect="1"/>
          </p:cNvPicPr>
          <p:nvPr/>
        </p:nvPicPr>
        <p:blipFill rotWithShape="1">
          <a:blip r:embed="rId2" cstate="print"/>
          <a:srcRect l="19288" t="16401" r="7249" b="44400"/>
          <a:stretch/>
        </p:blipFill>
        <p:spPr>
          <a:xfrm>
            <a:off x="359887" y="2600790"/>
            <a:ext cx="8156882" cy="2448272"/>
          </a:xfrm>
          <a:prstGeom prst="rect">
            <a:avLst/>
          </a:prstGeom>
        </p:spPr>
      </p:pic>
      <p:pic>
        <p:nvPicPr>
          <p:cNvPr id="5" name="Image 4">
            <a:extLst>
              <a:ext uri="{FF2B5EF4-FFF2-40B4-BE49-F238E27FC236}">
                <a16:creationId xmlns:a16="http://schemas.microsoft.com/office/drawing/2014/main" id="{9F48BA42-C432-4022-9D18-A691323D5AFB}"/>
              </a:ext>
            </a:extLst>
          </p:cNvPr>
          <p:cNvPicPr>
            <a:picLocks noChangeAspect="1"/>
          </p:cNvPicPr>
          <p:nvPr/>
        </p:nvPicPr>
        <p:blipFill rotWithShape="1">
          <a:blip r:embed="rId3" cstate="print"/>
          <a:srcRect l="20075" t="76600" r="17488" b="12200"/>
          <a:stretch/>
        </p:blipFill>
        <p:spPr>
          <a:xfrm>
            <a:off x="539552" y="4880401"/>
            <a:ext cx="7034379" cy="709761"/>
          </a:xfrm>
          <a:prstGeom prst="rect">
            <a:avLst/>
          </a:prstGeom>
        </p:spPr>
      </p:pic>
      <p:pic>
        <p:nvPicPr>
          <p:cNvPr id="6" name="Image 5" descr="jra2019_vignette large_20cm.png">
            <a:extLst>
              <a:ext uri="{FF2B5EF4-FFF2-40B4-BE49-F238E27FC236}">
                <a16:creationId xmlns:a16="http://schemas.microsoft.com/office/drawing/2014/main" id="{0D1E4BAA-4D63-4DB0-96B1-48F8C5C3A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375390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a:extLst>
              <a:ext uri="{FF2B5EF4-FFF2-40B4-BE49-F238E27FC236}">
                <a16:creationId xmlns:a16="http://schemas.microsoft.com/office/drawing/2014/main" id="{BCA9B43E-B15C-4D42-B7F0-2DF9F4EDB426}"/>
              </a:ext>
            </a:extLst>
          </p:cNvPr>
          <p:cNvSpPr txBox="1">
            <a:spLocks noChangeArrowheads="1"/>
          </p:cNvSpPr>
          <p:nvPr/>
        </p:nvSpPr>
        <p:spPr bwMode="auto">
          <a:xfrm>
            <a:off x="5205793" y="6368455"/>
            <a:ext cx="3527425" cy="396875"/>
          </a:xfrm>
          <a:prstGeom prst="rect">
            <a:avLst/>
          </a:prstGeom>
          <a:solidFill>
            <a:srgbClr val="00FFFF"/>
          </a:solidFill>
          <a:ln w="9525">
            <a:noFill/>
            <a:miter lim="800000"/>
            <a:headEnd/>
            <a:tailEnd/>
          </a:ln>
        </p:spPr>
        <p:txBody>
          <a:bodyPr>
            <a:spAutoFit/>
          </a:bodyPr>
          <a:lstStyle/>
          <a:p>
            <a:pPr>
              <a:spcBef>
                <a:spcPct val="50000"/>
              </a:spcBef>
            </a:pPr>
            <a:r>
              <a:rPr lang="fr-FR" dirty="0" err="1"/>
              <a:t>Dyar</a:t>
            </a:r>
            <a:r>
              <a:rPr lang="fr-FR" dirty="0"/>
              <a:t> CMI 2015 </a:t>
            </a:r>
          </a:p>
        </p:txBody>
      </p:sp>
      <p:sp>
        <p:nvSpPr>
          <p:cNvPr id="5" name="ZoneTexte 4">
            <a:extLst>
              <a:ext uri="{FF2B5EF4-FFF2-40B4-BE49-F238E27FC236}">
                <a16:creationId xmlns:a16="http://schemas.microsoft.com/office/drawing/2014/main" id="{0E54CD7F-122E-4C36-A07A-4A2DB314B2D0}"/>
              </a:ext>
            </a:extLst>
          </p:cNvPr>
          <p:cNvSpPr txBox="1"/>
          <p:nvPr/>
        </p:nvSpPr>
        <p:spPr>
          <a:xfrm>
            <a:off x="539044" y="1557886"/>
            <a:ext cx="8604956" cy="6001643"/>
          </a:xfrm>
          <a:prstGeom prst="rect">
            <a:avLst/>
          </a:prstGeom>
          <a:noFill/>
        </p:spPr>
        <p:txBody>
          <a:bodyPr wrap="square" rtlCol="0">
            <a:spAutoFit/>
          </a:bodyPr>
          <a:lstStyle/>
          <a:p>
            <a:r>
              <a:rPr lang="fr-FR" sz="2400" dirty="0"/>
              <a:t>12 études </a:t>
            </a:r>
          </a:p>
          <a:p>
            <a:endParaRPr lang="fr-FR" sz="2400" dirty="0"/>
          </a:p>
          <a:p>
            <a:pPr marL="342900" indent="-342900">
              <a:buFont typeface="Wingdings" panose="05000000000000000000" pitchFamily="2" charset="2"/>
              <a:buChar char="q"/>
            </a:pPr>
            <a:r>
              <a:rPr lang="fr-FR" sz="2400" dirty="0"/>
              <a:t>Méthodes:</a:t>
            </a:r>
          </a:p>
          <a:p>
            <a:pPr marL="800100" lvl="1" indent="-342900">
              <a:buFont typeface="Wingdings" panose="05000000000000000000" pitchFamily="2" charset="2"/>
              <a:buChar char="§"/>
            </a:pPr>
            <a:r>
              <a:rPr lang="fr-FR" sz="2400" dirty="0"/>
              <a:t>5 en cluster randomisé</a:t>
            </a:r>
          </a:p>
          <a:p>
            <a:pPr marL="800100" lvl="1" indent="-342900">
              <a:buFont typeface="Wingdings" panose="05000000000000000000" pitchFamily="2" charset="2"/>
              <a:buChar char="§"/>
            </a:pPr>
            <a:r>
              <a:rPr lang="fr-FR" sz="2400" dirty="0"/>
              <a:t>6 avant / après</a:t>
            </a:r>
          </a:p>
          <a:p>
            <a:pPr marL="342900" indent="-342900">
              <a:buFont typeface="Wingdings" panose="05000000000000000000" pitchFamily="2" charset="2"/>
              <a:buChar char="q"/>
            </a:pPr>
            <a:r>
              <a:rPr lang="fr-FR" sz="2400" dirty="0"/>
              <a:t>Type d’ interventions :</a:t>
            </a:r>
          </a:p>
          <a:p>
            <a:pPr marL="342900" lvl="0" indent="-342900">
              <a:buFont typeface="Wingdings" panose="05000000000000000000" pitchFamily="2" charset="2"/>
              <a:buChar char="§"/>
            </a:pPr>
            <a:r>
              <a:rPr lang="fr-FR" sz="2400" dirty="0"/>
              <a:t>Educationnelle multifacette médecins et  infirmières (n= 9) :</a:t>
            </a:r>
          </a:p>
          <a:p>
            <a:pPr marL="800100" lvl="1" indent="-342900">
              <a:buFont typeface="Wingdings" panose="05000000000000000000" pitchFamily="2" charset="2"/>
              <a:buChar char="Ø"/>
            </a:pPr>
            <a:r>
              <a:rPr lang="fr-FR" sz="2400" dirty="0"/>
              <a:t>peu efficace, parfois diminution de conso ATB</a:t>
            </a:r>
          </a:p>
          <a:p>
            <a:pPr marL="342900" lvl="0" indent="-342900">
              <a:buFont typeface="Wingdings" panose="05000000000000000000" pitchFamily="2" charset="2"/>
              <a:buChar char="§"/>
            </a:pPr>
            <a:r>
              <a:rPr lang="fr-FR" sz="2400" dirty="0"/>
              <a:t>Intervention d’un infectiologue (n= 1) :</a:t>
            </a:r>
          </a:p>
          <a:p>
            <a:pPr marL="800100" lvl="1" indent="-342900">
              <a:buFont typeface="Wingdings" panose="05000000000000000000" pitchFamily="2" charset="2"/>
              <a:buChar char="Ø"/>
            </a:pPr>
            <a:r>
              <a:rPr lang="fr-FR" sz="2400" dirty="0"/>
              <a:t> diminution de la consommation ATB et du nombre de Clostridium </a:t>
            </a:r>
          </a:p>
          <a:p>
            <a:pPr marL="342900" lvl="0" indent="-342900">
              <a:buFont typeface="Wingdings" panose="05000000000000000000" pitchFamily="2" charset="2"/>
              <a:buChar char="§"/>
            </a:pPr>
            <a:r>
              <a:rPr lang="fr-FR" sz="2400" dirty="0"/>
              <a:t>Structurelle  (n= 1) « </a:t>
            </a:r>
            <a:r>
              <a:rPr lang="fr-FR" sz="2400" dirty="0" err="1"/>
              <a:t>Resident</a:t>
            </a:r>
            <a:r>
              <a:rPr lang="fr-FR" sz="2400" dirty="0"/>
              <a:t> </a:t>
            </a:r>
            <a:r>
              <a:rPr lang="fr-FR" sz="2400" dirty="0" err="1"/>
              <a:t>Antimicrobial</a:t>
            </a:r>
            <a:r>
              <a:rPr lang="fr-FR" sz="2400" dirty="0"/>
              <a:t> Management Tool » :</a:t>
            </a:r>
          </a:p>
          <a:p>
            <a:pPr marL="800100" lvl="1" indent="-342900">
              <a:buFont typeface="Wingdings" panose="05000000000000000000" pitchFamily="2" charset="2"/>
              <a:buChar char="Ø"/>
            </a:pPr>
            <a:r>
              <a:rPr lang="fr-FR" sz="2400" dirty="0"/>
              <a:t>diminution de la consommation ATB</a:t>
            </a:r>
          </a:p>
          <a:p>
            <a:pPr marL="342900" indent="-342900">
              <a:buFont typeface="Wingdings" panose="05000000000000000000" pitchFamily="2" charset="2"/>
              <a:buChar char="q"/>
            </a:pPr>
            <a:endParaRPr lang="fr-FR" sz="2400" dirty="0"/>
          </a:p>
          <a:p>
            <a:pPr marL="800100" lvl="1" indent="-342900">
              <a:buFont typeface="Wingdings" panose="05000000000000000000" pitchFamily="2" charset="2"/>
              <a:buChar char="§"/>
            </a:pPr>
            <a:endParaRPr lang="fr-FR" sz="2400" dirty="0"/>
          </a:p>
        </p:txBody>
      </p:sp>
      <p:sp>
        <p:nvSpPr>
          <p:cNvPr id="6" name="Titre 1">
            <a:extLst>
              <a:ext uri="{FF2B5EF4-FFF2-40B4-BE49-F238E27FC236}">
                <a16:creationId xmlns:a16="http://schemas.microsoft.com/office/drawing/2014/main" id="{5FD2B7E2-262F-4DAA-B257-5DAB920591EF}"/>
              </a:ext>
            </a:extLst>
          </p:cNvPr>
          <p:cNvSpPr txBox="1">
            <a:spLocks/>
          </p:cNvSpPr>
          <p:nvPr/>
        </p:nvSpPr>
        <p:spPr bwMode="auto">
          <a:xfrm>
            <a:off x="0" y="995514"/>
            <a:ext cx="9144000"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ＭＳ Ｐゴシック" charset="0"/>
                <a:cs typeface="+mj-cs"/>
              </a:defRPr>
            </a:lvl1pPr>
            <a:lvl2pPr algn="ctr" rtl="0" eaLnBrk="0" fontAlgn="base" hangingPunct="0">
              <a:spcBef>
                <a:spcPct val="0"/>
              </a:spcBef>
              <a:spcAft>
                <a:spcPct val="0"/>
              </a:spcAft>
              <a:defRPr sz="3200" b="1">
                <a:solidFill>
                  <a:schemeClr val="bg1"/>
                </a:solidFill>
                <a:latin typeface="Tahoma" pitchFamily="34" charset="0"/>
                <a:ea typeface="ＭＳ Ｐゴシック" charset="0"/>
              </a:defRPr>
            </a:lvl2pPr>
            <a:lvl3pPr algn="ctr" rtl="0" eaLnBrk="0" fontAlgn="base" hangingPunct="0">
              <a:spcBef>
                <a:spcPct val="0"/>
              </a:spcBef>
              <a:spcAft>
                <a:spcPct val="0"/>
              </a:spcAft>
              <a:defRPr sz="3200" b="1">
                <a:solidFill>
                  <a:schemeClr val="bg1"/>
                </a:solidFill>
                <a:latin typeface="Tahoma" pitchFamily="34" charset="0"/>
                <a:ea typeface="ＭＳ Ｐゴシック" charset="0"/>
              </a:defRPr>
            </a:lvl3pPr>
            <a:lvl4pPr algn="ctr" rtl="0" eaLnBrk="0" fontAlgn="base" hangingPunct="0">
              <a:spcBef>
                <a:spcPct val="0"/>
              </a:spcBef>
              <a:spcAft>
                <a:spcPct val="0"/>
              </a:spcAft>
              <a:defRPr sz="3200" b="1">
                <a:solidFill>
                  <a:schemeClr val="bg1"/>
                </a:solidFill>
                <a:latin typeface="Tahoma" pitchFamily="34" charset="0"/>
                <a:ea typeface="ＭＳ Ｐゴシック" charset="0"/>
              </a:defRPr>
            </a:lvl4pPr>
            <a:lvl5pPr algn="ctr" rtl="0" eaLnBrk="0" fontAlgn="base" hangingPunct="0">
              <a:spcBef>
                <a:spcPct val="0"/>
              </a:spcBef>
              <a:spcAft>
                <a:spcPct val="0"/>
              </a:spcAft>
              <a:defRPr sz="3200" b="1">
                <a:solidFill>
                  <a:schemeClr val="bg1"/>
                </a:solidFill>
                <a:latin typeface="Tahoma" pitchFamily="34" charset="0"/>
                <a:ea typeface="ＭＳ Ｐゴシック"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a:lstStyle>
          <a:p>
            <a:r>
              <a:rPr lang="fr-FR" dirty="0">
                <a:solidFill>
                  <a:srgbClr val="57AFAA"/>
                </a:solidFill>
              </a:rPr>
              <a:t>Revue de la littérature : étude d’ABS en EHPAD (2000-2015)</a:t>
            </a:r>
          </a:p>
        </p:txBody>
      </p:sp>
      <p:pic>
        <p:nvPicPr>
          <p:cNvPr id="7" name="Image 6" descr="jra2019_vignette large_20cm.png">
            <a:extLst>
              <a:ext uri="{FF2B5EF4-FFF2-40B4-BE49-F238E27FC236}">
                <a16:creationId xmlns:a16="http://schemas.microsoft.com/office/drawing/2014/main" id="{06AB907A-2B0F-4C03-8750-4F7E3BF48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2348337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a:extLst>
              <a:ext uri="{FF2B5EF4-FFF2-40B4-BE49-F238E27FC236}">
                <a16:creationId xmlns:a16="http://schemas.microsoft.com/office/drawing/2014/main" id="{BCA9B43E-B15C-4D42-B7F0-2DF9F4EDB426}"/>
              </a:ext>
            </a:extLst>
          </p:cNvPr>
          <p:cNvSpPr txBox="1">
            <a:spLocks noChangeArrowheads="1"/>
          </p:cNvSpPr>
          <p:nvPr/>
        </p:nvSpPr>
        <p:spPr bwMode="auto">
          <a:xfrm>
            <a:off x="5205793" y="6368455"/>
            <a:ext cx="3527425" cy="396875"/>
          </a:xfrm>
          <a:prstGeom prst="rect">
            <a:avLst/>
          </a:prstGeom>
          <a:solidFill>
            <a:srgbClr val="00FFFF"/>
          </a:solidFill>
          <a:ln w="9525">
            <a:noFill/>
            <a:miter lim="800000"/>
            <a:headEnd/>
            <a:tailEnd/>
          </a:ln>
        </p:spPr>
        <p:txBody>
          <a:bodyPr>
            <a:spAutoFit/>
          </a:bodyPr>
          <a:lstStyle/>
          <a:p>
            <a:pPr>
              <a:spcBef>
                <a:spcPct val="50000"/>
              </a:spcBef>
            </a:pPr>
            <a:r>
              <a:rPr lang="fr-FR" dirty="0" err="1"/>
              <a:t>Dyar</a:t>
            </a:r>
            <a:r>
              <a:rPr lang="fr-FR" dirty="0"/>
              <a:t> CMI 2015 </a:t>
            </a:r>
          </a:p>
        </p:txBody>
      </p:sp>
      <p:sp>
        <p:nvSpPr>
          <p:cNvPr id="5" name="ZoneTexte 4">
            <a:extLst>
              <a:ext uri="{FF2B5EF4-FFF2-40B4-BE49-F238E27FC236}">
                <a16:creationId xmlns:a16="http://schemas.microsoft.com/office/drawing/2014/main" id="{0E54CD7F-122E-4C36-A07A-4A2DB314B2D0}"/>
              </a:ext>
            </a:extLst>
          </p:cNvPr>
          <p:cNvSpPr txBox="1"/>
          <p:nvPr/>
        </p:nvSpPr>
        <p:spPr>
          <a:xfrm>
            <a:off x="410782" y="2165687"/>
            <a:ext cx="8784976" cy="4401205"/>
          </a:xfrm>
          <a:prstGeom prst="rect">
            <a:avLst/>
          </a:prstGeom>
          <a:noFill/>
        </p:spPr>
        <p:txBody>
          <a:bodyPr wrap="square" rtlCol="0">
            <a:spAutoFit/>
          </a:bodyPr>
          <a:lstStyle/>
          <a:p>
            <a:pPr marL="342900" indent="-342900">
              <a:buFont typeface="Wingdings" panose="05000000000000000000" pitchFamily="2" charset="2"/>
              <a:buChar char="q"/>
            </a:pPr>
            <a:r>
              <a:rPr lang="fr-FR" sz="2000" dirty="0"/>
              <a:t>Décourager la prescription d’antibiotiques sans examen clinique</a:t>
            </a:r>
          </a:p>
          <a:p>
            <a:pPr marL="342900" indent="-342900">
              <a:buFont typeface="Wingdings" panose="05000000000000000000" pitchFamily="2" charset="2"/>
              <a:buChar char="q"/>
            </a:pPr>
            <a:r>
              <a:rPr lang="fr-FR" sz="2000" dirty="0"/>
              <a:t>Formation (médicale, paramédicale, patients et leurs familles)</a:t>
            </a:r>
          </a:p>
          <a:p>
            <a:pPr marL="342900" indent="-342900">
              <a:buFont typeface="Wingdings" panose="05000000000000000000" pitchFamily="2" charset="2"/>
              <a:buChar char="q"/>
            </a:pPr>
            <a:r>
              <a:rPr lang="fr-FR" sz="2000" dirty="0"/>
              <a:t>Cibler les mésusages fréquents :</a:t>
            </a:r>
          </a:p>
          <a:p>
            <a:pPr marL="800100" lvl="1" indent="-342900">
              <a:buFont typeface="Wingdings" panose="05000000000000000000" pitchFamily="2" charset="2"/>
              <a:buChar char="§"/>
            </a:pPr>
            <a:r>
              <a:rPr lang="fr-FR" sz="2000" dirty="0"/>
              <a:t>colonisations bactériennes</a:t>
            </a:r>
          </a:p>
          <a:p>
            <a:pPr marL="800100" lvl="1" indent="-342900">
              <a:buFont typeface="Wingdings" panose="05000000000000000000" pitchFamily="2" charset="2"/>
              <a:buChar char="§"/>
            </a:pPr>
            <a:r>
              <a:rPr lang="fr-FR" sz="2000" dirty="0"/>
              <a:t>antibioprophylaxies</a:t>
            </a:r>
          </a:p>
          <a:p>
            <a:pPr marL="800100" lvl="1" indent="-342900">
              <a:buFont typeface="Wingdings" panose="05000000000000000000" pitchFamily="2" charset="2"/>
              <a:buChar char="§"/>
            </a:pPr>
            <a:r>
              <a:rPr lang="fr-FR" sz="2000" dirty="0"/>
              <a:t>antibiotiques topiques</a:t>
            </a:r>
          </a:p>
          <a:p>
            <a:pPr marL="800100" lvl="1" indent="-342900">
              <a:buFont typeface="Wingdings" panose="05000000000000000000" pitchFamily="2" charset="2"/>
              <a:buChar char="§"/>
            </a:pPr>
            <a:r>
              <a:rPr lang="fr-FR" sz="2000" dirty="0"/>
              <a:t>durées de traitements prolongés</a:t>
            </a:r>
          </a:p>
          <a:p>
            <a:pPr marL="342900" indent="-342900">
              <a:buFont typeface="Wingdings" panose="05000000000000000000" pitchFamily="2" charset="2"/>
              <a:buChar char="q"/>
            </a:pPr>
            <a:r>
              <a:rPr lang="fr-FR" sz="2000" dirty="0"/>
              <a:t>Usage de recommandations adaptées localement</a:t>
            </a:r>
          </a:p>
          <a:p>
            <a:pPr marL="342900" indent="-342900">
              <a:buFont typeface="Wingdings" panose="05000000000000000000" pitchFamily="2" charset="2"/>
              <a:buChar char="q"/>
            </a:pPr>
            <a:r>
              <a:rPr lang="fr-FR" sz="2000" dirty="0"/>
              <a:t>Réévaluation de l’antibiothérapie à 72h00</a:t>
            </a:r>
          </a:p>
          <a:p>
            <a:pPr marL="342900" indent="-342900">
              <a:buFont typeface="Wingdings" panose="05000000000000000000" pitchFamily="2" charset="2"/>
              <a:buChar char="q"/>
            </a:pPr>
            <a:r>
              <a:rPr lang="fr-FR" sz="2000" dirty="0"/>
              <a:t>Limiter la réalisation excessive d’examens microbiologiques</a:t>
            </a:r>
          </a:p>
          <a:p>
            <a:pPr marL="342900" indent="-342900">
              <a:buFont typeface="Wingdings" panose="05000000000000000000" pitchFamily="2" charset="2"/>
              <a:buChar char="q"/>
            </a:pPr>
            <a:r>
              <a:rPr lang="fr-FR" sz="2000" dirty="0"/>
              <a:t>POCT</a:t>
            </a:r>
          </a:p>
          <a:p>
            <a:pPr marL="342900" indent="-342900">
              <a:buFont typeface="Wingdings" panose="05000000000000000000" pitchFamily="2" charset="2"/>
              <a:buChar char="q"/>
            </a:pPr>
            <a:r>
              <a:rPr lang="fr-FR" sz="2000" dirty="0"/>
              <a:t>Tester des stratégies innovantes et intégrer l’hygiène, la qualité et l’antibiothérapie</a:t>
            </a:r>
          </a:p>
          <a:p>
            <a:pPr marL="800100" lvl="1" indent="-342900">
              <a:buFont typeface="Wingdings" panose="05000000000000000000" pitchFamily="2" charset="2"/>
              <a:buChar char="§"/>
            </a:pPr>
            <a:endParaRPr lang="fr-FR" sz="2000" dirty="0"/>
          </a:p>
        </p:txBody>
      </p:sp>
      <p:sp>
        <p:nvSpPr>
          <p:cNvPr id="6" name="Titre 1">
            <a:extLst>
              <a:ext uri="{FF2B5EF4-FFF2-40B4-BE49-F238E27FC236}">
                <a16:creationId xmlns:a16="http://schemas.microsoft.com/office/drawing/2014/main" id="{5FD2B7E2-262F-4DAA-B257-5DAB920591EF}"/>
              </a:ext>
            </a:extLst>
          </p:cNvPr>
          <p:cNvSpPr txBox="1">
            <a:spLocks/>
          </p:cNvSpPr>
          <p:nvPr/>
        </p:nvSpPr>
        <p:spPr bwMode="auto">
          <a:xfrm>
            <a:off x="0" y="1034471"/>
            <a:ext cx="9144000" cy="11247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bg1"/>
                </a:solidFill>
                <a:latin typeface="+mj-lt"/>
                <a:ea typeface="ＭＳ Ｐゴシック" charset="0"/>
                <a:cs typeface="+mj-cs"/>
              </a:defRPr>
            </a:lvl1pPr>
            <a:lvl2pPr algn="ctr" rtl="0" eaLnBrk="0" fontAlgn="base" hangingPunct="0">
              <a:spcBef>
                <a:spcPct val="0"/>
              </a:spcBef>
              <a:spcAft>
                <a:spcPct val="0"/>
              </a:spcAft>
              <a:defRPr sz="3200" b="1">
                <a:solidFill>
                  <a:schemeClr val="bg1"/>
                </a:solidFill>
                <a:latin typeface="Tahoma" pitchFamily="34" charset="0"/>
                <a:ea typeface="ＭＳ Ｐゴシック" charset="0"/>
              </a:defRPr>
            </a:lvl2pPr>
            <a:lvl3pPr algn="ctr" rtl="0" eaLnBrk="0" fontAlgn="base" hangingPunct="0">
              <a:spcBef>
                <a:spcPct val="0"/>
              </a:spcBef>
              <a:spcAft>
                <a:spcPct val="0"/>
              </a:spcAft>
              <a:defRPr sz="3200" b="1">
                <a:solidFill>
                  <a:schemeClr val="bg1"/>
                </a:solidFill>
                <a:latin typeface="Tahoma" pitchFamily="34" charset="0"/>
                <a:ea typeface="ＭＳ Ｐゴシック" charset="0"/>
              </a:defRPr>
            </a:lvl3pPr>
            <a:lvl4pPr algn="ctr" rtl="0" eaLnBrk="0" fontAlgn="base" hangingPunct="0">
              <a:spcBef>
                <a:spcPct val="0"/>
              </a:spcBef>
              <a:spcAft>
                <a:spcPct val="0"/>
              </a:spcAft>
              <a:defRPr sz="3200" b="1">
                <a:solidFill>
                  <a:schemeClr val="bg1"/>
                </a:solidFill>
                <a:latin typeface="Tahoma" pitchFamily="34" charset="0"/>
                <a:ea typeface="ＭＳ Ｐゴシック" charset="0"/>
              </a:defRPr>
            </a:lvl4pPr>
            <a:lvl5pPr algn="ctr" rtl="0" eaLnBrk="0" fontAlgn="base" hangingPunct="0">
              <a:spcBef>
                <a:spcPct val="0"/>
              </a:spcBef>
              <a:spcAft>
                <a:spcPct val="0"/>
              </a:spcAft>
              <a:defRPr sz="3200" b="1">
                <a:solidFill>
                  <a:schemeClr val="bg1"/>
                </a:solidFill>
                <a:latin typeface="Tahoma" pitchFamily="34" charset="0"/>
                <a:ea typeface="ＭＳ Ｐゴシック" charset="0"/>
              </a:defRPr>
            </a:lvl5pPr>
            <a:lvl6pPr marL="457200" algn="ctr" rtl="0" fontAlgn="base">
              <a:spcBef>
                <a:spcPct val="0"/>
              </a:spcBef>
              <a:spcAft>
                <a:spcPct val="0"/>
              </a:spcAft>
              <a:defRPr sz="3200" b="1">
                <a:solidFill>
                  <a:schemeClr val="bg1"/>
                </a:solidFill>
                <a:latin typeface="Tahoma" pitchFamily="34" charset="0"/>
              </a:defRPr>
            </a:lvl6pPr>
            <a:lvl7pPr marL="914400" algn="ctr" rtl="0" fontAlgn="base">
              <a:spcBef>
                <a:spcPct val="0"/>
              </a:spcBef>
              <a:spcAft>
                <a:spcPct val="0"/>
              </a:spcAft>
              <a:defRPr sz="3200" b="1">
                <a:solidFill>
                  <a:schemeClr val="bg1"/>
                </a:solidFill>
                <a:latin typeface="Tahoma" pitchFamily="34" charset="0"/>
              </a:defRPr>
            </a:lvl7pPr>
            <a:lvl8pPr marL="1371600" algn="ctr" rtl="0" fontAlgn="base">
              <a:spcBef>
                <a:spcPct val="0"/>
              </a:spcBef>
              <a:spcAft>
                <a:spcPct val="0"/>
              </a:spcAft>
              <a:defRPr sz="3200" b="1">
                <a:solidFill>
                  <a:schemeClr val="bg1"/>
                </a:solidFill>
                <a:latin typeface="Tahoma" pitchFamily="34" charset="0"/>
              </a:defRPr>
            </a:lvl8pPr>
            <a:lvl9pPr marL="1828800" algn="ctr" rtl="0" fontAlgn="base">
              <a:spcBef>
                <a:spcPct val="0"/>
              </a:spcBef>
              <a:spcAft>
                <a:spcPct val="0"/>
              </a:spcAft>
              <a:defRPr sz="3200" b="1">
                <a:solidFill>
                  <a:schemeClr val="bg1"/>
                </a:solidFill>
                <a:latin typeface="Tahoma" pitchFamily="34" charset="0"/>
              </a:defRPr>
            </a:lvl9pPr>
          </a:lstStyle>
          <a:p>
            <a:r>
              <a:rPr lang="fr-FR" dirty="0">
                <a:solidFill>
                  <a:srgbClr val="57AFAA"/>
                </a:solidFill>
              </a:rPr>
              <a:t>Revue de la littérature : étude d’ABS en EHPAD (2000-2015)</a:t>
            </a:r>
          </a:p>
        </p:txBody>
      </p:sp>
      <p:pic>
        <p:nvPicPr>
          <p:cNvPr id="7" name="Image 6" descr="jra2019_vignette large_20cm.png">
            <a:extLst>
              <a:ext uri="{FF2B5EF4-FFF2-40B4-BE49-F238E27FC236}">
                <a16:creationId xmlns:a16="http://schemas.microsoft.com/office/drawing/2014/main" id="{C300B00A-3A38-4C30-AE1C-5CF46E80E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8221993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pture d’écran 2016-06-15 à 16.45.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810" y="2441726"/>
            <a:ext cx="3971925" cy="2695575"/>
          </a:xfrm>
          <a:prstGeom prst="rect">
            <a:avLst/>
          </a:prstGeom>
        </p:spPr>
      </p:pic>
      <p:sp>
        <p:nvSpPr>
          <p:cNvPr id="6" name="Espace réservé du contenu 5"/>
          <p:cNvSpPr>
            <a:spLocks noGrp="1"/>
          </p:cNvSpPr>
          <p:nvPr>
            <p:ph idx="1"/>
          </p:nvPr>
        </p:nvSpPr>
        <p:spPr>
          <a:xfrm>
            <a:off x="1410979" y="2045139"/>
            <a:ext cx="6172200" cy="288946"/>
          </a:xfrm>
        </p:spPr>
        <p:txBody>
          <a:bodyPr>
            <a:normAutofit fontScale="85000" lnSpcReduction="20000"/>
          </a:bodyPr>
          <a:lstStyle/>
          <a:p>
            <a:r>
              <a:rPr lang="fr-FR" sz="1800" dirty="0">
                <a:latin typeface="Arial"/>
                <a:cs typeface="Arial"/>
              </a:rPr>
              <a:t>1 EHPAD, 115 résidants, 32 MG</a:t>
            </a:r>
          </a:p>
        </p:txBody>
      </p:sp>
      <p:cxnSp>
        <p:nvCxnSpPr>
          <p:cNvPr id="18" name="Connecteur droit avec flèche 17"/>
          <p:cNvCxnSpPr/>
          <p:nvPr/>
        </p:nvCxnSpPr>
        <p:spPr>
          <a:xfrm>
            <a:off x="3444163" y="4832304"/>
            <a:ext cx="0" cy="60999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444163" y="2687240"/>
            <a:ext cx="1605462" cy="44947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4F81BD"/>
                </a:solidFill>
                <a:effectLst/>
                <a:uLnTx/>
                <a:uFillTx/>
                <a:latin typeface="Arial"/>
                <a:ea typeface="+mn-ea"/>
                <a:cs typeface="Arial"/>
              </a:rPr>
              <a:t>ECBU prescrits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srgbClr val="C0504D"/>
                </a:solidFill>
                <a:effectLst/>
                <a:uLnTx/>
                <a:uFillTx/>
                <a:latin typeface="Arial"/>
                <a:ea typeface="+mn-ea"/>
                <a:cs typeface="Arial"/>
              </a:rPr>
              <a:t>ECBU </a:t>
            </a:r>
            <a:r>
              <a:rPr kumimoji="0" lang="fr-FR" sz="1350" b="0" i="0" u="none" strike="noStrike" kern="1200" cap="none" spc="0" normalizeH="0" baseline="0" noProof="0" dirty="0">
                <a:ln>
                  <a:noFill/>
                </a:ln>
                <a:solidFill>
                  <a:srgbClr val="C0504D"/>
                </a:solidFill>
                <a:effectLst/>
                <a:uLnTx/>
                <a:uFillTx/>
                <a:latin typeface="Wingdings"/>
                <a:ea typeface="Wingdings"/>
                <a:cs typeface="Wingdings"/>
                <a:sym typeface="Wingdings"/>
              </a:rPr>
              <a:t></a:t>
            </a:r>
            <a:r>
              <a:rPr kumimoji="0" lang="fr-FR" sz="1350" b="0" i="0" u="none" strike="noStrike" kern="1200" cap="none" spc="0" normalizeH="0" baseline="0" noProof="0" dirty="0">
                <a:ln>
                  <a:noFill/>
                </a:ln>
                <a:solidFill>
                  <a:srgbClr val="C0504D"/>
                </a:solidFill>
                <a:effectLst/>
                <a:uLnTx/>
                <a:uFillTx/>
                <a:latin typeface="Arial"/>
                <a:ea typeface="+mn-ea"/>
                <a:cs typeface="Arial"/>
                <a:sym typeface="Wingdings"/>
              </a:rPr>
              <a:t> </a:t>
            </a:r>
            <a:r>
              <a:rPr kumimoji="0" lang="fr-FR" sz="1350" b="0" i="0" u="none" strike="noStrike" kern="1200" cap="none" spc="0" normalizeH="0" baseline="0" noProof="0" dirty="0">
                <a:ln>
                  <a:noFill/>
                </a:ln>
                <a:solidFill>
                  <a:srgbClr val="C0504D"/>
                </a:solidFill>
                <a:effectLst/>
                <a:uLnTx/>
                <a:uFillTx/>
                <a:latin typeface="Arial"/>
                <a:ea typeface="+mn-ea"/>
                <a:cs typeface="Arial"/>
              </a:rPr>
              <a:t>ATB</a:t>
            </a:r>
          </a:p>
        </p:txBody>
      </p:sp>
      <p:sp>
        <p:nvSpPr>
          <p:cNvPr id="27" name="Rectangle 26"/>
          <p:cNvSpPr/>
          <p:nvPr/>
        </p:nvSpPr>
        <p:spPr>
          <a:xfrm>
            <a:off x="2373856" y="5442298"/>
            <a:ext cx="2279756" cy="2996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000090"/>
                </a:solidFill>
                <a:effectLst/>
                <a:uLnTx/>
                <a:uFillTx/>
                <a:latin typeface="Arial"/>
                <a:ea typeface="+mn-ea"/>
                <a:cs typeface="Arial"/>
              </a:rPr>
              <a:t>Mise en place du KIT</a:t>
            </a:r>
          </a:p>
        </p:txBody>
      </p:sp>
      <p:sp>
        <p:nvSpPr>
          <p:cNvPr id="11" name="Rectangle 10"/>
          <p:cNvSpPr/>
          <p:nvPr/>
        </p:nvSpPr>
        <p:spPr>
          <a:xfrm>
            <a:off x="4913857" y="2455222"/>
            <a:ext cx="2875757" cy="900246"/>
          </a:xfrm>
          <a:prstGeom prst="rect">
            <a:avLst/>
          </a:prstGeom>
          <a:solidFill>
            <a:srgbClr val="FFFFFF"/>
          </a:solidFill>
          <a:ln w="28575" cmpd="sng">
            <a:solidFill>
              <a:srgbClr val="A6A6A6"/>
            </a:solidFill>
          </a:ln>
        </p:spPr>
        <p:txBody>
          <a:bodyPr wrap="square">
            <a:spAutoFit/>
          </a:bodyPr>
          <a:lstStyle/>
          <a:p>
            <a:pPr marL="267891" marR="0" lvl="1" indent="0" algn="l" defTabSz="342900" rtl="0" eaLnBrk="1" fontAlgn="auto" latinLnBrk="0" hangingPunct="1">
              <a:lnSpc>
                <a:spcPct val="100000"/>
              </a:lnSpc>
              <a:spcBef>
                <a:spcPts val="0"/>
              </a:spcBef>
              <a:spcAft>
                <a:spcPts val="900"/>
              </a:spcAft>
              <a:buClrTx/>
              <a:buSzTx/>
              <a:buFontTx/>
              <a:buNone/>
              <a:tabLst/>
              <a:defRPr/>
            </a:pPr>
            <a:r>
              <a:rPr kumimoji="0" lang="fr-FR" sz="1500" b="1" i="0" u="none" strike="noStrike" kern="1200" cap="none" spc="0" normalizeH="0" baseline="0" noProof="0" dirty="0">
                <a:ln>
                  <a:noFill/>
                </a:ln>
                <a:solidFill>
                  <a:srgbClr val="000090"/>
                </a:solidFill>
                <a:effectLst/>
                <a:uLnTx/>
                <a:uFillTx/>
                <a:latin typeface="Arial"/>
                <a:ea typeface="ＭＳ Ｐゴシック" pitchFamily="34" charset="-128"/>
                <a:cs typeface="Arial"/>
              </a:rPr>
              <a:t>Conformité </a:t>
            </a:r>
            <a:r>
              <a:rPr kumimoji="0" lang="fr-FR" sz="1500" b="1" i="0" u="none" strike="noStrike" kern="1200" cap="none" spc="0" normalizeH="0" baseline="0" noProof="0" dirty="0" err="1">
                <a:ln>
                  <a:noFill/>
                </a:ln>
                <a:solidFill>
                  <a:srgbClr val="000090"/>
                </a:solidFill>
                <a:effectLst/>
                <a:uLnTx/>
                <a:uFillTx/>
                <a:latin typeface="Arial"/>
                <a:ea typeface="ＭＳ Ｐゴシック" pitchFamily="34" charset="-128"/>
                <a:cs typeface="Arial"/>
              </a:rPr>
              <a:t>janv</a:t>
            </a:r>
            <a:r>
              <a:rPr kumimoji="0" lang="fr-FR" sz="1500" b="1" i="0" u="none" strike="noStrike" kern="1200" cap="none" spc="0" normalizeH="0" baseline="0" noProof="0" dirty="0">
                <a:ln>
                  <a:noFill/>
                </a:ln>
                <a:solidFill>
                  <a:srgbClr val="000090"/>
                </a:solidFill>
                <a:effectLst/>
                <a:uLnTx/>
                <a:uFillTx/>
                <a:latin typeface="Arial"/>
                <a:ea typeface="ＭＳ Ｐゴシック" pitchFamily="34" charset="-128"/>
                <a:cs typeface="Arial"/>
              </a:rPr>
              <a:t> à </a:t>
            </a:r>
            <a:r>
              <a:rPr kumimoji="0" lang="fr-FR" sz="1500" b="1" i="0" u="none" strike="noStrike" kern="1200" cap="none" spc="0" normalizeH="0" baseline="0" noProof="0" dirty="0" err="1">
                <a:ln>
                  <a:noFill/>
                </a:ln>
                <a:solidFill>
                  <a:srgbClr val="000090"/>
                </a:solidFill>
                <a:effectLst/>
                <a:uLnTx/>
                <a:uFillTx/>
                <a:latin typeface="Arial"/>
                <a:ea typeface="ＭＳ Ｐゴシック" pitchFamily="34" charset="-128"/>
                <a:cs typeface="Arial"/>
              </a:rPr>
              <a:t>oct</a:t>
            </a:r>
            <a:r>
              <a:rPr kumimoji="0" lang="fr-FR" sz="1500" b="1" i="0" u="none" strike="noStrike" kern="1200" cap="none" spc="0" normalizeH="0" baseline="0" noProof="0" dirty="0">
                <a:ln>
                  <a:noFill/>
                </a:ln>
                <a:solidFill>
                  <a:srgbClr val="000090"/>
                </a:solidFill>
                <a:effectLst/>
                <a:uLnTx/>
                <a:uFillTx/>
                <a:latin typeface="Arial"/>
                <a:ea typeface="ＭＳ Ｐゴシック" pitchFamily="34" charset="-128"/>
                <a:cs typeface="Arial"/>
              </a:rPr>
              <a:t> 2016</a:t>
            </a:r>
          </a:p>
          <a:p>
            <a:pPr marL="182166"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ＭＳ Ｐゴシック" pitchFamily="34" charset="-128"/>
                <a:cs typeface="Arial"/>
              </a:rPr>
              <a:t>Choix molécules	50 %</a:t>
            </a:r>
          </a:p>
          <a:p>
            <a:pPr marL="182166" marR="0" lvl="0" indent="-257175" algn="l" defTabSz="342900" rtl="0" eaLnBrk="1" fontAlgn="auto" latinLnBrk="0" hangingPunct="1">
              <a:lnSpc>
                <a:spcPct val="100000"/>
              </a:lnSpc>
              <a:spcBef>
                <a:spcPts val="0"/>
              </a:spcBef>
              <a:spcAft>
                <a:spcPts val="0"/>
              </a:spcAft>
              <a:buClrTx/>
              <a:buSzTx/>
              <a:buFont typeface="Arial"/>
              <a:buChar char="•"/>
              <a:tabLst/>
              <a:defRPr/>
            </a:pPr>
            <a:r>
              <a:rPr kumimoji="0" lang="fr-FR" sz="1500" b="0" i="0" u="none" strike="noStrike" kern="1200" cap="none" spc="0" normalizeH="0" baseline="0" noProof="0" dirty="0">
                <a:ln>
                  <a:noFill/>
                </a:ln>
                <a:solidFill>
                  <a:prstClr val="black"/>
                </a:solidFill>
                <a:effectLst/>
                <a:uLnTx/>
                <a:uFillTx/>
                <a:latin typeface="Arial"/>
                <a:ea typeface="ＭＳ Ｐゴシック" pitchFamily="34" charset="-128"/>
                <a:cs typeface="Arial"/>
              </a:rPr>
              <a:t>Durée traitement	66 %</a:t>
            </a:r>
          </a:p>
        </p:txBody>
      </p:sp>
      <p:sp>
        <p:nvSpPr>
          <p:cNvPr id="9" name="Titre 4"/>
          <p:cNvSpPr txBox="1">
            <a:spLocks/>
          </p:cNvSpPr>
          <p:nvPr/>
        </p:nvSpPr>
        <p:spPr>
          <a:xfrm>
            <a:off x="1731713" y="1284546"/>
            <a:ext cx="6172200" cy="56454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fr-FR" sz="3300" b="1" i="0" u="none" strike="noStrike" kern="1200" cap="none" spc="0" normalizeH="0" baseline="0" noProof="0" dirty="0">
                <a:ln>
                  <a:noFill/>
                </a:ln>
                <a:solidFill>
                  <a:srgbClr val="0070C0"/>
                </a:solidFill>
                <a:effectLst/>
                <a:uLnTx/>
                <a:uFillTx/>
                <a:latin typeface="Calibri Light" panose="020F0302020204030204"/>
                <a:ea typeface="+mj-ea"/>
                <a:cs typeface="Arial"/>
              </a:rPr>
              <a:t>Evolution ECBU/ AB</a:t>
            </a:r>
          </a:p>
        </p:txBody>
      </p:sp>
      <p:sp>
        <p:nvSpPr>
          <p:cNvPr id="8" name="ZoneTexte 7">
            <a:extLst>
              <a:ext uri="{FF2B5EF4-FFF2-40B4-BE49-F238E27FC236}">
                <a16:creationId xmlns:a16="http://schemas.microsoft.com/office/drawing/2014/main" id="{396A3831-9471-4338-8F7E-40E7CC69087A}"/>
              </a:ext>
            </a:extLst>
          </p:cNvPr>
          <p:cNvSpPr txBox="1"/>
          <p:nvPr/>
        </p:nvSpPr>
        <p:spPr>
          <a:xfrm>
            <a:off x="4913858" y="5741946"/>
            <a:ext cx="4194194" cy="707886"/>
          </a:xfrm>
          <a:prstGeom prst="rect">
            <a:avLst/>
          </a:prstGeom>
          <a:solidFill>
            <a:srgbClr val="C00000"/>
          </a:solidFill>
        </p:spPr>
        <p:txBody>
          <a:bodyPr wrap="square" rtlCol="0">
            <a:spAutoFit/>
          </a:bodyPr>
          <a:lstStyle/>
          <a:p>
            <a:pPr marL="342900" marR="0" lvl="0" indent="-342900"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rPr>
              <a:t>Limiter la réalisation d’ECBU</a:t>
            </a:r>
          </a:p>
          <a:p>
            <a:pPr marL="457200" marR="0" lvl="0" indent="-457200"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lang="fr-FR" b="1" dirty="0">
                <a:solidFill>
                  <a:schemeClr val="bg1"/>
                </a:solidFill>
              </a:rPr>
              <a:t>Mesure « restrictive »</a:t>
            </a:r>
            <a:endParaRPr kumimoji="0" lang="fr-FR" sz="20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endParaRPr>
          </a:p>
        </p:txBody>
      </p:sp>
      <p:cxnSp>
        <p:nvCxnSpPr>
          <p:cNvPr id="14" name="Connecteur droit avec flèche 13">
            <a:extLst>
              <a:ext uri="{FF2B5EF4-FFF2-40B4-BE49-F238E27FC236}">
                <a16:creationId xmlns:a16="http://schemas.microsoft.com/office/drawing/2014/main" id="{EDFE3EC2-B238-4EDF-9D5A-E1B7F5A3BFA3}"/>
              </a:ext>
            </a:extLst>
          </p:cNvPr>
          <p:cNvCxnSpPr>
            <a:cxnSpLocks/>
          </p:cNvCxnSpPr>
          <p:nvPr/>
        </p:nvCxnSpPr>
        <p:spPr>
          <a:xfrm>
            <a:off x="5723919" y="4832304"/>
            <a:ext cx="891339" cy="911949"/>
          </a:xfrm>
          <a:prstGeom prst="straightConnector1">
            <a:avLst/>
          </a:prstGeom>
          <a:ln w="142875">
            <a:tailEnd type="triangle"/>
          </a:ln>
        </p:spPr>
        <p:style>
          <a:lnRef idx="1">
            <a:schemeClr val="accent1"/>
          </a:lnRef>
          <a:fillRef idx="0">
            <a:schemeClr val="accent1"/>
          </a:fillRef>
          <a:effectRef idx="0">
            <a:schemeClr val="accent1"/>
          </a:effectRef>
          <a:fontRef idx="minor">
            <a:schemeClr val="tx1"/>
          </a:fontRef>
        </p:style>
      </p:cxnSp>
      <p:pic>
        <p:nvPicPr>
          <p:cNvPr id="12" name="Image 11" descr="jra2019_vignette large_20cm.png">
            <a:extLst>
              <a:ext uri="{FF2B5EF4-FFF2-40B4-BE49-F238E27FC236}">
                <a16:creationId xmlns:a16="http://schemas.microsoft.com/office/drawing/2014/main" id="{0AE592FA-F92E-49B1-B177-180D086F7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22394604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70FC41-E232-4F60-9D92-5A830723F3FD}"/>
              </a:ext>
            </a:extLst>
          </p:cNvPr>
          <p:cNvPicPr>
            <a:picLocks noChangeAspect="1"/>
          </p:cNvPicPr>
          <p:nvPr/>
        </p:nvPicPr>
        <p:blipFill rotWithShape="1">
          <a:blip r:embed="rId2" cstate="print"/>
          <a:srcRect l="33377" t="9103" r="32675" b="48961"/>
          <a:stretch/>
        </p:blipFill>
        <p:spPr>
          <a:xfrm>
            <a:off x="0" y="3445"/>
            <a:ext cx="9119310" cy="6737923"/>
          </a:xfrm>
          <a:prstGeom prst="rect">
            <a:avLst/>
          </a:prstGeom>
        </p:spPr>
      </p:pic>
    </p:spTree>
    <p:extLst>
      <p:ext uri="{BB962C8B-B14F-4D97-AF65-F5344CB8AC3E}">
        <p14:creationId xmlns:p14="http://schemas.microsoft.com/office/powerpoint/2010/main" val="212715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60400" y="1911350"/>
            <a:ext cx="7437967" cy="3727452"/>
          </a:xfrm>
        </p:spPr>
        <p:txBody>
          <a:bodyPr>
            <a:noAutofit/>
          </a:bodyPr>
          <a:lstStyle/>
          <a:p>
            <a:pPr algn="l"/>
            <a:r>
              <a:rPr lang="fr-FR" sz="2400" b="0" dirty="0">
                <a:solidFill>
                  <a:srgbClr val="174984"/>
                </a:solidFill>
              </a:rPr>
              <a:t>Allo bonjour!</a:t>
            </a:r>
            <a:br>
              <a:rPr lang="fr-FR" sz="2400" b="0" dirty="0">
                <a:solidFill>
                  <a:srgbClr val="174984"/>
                </a:solidFill>
              </a:rPr>
            </a:br>
            <a:br>
              <a:rPr lang="fr-FR" sz="2400" b="0" dirty="0">
                <a:solidFill>
                  <a:srgbClr val="174984"/>
                </a:solidFill>
              </a:rPr>
            </a:br>
            <a:r>
              <a:rPr lang="fr-FR" sz="2400" b="0" dirty="0">
                <a:solidFill>
                  <a:srgbClr val="174984"/>
                </a:solidFill>
              </a:rPr>
              <a:t>J’ai repris un patient hier alors qu’on lui a posé une prothèse il y a 3 semaines environ, on a débuté </a:t>
            </a:r>
            <a:r>
              <a:rPr lang="fr-FR" sz="2400" b="0" dirty="0" err="1">
                <a:solidFill>
                  <a:srgbClr val="174984"/>
                </a:solidFill>
              </a:rPr>
              <a:t>vanco</a:t>
            </a:r>
            <a:r>
              <a:rPr lang="fr-FR" sz="2400" b="0" dirty="0">
                <a:solidFill>
                  <a:srgbClr val="174984"/>
                </a:solidFill>
              </a:rPr>
              <a:t> </a:t>
            </a:r>
            <a:r>
              <a:rPr lang="fr-FR" sz="2400" b="0" dirty="0" err="1">
                <a:solidFill>
                  <a:srgbClr val="174984"/>
                </a:solidFill>
              </a:rPr>
              <a:t>tazo</a:t>
            </a:r>
            <a:r>
              <a:rPr lang="fr-FR" sz="2400" b="0" dirty="0">
                <a:solidFill>
                  <a:srgbClr val="174984"/>
                </a:solidFill>
              </a:rPr>
              <a:t> </a:t>
            </a:r>
            <a:r>
              <a:rPr lang="fr-FR" sz="2400" b="0" dirty="0" err="1">
                <a:solidFill>
                  <a:srgbClr val="174984"/>
                </a:solidFill>
              </a:rPr>
              <a:t>genta</a:t>
            </a:r>
            <a:r>
              <a:rPr lang="fr-FR" sz="2400" b="0" dirty="0">
                <a:solidFill>
                  <a:srgbClr val="174984"/>
                </a:solidFill>
              </a:rPr>
              <a:t>…mais je ne sais pas à quelle dose et je ne connais sa créatinine ni son poids, il est peut-être allergique…</a:t>
            </a:r>
            <a:br>
              <a:rPr lang="fr-FR" sz="2400" b="0" dirty="0">
                <a:solidFill>
                  <a:srgbClr val="174984"/>
                </a:solidFill>
              </a:rPr>
            </a:br>
            <a:br>
              <a:rPr lang="fr-FR" sz="2400" b="0" dirty="0">
                <a:solidFill>
                  <a:srgbClr val="174984"/>
                </a:solidFill>
              </a:rPr>
            </a:br>
            <a:r>
              <a:rPr lang="fr-FR" sz="2400" b="0" dirty="0">
                <a:solidFill>
                  <a:srgbClr val="174984"/>
                </a:solidFill>
              </a:rPr>
              <a:t>Vous êtes un CRIOA donc vous devez m’aider et me répondre tout de suite parce que sinon le patient va s’aggraver…</a:t>
            </a:r>
            <a:endParaRPr lang="fr-FR" sz="4800" dirty="0">
              <a:solidFill>
                <a:srgbClr val="174984"/>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2980678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ECB064-8643-42A3-AEF4-4A46F25B358D}"/>
              </a:ext>
            </a:extLst>
          </p:cNvPr>
          <p:cNvPicPr>
            <a:picLocks noChangeAspect="1"/>
          </p:cNvPicPr>
          <p:nvPr/>
        </p:nvPicPr>
        <p:blipFill rotWithShape="1">
          <a:blip r:embed="rId3" cstate="print"/>
          <a:srcRect l="33849" t="50594" r="32675" b="5201"/>
          <a:stretch/>
        </p:blipFill>
        <p:spPr>
          <a:xfrm>
            <a:off x="81539" y="0"/>
            <a:ext cx="8784976" cy="6957392"/>
          </a:xfrm>
          <a:prstGeom prst="rect">
            <a:avLst/>
          </a:prstGeom>
        </p:spPr>
      </p:pic>
      <p:sp>
        <p:nvSpPr>
          <p:cNvPr id="3" name="ZoneTexte 2">
            <a:extLst>
              <a:ext uri="{FF2B5EF4-FFF2-40B4-BE49-F238E27FC236}">
                <a16:creationId xmlns:a16="http://schemas.microsoft.com/office/drawing/2014/main" id="{7959DDAD-D9C6-4464-AEB1-356AA87015BB}"/>
              </a:ext>
            </a:extLst>
          </p:cNvPr>
          <p:cNvSpPr txBox="1"/>
          <p:nvPr/>
        </p:nvSpPr>
        <p:spPr>
          <a:xfrm>
            <a:off x="5039544" y="4581128"/>
            <a:ext cx="4104456" cy="707886"/>
          </a:xfrm>
          <a:prstGeom prst="rect">
            <a:avLst/>
          </a:prstGeom>
          <a:solidFill>
            <a:srgbClr val="C00000"/>
          </a:solidFill>
        </p:spPr>
        <p:txBody>
          <a:bodyPr wrap="square" rtlCol="0">
            <a:spAutoFit/>
          </a:bodyPr>
          <a:lstStyle/>
          <a:p>
            <a:pPr marL="342900" marR="0" lvl="0" indent="-342900"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2000" b="1" i="0" u="none" strike="noStrike" kern="1200" cap="none" spc="0" normalizeH="0" baseline="0" noProof="0" dirty="0" err="1">
                <a:ln>
                  <a:noFill/>
                </a:ln>
                <a:solidFill>
                  <a:schemeClr val="bg1"/>
                </a:solidFill>
                <a:effectLst/>
                <a:uLnTx/>
                <a:uFillTx/>
                <a:latin typeface="Arial" charset="0"/>
                <a:ea typeface="ＭＳ Ｐゴシック" pitchFamily="34" charset="-128"/>
                <a:cs typeface="+mn-cs"/>
              </a:rPr>
              <a:t>Leadershi</a:t>
            </a:r>
            <a:r>
              <a:rPr lang="fr-FR" b="1" dirty="0">
                <a:solidFill>
                  <a:schemeClr val="bg1"/>
                </a:solidFill>
              </a:rPr>
              <a:t>p de l’infectiologue et médecin </a:t>
            </a:r>
            <a:r>
              <a:rPr lang="fr-FR" b="1" dirty="0" err="1">
                <a:solidFill>
                  <a:schemeClr val="bg1"/>
                </a:solidFill>
              </a:rPr>
              <a:t>co</a:t>
            </a:r>
            <a:endParaRPr kumimoji="0" lang="fr-FR" sz="20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771898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8350A0-C9A0-479F-B88D-F20C76C7703F}"/>
              </a:ext>
            </a:extLst>
          </p:cNvPr>
          <p:cNvSpPr>
            <a:spLocks noGrp="1"/>
          </p:cNvSpPr>
          <p:nvPr>
            <p:ph type="title"/>
          </p:nvPr>
        </p:nvSpPr>
        <p:spPr>
          <a:xfrm>
            <a:off x="11020" y="1031356"/>
            <a:ext cx="9121959" cy="884237"/>
          </a:xfrm>
          <a:solidFill>
            <a:schemeClr val="bg1"/>
          </a:solidFill>
        </p:spPr>
        <p:txBody>
          <a:bodyPr/>
          <a:lstStyle/>
          <a:p>
            <a:r>
              <a:rPr lang="fr-FR" dirty="0"/>
              <a:t>Mes recettes</a:t>
            </a:r>
          </a:p>
        </p:txBody>
      </p:sp>
      <p:sp>
        <p:nvSpPr>
          <p:cNvPr id="3" name="Espace réservé du contenu 2">
            <a:extLst>
              <a:ext uri="{FF2B5EF4-FFF2-40B4-BE49-F238E27FC236}">
                <a16:creationId xmlns:a16="http://schemas.microsoft.com/office/drawing/2014/main" id="{F88B1FFC-7319-45F0-BB42-F1B9A3ADBE60}"/>
              </a:ext>
            </a:extLst>
          </p:cNvPr>
          <p:cNvSpPr>
            <a:spLocks noGrp="1"/>
          </p:cNvSpPr>
          <p:nvPr>
            <p:ph idx="1"/>
          </p:nvPr>
        </p:nvSpPr>
        <p:spPr>
          <a:xfrm>
            <a:off x="530237" y="2182368"/>
            <a:ext cx="8509665" cy="4751412"/>
          </a:xfrm>
        </p:spPr>
        <p:txBody>
          <a:bodyPr/>
          <a:lstStyle/>
          <a:p>
            <a:r>
              <a:rPr lang="fr-FR" sz="2400" dirty="0"/>
              <a:t>Pour les médecins : </a:t>
            </a:r>
          </a:p>
          <a:p>
            <a:pPr lvl="1"/>
            <a:r>
              <a:rPr lang="fr-FR" sz="2000" dirty="0"/>
              <a:t>Faire le bon diagnostic </a:t>
            </a:r>
          </a:p>
          <a:p>
            <a:pPr lvl="1"/>
            <a:r>
              <a:rPr lang="fr-FR" sz="2000" dirty="0"/>
              <a:t>Première cause de confusion en EHPAD = Iatrogénie médicamenteuse</a:t>
            </a:r>
          </a:p>
          <a:p>
            <a:pPr lvl="1"/>
            <a:r>
              <a:rPr lang="fr-FR" sz="2000" dirty="0"/>
              <a:t>Bilan de syndrome inflammatoire : IU = diagnostic d’exclusion</a:t>
            </a:r>
          </a:p>
          <a:p>
            <a:pPr>
              <a:lnSpc>
                <a:spcPct val="150000"/>
              </a:lnSpc>
            </a:pPr>
            <a:r>
              <a:rPr lang="fr-FR" sz="2400" dirty="0"/>
              <a:t>Pour les </a:t>
            </a:r>
            <a:r>
              <a:rPr lang="fr-FR" sz="2400" dirty="0" err="1"/>
              <a:t>med</a:t>
            </a:r>
            <a:r>
              <a:rPr lang="fr-FR" sz="2400" dirty="0"/>
              <a:t> </a:t>
            </a:r>
            <a:r>
              <a:rPr lang="fr-FR" sz="2400" dirty="0" err="1"/>
              <a:t>co</a:t>
            </a:r>
            <a:r>
              <a:rPr lang="fr-FR" sz="2400" dirty="0"/>
              <a:t> : </a:t>
            </a:r>
            <a:r>
              <a:rPr lang="fr-FR" sz="2000" dirty="0"/>
              <a:t>diffuser les recos au moment de la prescription</a:t>
            </a:r>
            <a:endParaRPr lang="fr-FR" sz="2400" dirty="0"/>
          </a:p>
          <a:p>
            <a:r>
              <a:rPr lang="fr-FR" sz="2400" dirty="0"/>
              <a:t>Pour les IDE : </a:t>
            </a:r>
          </a:p>
          <a:p>
            <a:pPr lvl="1"/>
            <a:r>
              <a:rPr lang="fr-FR" sz="2000" dirty="0"/>
              <a:t>Pas de prélèvements sans prescription ni examen médical</a:t>
            </a:r>
          </a:p>
          <a:p>
            <a:pPr>
              <a:lnSpc>
                <a:spcPct val="150000"/>
              </a:lnSpc>
            </a:pPr>
            <a:r>
              <a:rPr lang="fr-FR" sz="2400" dirty="0"/>
              <a:t>Pour les pharmaciens et microbiologistes</a:t>
            </a:r>
          </a:p>
          <a:p>
            <a:pPr lvl="1"/>
            <a:r>
              <a:rPr lang="fr-FR" sz="2000" dirty="0"/>
              <a:t>Restriction des FQ et C3G</a:t>
            </a:r>
          </a:p>
          <a:p>
            <a:pPr marL="457200" lvl="1" indent="0">
              <a:buNone/>
            </a:pPr>
            <a:endParaRPr lang="fr-FR" sz="2000" dirty="0"/>
          </a:p>
          <a:p>
            <a:pPr marL="457200" lvl="1" indent="0">
              <a:buNone/>
            </a:pPr>
            <a:endParaRPr lang="fr-FR" sz="2000" dirty="0"/>
          </a:p>
        </p:txBody>
      </p:sp>
      <p:pic>
        <p:nvPicPr>
          <p:cNvPr id="4" name="Image 3" descr="jra2019_vignette large_20cm.png">
            <a:extLst>
              <a:ext uri="{FF2B5EF4-FFF2-40B4-BE49-F238E27FC236}">
                <a16:creationId xmlns:a16="http://schemas.microsoft.com/office/drawing/2014/main" id="{ED949513-E590-4DC2-95F3-DCC620F1A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840818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2E0D0D-8B78-4A7D-9226-B53FCB269D52}"/>
              </a:ext>
            </a:extLst>
          </p:cNvPr>
          <p:cNvSpPr>
            <a:spLocks noGrp="1"/>
          </p:cNvSpPr>
          <p:nvPr>
            <p:ph type="title"/>
          </p:nvPr>
        </p:nvSpPr>
        <p:spPr>
          <a:xfrm>
            <a:off x="0" y="1147443"/>
            <a:ext cx="9144000" cy="884237"/>
          </a:xfrm>
          <a:solidFill>
            <a:schemeClr val="bg1"/>
          </a:solidFill>
        </p:spPr>
        <p:txBody>
          <a:bodyPr/>
          <a:lstStyle/>
          <a:p>
            <a:r>
              <a:rPr lang="fr-FR" dirty="0"/>
              <a:t>Conclusion ABS EHPAD</a:t>
            </a:r>
          </a:p>
        </p:txBody>
      </p:sp>
      <p:sp>
        <p:nvSpPr>
          <p:cNvPr id="3" name="Espace réservé du contenu 2">
            <a:extLst>
              <a:ext uri="{FF2B5EF4-FFF2-40B4-BE49-F238E27FC236}">
                <a16:creationId xmlns:a16="http://schemas.microsoft.com/office/drawing/2014/main" id="{90FDF8FC-AE9D-43EA-8796-AA171D85EED5}"/>
              </a:ext>
            </a:extLst>
          </p:cNvPr>
          <p:cNvSpPr>
            <a:spLocks noGrp="1"/>
          </p:cNvSpPr>
          <p:nvPr>
            <p:ph idx="1"/>
          </p:nvPr>
        </p:nvSpPr>
        <p:spPr>
          <a:xfrm>
            <a:off x="647056" y="2039144"/>
            <a:ext cx="8496944" cy="5472608"/>
          </a:xfrm>
        </p:spPr>
        <p:txBody>
          <a:bodyPr>
            <a:normAutofit/>
          </a:bodyPr>
          <a:lstStyle/>
          <a:p>
            <a:r>
              <a:rPr lang="fr-FR" dirty="0"/>
              <a:t>La démarche  diagnostic en EHPAD est difficile</a:t>
            </a:r>
          </a:p>
          <a:p>
            <a:r>
              <a:rPr lang="fr-FR" dirty="0"/>
              <a:t>Epidémiologie de la résistance : comme la population générale sauf dans certains EHPAD</a:t>
            </a:r>
          </a:p>
          <a:p>
            <a:r>
              <a:rPr lang="fr-FR" dirty="0"/>
              <a:t>Recommandations : </a:t>
            </a:r>
            <a:r>
              <a:rPr lang="fr-FR" dirty="0" err="1"/>
              <a:t>cf</a:t>
            </a:r>
            <a:r>
              <a:rPr lang="fr-FR" dirty="0"/>
              <a:t> recommandations d’organe mais guide spécifique des OMEDIT</a:t>
            </a:r>
          </a:p>
          <a:p>
            <a:r>
              <a:rPr lang="fr-FR" dirty="0" err="1"/>
              <a:t>Stewardship</a:t>
            </a:r>
            <a:r>
              <a:rPr lang="fr-FR" dirty="0"/>
              <a:t> : pas de méthode ayant montré son efficacité ; levier paramédical, interdire les ECBU systématiques.</a:t>
            </a:r>
          </a:p>
        </p:txBody>
      </p:sp>
      <p:pic>
        <p:nvPicPr>
          <p:cNvPr id="4" name="Image 3" descr="jra2019_vignette large_20cm.png">
            <a:extLst>
              <a:ext uri="{FF2B5EF4-FFF2-40B4-BE49-F238E27FC236}">
                <a16:creationId xmlns:a16="http://schemas.microsoft.com/office/drawing/2014/main" id="{4B7B85BB-881F-4BE3-8CDB-5FAD81FCB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3825689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E2411D-45C8-429F-A97C-D833F3818D13}"/>
              </a:ext>
            </a:extLst>
          </p:cNvPr>
          <p:cNvSpPr>
            <a:spLocks noGrp="1"/>
          </p:cNvSpPr>
          <p:nvPr>
            <p:ph type="title"/>
          </p:nvPr>
        </p:nvSpPr>
        <p:spPr>
          <a:xfrm>
            <a:off x="457200" y="1226745"/>
            <a:ext cx="8229600" cy="776079"/>
          </a:xfrm>
        </p:spPr>
        <p:txBody>
          <a:bodyPr/>
          <a:lstStyle/>
          <a:p>
            <a:r>
              <a:rPr lang="fr-FR" dirty="0"/>
              <a:t>Conclusion</a:t>
            </a:r>
          </a:p>
        </p:txBody>
      </p:sp>
      <p:sp>
        <p:nvSpPr>
          <p:cNvPr id="3" name="Espace réservé du contenu 2">
            <a:extLst>
              <a:ext uri="{FF2B5EF4-FFF2-40B4-BE49-F238E27FC236}">
                <a16:creationId xmlns:a16="http://schemas.microsoft.com/office/drawing/2014/main" id="{9FCF5F99-CB15-409F-B02E-82F59FD56346}"/>
              </a:ext>
            </a:extLst>
          </p:cNvPr>
          <p:cNvSpPr>
            <a:spLocks noGrp="1"/>
          </p:cNvSpPr>
          <p:nvPr>
            <p:ph idx="1"/>
          </p:nvPr>
        </p:nvSpPr>
        <p:spPr>
          <a:xfrm>
            <a:off x="457200" y="2168165"/>
            <a:ext cx="8229600" cy="3957999"/>
          </a:xfrm>
        </p:spPr>
        <p:txBody>
          <a:bodyPr/>
          <a:lstStyle/>
          <a:p>
            <a:r>
              <a:rPr lang="fr-FR" dirty="0"/>
              <a:t>Avis ≠ </a:t>
            </a:r>
            <a:r>
              <a:rPr lang="fr-FR" dirty="0" err="1"/>
              <a:t>Antibiotic</a:t>
            </a:r>
            <a:r>
              <a:rPr lang="fr-FR" dirty="0"/>
              <a:t> </a:t>
            </a:r>
            <a:r>
              <a:rPr lang="fr-FR" dirty="0" err="1"/>
              <a:t>steewarship</a:t>
            </a:r>
            <a:r>
              <a:rPr lang="fr-FR" dirty="0"/>
              <a:t> </a:t>
            </a:r>
          </a:p>
          <a:p>
            <a:r>
              <a:rPr lang="fr-FR" dirty="0"/>
              <a:t>Les avis sont un « outil » pour faire du stewardship</a:t>
            </a:r>
          </a:p>
          <a:p>
            <a:r>
              <a:rPr lang="fr-FR" dirty="0"/>
              <a:t>L’objectif de convention: imposer un programme de stewardship</a:t>
            </a:r>
          </a:p>
        </p:txBody>
      </p:sp>
      <p:pic>
        <p:nvPicPr>
          <p:cNvPr id="4" name="Image 3" descr="jra2019_vignette large_20cm.png">
            <a:extLst>
              <a:ext uri="{FF2B5EF4-FFF2-40B4-BE49-F238E27FC236}">
                <a16:creationId xmlns:a16="http://schemas.microsoft.com/office/drawing/2014/main" id="{1FA75705-92BB-4675-85E5-338942618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47205"/>
          </a:xfrm>
          <a:prstGeom prst="rect">
            <a:avLst/>
          </a:prstGeom>
        </p:spPr>
      </p:pic>
    </p:spTree>
    <p:extLst>
      <p:ext uri="{BB962C8B-B14F-4D97-AF65-F5344CB8AC3E}">
        <p14:creationId xmlns:p14="http://schemas.microsoft.com/office/powerpoint/2010/main" val="1295117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7650" y="1263651"/>
            <a:ext cx="8549217" cy="4140199"/>
          </a:xfrm>
        </p:spPr>
        <p:txBody>
          <a:bodyPr>
            <a:noAutofit/>
          </a:bodyPr>
          <a:lstStyle/>
          <a:p>
            <a:pPr algn="l"/>
            <a:br>
              <a:rPr lang="fr-FR" sz="2400" b="0" dirty="0">
                <a:solidFill>
                  <a:schemeClr val="tx1"/>
                </a:solidFill>
              </a:rPr>
            </a:br>
            <a:endParaRPr lang="fr-FR" sz="4800" dirty="0">
              <a:solidFill>
                <a:schemeClr val="tx1"/>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pic>
        <p:nvPicPr>
          <p:cNvPr id="7" name="Picture 8" descr="secretairedeborde"/>
          <p:cNvPicPr>
            <a:picLocks noChangeAspect="1" noChangeArrowheads="1"/>
          </p:cNvPicPr>
          <p:nvPr/>
        </p:nvPicPr>
        <p:blipFill>
          <a:blip r:embed="rId3"/>
          <a:srcRect/>
          <a:stretch>
            <a:fillRect/>
          </a:stretch>
        </p:blipFill>
        <p:spPr bwMode="auto">
          <a:xfrm>
            <a:off x="539750" y="1844675"/>
            <a:ext cx="3962400" cy="3090863"/>
          </a:xfrm>
          <a:prstGeom prst="rect">
            <a:avLst/>
          </a:prstGeom>
          <a:noFill/>
          <a:ln w="9525">
            <a:noFill/>
            <a:miter lim="800000"/>
            <a:headEnd/>
            <a:tailEnd/>
          </a:ln>
        </p:spPr>
      </p:pic>
      <p:pic>
        <p:nvPicPr>
          <p:cNvPr id="8" name="Picture 9" descr="téléchargement"/>
          <p:cNvPicPr>
            <a:picLocks noChangeAspect="1" noChangeArrowheads="1"/>
          </p:cNvPicPr>
          <p:nvPr/>
        </p:nvPicPr>
        <p:blipFill>
          <a:blip r:embed="rId4"/>
          <a:srcRect/>
          <a:stretch>
            <a:fillRect/>
          </a:stretch>
        </p:blipFill>
        <p:spPr bwMode="auto">
          <a:xfrm>
            <a:off x="4859338" y="1916113"/>
            <a:ext cx="3152775" cy="2884487"/>
          </a:xfrm>
          <a:prstGeom prst="rect">
            <a:avLst/>
          </a:prstGeom>
          <a:noFill/>
          <a:ln w="9525">
            <a:noFill/>
            <a:miter lim="800000"/>
            <a:headEnd/>
            <a:tailEnd/>
          </a:ln>
        </p:spPr>
      </p:pic>
    </p:spTree>
    <p:extLst>
      <p:ext uri="{BB962C8B-B14F-4D97-AF65-F5344CB8AC3E}">
        <p14:creationId xmlns:p14="http://schemas.microsoft.com/office/powerpoint/2010/main" val="348447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47650" y="1263651"/>
            <a:ext cx="8549217" cy="4140199"/>
          </a:xfrm>
        </p:spPr>
        <p:txBody>
          <a:bodyPr>
            <a:noAutofit/>
          </a:bodyPr>
          <a:lstStyle/>
          <a:p>
            <a:pPr algn="l"/>
            <a:br>
              <a:rPr lang="fr-FR" sz="2400" b="0" dirty="0">
                <a:solidFill>
                  <a:schemeClr val="tx1"/>
                </a:solidFill>
              </a:rPr>
            </a:br>
            <a:endParaRPr lang="fr-FR" sz="4800" dirty="0">
              <a:solidFill>
                <a:schemeClr val="tx1"/>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pic>
        <p:nvPicPr>
          <p:cNvPr id="6" name="Picture 8" descr="Zen-Print-C10126600"/>
          <p:cNvPicPr>
            <a:picLocks noChangeAspect="1" noChangeArrowheads="1"/>
          </p:cNvPicPr>
          <p:nvPr/>
        </p:nvPicPr>
        <p:blipFill>
          <a:blip r:embed="rId3"/>
          <a:srcRect/>
          <a:stretch>
            <a:fillRect/>
          </a:stretch>
        </p:blipFill>
        <p:spPr bwMode="auto">
          <a:xfrm>
            <a:off x="3190875" y="2236788"/>
            <a:ext cx="2295525" cy="2857500"/>
          </a:xfrm>
          <a:prstGeom prst="rect">
            <a:avLst/>
          </a:prstGeom>
          <a:noFill/>
          <a:ln w="9525">
            <a:noFill/>
            <a:miter lim="800000"/>
            <a:headEnd/>
            <a:tailEnd/>
          </a:ln>
        </p:spPr>
      </p:pic>
    </p:spTree>
    <p:extLst>
      <p:ext uri="{BB962C8B-B14F-4D97-AF65-F5344CB8AC3E}">
        <p14:creationId xmlns:p14="http://schemas.microsoft.com/office/powerpoint/2010/main" val="361538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0391" y="1670050"/>
            <a:ext cx="8549217" cy="3721100"/>
          </a:xfrm>
        </p:spPr>
        <p:txBody>
          <a:bodyPr>
            <a:noAutofit/>
          </a:bodyPr>
          <a:lstStyle/>
          <a:p>
            <a:pPr algn="l"/>
            <a:r>
              <a:rPr lang="fr-FR" sz="2400" dirty="0">
                <a:solidFill>
                  <a:srgbClr val="174984"/>
                </a:solidFill>
              </a:rPr>
              <a:t>Télé-expertise</a:t>
            </a:r>
            <a:r>
              <a:rPr lang="fr-FR" sz="2400" b="0" dirty="0">
                <a:solidFill>
                  <a:srgbClr val="174984"/>
                </a:solidFill>
              </a:rPr>
              <a:t> depuis 10/02/2019: </a:t>
            </a:r>
            <a:br>
              <a:rPr lang="fr-FR" sz="2400" b="0" dirty="0">
                <a:solidFill>
                  <a:srgbClr val="174984"/>
                </a:solidFill>
              </a:rPr>
            </a:br>
            <a:r>
              <a:rPr lang="fr-FR" sz="2400" b="0" dirty="0">
                <a:solidFill>
                  <a:srgbClr val="174984"/>
                </a:solidFill>
              </a:rPr>
              <a:t>-médecin-médecin</a:t>
            </a:r>
            <a:br>
              <a:rPr lang="fr-FR" sz="2400" b="0" dirty="0">
                <a:solidFill>
                  <a:srgbClr val="174984"/>
                </a:solidFill>
              </a:rPr>
            </a:br>
            <a:r>
              <a:rPr lang="fr-FR" sz="2400" b="0" dirty="0">
                <a:solidFill>
                  <a:srgbClr val="174984"/>
                </a:solidFill>
              </a:rPr>
              <a:t>-patient: ALD, maladies rares, zones géo « sous-denses », EHPAD, SSR, détenus</a:t>
            </a:r>
            <a:br>
              <a:rPr lang="fr-FR" sz="2400" b="0" dirty="0">
                <a:solidFill>
                  <a:srgbClr val="174984"/>
                </a:solidFill>
              </a:rPr>
            </a:br>
            <a:br>
              <a:rPr lang="fr-FR" sz="2400" b="0" dirty="0">
                <a:solidFill>
                  <a:srgbClr val="174984"/>
                </a:solidFill>
              </a:rPr>
            </a:br>
            <a:r>
              <a:rPr lang="fr-FR" sz="2400" b="0" dirty="0">
                <a:solidFill>
                  <a:srgbClr val="174984"/>
                </a:solidFill>
              </a:rPr>
              <a:t>! </a:t>
            </a:r>
            <a:r>
              <a:rPr lang="fr-FR" sz="2400" dirty="0">
                <a:solidFill>
                  <a:srgbClr val="174984"/>
                </a:solidFill>
              </a:rPr>
              <a:t>Consentement du patient écrit…</a:t>
            </a:r>
            <a:endParaRPr lang="fr-FR" sz="4800" dirty="0">
              <a:solidFill>
                <a:srgbClr val="174984"/>
              </a:solidFill>
              <a:latin typeface="Arial"/>
              <a:cs typeface="Arial"/>
            </a:endParaRPr>
          </a:p>
        </p:txBody>
      </p:sp>
      <p:pic>
        <p:nvPicPr>
          <p:cNvPr id="5" name="Image 4" descr="jra2019_vignette large_20c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1047205"/>
          </a:xfrm>
          <a:prstGeom prst="rect">
            <a:avLst/>
          </a:prstGeom>
        </p:spPr>
      </p:pic>
    </p:spTree>
    <p:extLst>
      <p:ext uri="{BB962C8B-B14F-4D97-AF65-F5344CB8AC3E}">
        <p14:creationId xmlns:p14="http://schemas.microsoft.com/office/powerpoint/2010/main" val="329409122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1217</TotalTime>
  <Words>1722</Words>
  <Application>Microsoft Office PowerPoint</Application>
  <PresentationFormat>Affichage à l'écran (4:3)</PresentationFormat>
  <Paragraphs>480</Paragraphs>
  <Slides>63</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63</vt:i4>
      </vt:variant>
    </vt:vector>
  </HeadingPairs>
  <TitlesOfParts>
    <vt:vector size="71" baseType="lpstr">
      <vt:lpstr>Arial</vt:lpstr>
      <vt:lpstr>Arial Black</vt:lpstr>
      <vt:lpstr>Arial Narrow</vt:lpstr>
      <vt:lpstr>Calibri</vt:lpstr>
      <vt:lpstr>Calibri Light</vt:lpstr>
      <vt:lpstr>Times</vt:lpstr>
      <vt:lpstr>Wingdings</vt:lpstr>
      <vt:lpstr>Thème Office</vt:lpstr>
      <vt:lpstr>Déclarations d’intérêts de 2015 à 2019</vt:lpstr>
      <vt:lpstr>Déclaration de liens d’intérêt avec les industries de santé en rapport avec le thème de la présentation (loi du 04/03/2002) :</vt:lpstr>
      <vt:lpstr>Programme de bon usage en établissements de santé privés  EHPAD et SSR</vt:lpstr>
      <vt:lpstr>Bon usage en établissements de santé privés   Référence ATB non présentielle</vt:lpstr>
      <vt:lpstr>Allo bonjour!  J’aurais besoin d’un petit avis rapide pour une reprise chirurgicale dans ½ heure?</vt:lpstr>
      <vt:lpstr>Allo bonjour!  J’ai repris un patient hier alors qu’on lui a posé une prothèse il y a 3 semaines environ, on a débuté vanco tazo genta…mais je ne sais pas à quelle dose et je ne connais sa créatinine ni son poids, il est peut-être allergique…  Vous êtes un CRIOA donc vous devez m’aider et me répondre tout de suite parce que sinon le patient va s’aggraver…</vt:lpstr>
      <vt:lpstr> </vt:lpstr>
      <vt:lpstr> </vt:lpstr>
      <vt:lpstr>Télé-expertise depuis 10/02/2019:  -médecin-médecin -patient: ALD, maladies rares, zones géo « sous-denses », EHPAD, SSR, détenus  ! Consentement du patient écrit…</vt:lpstr>
      <vt:lpstr>Conventions ++ inter-établissements :  -activité selon temps et personnel dédié +/-présentiel</vt:lpstr>
      <vt:lpstr>En l’absence de convention, que fait-on?  Promotion non présentielle du bon usage ATB Traçabilité Financement?  Exemple des IOA/cliniques privées</vt:lpstr>
      <vt:lpstr>IAO</vt:lpstr>
      <vt:lpstr>IOA</vt:lpstr>
      <vt:lpstr>IOA</vt:lpstr>
      <vt:lpstr>IAO</vt:lpstr>
      <vt:lpstr>Présentation PowerPoint</vt:lpstr>
      <vt:lpstr>IOA</vt:lpstr>
      <vt:lpstr>IOA</vt:lpstr>
      <vt:lpstr>IOA</vt:lpstr>
      <vt:lpstr>IOA</vt:lpstr>
      <vt:lpstr>IOA</vt:lpstr>
      <vt:lpstr>IOA</vt:lpstr>
      <vt:lpstr>Conventions ++ inter-établissements : Activité selon temps et personnel dédié +/-présentiel  GH DCSS: 1ère convention avec une clinique privée -chirurgie ortho et dig, endoscopie, gériatrie -activité non présentielle sauf CLIN/COMEDIMS/CME annuelle  -forfait annuel 7800 euros /an, réévalué 1x/an selon activité  avis tracé dans logiciel DPI disponible à distance++</vt:lpstr>
      <vt:lpstr>Convention entre CH et clinique</vt:lpstr>
      <vt:lpstr> Objectifs des convention CH / clinique / EHPAD </vt:lpstr>
      <vt:lpstr>Convention CH 77 - 1</vt:lpstr>
      <vt:lpstr>Convention avec une clinique</vt:lpstr>
      <vt:lpstr>EHPAD</vt:lpstr>
      <vt:lpstr>Autres exemples de convention en France</vt:lpstr>
      <vt:lpstr>Présentation PowerPoint</vt:lpstr>
      <vt:lpstr>Présentation PowerPoint</vt:lpstr>
      <vt:lpstr>Problématiques spécifiques aux EHPAD</vt:lpstr>
      <vt:lpstr>Problématiques spécifiques aux EHPAD</vt:lpstr>
      <vt:lpstr> Impact de l’implémentation du kit dans un EHPAD à Bondy</vt:lpstr>
      <vt:lpstr>Présentation de l’ EHPAD</vt:lpstr>
      <vt:lpstr>Evolution ECBU/ AB</vt:lpstr>
      <vt:lpstr>Présentation PowerPoint</vt:lpstr>
      <vt:lpstr>Présentation PowerPoint</vt:lpstr>
      <vt:lpstr>EHPAD et  résistance bactérienne</vt:lpstr>
      <vt:lpstr>Présentation PowerPoint</vt:lpstr>
      <vt:lpstr>consommation selon les tranches d’âge</vt:lpstr>
      <vt:lpstr>EHPAD et FDR identifiés de bactériémie ou d’infection urinaire à BGN résistant aux C3G </vt:lpstr>
      <vt:lpstr>EHPAD et FDR identifiés de bactériémie ou d’infection urinaire à BGN résistant aux C3G</vt:lpstr>
      <vt:lpstr>Etude   Résistance bactérienne  à partir des ECBU</vt:lpstr>
      <vt:lpstr>14 EHPAD de ville </vt:lpstr>
      <vt:lpstr>EHPAD de Provins 2012 -2013</vt:lpstr>
      <vt:lpstr>EHPAD de Melun 2012 -2013</vt:lpstr>
      <vt:lpstr>Discussion</vt:lpstr>
      <vt:lpstr>Les recommandations</vt:lpstr>
      <vt:lpstr>Présentation PowerPoint</vt:lpstr>
      <vt:lpstr>Présentation PowerPoint</vt:lpstr>
      <vt:lpstr>Présentation PowerPoint</vt:lpstr>
      <vt:lpstr>Présentation PowerPoint</vt:lpstr>
      <vt:lpstr>Présentation PowerPoint</vt:lpstr>
      <vt:lpstr>Revue de la littérature</vt:lpstr>
      <vt:lpstr>Présentation PowerPoint</vt:lpstr>
      <vt:lpstr>Présentation PowerPoint</vt:lpstr>
      <vt:lpstr>Présentation PowerPoint</vt:lpstr>
      <vt:lpstr>Présentation PowerPoint</vt:lpstr>
      <vt:lpstr>Présentation PowerPoint</vt:lpstr>
      <vt:lpstr>Mes recettes</vt:lpstr>
      <vt:lpstr>Conclusion ABS EHPAD</vt:lpstr>
      <vt:lpstr>Conclusion</vt:lpstr>
    </vt:vector>
  </TitlesOfParts>
  <Company>Alinéa Plus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votre présentation</dc:title>
  <dc:creator>Nathalie P-D</dc:creator>
  <cp:lastModifiedBy>Sylvain</cp:lastModifiedBy>
  <cp:revision>72</cp:revision>
  <dcterms:created xsi:type="dcterms:W3CDTF">2016-02-09T16:16:55Z</dcterms:created>
  <dcterms:modified xsi:type="dcterms:W3CDTF">2019-05-30T20:08:25Z</dcterms:modified>
</cp:coreProperties>
</file>