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6" r:id="rId4"/>
    <p:sldId id="292" r:id="rId5"/>
    <p:sldId id="309" r:id="rId6"/>
    <p:sldId id="311" r:id="rId7"/>
    <p:sldId id="312" r:id="rId8"/>
    <p:sldId id="313" r:id="rId9"/>
    <p:sldId id="314" r:id="rId10"/>
    <p:sldId id="315" r:id="rId11"/>
    <p:sldId id="293" r:id="rId12"/>
    <p:sldId id="296" r:id="rId13"/>
    <p:sldId id="295" r:id="rId14"/>
    <p:sldId id="316" r:id="rId15"/>
    <p:sldId id="323" r:id="rId16"/>
    <p:sldId id="297" r:id="rId17"/>
    <p:sldId id="320" r:id="rId18"/>
    <p:sldId id="321" r:id="rId19"/>
    <p:sldId id="327" r:id="rId20"/>
    <p:sldId id="322" r:id="rId21"/>
    <p:sldId id="301" r:id="rId22"/>
    <p:sldId id="304" r:id="rId23"/>
    <p:sldId id="288" r:id="rId24"/>
    <p:sldId id="287" r:id="rId25"/>
    <p:sldId id="317" r:id="rId26"/>
    <p:sldId id="319" r:id="rId27"/>
    <p:sldId id="289" r:id="rId28"/>
    <p:sldId id="272" r:id="rId29"/>
    <p:sldId id="273" r:id="rId30"/>
    <p:sldId id="274" r:id="rId31"/>
    <p:sldId id="276" r:id="rId32"/>
    <p:sldId id="277" r:id="rId33"/>
    <p:sldId id="279" r:id="rId34"/>
    <p:sldId id="281" r:id="rId35"/>
    <p:sldId id="290" r:id="rId36"/>
    <p:sldId id="324" r:id="rId37"/>
    <p:sldId id="326" r:id="rId38"/>
    <p:sldId id="325" r:id="rId39"/>
    <p:sldId id="328" r:id="rId4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984"/>
    <a:srgbClr val="57A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/>
    <p:restoredTop sz="92543"/>
  </p:normalViewPr>
  <p:slideViewPr>
    <p:cSldViewPr snapToGrid="0" snapToObjects="1">
      <p:cViewPr>
        <p:scale>
          <a:sx n="109" d="100"/>
          <a:sy n="109" d="100"/>
        </p:scale>
        <p:origin x="2216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FBDD3-5D72-274F-88E0-3DC2CA6D7C3D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F1C4-D38F-B94F-833C-C20830D31B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5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F1C4-D38F-B94F-833C-C20830D31B8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33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F1C4-D38F-B94F-833C-C20830D31B8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0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>
                <a:ea typeface="MS PGothic" pitchFamily="34" charset="-128"/>
                <a:cs typeface="MS PGothic" pitchFamily="34" charset="-128"/>
              </a:rPr>
              <a:t>Fiches gulper informatisées</a:t>
            </a: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217147-B53F-934B-81D2-51F434EE1534}" type="slidenum">
              <a:rPr lang="fr-FR">
                <a:latin typeface="Arial" charset="0"/>
                <a:ea typeface="MS PGothic" pitchFamily="34" charset="-128"/>
                <a:cs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822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F1C4-D38F-B94F-833C-C20830D31B8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36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86822" y="6356351"/>
            <a:ext cx="1403979" cy="365125"/>
          </a:xfrm>
          <a:prstGeom prst="rect">
            <a:avLst/>
          </a:prstGeom>
        </p:spPr>
        <p:txBody>
          <a:bodyPr/>
          <a:lstStyle/>
          <a:p>
            <a:fld id="{39F360C3-0180-9E49-8EBF-51D832F1DE8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4D8D-19BE-824E-A14D-0AB6FC4A56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22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86822" y="6356351"/>
            <a:ext cx="1403979" cy="365125"/>
          </a:xfrm>
          <a:prstGeom prst="rect">
            <a:avLst/>
          </a:prstGeom>
        </p:spPr>
        <p:txBody>
          <a:bodyPr/>
          <a:lstStyle/>
          <a:p>
            <a:fld id="{39F360C3-0180-9E49-8EBF-51D832F1DE8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4D8D-19BE-824E-A14D-0AB6FC4A56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26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86822" y="6356351"/>
            <a:ext cx="1403979" cy="365125"/>
          </a:xfrm>
          <a:prstGeom prst="rect">
            <a:avLst/>
          </a:prstGeom>
        </p:spPr>
        <p:txBody>
          <a:bodyPr/>
          <a:lstStyle/>
          <a:p>
            <a:fld id="{39F360C3-0180-9E49-8EBF-51D832F1DE8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4D8D-19BE-824E-A14D-0AB6FC4A56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466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30346"/>
          </a:xfrm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extLst/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0"/>
            <a:endParaRPr lang="fr-FR" dirty="0" smtClean="0"/>
          </a:p>
          <a:p>
            <a:pPr lvl="1"/>
            <a:r>
              <a:rPr lang="fr-FR" dirty="0" smtClean="0"/>
              <a:t>Deuxième niveau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Troisième niveau</a:t>
            </a:r>
          </a:p>
          <a:p>
            <a:pPr lvl="2"/>
            <a:endParaRPr lang="fr-FR" dirty="0" smtClean="0"/>
          </a:p>
          <a:p>
            <a:pPr lvl="3"/>
            <a:r>
              <a:rPr lang="fr-FR" dirty="0" smtClean="0"/>
              <a:t>Quatrième niveau</a:t>
            </a:r>
          </a:p>
          <a:p>
            <a:pPr lvl="3"/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500063" y="857250"/>
            <a:ext cx="8143875" cy="5000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Fev 2010-pp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9E1C-08EB-4B72-B1C8-7D5D4C66BF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30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86822" y="6356351"/>
            <a:ext cx="1403979" cy="365125"/>
          </a:xfrm>
          <a:prstGeom prst="rect">
            <a:avLst/>
          </a:prstGeom>
        </p:spPr>
        <p:txBody>
          <a:bodyPr/>
          <a:lstStyle/>
          <a:p>
            <a:fld id="{39F360C3-0180-9E49-8EBF-51D832F1DE8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4D8D-19BE-824E-A14D-0AB6FC4A56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93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86822" y="6356351"/>
            <a:ext cx="1403979" cy="365125"/>
          </a:xfrm>
          <a:prstGeom prst="rect">
            <a:avLst/>
          </a:prstGeom>
        </p:spPr>
        <p:txBody>
          <a:bodyPr/>
          <a:lstStyle/>
          <a:p>
            <a:fld id="{39F360C3-0180-9E49-8EBF-51D832F1DE8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4D8D-19BE-824E-A14D-0AB6FC4A56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07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6822" y="6356351"/>
            <a:ext cx="1403979" cy="365125"/>
          </a:xfrm>
          <a:prstGeom prst="rect">
            <a:avLst/>
          </a:prstGeom>
        </p:spPr>
        <p:txBody>
          <a:bodyPr/>
          <a:lstStyle/>
          <a:p>
            <a:fld id="{39F360C3-0180-9E49-8EBF-51D832F1DE8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4D8D-19BE-824E-A14D-0AB6FC4A56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38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186822" y="6356351"/>
            <a:ext cx="1403979" cy="365125"/>
          </a:xfrm>
          <a:prstGeom prst="rect">
            <a:avLst/>
          </a:prstGeom>
        </p:spPr>
        <p:txBody>
          <a:bodyPr/>
          <a:lstStyle/>
          <a:p>
            <a:fld id="{39F360C3-0180-9E49-8EBF-51D832F1DE8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4D8D-19BE-824E-A14D-0AB6FC4A56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1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186822" y="6356351"/>
            <a:ext cx="1403979" cy="365125"/>
          </a:xfrm>
          <a:prstGeom prst="rect">
            <a:avLst/>
          </a:prstGeom>
        </p:spPr>
        <p:txBody>
          <a:bodyPr/>
          <a:lstStyle/>
          <a:p>
            <a:fld id="{39F360C3-0180-9E49-8EBF-51D832F1DE8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4D8D-19BE-824E-A14D-0AB6FC4A56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32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186822" y="6356351"/>
            <a:ext cx="1403979" cy="365125"/>
          </a:xfrm>
          <a:prstGeom prst="rect">
            <a:avLst/>
          </a:prstGeom>
        </p:spPr>
        <p:txBody>
          <a:bodyPr/>
          <a:lstStyle/>
          <a:p>
            <a:fld id="{39F360C3-0180-9E49-8EBF-51D832F1DE8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4D8D-19BE-824E-A14D-0AB6FC4A56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76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6822" y="6356351"/>
            <a:ext cx="1403979" cy="365125"/>
          </a:xfrm>
          <a:prstGeom prst="rect">
            <a:avLst/>
          </a:prstGeom>
        </p:spPr>
        <p:txBody>
          <a:bodyPr/>
          <a:lstStyle/>
          <a:p>
            <a:fld id="{39F360C3-0180-9E49-8EBF-51D832F1DE8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4D8D-19BE-824E-A14D-0AB6FC4A56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77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6822" y="6356351"/>
            <a:ext cx="1403979" cy="365125"/>
          </a:xfrm>
          <a:prstGeom prst="rect">
            <a:avLst/>
          </a:prstGeom>
        </p:spPr>
        <p:txBody>
          <a:bodyPr/>
          <a:lstStyle/>
          <a:p>
            <a:fld id="{39F360C3-0180-9E49-8EBF-51D832F1DE8C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4D8D-19BE-824E-A14D-0AB6FC4A56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26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6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F4D8D-19BE-824E-A14D-0AB6FC4A5611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jra2019_vignette carre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1" y="6161497"/>
            <a:ext cx="660172" cy="5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1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57AFA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7AFAA"/>
        </a:buClr>
        <a:buFont typeface="Arial"/>
        <a:buChar char="•"/>
        <a:defRPr sz="3200" kern="1200">
          <a:solidFill>
            <a:srgbClr val="57AFA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7498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7498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7498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7498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Word_97_-_20041.doc"/><Relationship Id="rId4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>
          <a:xfrm>
            <a:off x="293511" y="1545782"/>
            <a:ext cx="8633178" cy="719139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latin typeface="Arial" charset="0"/>
              </a:rPr>
              <a:t>Déclarations d’intérêts de </a:t>
            </a:r>
            <a:r>
              <a:rPr lang="fr-FR" sz="3200" dirty="0" smtClean="0">
                <a:latin typeface="Arial" charset="0"/>
              </a:rPr>
              <a:t>2015 </a:t>
            </a:r>
            <a:r>
              <a:rPr lang="fr-FR" sz="3200" dirty="0">
                <a:latin typeface="Arial" charset="0"/>
              </a:rPr>
              <a:t>à </a:t>
            </a:r>
            <a:r>
              <a:rPr lang="fr-FR" sz="3200" dirty="0" smtClean="0">
                <a:latin typeface="Arial" charset="0"/>
              </a:rPr>
              <a:t>2019</a:t>
            </a:r>
            <a:endParaRPr lang="fr-FR" sz="3200" dirty="0"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04813" y="2623775"/>
            <a:ext cx="7168444" cy="34060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 defTabSz="24765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b="1" dirty="0">
                <a:cs typeface="+mn-cs"/>
              </a:rPr>
              <a:t>Intérêts financiers </a:t>
            </a:r>
            <a:r>
              <a:rPr lang="fr-FR" sz="2400" b="1" dirty="0" smtClean="0">
                <a:cs typeface="+mn-cs"/>
              </a:rPr>
              <a:t>: aucun</a:t>
            </a:r>
            <a:endParaRPr lang="fr-FR" sz="2400" b="1" dirty="0">
              <a:cs typeface="+mn-cs"/>
            </a:endParaRPr>
          </a:p>
          <a:p>
            <a:pPr marL="361950" indent="-361950" defTabSz="247650">
              <a:lnSpc>
                <a:spcPct val="120000"/>
              </a:lnSpc>
              <a:buFont typeface="Arial"/>
              <a:buChar char="•"/>
              <a:defRPr/>
            </a:pPr>
            <a:endParaRPr lang="fr-FR" sz="2400" b="1" dirty="0">
              <a:cs typeface="+mn-cs"/>
            </a:endParaRPr>
          </a:p>
          <a:p>
            <a:pPr marL="361950" indent="-361950" defTabSz="24765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b="1" dirty="0">
                <a:cs typeface="+mn-cs"/>
              </a:rPr>
              <a:t>Liens durables ou permanents </a:t>
            </a:r>
            <a:r>
              <a:rPr lang="fr-FR" sz="2400" b="1" dirty="0" smtClean="0">
                <a:cs typeface="+mn-cs"/>
              </a:rPr>
              <a:t>: aucun</a:t>
            </a:r>
            <a:endParaRPr lang="fr-FR" sz="2400" b="1" dirty="0">
              <a:cs typeface="+mn-cs"/>
            </a:endParaRPr>
          </a:p>
          <a:p>
            <a:pPr marL="361950" indent="-361950" defTabSz="247650">
              <a:lnSpc>
                <a:spcPct val="120000"/>
              </a:lnSpc>
              <a:buFont typeface="Arial"/>
              <a:buChar char="•"/>
              <a:defRPr/>
            </a:pPr>
            <a:endParaRPr lang="fr-FR" sz="2000" dirty="0">
              <a:cs typeface="+mn-cs"/>
            </a:endParaRPr>
          </a:p>
          <a:p>
            <a:pPr marL="361950" indent="-361950" defTabSz="24765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b="1" dirty="0">
                <a:cs typeface="+mn-cs"/>
              </a:rPr>
              <a:t>Interventions ponctuelles </a:t>
            </a:r>
            <a:r>
              <a:rPr lang="fr-FR" sz="2400" b="1" dirty="0" smtClean="0">
                <a:cs typeface="+mn-cs"/>
              </a:rPr>
              <a:t>: aucune</a:t>
            </a:r>
            <a:endParaRPr lang="fr-FR" sz="2400" b="1" dirty="0">
              <a:cs typeface="+mn-cs"/>
            </a:endParaRPr>
          </a:p>
          <a:p>
            <a:pPr marL="361950" indent="-361950" defTabSz="247650">
              <a:lnSpc>
                <a:spcPct val="120000"/>
              </a:lnSpc>
              <a:buFont typeface="Arial"/>
              <a:buChar char="•"/>
              <a:defRPr/>
            </a:pPr>
            <a:endParaRPr lang="fr-FR" sz="2000" dirty="0">
              <a:cs typeface="+mn-cs"/>
            </a:endParaRPr>
          </a:p>
          <a:p>
            <a:pPr marL="361950" indent="-361950" defTabSz="24765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b="1" dirty="0">
                <a:cs typeface="+mn-cs"/>
              </a:rPr>
              <a:t>Intérêts indirects </a:t>
            </a:r>
            <a:r>
              <a:rPr lang="fr-FR" sz="2400" b="1" dirty="0" smtClean="0">
                <a:cs typeface="+mn-cs"/>
              </a:rPr>
              <a:t>: aucun</a:t>
            </a:r>
            <a:endParaRPr lang="fr-FR" sz="2400" b="1" dirty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fr-FR" sz="2000" dirty="0">
              <a:cs typeface="+mn-cs"/>
            </a:endParaRPr>
          </a:p>
        </p:txBody>
      </p:sp>
      <p:pic>
        <p:nvPicPr>
          <p:cNvPr id="6" name="Image 5" descr="jra2019_vignette large_20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10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24751D7A-7D11-4BE9-AC00-A2873DE22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819297"/>
              </p:ext>
            </p:extLst>
          </p:nvPr>
        </p:nvGraphicFramePr>
        <p:xfrm>
          <a:off x="1259632" y="1733550"/>
          <a:ext cx="5765283" cy="2606220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2209713">
                  <a:extLst>
                    <a:ext uri="{9D8B030D-6E8A-4147-A177-3AD203B41FA5}">
                      <a16:colId xmlns:a16="http://schemas.microsoft.com/office/drawing/2014/main" xmlns="" val="2391756070"/>
                    </a:ext>
                  </a:extLst>
                </a:gridCol>
                <a:gridCol w="759941">
                  <a:extLst>
                    <a:ext uri="{9D8B030D-6E8A-4147-A177-3AD203B41FA5}">
                      <a16:colId xmlns:a16="http://schemas.microsoft.com/office/drawing/2014/main" xmlns="" val="3926136719"/>
                    </a:ext>
                  </a:extLst>
                </a:gridCol>
                <a:gridCol w="773079">
                  <a:extLst>
                    <a:ext uri="{9D8B030D-6E8A-4147-A177-3AD203B41FA5}">
                      <a16:colId xmlns:a16="http://schemas.microsoft.com/office/drawing/2014/main" xmlns="" val="2854825049"/>
                    </a:ext>
                  </a:extLst>
                </a:gridCol>
                <a:gridCol w="680825">
                  <a:extLst>
                    <a:ext uri="{9D8B030D-6E8A-4147-A177-3AD203B41FA5}">
                      <a16:colId xmlns:a16="http://schemas.microsoft.com/office/drawing/2014/main" xmlns="" val="568950117"/>
                    </a:ext>
                  </a:extLst>
                </a:gridCol>
                <a:gridCol w="738391">
                  <a:extLst>
                    <a:ext uri="{9D8B030D-6E8A-4147-A177-3AD203B41FA5}">
                      <a16:colId xmlns:a16="http://schemas.microsoft.com/office/drawing/2014/main" xmlns="" val="939270200"/>
                    </a:ext>
                  </a:extLst>
                </a:gridCol>
                <a:gridCol w="603334">
                  <a:extLst>
                    <a:ext uri="{9D8B030D-6E8A-4147-A177-3AD203B41FA5}">
                      <a16:colId xmlns:a16="http://schemas.microsoft.com/office/drawing/2014/main" xmlns="" val="2877508206"/>
                    </a:ext>
                  </a:extLst>
                </a:gridCol>
              </a:tblGrid>
              <a:tr h="434370">
                <a:tc>
                  <a:txBody>
                    <a:bodyPr/>
                    <a:lstStyle/>
                    <a:p>
                      <a:pPr algn="l" fontAlgn="ctr"/>
                      <a:endParaRPr lang="fr-F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Moy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803612920"/>
                  </a:ext>
                </a:extLst>
              </a:tr>
              <a:tr h="4343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avis ville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14,9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513393295"/>
                  </a:ext>
                </a:extLst>
              </a:tr>
              <a:tr h="4343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avis privé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10,6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03161105"/>
                  </a:ext>
                </a:extLst>
              </a:tr>
              <a:tr h="4343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avis public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14,8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203946057"/>
                  </a:ext>
                </a:extLst>
              </a:tr>
              <a:tr h="4343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avis/</a:t>
                      </a:r>
                      <a:r>
                        <a:rPr lang="fr-FR" sz="2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</a:t>
                      </a:r>
                      <a:endParaRPr lang="fr-F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38,5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776515637"/>
                  </a:ext>
                </a:extLst>
              </a:tr>
              <a:tr h="4343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Heures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589425563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xmlns="" id="{FCE37297-8256-45B3-A2A2-6A987C71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Nombre et durée des avis </a:t>
            </a:r>
            <a:br>
              <a:rPr lang="fr-FR" dirty="0" smtClean="0"/>
            </a:br>
            <a:r>
              <a:rPr lang="fr-FR" dirty="0" smtClean="0"/>
              <a:t>(par semaine)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729186" y="6126164"/>
            <a:ext cx="257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 ALFANDARI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2466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re 1"/>
          <p:cNvSpPr>
            <a:spLocks noGrp="1"/>
          </p:cNvSpPr>
          <p:nvPr>
            <p:ph type="title"/>
          </p:nvPr>
        </p:nvSpPr>
        <p:spPr>
          <a:xfrm>
            <a:off x="687295" y="523875"/>
            <a:ext cx="91440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fr-FR" sz="2800" dirty="0" smtClean="0">
                <a:latin typeface="Arial" charset="0"/>
                <a:ea typeface="MS PGothic" pitchFamily="34" charset="-128"/>
                <a:cs typeface="MS PGothic" pitchFamily="34" charset="-128"/>
              </a:rPr>
              <a:t>Fiche de recueil d’avis : </a:t>
            </a:r>
            <a:br>
              <a:rPr lang="fr-FR" sz="2800" dirty="0" smtClean="0">
                <a:latin typeface="Arial" charset="0"/>
                <a:ea typeface="MS PGothic" pitchFamily="34" charset="-128"/>
                <a:cs typeface="MS PGothic" pitchFamily="34" charset="-128"/>
              </a:rPr>
            </a:br>
            <a:r>
              <a:rPr lang="fr-FR" sz="2800" dirty="0" smtClean="0">
                <a:latin typeface="Arial" charset="0"/>
                <a:ea typeface="MS PGothic" pitchFamily="34" charset="-128"/>
                <a:cs typeface="MS PGothic" pitchFamily="34" charset="-128"/>
              </a:rPr>
              <a:t>nous sommes tous partis du papier</a:t>
            </a:r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258888" y="1854200"/>
          <a:ext cx="6629400" cy="468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Acrobat Document" r:id="rId4" imgW="6756400" imgH="4775200" progId="">
                  <p:embed/>
                </p:oleObj>
              </mc:Choice>
              <mc:Fallback>
                <p:oleObj name="Acrobat Document" r:id="rId4" imgW="6756400" imgH="47752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54200"/>
                        <a:ext cx="6629400" cy="468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8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Groupe de travail </a:t>
            </a:r>
            <a:r>
              <a:rPr lang="fr-FR" sz="3200" dirty="0" err="1" smtClean="0"/>
              <a:t>spilf</a:t>
            </a:r>
            <a:r>
              <a:rPr lang="fr-FR" sz="3200" dirty="0" smtClean="0"/>
              <a:t> : bon usage des antibiotiques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Réflexions autour des items importants à enregistrer</a:t>
            </a:r>
          </a:p>
          <a:p>
            <a:pPr lvl="1"/>
            <a:r>
              <a:rPr lang="fr-FR" dirty="0" smtClean="0"/>
              <a:t>Pour un conseil donné à l’intérieur de son hôpital</a:t>
            </a:r>
          </a:p>
          <a:p>
            <a:pPr lvl="1"/>
            <a:r>
              <a:rPr lang="fr-FR" dirty="0" smtClean="0"/>
              <a:t>Pour un conseil donné à l’extérieur de son hôpital</a:t>
            </a:r>
          </a:p>
          <a:p>
            <a:r>
              <a:rPr lang="fr-FR" dirty="0" smtClean="0"/>
              <a:t>Modalités d’enregistrement</a:t>
            </a:r>
          </a:p>
          <a:p>
            <a:pPr lvl="1"/>
            <a:r>
              <a:rPr lang="fr-FR" dirty="0" smtClean="0"/>
              <a:t>Simple</a:t>
            </a:r>
          </a:p>
          <a:p>
            <a:pPr lvl="1"/>
            <a:r>
              <a:rPr lang="fr-FR" dirty="0" smtClean="0"/>
              <a:t>Rapide</a:t>
            </a:r>
          </a:p>
          <a:p>
            <a:pPr lvl="1"/>
            <a:r>
              <a:rPr lang="fr-FR" dirty="0" smtClean="0"/>
              <a:t>Accessible </a:t>
            </a:r>
            <a:r>
              <a:rPr lang="fr-FR" dirty="0" smtClean="0"/>
              <a:t>partout</a:t>
            </a:r>
          </a:p>
          <a:p>
            <a:pPr lvl="1"/>
            <a:r>
              <a:rPr lang="fr-FR" dirty="0"/>
              <a:t>Pour aller vers un financement de cette activité en complément à la télé-expertise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72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0" dirty="0" smtClean="0"/>
              <a:t>Une réponse possible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113" y="1884363"/>
            <a:ext cx="7345362" cy="39322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>
                <a:solidFill>
                  <a:srgbClr val="000000"/>
                </a:solidFill>
                <a:ea typeface="+mn-ea"/>
                <a:cs typeface="+mn-cs"/>
              </a:rPr>
              <a:t>Un outil de saisie en ligne des avis téléphoniques et des consultations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>
                <a:solidFill>
                  <a:srgbClr val="000000"/>
                </a:solidFill>
                <a:ea typeface="+mn-ea"/>
                <a:cs typeface="+mn-cs"/>
              </a:rPr>
              <a:t>Logiciel </a:t>
            </a:r>
            <a:r>
              <a:rPr lang="fr-FR" dirty="0" err="1" smtClean="0">
                <a:solidFill>
                  <a:srgbClr val="000000"/>
                </a:solidFill>
                <a:ea typeface="+mn-ea"/>
                <a:cs typeface="+mn-cs"/>
              </a:rPr>
              <a:t>Voozanoo</a:t>
            </a:r>
            <a:r>
              <a:rPr lang="fr-FR" dirty="0" smtClean="0">
                <a:solidFill>
                  <a:srgbClr val="000000"/>
                </a:solidFill>
                <a:ea typeface="+mn-ea"/>
                <a:cs typeface="+mn-cs"/>
              </a:rPr>
              <a:t> (</a:t>
            </a:r>
            <a:r>
              <a:rPr lang="fr-FR" dirty="0" err="1" smtClean="0">
                <a:solidFill>
                  <a:srgbClr val="000000"/>
                </a:solidFill>
                <a:ea typeface="+mn-ea"/>
                <a:cs typeface="+mn-cs"/>
              </a:rPr>
              <a:t>Epiconcept</a:t>
            </a:r>
            <a:r>
              <a:rPr lang="fr-FR" dirty="0" smtClean="0">
                <a:solidFill>
                  <a:srgbClr val="000000"/>
                </a:solidFill>
                <a:ea typeface="+mn-ea"/>
                <a:cs typeface="+mn-cs"/>
              </a:rPr>
              <a:t>), implantable sur les ordinateurs hospitaliers (Logiciel qui équipe tous les centres antirabiques)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>
                <a:solidFill>
                  <a:srgbClr val="000000"/>
                </a:solidFill>
                <a:ea typeface="+mn-ea"/>
                <a:cs typeface="+mn-cs"/>
              </a:rPr>
              <a:t>Indépendant du système informatique hospitalier : accès internet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>
                <a:solidFill>
                  <a:srgbClr val="000000"/>
                </a:solidFill>
                <a:ea typeface="+mn-ea"/>
                <a:cs typeface="+mn-cs"/>
              </a:rPr>
              <a:t>Habilité à héberger des données médicales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9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 mis à disposition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6093"/>
            <a:ext cx="8229600" cy="486007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Situé sur l’onglet bon usage de la SPILF</a:t>
            </a:r>
          </a:p>
          <a:p>
            <a:r>
              <a:rPr lang="fr-FR" dirty="0" smtClean="0"/>
              <a:t>Tous les abonnés de la SPILF vont recevoir un mail de </a:t>
            </a:r>
            <a:r>
              <a:rPr lang="fr-FR" dirty="0" err="1" smtClean="0"/>
              <a:t>Voozanoo</a:t>
            </a:r>
            <a:r>
              <a:rPr lang="fr-FR" dirty="0" smtClean="0"/>
              <a:t> avec </a:t>
            </a:r>
          </a:p>
          <a:p>
            <a:pPr lvl="1"/>
            <a:r>
              <a:rPr lang="fr-FR" dirty="0" smtClean="0"/>
              <a:t>Un identifiant</a:t>
            </a:r>
          </a:p>
          <a:p>
            <a:pPr lvl="1"/>
            <a:r>
              <a:rPr lang="fr-FR" dirty="0" smtClean="0"/>
              <a:t>Un mot de passe qui sera personnalisable</a:t>
            </a:r>
          </a:p>
          <a:p>
            <a:r>
              <a:rPr lang="fr-FR" dirty="0" smtClean="0"/>
              <a:t>Outil gratuit pour les abonnés (y compris pour l’hébergement des données médicales)</a:t>
            </a:r>
          </a:p>
          <a:p>
            <a:r>
              <a:rPr lang="fr-FR" dirty="0" smtClean="0"/>
              <a:t>Les données seront donc mises en commun mais avec un fichier personnel pour bilan d’activité</a:t>
            </a:r>
          </a:p>
          <a:p>
            <a:r>
              <a:rPr lang="fr-FR" dirty="0" smtClean="0"/>
              <a:t>Contact pour extraire son bilan d’activité</a:t>
            </a:r>
          </a:p>
          <a:p>
            <a:pPr lvl="1"/>
            <a:r>
              <a:rPr lang="fr-FR" dirty="0" smtClean="0"/>
              <a:t>stouati1@chu-grenoble.fr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43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Modalités de connexion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9144000" cy="41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900"/>
            <a:ext cx="9144000" cy="490086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Modalités d’enregistrement d’un conseil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590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717"/>
            <a:ext cx="9144000" cy="5377871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Modalités d’enregistrement d’un conseil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826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3911738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6079"/>
          </a:xfrm>
        </p:spPr>
        <p:txBody>
          <a:bodyPr>
            <a:normAutofit/>
          </a:bodyPr>
          <a:lstStyle/>
          <a:p>
            <a:r>
              <a:rPr lang="fr-FR" sz="3600" dirty="0" smtClean="0"/>
              <a:t>Modalités d’enregistrement d’un conseil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0481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Modalités d’enregistrement d’un conseil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940243"/>
            <a:ext cx="8241323" cy="521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316089" y="1314449"/>
            <a:ext cx="8633178" cy="719139"/>
          </a:xfrm>
        </p:spPr>
        <p:txBody>
          <a:bodyPr>
            <a:normAutofit/>
          </a:bodyPr>
          <a:lstStyle/>
          <a:p>
            <a:pPr algn="l"/>
            <a:r>
              <a:rPr lang="fr-FR" sz="1800" dirty="0">
                <a:latin typeface="Arial" charset="0"/>
              </a:rPr>
              <a:t>Déclaration de liens d’intérêt avec les industries de </a:t>
            </a:r>
            <a:r>
              <a:rPr lang="fr-FR" sz="1800" dirty="0" smtClean="0">
                <a:latin typeface="Arial" charset="0"/>
              </a:rPr>
              <a:t>santé</a:t>
            </a:r>
            <a:br>
              <a:rPr lang="fr-FR" sz="1800" dirty="0" smtClean="0">
                <a:latin typeface="Arial" charset="0"/>
              </a:rPr>
            </a:br>
            <a:r>
              <a:rPr lang="fr-FR" sz="1800" dirty="0" smtClean="0">
                <a:latin typeface="Arial" charset="0"/>
              </a:rPr>
              <a:t>en </a:t>
            </a:r>
            <a:r>
              <a:rPr lang="fr-FR" sz="1800" dirty="0">
                <a:latin typeface="Arial" charset="0"/>
              </a:rPr>
              <a:t>rapport avec </a:t>
            </a:r>
            <a:r>
              <a:rPr lang="fr-FR" sz="1800" dirty="0" smtClean="0">
                <a:latin typeface="Arial" charset="0"/>
              </a:rPr>
              <a:t>le thème </a:t>
            </a:r>
            <a:r>
              <a:rPr lang="fr-FR" sz="1800" dirty="0">
                <a:latin typeface="Arial" charset="0"/>
              </a:rPr>
              <a:t>de la présentation (loi du 04/03/2002) 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21121" y="2892963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16388" name="ZoneTexte 46"/>
          <p:cNvSpPr txBox="1">
            <a:spLocks noChangeArrowheads="1"/>
          </p:cNvSpPr>
          <p:nvPr/>
        </p:nvSpPr>
        <p:spPr bwMode="auto">
          <a:xfrm>
            <a:off x="8112464" y="2833688"/>
            <a:ext cx="373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0646" y="2212975"/>
            <a:ext cx="6012854" cy="936784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904171" y="3488056"/>
            <a:ext cx="57601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FR" sz="1600" dirty="0">
                <a:solidFill>
                  <a:srgbClr val="CC0066"/>
                </a:solidFill>
              </a:rPr>
              <a:t>Consultant ou membre d’</a:t>
            </a:r>
            <a:r>
              <a:rPr lang="fr-FR" altLang="ja-JP" sz="1600" dirty="0">
                <a:solidFill>
                  <a:srgbClr val="CC0066"/>
                </a:solidFill>
                <a:cs typeface="Arial" charset="0"/>
              </a:rPr>
              <a:t>un conseil scientifique</a:t>
            </a:r>
            <a:r>
              <a:rPr lang="fr-FR" altLang="ja-JP" sz="1600" b="1" dirty="0">
                <a:solidFill>
                  <a:srgbClr val="CC0066"/>
                </a:solidFill>
                <a:cs typeface="Arial" charset="0"/>
              </a:rPr>
              <a:t> </a:t>
            </a:r>
          </a:p>
        </p:txBody>
      </p:sp>
      <p:sp>
        <p:nvSpPr>
          <p:cNvPr id="11" name="Larme 10"/>
          <p:cNvSpPr/>
          <p:nvPr/>
        </p:nvSpPr>
        <p:spPr bwMode="auto">
          <a:xfrm rot="2700000">
            <a:off x="461124" y="4167716"/>
            <a:ext cx="360363" cy="320323"/>
          </a:xfrm>
          <a:prstGeom prst="teardrop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200" b="1" dirty="0">
              <a:ln>
                <a:solidFill>
                  <a:srgbClr val="92D050"/>
                </a:solidFill>
              </a:ln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392" name="Rectangle 13"/>
          <p:cNvSpPr>
            <a:spLocks noChangeArrowheads="1"/>
          </p:cNvSpPr>
          <p:nvPr/>
        </p:nvSpPr>
        <p:spPr bwMode="auto">
          <a:xfrm>
            <a:off x="904172" y="4120328"/>
            <a:ext cx="6105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CC0066"/>
                </a:solidFill>
              </a:rPr>
              <a:t>Conférencier ou auteur/rédacteur rémunéré d’</a:t>
            </a:r>
            <a:r>
              <a:rPr lang="fr-FR" altLang="ja-JP" sz="1600" dirty="0">
                <a:solidFill>
                  <a:srgbClr val="CC0066"/>
                </a:solidFill>
                <a:cs typeface="Arial" charset="0"/>
              </a:rPr>
              <a:t>articles ou documents</a:t>
            </a:r>
            <a:endParaRPr lang="fr-FR" altLang="ja-JP" sz="1600" b="1" dirty="0">
              <a:solidFill>
                <a:srgbClr val="CC0066"/>
              </a:solidFill>
              <a:cs typeface="Arial" charset="0"/>
            </a:endParaRPr>
          </a:p>
        </p:txBody>
      </p:sp>
      <p:sp>
        <p:nvSpPr>
          <p:cNvPr id="13" name="Larme 12"/>
          <p:cNvSpPr/>
          <p:nvPr/>
        </p:nvSpPr>
        <p:spPr bwMode="auto">
          <a:xfrm rot="2700000">
            <a:off x="462533" y="4778925"/>
            <a:ext cx="373063" cy="310444"/>
          </a:xfrm>
          <a:prstGeom prst="teardrop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200" b="1" dirty="0">
              <a:ln>
                <a:solidFill>
                  <a:srgbClr val="92D050"/>
                </a:solidFill>
              </a:ln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394" name="Rectangle 14"/>
          <p:cNvSpPr>
            <a:spLocks noChangeArrowheads="1"/>
          </p:cNvSpPr>
          <p:nvPr/>
        </p:nvSpPr>
        <p:spPr bwMode="auto">
          <a:xfrm>
            <a:off x="904173" y="4718663"/>
            <a:ext cx="597319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CC0066"/>
                </a:solidFill>
              </a:rPr>
              <a:t>Prise en charge de frais de voyage, d’</a:t>
            </a:r>
            <a:r>
              <a:rPr lang="fr-FR" altLang="ja-JP" sz="1600" dirty="0">
                <a:solidFill>
                  <a:srgbClr val="CC0066"/>
                </a:solidFill>
                <a:cs typeface="Arial" charset="0"/>
              </a:rPr>
              <a:t>hébergement ou </a:t>
            </a:r>
            <a:r>
              <a:rPr lang="fr-FR" altLang="ja-JP" sz="1600" dirty="0" smtClean="0">
                <a:solidFill>
                  <a:srgbClr val="CC0066"/>
                </a:solidFill>
                <a:cs typeface="Arial" charset="0"/>
              </a:rPr>
              <a:t>d’inscription</a:t>
            </a:r>
            <a:br>
              <a:rPr lang="fr-FR" altLang="ja-JP" sz="1600" dirty="0" smtClean="0">
                <a:solidFill>
                  <a:srgbClr val="CC0066"/>
                </a:solidFill>
                <a:cs typeface="Arial" charset="0"/>
              </a:rPr>
            </a:br>
            <a:r>
              <a:rPr lang="fr-FR" altLang="ja-JP" sz="1600" dirty="0" smtClean="0">
                <a:solidFill>
                  <a:srgbClr val="CC0066"/>
                </a:solidFill>
                <a:cs typeface="Arial" charset="0"/>
              </a:rPr>
              <a:t>à </a:t>
            </a:r>
            <a:r>
              <a:rPr lang="fr-FR" altLang="ja-JP" sz="1600" dirty="0">
                <a:solidFill>
                  <a:srgbClr val="CC0066"/>
                </a:solidFill>
                <a:cs typeface="Arial" charset="0"/>
              </a:rPr>
              <a:t>des congrès ou autres manifestations</a:t>
            </a:r>
          </a:p>
        </p:txBody>
      </p:sp>
      <p:sp>
        <p:nvSpPr>
          <p:cNvPr id="15" name="Larme 14"/>
          <p:cNvSpPr/>
          <p:nvPr/>
        </p:nvSpPr>
        <p:spPr bwMode="auto">
          <a:xfrm rot="2700000">
            <a:off x="467385" y="5567628"/>
            <a:ext cx="374651" cy="296333"/>
          </a:xfrm>
          <a:prstGeom prst="teardrop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200" b="1" dirty="0">
              <a:ln>
                <a:solidFill>
                  <a:srgbClr val="92D050"/>
                </a:solidFill>
              </a:ln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396" name="Rectangle 15"/>
          <p:cNvSpPr>
            <a:spLocks noChangeArrowheads="1"/>
          </p:cNvSpPr>
          <p:nvPr/>
        </p:nvSpPr>
        <p:spPr bwMode="auto">
          <a:xfrm>
            <a:off x="904172" y="5540035"/>
            <a:ext cx="6272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FR" sz="1600" dirty="0">
                <a:solidFill>
                  <a:srgbClr val="CC0066"/>
                </a:solidFill>
              </a:rPr>
              <a:t>Investigateur principal d’</a:t>
            </a:r>
            <a:r>
              <a:rPr lang="fr-FR" altLang="ja-JP" sz="1600" dirty="0">
                <a:solidFill>
                  <a:srgbClr val="CC0066"/>
                </a:solidFill>
                <a:cs typeface="Arial" charset="0"/>
              </a:rPr>
              <a:t>une recherche ou d’une étude clinique</a:t>
            </a:r>
            <a:endParaRPr lang="fr-FR" altLang="ja-JP" sz="1600" b="1" dirty="0">
              <a:solidFill>
                <a:srgbClr val="CC0066"/>
              </a:solidFill>
              <a:cs typeface="Arial" charset="0"/>
            </a:endParaRPr>
          </a:p>
        </p:txBody>
      </p:sp>
      <p:sp>
        <p:nvSpPr>
          <p:cNvPr id="17" name="Larme 16"/>
          <p:cNvSpPr/>
          <p:nvPr/>
        </p:nvSpPr>
        <p:spPr bwMode="auto">
          <a:xfrm rot="2700000">
            <a:off x="461123" y="3503690"/>
            <a:ext cx="360363" cy="320323"/>
          </a:xfrm>
          <a:prstGeom prst="teardrop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200" b="1" dirty="0">
              <a:ln>
                <a:solidFill>
                  <a:srgbClr val="92D050"/>
                </a:solidFill>
              </a:ln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7440111" y="3510660"/>
            <a:ext cx="4711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CC0066"/>
                </a:solidFill>
                <a:cs typeface="MS PGothic" charset="0"/>
              </a:rPr>
              <a:t>OUI</a:t>
            </a:r>
            <a:endParaRPr lang="fr-FR" sz="1400" b="1">
              <a:latin typeface="Times" charset="0"/>
              <a:cs typeface="MS PGothic" charset="0"/>
            </a:endParaRPr>
          </a:p>
        </p:txBody>
      </p:sp>
      <p:sp>
        <p:nvSpPr>
          <p:cNvPr id="16399" name="Rectangle 33"/>
          <p:cNvSpPr>
            <a:spLocks noChangeArrowheads="1"/>
          </p:cNvSpPr>
          <p:nvPr/>
        </p:nvSpPr>
        <p:spPr bwMode="auto">
          <a:xfrm>
            <a:off x="8197168" y="3510660"/>
            <a:ext cx="542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CC0066"/>
                </a:solidFill>
                <a:cs typeface="MS PGothic" charset="0"/>
              </a:rPr>
              <a:t>NON</a:t>
            </a:r>
            <a:endParaRPr lang="fr-FR" sz="1400" b="1" dirty="0">
              <a:latin typeface="Times" charset="0"/>
              <a:cs typeface="MS PGothic" charset="0"/>
            </a:endParaRPr>
          </a:p>
        </p:txBody>
      </p:sp>
      <p:sp>
        <p:nvSpPr>
          <p:cNvPr id="16400" name="Rectangle 36"/>
          <p:cNvSpPr>
            <a:spLocks noChangeArrowheads="1"/>
          </p:cNvSpPr>
          <p:nvPr/>
        </p:nvSpPr>
        <p:spPr bwMode="auto">
          <a:xfrm>
            <a:off x="7440111" y="4158736"/>
            <a:ext cx="4711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CC0066"/>
                </a:solidFill>
                <a:cs typeface="MS PGothic" charset="0"/>
              </a:rPr>
              <a:t>OUI</a:t>
            </a:r>
            <a:endParaRPr lang="fr-FR" sz="1400" b="1">
              <a:latin typeface="Times" charset="0"/>
              <a:cs typeface="MS PGothic" charset="0"/>
            </a:endParaRPr>
          </a:p>
        </p:txBody>
      </p:sp>
      <p:sp>
        <p:nvSpPr>
          <p:cNvPr id="16401" name="Rectangle 37"/>
          <p:cNvSpPr>
            <a:spLocks noChangeArrowheads="1"/>
          </p:cNvSpPr>
          <p:nvPr/>
        </p:nvSpPr>
        <p:spPr bwMode="auto">
          <a:xfrm>
            <a:off x="8197168" y="4158736"/>
            <a:ext cx="542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CC0066"/>
                </a:solidFill>
                <a:cs typeface="MS PGothic" charset="0"/>
              </a:rPr>
              <a:t>NON</a:t>
            </a:r>
            <a:endParaRPr lang="fr-FR" sz="1400" b="1">
              <a:latin typeface="Times" charset="0"/>
              <a:cs typeface="MS PGothic" charset="0"/>
            </a:endParaRPr>
          </a:p>
        </p:txBody>
      </p:sp>
      <p:sp>
        <p:nvSpPr>
          <p:cNvPr id="16402" name="Rectangle 40"/>
          <p:cNvSpPr>
            <a:spLocks noChangeArrowheads="1"/>
          </p:cNvSpPr>
          <p:nvPr/>
        </p:nvSpPr>
        <p:spPr bwMode="auto">
          <a:xfrm>
            <a:off x="7440111" y="4798418"/>
            <a:ext cx="4711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CC0066"/>
                </a:solidFill>
                <a:cs typeface="MS PGothic" charset="0"/>
              </a:rPr>
              <a:t>OUI</a:t>
            </a:r>
            <a:endParaRPr lang="fr-FR" sz="1400" b="1">
              <a:latin typeface="Times" charset="0"/>
              <a:cs typeface="MS PGothic" charset="0"/>
            </a:endParaRPr>
          </a:p>
        </p:txBody>
      </p:sp>
      <p:sp>
        <p:nvSpPr>
          <p:cNvPr id="16403" name="Rectangle 41"/>
          <p:cNvSpPr>
            <a:spLocks noChangeArrowheads="1"/>
          </p:cNvSpPr>
          <p:nvPr/>
        </p:nvSpPr>
        <p:spPr bwMode="auto">
          <a:xfrm>
            <a:off x="8197168" y="4798418"/>
            <a:ext cx="542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CC0066"/>
                </a:solidFill>
                <a:cs typeface="MS PGothic" charset="0"/>
              </a:rPr>
              <a:t>NON</a:t>
            </a:r>
            <a:endParaRPr lang="fr-FR" sz="1400" b="1">
              <a:latin typeface="Times" charset="0"/>
              <a:cs typeface="MS PGothic" charset="0"/>
            </a:endParaRPr>
          </a:p>
        </p:txBody>
      </p:sp>
      <p:sp>
        <p:nvSpPr>
          <p:cNvPr id="16404" name="Rectangle 44"/>
          <p:cNvSpPr>
            <a:spLocks noChangeArrowheads="1"/>
          </p:cNvSpPr>
          <p:nvPr/>
        </p:nvSpPr>
        <p:spPr bwMode="auto">
          <a:xfrm>
            <a:off x="7440111" y="5547718"/>
            <a:ext cx="4711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CC0066"/>
                </a:solidFill>
                <a:cs typeface="MS PGothic" charset="0"/>
              </a:rPr>
              <a:t>OUI</a:t>
            </a:r>
            <a:endParaRPr lang="fr-FR" sz="1400" b="1">
              <a:latin typeface="Times" charset="0"/>
              <a:cs typeface="MS PGothic" charset="0"/>
            </a:endParaRPr>
          </a:p>
        </p:txBody>
      </p:sp>
      <p:sp>
        <p:nvSpPr>
          <p:cNvPr id="16405" name="Rectangle 45"/>
          <p:cNvSpPr>
            <a:spLocks noChangeArrowheads="1"/>
          </p:cNvSpPr>
          <p:nvPr/>
        </p:nvSpPr>
        <p:spPr bwMode="auto">
          <a:xfrm>
            <a:off x="8197168" y="5547718"/>
            <a:ext cx="542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CC0066"/>
                </a:solidFill>
                <a:cs typeface="MS PGothic" charset="0"/>
              </a:rPr>
              <a:t>NON</a:t>
            </a:r>
            <a:endParaRPr lang="fr-FR" sz="1400" b="1">
              <a:latin typeface="Times" charset="0"/>
              <a:cs typeface="MS PGothic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752153" y="2212975"/>
            <a:ext cx="2197114" cy="936784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236209" y="3553521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236209" y="4201597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236209" y="4839691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236209" y="5592167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984800" y="3553521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984800" y="4201597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984800" y="4839691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984800" y="5592167"/>
            <a:ext cx="191911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9296402" y="2"/>
            <a:ext cx="2177345" cy="68294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" pitchFamily="-106" charset="0"/>
              <a:ea typeface="MS PGothic" pitchFamily="34" charset="-128"/>
              <a:cs typeface="+mn-cs"/>
            </a:endParaRPr>
          </a:p>
        </p:txBody>
      </p:sp>
      <p:sp>
        <p:nvSpPr>
          <p:cNvPr id="16416" name="ZoneTexte 35"/>
          <p:cNvSpPr txBox="1">
            <a:spLocks noChangeArrowheads="1"/>
          </p:cNvSpPr>
          <p:nvPr/>
        </p:nvSpPr>
        <p:spPr bwMode="auto">
          <a:xfrm>
            <a:off x="9403647" y="88901"/>
            <a:ext cx="2149123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000">
                <a:solidFill>
                  <a:srgbClr val="7030A0"/>
                </a:solidFill>
              </a:rPr>
              <a:t>Utilisez cette icône de validation pour cocher les cases :</a:t>
            </a:r>
          </a:p>
          <a:p>
            <a:endParaRPr lang="fr-FR" sz="2000">
              <a:solidFill>
                <a:srgbClr val="7030A0"/>
              </a:solidFill>
            </a:endParaRPr>
          </a:p>
          <a:p>
            <a:endParaRPr lang="fr-FR" altLang="ja-JP" sz="2000" b="1">
              <a:solidFill>
                <a:srgbClr val="7030A0"/>
              </a:solidFill>
              <a:cs typeface="Arial" charset="0"/>
            </a:endParaRPr>
          </a:p>
          <a:p>
            <a:r>
              <a:rPr lang="fr-FR" altLang="ja-JP" sz="2000">
                <a:solidFill>
                  <a:srgbClr val="7030A0"/>
                </a:solidFill>
                <a:cs typeface="Arial" charset="0"/>
              </a:rPr>
              <a:t>Pour ce faire, </a:t>
            </a:r>
            <a:r>
              <a:rPr lang="fr-FR" altLang="ja-JP" sz="2000" b="1">
                <a:solidFill>
                  <a:srgbClr val="7030A0"/>
                </a:solidFill>
                <a:cs typeface="Arial" charset="0"/>
              </a:rPr>
              <a:t>copiez</a:t>
            </a:r>
            <a:r>
              <a:rPr lang="fr-FR" altLang="ja-JP" sz="2000">
                <a:solidFill>
                  <a:srgbClr val="7030A0"/>
                </a:solidFill>
                <a:cs typeface="Arial" charset="0"/>
              </a:rPr>
              <a:t> </a:t>
            </a:r>
            <a:r>
              <a:rPr lang="fr-FR" altLang="ja-JP" sz="2000" b="1">
                <a:solidFill>
                  <a:srgbClr val="7030A0"/>
                </a:solidFill>
                <a:cs typeface="Arial" charset="0"/>
              </a:rPr>
              <a:t>puis</a:t>
            </a:r>
            <a:r>
              <a:rPr lang="fr-FR" altLang="ja-JP" sz="2000">
                <a:solidFill>
                  <a:srgbClr val="7030A0"/>
                </a:solidFill>
                <a:cs typeface="Arial" charset="0"/>
              </a:rPr>
              <a:t> </a:t>
            </a:r>
            <a:r>
              <a:rPr lang="fr-FR" altLang="ja-JP" sz="2000" b="1">
                <a:solidFill>
                  <a:srgbClr val="7030A0"/>
                </a:solidFill>
                <a:cs typeface="Arial" charset="0"/>
              </a:rPr>
              <a:t>coller</a:t>
            </a:r>
            <a:r>
              <a:rPr lang="fr-FR" altLang="ja-JP" sz="2000">
                <a:solidFill>
                  <a:srgbClr val="7030A0"/>
                </a:solidFill>
                <a:cs typeface="Arial" charset="0"/>
              </a:rPr>
              <a:t> celle-ci</a:t>
            </a:r>
          </a:p>
          <a:p>
            <a:r>
              <a:rPr lang="fr-FR" altLang="ja-JP" sz="2000">
                <a:solidFill>
                  <a:srgbClr val="7030A0"/>
                </a:solidFill>
                <a:cs typeface="Arial" charset="0"/>
              </a:rPr>
              <a:t>sur les cases</a:t>
            </a:r>
          </a:p>
          <a:p>
            <a:r>
              <a:rPr lang="fr-FR" altLang="ja-JP" sz="2000">
                <a:solidFill>
                  <a:srgbClr val="7030A0"/>
                </a:solidFill>
                <a:cs typeface="Arial" charset="0"/>
              </a:rPr>
              <a:t>à cocher.</a:t>
            </a:r>
          </a:p>
          <a:p>
            <a:r>
              <a:rPr lang="fr-FR" altLang="ja-JP" sz="2000">
                <a:solidFill>
                  <a:srgbClr val="7030A0"/>
                </a:solidFill>
                <a:cs typeface="Arial" charset="0"/>
              </a:rPr>
              <a:t>N’oubliez pas,</a:t>
            </a:r>
          </a:p>
          <a:p>
            <a:r>
              <a:rPr lang="fr-FR" altLang="ja-JP" sz="2000">
                <a:solidFill>
                  <a:srgbClr val="7030A0"/>
                </a:solidFill>
                <a:cs typeface="Arial" charset="0"/>
              </a:rPr>
              <a:t>si vous cochez « </a:t>
            </a:r>
            <a:r>
              <a:rPr lang="fr-FR" altLang="ja-JP" sz="2000" b="1">
                <a:solidFill>
                  <a:srgbClr val="7030A0"/>
                </a:solidFill>
                <a:cs typeface="Arial" charset="0"/>
              </a:rPr>
              <a:t>OUI</a:t>
            </a:r>
            <a:r>
              <a:rPr lang="fr-FR" altLang="ja-JP" sz="2000">
                <a:solidFill>
                  <a:srgbClr val="7030A0"/>
                </a:solidFill>
                <a:cs typeface="Arial" charset="0"/>
              </a:rPr>
              <a:t> », de préciser la liste des organismes ou firmes pharmaceutiques concernés dans le champ associé.</a:t>
            </a:r>
          </a:p>
          <a:p>
            <a:r>
              <a:rPr lang="fr-FR" altLang="ja-JP" sz="2000">
                <a:solidFill>
                  <a:srgbClr val="7030A0"/>
                </a:solidFill>
                <a:cs typeface="Arial" charset="0"/>
              </a:rPr>
              <a:t>Merci.</a:t>
            </a:r>
          </a:p>
        </p:txBody>
      </p:sp>
      <p:pic>
        <p:nvPicPr>
          <p:cNvPr id="16417" name="Imag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067" y="1433513"/>
            <a:ext cx="310444" cy="3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arme 37"/>
          <p:cNvSpPr/>
          <p:nvPr/>
        </p:nvSpPr>
        <p:spPr bwMode="auto">
          <a:xfrm rot="2700000">
            <a:off x="6809819" y="2331579"/>
            <a:ext cx="217487" cy="193322"/>
          </a:xfrm>
          <a:prstGeom prst="teardrop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200" b="1" dirty="0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419" name="ZoneTexte 38"/>
          <p:cNvSpPr txBox="1">
            <a:spLocks noChangeArrowheads="1"/>
          </p:cNvSpPr>
          <p:nvPr/>
        </p:nvSpPr>
        <p:spPr bwMode="auto">
          <a:xfrm>
            <a:off x="7056147" y="2220547"/>
            <a:ext cx="18931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altLang="ja-JP" sz="1400" dirty="0">
                <a:solidFill>
                  <a:srgbClr val="7030A0"/>
                </a:solidFill>
                <a:cs typeface="Arial" charset="0"/>
              </a:rPr>
              <a:t>L’orateur ne souhaite pas répondre </a:t>
            </a:r>
            <a:endParaRPr lang="fr-FR" sz="1400" dirty="0"/>
          </a:p>
        </p:txBody>
      </p:sp>
      <p:sp>
        <p:nvSpPr>
          <p:cNvPr id="41" name="Larme 40"/>
          <p:cNvSpPr/>
          <p:nvPr/>
        </p:nvSpPr>
        <p:spPr bwMode="auto">
          <a:xfrm rot="2700000">
            <a:off x="9337940" y="196235"/>
            <a:ext cx="217488" cy="193323"/>
          </a:xfrm>
          <a:prstGeom prst="teardrop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200" b="1" dirty="0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422" name="ZoneTexte 41"/>
          <p:cNvSpPr txBox="1">
            <a:spLocks noChangeArrowheads="1"/>
          </p:cNvSpPr>
          <p:nvPr/>
        </p:nvSpPr>
        <p:spPr bwMode="auto">
          <a:xfrm>
            <a:off x="506479" y="2229754"/>
            <a:ext cx="5842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altLang="ja-JP" sz="1600" b="1" dirty="0">
                <a:solidFill>
                  <a:srgbClr val="2D2D8A"/>
                </a:solidFill>
                <a:cs typeface="Arial" charset="0"/>
              </a:rPr>
              <a:t>Intervenant : </a:t>
            </a:r>
            <a:r>
              <a:rPr lang="fr-FR" altLang="ja-JP" sz="1600" dirty="0" smtClean="0">
                <a:solidFill>
                  <a:srgbClr val="2D2D8A"/>
                </a:solidFill>
                <a:cs typeface="Arial" charset="0"/>
              </a:rPr>
              <a:t>PAVESE Patricia</a:t>
            </a:r>
            <a:endParaRPr lang="fr-FR" sz="1600" dirty="0">
              <a:solidFill>
                <a:srgbClr val="2D2D8A"/>
              </a:solidFill>
              <a:cs typeface="Arial" charset="0"/>
            </a:endParaRPr>
          </a:p>
        </p:txBody>
      </p:sp>
      <p:sp>
        <p:nvSpPr>
          <p:cNvPr id="16423" name="ZoneTexte 43"/>
          <p:cNvSpPr txBox="1">
            <a:spLocks noChangeArrowheads="1"/>
          </p:cNvSpPr>
          <p:nvPr/>
        </p:nvSpPr>
        <p:spPr bwMode="auto">
          <a:xfrm>
            <a:off x="506479" y="2657458"/>
            <a:ext cx="5842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altLang="ja-JP" sz="1600" b="1" dirty="0">
                <a:solidFill>
                  <a:srgbClr val="2D2D8A"/>
                </a:solidFill>
                <a:cs typeface="Arial" charset="0"/>
              </a:rPr>
              <a:t>Titre : </a:t>
            </a:r>
            <a:r>
              <a:rPr lang="fr-FR" altLang="ja-JP" sz="1400" dirty="0" smtClean="0">
                <a:solidFill>
                  <a:schemeClr val="tx2"/>
                </a:solidFill>
                <a:ea typeface="Arial" charset="0"/>
                <a:cs typeface="Arial" charset="0"/>
              </a:rPr>
              <a:t>L</a:t>
            </a:r>
            <a:r>
              <a:rPr lang="fr-FR" sz="1400" dirty="0" smtClean="0">
                <a:solidFill>
                  <a:schemeClr val="tx2"/>
                </a:solidFill>
                <a:ea typeface="Arial" charset="0"/>
                <a:cs typeface="Arial" charset="0"/>
              </a:rPr>
              <a:t>ancement </a:t>
            </a:r>
            <a:r>
              <a:rPr lang="fr-FR" sz="1400" dirty="0">
                <a:solidFill>
                  <a:schemeClr val="tx2"/>
                </a:solidFill>
                <a:ea typeface="Arial" charset="0"/>
                <a:cs typeface="Arial" charset="0"/>
              </a:rPr>
              <a:t>of ciel de l’outil de recueil des avis des </a:t>
            </a:r>
            <a:r>
              <a:rPr lang="fr-FR" sz="1400" dirty="0" err="1">
                <a:solidFill>
                  <a:schemeClr val="tx2"/>
                </a:solidFill>
                <a:ea typeface="Arial" charset="0"/>
                <a:cs typeface="Arial" charset="0"/>
              </a:rPr>
              <a:t>référents</a:t>
            </a:r>
            <a:r>
              <a:rPr lang="fr-FR" sz="1400" dirty="0">
                <a:solidFill>
                  <a:schemeClr val="tx2"/>
                </a:solidFill>
                <a:ea typeface="Arial" charset="0"/>
                <a:cs typeface="Arial" charset="0"/>
              </a:rPr>
              <a:t> et premiers </a:t>
            </a:r>
            <a:r>
              <a:rPr lang="fr-FR" sz="1400" dirty="0" err="1">
                <a:solidFill>
                  <a:schemeClr val="tx2"/>
                </a:solidFill>
                <a:ea typeface="Arial" charset="0"/>
                <a:cs typeface="Arial" charset="0"/>
              </a:rPr>
              <a:t>résultats</a:t>
            </a:r>
            <a:r>
              <a:rPr lang="fr-FR" sz="1400" dirty="0">
                <a:solidFill>
                  <a:schemeClr val="tx2"/>
                </a:solidFill>
                <a:ea typeface="Arial" charset="0"/>
                <a:cs typeface="Arial" charset="0"/>
              </a:rPr>
              <a:t> de l’</a:t>
            </a:r>
            <a:r>
              <a:rPr lang="fr-FR" sz="1400" dirty="0" err="1">
                <a:solidFill>
                  <a:schemeClr val="tx2"/>
                </a:solidFill>
                <a:ea typeface="Arial" charset="0"/>
                <a:cs typeface="Arial" charset="0"/>
              </a:rPr>
              <a:t>étude</a:t>
            </a:r>
            <a:r>
              <a:rPr lang="fr-FR" sz="1400" dirty="0">
                <a:solidFill>
                  <a:schemeClr val="tx2"/>
                </a:solidFill>
                <a:ea typeface="Arial" charset="0"/>
                <a:cs typeface="Arial" charset="0"/>
              </a:rPr>
              <a:t> AIRBUS </a:t>
            </a:r>
          </a:p>
          <a:p>
            <a:pPr eaLnBrk="1" hangingPunct="1"/>
            <a:endParaRPr lang="fr-FR" sz="1400" dirty="0">
              <a:solidFill>
                <a:srgbClr val="2D2D8A"/>
              </a:solidFill>
              <a:cs typeface="Arial" charset="0"/>
            </a:endParaRPr>
          </a:p>
        </p:txBody>
      </p:sp>
      <p:pic>
        <p:nvPicPr>
          <p:cNvPr id="2" name="Image 1" descr="jra2019_vignette large_20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1047205"/>
          </a:xfrm>
          <a:prstGeom prst="rect">
            <a:avLst/>
          </a:prstGeom>
        </p:spPr>
      </p:pic>
      <p:pic>
        <p:nvPicPr>
          <p:cNvPr id="42" name="Imag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69" y="3534936"/>
            <a:ext cx="32737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278" y="5497114"/>
            <a:ext cx="32737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331" y="4805917"/>
            <a:ext cx="32737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96" y="4187299"/>
            <a:ext cx="32737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68" y="2808435"/>
            <a:ext cx="32737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7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08" y="1050717"/>
            <a:ext cx="7127119" cy="5556737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6079"/>
          </a:xfrm>
        </p:spPr>
        <p:txBody>
          <a:bodyPr>
            <a:normAutofit/>
          </a:bodyPr>
          <a:lstStyle/>
          <a:p>
            <a:r>
              <a:rPr lang="fr-FR" sz="3600" dirty="0" smtClean="0"/>
              <a:t>Modalités d’enregistrement d’un conseil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841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ea typeface="+mj-ea"/>
                <a:cs typeface="+mj-cs"/>
              </a:rPr>
              <a:t>Intérêt pour la communauté </a:t>
            </a:r>
            <a:r>
              <a:rPr lang="fr-FR" dirty="0" err="1" smtClean="0">
                <a:ea typeface="+mj-ea"/>
                <a:cs typeface="+mj-cs"/>
              </a:rPr>
              <a:t>infectiologique</a:t>
            </a:r>
            <a:endParaRPr lang="fr-FR" dirty="0">
              <a:ea typeface="+mj-ea"/>
              <a:cs typeface="+mj-cs"/>
            </a:endParaRP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solidFill>
                  <a:srgbClr val="000000"/>
                </a:solidFill>
              </a:rPr>
              <a:t>Mise en commun d’un outil simple d’enregistrement des conseils en infectiologie transversale</a:t>
            </a:r>
          </a:p>
          <a:p>
            <a:pPr eaLnBrk="1" hangingPunct="1"/>
            <a:r>
              <a:rPr lang="fr-FR" dirty="0" smtClean="0">
                <a:solidFill>
                  <a:srgbClr val="000000"/>
                </a:solidFill>
              </a:rPr>
              <a:t>Valorisation de l’activité</a:t>
            </a:r>
          </a:p>
          <a:p>
            <a:pPr eaLnBrk="1" hangingPunct="1"/>
            <a:r>
              <a:rPr lang="fr-FR" dirty="0" smtClean="0">
                <a:solidFill>
                  <a:srgbClr val="000000"/>
                </a:solidFill>
              </a:rPr>
              <a:t>Base pour travaux communs de recherche</a:t>
            </a:r>
          </a:p>
        </p:txBody>
      </p:sp>
    </p:spTree>
    <p:extLst>
      <p:ext uri="{BB962C8B-B14F-4D97-AF65-F5344CB8AC3E}">
        <p14:creationId xmlns:p14="http://schemas.microsoft.com/office/powerpoint/2010/main" val="13898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cap="all" dirty="0" smtClean="0">
                <a:ea typeface="+mj-ea"/>
                <a:cs typeface="+mj-cs"/>
              </a:rPr>
              <a:t>PREPS 2017</a:t>
            </a:r>
            <a:endParaRPr lang="fr-FR" dirty="0" smtClean="0"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b="1" dirty="0" smtClean="0">
                <a:solidFill>
                  <a:schemeClr val="tx1"/>
                </a:solidFill>
                <a:ea typeface="+mn-ea"/>
                <a:cs typeface="+mn-cs"/>
              </a:rPr>
              <a:t> </a:t>
            </a:r>
            <a:endParaRPr lang="en-GB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b="1" dirty="0" smtClean="0">
                <a:solidFill>
                  <a:schemeClr val="tx1"/>
                </a:solidFill>
                <a:ea typeface="+mn-ea"/>
                <a:cs typeface="+mn-cs"/>
              </a:rPr>
              <a:t>AIRBUS-ATB</a:t>
            </a:r>
            <a:r>
              <a:rPr lang="fr-FR" dirty="0" smtClean="0">
                <a:solidFill>
                  <a:schemeClr val="tx1"/>
                </a:solidFill>
                <a:ea typeface="+mn-ea"/>
                <a:cs typeface="+mn-cs"/>
              </a:rPr>
              <a:t>/étude des </a:t>
            </a:r>
            <a:r>
              <a:rPr lang="fr-FR" b="1" dirty="0" smtClean="0">
                <a:solidFill>
                  <a:schemeClr val="tx1"/>
                </a:solidFill>
                <a:ea typeface="+mn-ea"/>
                <a:cs typeface="+mn-cs"/>
              </a:rPr>
              <a:t>A</a:t>
            </a:r>
            <a:r>
              <a:rPr lang="fr-FR" dirty="0" smtClean="0">
                <a:solidFill>
                  <a:schemeClr val="tx1"/>
                </a:solidFill>
                <a:ea typeface="+mn-ea"/>
                <a:cs typeface="+mn-cs"/>
              </a:rPr>
              <a:t>vis des </a:t>
            </a:r>
            <a:r>
              <a:rPr lang="fr-FR" b="1" dirty="0" err="1" smtClean="0">
                <a:solidFill>
                  <a:schemeClr val="tx1"/>
                </a:solidFill>
                <a:ea typeface="+mn-ea"/>
                <a:cs typeface="+mn-cs"/>
              </a:rPr>
              <a:t>I</a:t>
            </a:r>
            <a:r>
              <a:rPr lang="fr-FR" dirty="0" err="1" smtClean="0">
                <a:solidFill>
                  <a:schemeClr val="tx1"/>
                </a:solidFill>
                <a:ea typeface="+mn-ea"/>
                <a:cs typeface="+mn-cs"/>
              </a:rPr>
              <a:t>nfectiologues</a:t>
            </a:r>
            <a:r>
              <a:rPr lang="fr-FR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FR" b="1" dirty="0" smtClean="0">
                <a:solidFill>
                  <a:schemeClr val="tx1"/>
                </a:solidFill>
                <a:ea typeface="+mn-ea"/>
                <a:cs typeface="+mn-cs"/>
              </a:rPr>
              <a:t>R</a:t>
            </a:r>
            <a:r>
              <a:rPr lang="fr-FR" dirty="0" smtClean="0">
                <a:solidFill>
                  <a:schemeClr val="tx1"/>
                </a:solidFill>
                <a:ea typeface="+mn-ea"/>
                <a:cs typeface="+mn-cs"/>
              </a:rPr>
              <a:t>éférents pour le </a:t>
            </a:r>
            <a:r>
              <a:rPr lang="fr-FR" b="1" dirty="0" smtClean="0">
                <a:solidFill>
                  <a:schemeClr val="tx1"/>
                </a:solidFill>
                <a:ea typeface="+mn-ea"/>
                <a:cs typeface="+mn-cs"/>
              </a:rPr>
              <a:t>B</a:t>
            </a:r>
            <a:r>
              <a:rPr lang="fr-FR" dirty="0" smtClean="0">
                <a:solidFill>
                  <a:schemeClr val="tx1"/>
                </a:solidFill>
                <a:ea typeface="+mn-ea"/>
                <a:cs typeface="+mn-cs"/>
              </a:rPr>
              <a:t>on </a:t>
            </a:r>
            <a:r>
              <a:rPr lang="fr-FR" b="1" dirty="0" err="1" smtClean="0">
                <a:solidFill>
                  <a:schemeClr val="tx1"/>
                </a:solidFill>
                <a:ea typeface="+mn-ea"/>
                <a:cs typeface="+mn-cs"/>
              </a:rPr>
              <a:t>US</a:t>
            </a:r>
            <a:r>
              <a:rPr lang="fr-FR" dirty="0" err="1" smtClean="0">
                <a:solidFill>
                  <a:schemeClr val="tx1"/>
                </a:solidFill>
                <a:ea typeface="+mn-ea"/>
                <a:cs typeface="+mn-cs"/>
              </a:rPr>
              <a:t>age</a:t>
            </a:r>
            <a:r>
              <a:rPr lang="fr-FR" dirty="0" smtClean="0">
                <a:solidFill>
                  <a:schemeClr val="tx1"/>
                </a:solidFill>
                <a:ea typeface="+mn-ea"/>
                <a:cs typeface="+mn-cs"/>
              </a:rPr>
              <a:t> des </a:t>
            </a:r>
            <a:r>
              <a:rPr lang="fr-FR" b="1" dirty="0" smtClean="0">
                <a:solidFill>
                  <a:schemeClr val="tx1"/>
                </a:solidFill>
                <a:ea typeface="+mn-ea"/>
                <a:cs typeface="+mn-cs"/>
              </a:rPr>
              <a:t>ATB</a:t>
            </a:r>
            <a:r>
              <a:rPr lang="en-GB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Etude des </a:t>
            </a:r>
            <a:r>
              <a:rPr lang="fr-FR" sz="3200" dirty="0" smtClean="0">
                <a:solidFill>
                  <a:srgbClr val="FFC000"/>
                </a:solidFill>
              </a:rPr>
              <a:t>A</a:t>
            </a:r>
            <a:r>
              <a:rPr lang="fr-FR" sz="3200" dirty="0" smtClean="0"/>
              <a:t>vis des </a:t>
            </a:r>
            <a:r>
              <a:rPr lang="fr-FR" sz="3200" dirty="0" smtClean="0">
                <a:solidFill>
                  <a:srgbClr val="FFC000"/>
                </a:solidFill>
              </a:rPr>
              <a:t>I</a:t>
            </a:r>
            <a:r>
              <a:rPr lang="fr-FR" sz="3200" dirty="0" smtClean="0"/>
              <a:t>nfectiologues </a:t>
            </a:r>
            <a:r>
              <a:rPr lang="fr-FR" sz="3200" dirty="0" smtClean="0">
                <a:solidFill>
                  <a:srgbClr val="FFC000"/>
                </a:solidFill>
              </a:rPr>
              <a:t>R</a:t>
            </a:r>
            <a:r>
              <a:rPr lang="fr-FR" sz="3200" dirty="0" smtClean="0"/>
              <a:t>éférents pour le </a:t>
            </a:r>
            <a:r>
              <a:rPr lang="fr-FR" sz="3200" dirty="0" smtClean="0">
                <a:solidFill>
                  <a:srgbClr val="FFC000"/>
                </a:solidFill>
              </a:rPr>
              <a:t>B</a:t>
            </a:r>
            <a:r>
              <a:rPr lang="fr-FR" sz="3200" dirty="0" smtClean="0"/>
              <a:t>on </a:t>
            </a:r>
            <a:r>
              <a:rPr lang="fr-FR" sz="3200" dirty="0" err="1" smtClean="0">
                <a:solidFill>
                  <a:srgbClr val="FFC000"/>
                </a:solidFill>
              </a:rPr>
              <a:t>US</a:t>
            </a:r>
            <a:r>
              <a:rPr lang="fr-FR" sz="3200" dirty="0" err="1" smtClean="0"/>
              <a:t>age</a:t>
            </a:r>
            <a:r>
              <a:rPr lang="fr-FR" sz="3200" dirty="0" smtClean="0"/>
              <a:t> des </a:t>
            </a:r>
            <a:r>
              <a:rPr lang="fr-FR" sz="3200" dirty="0" smtClean="0">
                <a:solidFill>
                  <a:srgbClr val="FFC000"/>
                </a:solidFill>
              </a:rPr>
              <a:t>ATB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Rationnel : </a:t>
            </a:r>
          </a:p>
          <a:p>
            <a:pPr lvl="1"/>
            <a:r>
              <a:rPr lang="fr-FR" dirty="0" smtClean="0"/>
              <a:t>Augmentation consommation ATB </a:t>
            </a:r>
          </a:p>
          <a:p>
            <a:pPr lvl="2"/>
            <a:r>
              <a:rPr lang="fr-FR" dirty="0" smtClean="0"/>
              <a:t>+ 5,9%  / an depuis 2010</a:t>
            </a:r>
          </a:p>
          <a:p>
            <a:pPr lvl="2"/>
            <a:r>
              <a:rPr lang="fr-FR" dirty="0" smtClean="0"/>
              <a:t>9 prescriptions / 10 en ville</a:t>
            </a:r>
          </a:p>
          <a:p>
            <a:pPr lvl="1"/>
            <a:r>
              <a:rPr lang="fr-FR" dirty="0" smtClean="0"/>
              <a:t>Mise en place conseil </a:t>
            </a:r>
            <a:r>
              <a:rPr lang="fr-FR" dirty="0" err="1" smtClean="0"/>
              <a:t>infectiologique</a:t>
            </a:r>
            <a:r>
              <a:rPr lang="fr-FR" dirty="0" smtClean="0"/>
              <a:t> à destination de la médecine de ville</a:t>
            </a:r>
          </a:p>
          <a:p>
            <a:pPr lvl="2"/>
            <a:r>
              <a:rPr lang="fr-FR" dirty="0" smtClean="0"/>
              <a:t>Recommandée depuis Kouchner (arrêté mars 2002)</a:t>
            </a:r>
          </a:p>
          <a:p>
            <a:pPr lvl="2"/>
            <a:r>
              <a:rPr lang="fr-FR" dirty="0" smtClean="0"/>
              <a:t>Plus encore depuis </a:t>
            </a:r>
            <a:r>
              <a:rPr lang="fr-FR" dirty="0" err="1" smtClean="0"/>
              <a:t>Propias</a:t>
            </a:r>
            <a:r>
              <a:rPr lang="fr-FR" dirty="0" smtClean="0"/>
              <a:t> (instruction juin 2015)</a:t>
            </a:r>
          </a:p>
          <a:p>
            <a:pPr lvl="2"/>
            <a:r>
              <a:rPr lang="fr-FR" dirty="0" smtClean="0"/>
              <a:t>Service développée de façon inégale sur le territoire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41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Conseil </a:t>
            </a:r>
            <a:r>
              <a:rPr lang="fr-FR" dirty="0" err="1" smtClean="0"/>
              <a:t>infectiologique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3678"/>
            <a:ext cx="8229600" cy="4525963"/>
          </a:xfrm>
        </p:spPr>
        <p:txBody>
          <a:bodyPr/>
          <a:lstStyle/>
          <a:p>
            <a:r>
              <a:rPr lang="fr-FR" dirty="0" smtClean="0"/>
              <a:t>Très largement évalué à l’hôpital</a:t>
            </a:r>
          </a:p>
          <a:p>
            <a:r>
              <a:rPr lang="fr-FR" b="1" dirty="0" smtClean="0"/>
              <a:t>Pas du tout en en </a:t>
            </a:r>
            <a:r>
              <a:rPr lang="fr-FR" b="1" dirty="0" err="1" smtClean="0"/>
              <a:t>extra-hospitalier</a:t>
            </a:r>
            <a:endParaRPr lang="fr-FR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164965"/>
            <a:ext cx="8401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641600"/>
            <a:ext cx="78628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649663"/>
            <a:ext cx="2654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68313" y="5445125"/>
            <a:ext cx="8280400" cy="43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6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RESULTATS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71438" y="1428750"/>
          <a:ext cx="9144000" cy="5000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033"/>
                <a:gridCol w="2359742"/>
                <a:gridCol w="2359742"/>
                <a:gridCol w="2433483"/>
              </a:tblGrid>
              <a:tr h="139862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84951" marR="849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Avis thérapeutique suivi</a:t>
                      </a:r>
                    </a:p>
                    <a:p>
                      <a:pPr algn="ctr"/>
                      <a:r>
                        <a:rPr lang="fr-FR" sz="2000" dirty="0" smtClean="0"/>
                        <a:t>N=548</a:t>
                      </a:r>
                      <a:endParaRPr lang="fr-FR" sz="2000" dirty="0"/>
                    </a:p>
                  </a:txBody>
                  <a:tcPr marL="84951" marR="849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Avis thérapeutique non suivi</a:t>
                      </a:r>
                    </a:p>
                    <a:p>
                      <a:pPr algn="ctr"/>
                      <a:r>
                        <a:rPr lang="fr-FR" sz="2000" dirty="0" smtClean="0"/>
                        <a:t>N=73</a:t>
                      </a:r>
                      <a:endParaRPr lang="fr-FR" sz="2000" dirty="0"/>
                    </a:p>
                  </a:txBody>
                  <a:tcPr marL="84951" marR="849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OR/HR</a:t>
                      </a:r>
                      <a:r>
                        <a:rPr lang="fr-FR" sz="2000" baseline="0" dirty="0" smtClean="0"/>
                        <a:t> ajusté</a:t>
                      </a:r>
                    </a:p>
                    <a:p>
                      <a:pPr algn="ctr"/>
                      <a:r>
                        <a:rPr lang="fr-FR" sz="2000" baseline="0" dirty="0" smtClean="0"/>
                        <a:t>(IC 95%)</a:t>
                      </a:r>
                      <a:endParaRPr lang="fr-FR" sz="2000" dirty="0"/>
                    </a:p>
                  </a:txBody>
                  <a:tcPr marL="84951" marR="84951"/>
                </a:tc>
              </a:tr>
              <a:tr h="1200679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Amélioration clinique 72h</a:t>
                      </a:r>
                      <a:endParaRPr lang="fr-FR" sz="2000" dirty="0"/>
                    </a:p>
                  </a:txBody>
                  <a:tcPr marL="84951" marR="84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60.7 %</a:t>
                      </a:r>
                      <a:endParaRPr lang="fr-FR" sz="2800" dirty="0"/>
                    </a:p>
                  </a:txBody>
                  <a:tcPr marL="84951" marR="84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40.9 %</a:t>
                      </a:r>
                      <a:endParaRPr lang="fr-FR" sz="2800" dirty="0"/>
                    </a:p>
                  </a:txBody>
                  <a:tcPr marL="84951" marR="84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OR=2.55</a:t>
                      </a:r>
                    </a:p>
                    <a:p>
                      <a:pPr algn="ctr"/>
                      <a:r>
                        <a:rPr lang="fr-FR" sz="2800" dirty="0" smtClean="0"/>
                        <a:t> (1.48–4.38)</a:t>
                      </a:r>
                      <a:endParaRPr lang="fr-FR" sz="2800" dirty="0"/>
                    </a:p>
                  </a:txBody>
                  <a:tcPr marL="84951" marR="84951" anchor="ctr"/>
                </a:tc>
              </a:tr>
              <a:tr h="1200679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Durée de séjour</a:t>
                      </a:r>
                    </a:p>
                    <a:p>
                      <a:r>
                        <a:rPr lang="fr-FR" sz="2000" dirty="0" smtClean="0"/>
                        <a:t>Jours</a:t>
                      </a:r>
                      <a:r>
                        <a:rPr lang="fr-FR" sz="2000" baseline="0" dirty="0" smtClean="0"/>
                        <a:t> (25</a:t>
                      </a:r>
                      <a:r>
                        <a:rPr lang="fr-FR" sz="2000" dirty="0" smtClean="0"/>
                        <a:t>–75%)</a:t>
                      </a:r>
                      <a:endParaRPr lang="fr-FR" sz="2000" dirty="0"/>
                    </a:p>
                  </a:txBody>
                  <a:tcPr marL="84951" marR="84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20 (10–32)</a:t>
                      </a:r>
                      <a:endParaRPr lang="fr-FR" sz="2800" dirty="0"/>
                    </a:p>
                  </a:txBody>
                  <a:tcPr marL="84951" marR="84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23 (16–34)</a:t>
                      </a:r>
                      <a:endParaRPr lang="fr-FR" sz="2800" dirty="0"/>
                    </a:p>
                  </a:txBody>
                  <a:tcPr marL="84951" marR="84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HR=1.33</a:t>
                      </a:r>
                    </a:p>
                    <a:p>
                      <a:pPr algn="ctr"/>
                      <a:r>
                        <a:rPr lang="fr-FR" sz="2800" dirty="0" smtClean="0"/>
                        <a:t>(1.02–1.73)</a:t>
                      </a:r>
                      <a:endParaRPr lang="fr-FR" sz="2800" dirty="0"/>
                    </a:p>
                  </a:txBody>
                  <a:tcPr marL="84951" marR="84951" anchor="ctr"/>
                </a:tc>
              </a:tr>
              <a:tr h="1200679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Mortalité intra-hospitalière</a:t>
                      </a:r>
                      <a:endParaRPr lang="fr-FR" sz="2000" dirty="0"/>
                    </a:p>
                  </a:txBody>
                  <a:tcPr marL="84951" marR="84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7. 7 %</a:t>
                      </a:r>
                      <a:endParaRPr lang="fr-FR" sz="2800" dirty="0"/>
                    </a:p>
                  </a:txBody>
                  <a:tcPr marL="84951" marR="84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5.6 %</a:t>
                      </a:r>
                      <a:endParaRPr lang="fr-FR" sz="2800" dirty="0"/>
                    </a:p>
                  </a:txBody>
                  <a:tcPr marL="84951" marR="84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OR=1.57</a:t>
                      </a:r>
                      <a:r>
                        <a:rPr lang="fr-FR" sz="2800" baseline="0" dirty="0" smtClean="0"/>
                        <a:t> </a:t>
                      </a:r>
                    </a:p>
                    <a:p>
                      <a:pPr algn="ctr"/>
                      <a:r>
                        <a:rPr lang="fr-FR" sz="2800" baseline="0" dirty="0" smtClean="0"/>
                        <a:t>(0.51</a:t>
                      </a:r>
                      <a:r>
                        <a:rPr lang="fr-FR" sz="2800" dirty="0" smtClean="0"/>
                        <a:t>–4.84)</a:t>
                      </a:r>
                      <a:endParaRPr lang="fr-FR" sz="2800" dirty="0"/>
                    </a:p>
                  </a:txBody>
                  <a:tcPr marL="84951" marR="84951" anchor="ctr"/>
                </a:tc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242D7B-A98F-4F5F-9078-E62E203D84B6}" type="slidenum">
              <a:rPr lang="fr-FR"/>
              <a:pPr>
                <a:defRPr/>
              </a:pPr>
              <a:t>25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2071670" y="4071942"/>
            <a:ext cx="4572032" cy="1143008"/>
          </a:xfrm>
          <a:prstGeom prst="roundRect">
            <a:avLst/>
          </a:prstGeom>
          <a:noFill/>
          <a:ln w="63500" cmpd="sng">
            <a:gradFill flip="none" rotWithShape="1">
              <a:gsLst>
                <a:gs pos="0">
                  <a:srgbClr val="FF0000"/>
                </a:gs>
                <a:gs pos="100000">
                  <a:srgbClr val="00B05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071670" y="2857496"/>
            <a:ext cx="4572032" cy="1143008"/>
          </a:xfrm>
          <a:prstGeom prst="roundRect">
            <a:avLst/>
          </a:prstGeom>
          <a:noFill/>
          <a:ln w="63500" cmpd="sng">
            <a:gradFill flip="none" rotWithShape="1">
              <a:gsLst>
                <a:gs pos="0">
                  <a:srgbClr val="FF0000"/>
                </a:gs>
                <a:gs pos="100000">
                  <a:srgbClr val="00B05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071688" y="5286375"/>
            <a:ext cx="4572000" cy="1143000"/>
          </a:xfrm>
          <a:prstGeom prst="roundRect">
            <a:avLst/>
          </a:prstGeom>
          <a:noFill/>
          <a:ln w="635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38630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3385" y="0"/>
            <a:ext cx="4630615" cy="125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0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518438"/>
              </p:ext>
            </p:extLst>
          </p:nvPr>
        </p:nvGraphicFramePr>
        <p:xfrm>
          <a:off x="2869346" y="120040"/>
          <a:ext cx="6078537" cy="714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Document" r:id="rId3" imgW="6604000" imgH="7772400" progId="Word.Document.8">
                  <p:embed/>
                </p:oleObj>
              </mc:Choice>
              <mc:Fallback>
                <p:oleObj name="Document" r:id="rId3" imgW="6604000" imgH="7772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9346" y="120040"/>
                        <a:ext cx="6078537" cy="714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990600" y="2661138"/>
            <a:ext cx="457200" cy="18288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81000" y="4800600"/>
            <a:ext cx="2133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x-none" sz="1800" dirty="0">
                <a:latin typeface="Comic Sans MS" charset="0"/>
              </a:rPr>
              <a:t>Economie proche de </a:t>
            </a:r>
            <a:r>
              <a:rPr lang="fr-FR" altLang="x-none" sz="1800" b="1" dirty="0">
                <a:solidFill>
                  <a:schemeClr val="accent3"/>
                </a:solidFill>
                <a:latin typeface="Comic Sans MS" charset="0"/>
              </a:rPr>
              <a:t>20%</a:t>
            </a:r>
            <a:r>
              <a:rPr lang="fr-FR" altLang="x-none" sz="1800" dirty="0">
                <a:solidFill>
                  <a:schemeClr val="accent3"/>
                </a:solidFill>
                <a:latin typeface="Comic Sans MS" charset="0"/>
              </a:rPr>
              <a:t> </a:t>
            </a:r>
            <a:r>
              <a:rPr lang="fr-FR" altLang="x-none" sz="1800" dirty="0">
                <a:latin typeface="Comic Sans MS" charset="0"/>
              </a:rPr>
              <a:t>quelque soit le système d ’intervention</a:t>
            </a:r>
            <a:endParaRPr lang="fr-FR" altLang="x-none" dirty="0"/>
          </a:p>
        </p:txBody>
      </p:sp>
    </p:spTree>
    <p:extLst>
      <p:ext uri="{BB962C8B-B14F-4D97-AF65-F5344CB8AC3E}">
        <p14:creationId xmlns:p14="http://schemas.microsoft.com/office/powerpoint/2010/main" val="1915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AIRBUS-ATB : 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>
                <a:solidFill>
                  <a:schemeClr val="tx1"/>
                </a:solidFill>
              </a:rPr>
              <a:t>L’objectif de notre projet est d’étendre les activités de </a:t>
            </a:r>
            <a:r>
              <a:rPr lang="fr-FR" dirty="0" err="1">
                <a:solidFill>
                  <a:schemeClr val="tx1"/>
                </a:solidFill>
              </a:rPr>
              <a:t>téléconseil</a:t>
            </a:r>
            <a:r>
              <a:rPr lang="fr-FR" dirty="0">
                <a:solidFill>
                  <a:schemeClr val="tx1"/>
                </a:solidFill>
              </a:rPr>
              <a:t> à destination des médecins généralistes à de nouveaux territoires par des équipes d’infectiologues volontaires. 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Nous </a:t>
            </a:r>
            <a:r>
              <a:rPr lang="fr-FR" dirty="0">
                <a:solidFill>
                  <a:schemeClr val="tx1"/>
                </a:solidFill>
              </a:rPr>
              <a:t>souhaitons évaluer les effets de cette activité sur l’évolution des consommations d’antibiotiques et sur les pratiques de prescription des médecins généralistes.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7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Descriptif de </a:t>
            </a:r>
            <a:r>
              <a:rPr lang="fr-FR" dirty="0" smtClean="0"/>
              <a:t>l’étude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6" y="437032"/>
            <a:ext cx="426726" cy="39968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t>28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323528" y="1628800"/>
          <a:ext cx="8640960" cy="4830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9979"/>
                <a:gridCol w="1676256"/>
                <a:gridCol w="3583789"/>
                <a:gridCol w="1600936"/>
              </a:tblGrid>
              <a:tr h="6700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</a:rPr>
                        <a:t>NOM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0000"/>
                          </a:solidFill>
                          <a:effectLst/>
                        </a:rPr>
                        <a:t>Prénom</a:t>
                      </a:r>
                      <a:endParaRPr lang="fr-FR" sz="2400" b="1"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</a:rPr>
                        <a:t>Ville/pays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</a:rPr>
                        <a:t>Recrutement attendu par mois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</a:tr>
              <a:tr h="294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cap="all">
                          <a:effectLst/>
                        </a:rPr>
                        <a:t>Pavese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Patricia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Grenoble ; 38 ; France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80-100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</a:tr>
              <a:tr h="294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KERNEIS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Solen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Paris ; 75 ; France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80-100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</a:tr>
              <a:tr h="294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CAZORLA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Céline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Saint Etienne ; 42 ; France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80-100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</a:tr>
              <a:tr h="294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cap="all">
                          <a:effectLst/>
                        </a:rPr>
                        <a:t>Issartel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Bertrand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Lyon ; 69 ; France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80-100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</a:tr>
              <a:tr h="294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MAILLET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Mylène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Annecy ; 74 ; France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80-100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</a:tr>
              <a:tr h="294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BALDEYROU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Marion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Rennes ; 35 ; France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80-100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</a:tr>
              <a:tr h="294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DIAMANTIS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Sylvain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Melun ; 77 ; France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80-100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</a:tr>
              <a:tr h="294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cap="all">
                          <a:effectLst/>
                        </a:rPr>
                        <a:t>Mondain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Véronique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Nice ; 06 ; France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80-100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</a:tr>
              <a:tr h="294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cap="all">
                          <a:effectLst/>
                        </a:rPr>
                        <a:t>Lesens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Olivier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Clermont-Ferrand ; 63 ; France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80-100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</a:tr>
              <a:tr h="294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ROGEAUX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Olivier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Chambéry ; 73 ; France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80-100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</a:tr>
              <a:tr h="294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cap="all">
                          <a:effectLst/>
                        </a:rPr>
                        <a:t>Boibieux 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André 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Lyon ; 69 ; France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80-100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</a:tr>
              <a:tr h="294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BONNET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Eric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Toulouse ; 31 ; France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effectLst/>
                        </a:rPr>
                        <a:t>80-100</a:t>
                      </a:r>
                      <a:endParaRPr lang="fr-FR" sz="240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</a:tr>
              <a:tr h="294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POITRENAUD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Delphine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Ajaccio; Corse ; 2A-2B; France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80-100</a:t>
                      </a:r>
                      <a:endParaRPr lang="fr-FR" sz="2400" dirty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0" marB="0" anchor="ctr"/>
                </a:tc>
              </a:tr>
            </a:tbl>
          </a:graphicData>
        </a:graphic>
      </p:graphicFrame>
      <p:sp>
        <p:nvSpPr>
          <p:cNvPr id="10" name="Titre 4"/>
          <p:cNvSpPr txBox="1">
            <a:spLocks/>
          </p:cNvSpPr>
          <p:nvPr/>
        </p:nvSpPr>
        <p:spPr>
          <a:xfrm>
            <a:off x="1043608" y="980728"/>
            <a:ext cx="7285856" cy="5659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FF0000"/>
                </a:solidFill>
              </a:rPr>
              <a:t>AIRBUS-ATB : 13 centres participant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Objectif principal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6" y="437032"/>
            <a:ext cx="426726" cy="39968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t>29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4275" y="1412776"/>
            <a:ext cx="89618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 smtClean="0"/>
              <a:t>Objectif principal: </a:t>
            </a:r>
            <a:r>
              <a:rPr lang="fr-FR" sz="2400" dirty="0" smtClean="0"/>
              <a:t>Déterminer </a:t>
            </a:r>
            <a:r>
              <a:rPr lang="fr-FR" sz="2400" dirty="0"/>
              <a:t>les effets du déploiement d’un dispositif de téléconseil infectiologique sur la consommation globale et par classes d’antibiotiques en médecine ambulatoire par rapport à l’absence d’intervention spécifique</a:t>
            </a:r>
            <a:r>
              <a:rPr lang="fr-FR" dirty="0"/>
              <a:t>.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1022" y="3573016"/>
            <a:ext cx="9132978" cy="2107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/>
              <a:t>Les consommations d’ATB seront analysées par ailleurs. Elles seront suivies à l’aide d’extractions mensuelles de la base SNIIRAM fournies par l’institut national des données de santé (INDS). </a:t>
            </a:r>
          </a:p>
        </p:txBody>
      </p:sp>
    </p:spTree>
    <p:extLst>
      <p:ext uri="{BB962C8B-B14F-4D97-AF65-F5344CB8AC3E}">
        <p14:creationId xmlns:p14="http://schemas.microsoft.com/office/powerpoint/2010/main" val="14300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0999" y="1707117"/>
            <a:ext cx="8415867" cy="1470025"/>
          </a:xfrm>
        </p:spPr>
        <p:txBody>
          <a:bodyPr>
            <a:noAutofit/>
          </a:bodyPr>
          <a:lstStyle/>
          <a:p>
            <a:r>
              <a:rPr lang="fr-FR" sz="3200" dirty="0"/>
              <a:t>Lancement </a:t>
            </a:r>
            <a:r>
              <a:rPr lang="fr-FR" sz="3200" dirty="0" smtClean="0"/>
              <a:t>officiel </a:t>
            </a:r>
            <a:r>
              <a:rPr lang="fr-FR" sz="3200" dirty="0"/>
              <a:t>de l’outil de recueil des avis des </a:t>
            </a:r>
            <a:r>
              <a:rPr lang="fr-FR" sz="3200" dirty="0" err="1"/>
              <a:t>référents</a:t>
            </a:r>
            <a:r>
              <a:rPr lang="fr-FR" sz="3200" dirty="0"/>
              <a:t>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et </a:t>
            </a:r>
            <a:r>
              <a:rPr lang="fr-FR" sz="3200" dirty="0"/>
              <a:t>premiers </a:t>
            </a:r>
            <a:r>
              <a:rPr lang="fr-FR" sz="3200" dirty="0" err="1"/>
              <a:t>résultats</a:t>
            </a:r>
            <a:r>
              <a:rPr lang="fr-FR" sz="3200" dirty="0"/>
              <a:t> de l’</a:t>
            </a:r>
            <a:r>
              <a:rPr lang="fr-FR" sz="3200" dirty="0" err="1"/>
              <a:t>étude</a:t>
            </a:r>
            <a:r>
              <a:rPr lang="fr-FR" sz="3200" dirty="0"/>
              <a:t> </a:t>
            </a:r>
            <a:r>
              <a:rPr lang="fr-FR" sz="3200" dirty="0" smtClean="0"/>
              <a:t>AIRBUS-ATB</a:t>
            </a:r>
            <a:endParaRPr lang="fr-FR" sz="3200" dirty="0">
              <a:effectLst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18143" y="3414095"/>
            <a:ext cx="6400800" cy="17526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"/>
                <a:cs typeface="Arial"/>
              </a:rPr>
              <a:t>PAVESE Patricia, STAHL Jean-Paul</a:t>
            </a:r>
            <a:endParaRPr lang="fr-FR" sz="2800" dirty="0">
              <a:latin typeface="Arial"/>
              <a:cs typeface="Arial"/>
            </a:endParaRPr>
          </a:p>
        </p:txBody>
      </p:sp>
      <p:pic>
        <p:nvPicPr>
          <p:cNvPr id="5" name="Image 4" descr="jra2019_vignette large_20c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104720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812" y="4290395"/>
            <a:ext cx="20732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ppavese\Desktop\logo-ug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592638"/>
            <a:ext cx="23495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5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55835"/>
            <a:ext cx="9144000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Objectifs secondaires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6" y="437032"/>
            <a:ext cx="426726" cy="39968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t>30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881260" cy="435133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Qualifier </a:t>
            </a:r>
            <a:r>
              <a:rPr lang="fr-FR" sz="2400" dirty="0"/>
              <a:t>les besoins de conseils des généralistes en infectiologie</a:t>
            </a:r>
            <a:r>
              <a:rPr lang="fr-FR" sz="2400" dirty="0" smtClean="0"/>
              <a:t>.</a:t>
            </a:r>
            <a:endParaRPr lang="fr-FR" sz="2400" dirty="0"/>
          </a:p>
          <a:p>
            <a:r>
              <a:rPr lang="fr-FR" sz="2400" dirty="0" smtClean="0"/>
              <a:t>Etudier </a:t>
            </a:r>
            <a:r>
              <a:rPr lang="fr-FR" sz="2400" dirty="0"/>
              <a:t>les réponses apportées par les référents infectiologues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      (</a:t>
            </a:r>
            <a:r>
              <a:rPr lang="fr-FR" sz="2400" dirty="0"/>
              <a:t>type de réponse, temps passé</a:t>
            </a:r>
            <a:r>
              <a:rPr lang="fr-FR" sz="2400" dirty="0" smtClean="0"/>
              <a:t>).</a:t>
            </a:r>
            <a:endParaRPr lang="fr-FR" sz="2400" dirty="0"/>
          </a:p>
          <a:p>
            <a:r>
              <a:rPr lang="fr-FR" sz="2400" dirty="0" smtClean="0"/>
              <a:t>Etudier </a:t>
            </a:r>
            <a:r>
              <a:rPr lang="fr-FR" sz="2400" dirty="0"/>
              <a:t>l’observance de ces conseils par les médecins généralistes.</a:t>
            </a:r>
          </a:p>
          <a:p>
            <a:r>
              <a:rPr lang="fr-FR" sz="2400" dirty="0" smtClean="0"/>
              <a:t>Etudier </a:t>
            </a:r>
            <a:r>
              <a:rPr lang="fr-FR" sz="2400" dirty="0"/>
              <a:t>l’impact des conseils sur le parcours de soins des patients.</a:t>
            </a:r>
          </a:p>
          <a:p>
            <a:r>
              <a:rPr lang="fr-FR" sz="2400" dirty="0" smtClean="0"/>
              <a:t>Etudier </a:t>
            </a:r>
            <a:r>
              <a:rPr lang="fr-FR" sz="2400" dirty="0"/>
              <a:t>l’opinion des médecins généralistes requérant sur le dispositif.</a:t>
            </a:r>
          </a:p>
        </p:txBody>
      </p:sp>
    </p:spTree>
    <p:extLst>
      <p:ext uri="{BB962C8B-B14F-4D97-AF65-F5344CB8AC3E}">
        <p14:creationId xmlns:p14="http://schemas.microsoft.com/office/powerpoint/2010/main" val="792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</a:t>
            </a:r>
            <a:r>
              <a:rPr lang="fr-FR" dirty="0" smtClean="0"/>
              <a:t>éroulé </a:t>
            </a:r>
            <a:r>
              <a:rPr lang="fr-FR" dirty="0"/>
              <a:t>de l’étude  </a:t>
            </a:r>
            <a:r>
              <a:rPr lang="fr-FR" dirty="0" smtClean="0"/>
              <a:t>: Phase </a:t>
            </a:r>
            <a:r>
              <a:rPr lang="fr-FR" dirty="0"/>
              <a:t>I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6" y="437032"/>
            <a:ext cx="426726" cy="39968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t>31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8744" y="162880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Envoi document d’information aux généralistes </a:t>
            </a:r>
            <a:r>
              <a:rPr lang="fr-FR" sz="2800" dirty="0" smtClean="0"/>
              <a:t>du secteur concerné</a:t>
            </a:r>
            <a:endParaRPr lang="fr-FR" sz="28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835696" y="2924944"/>
          <a:ext cx="5849620" cy="2400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6080"/>
                <a:gridCol w="2923540"/>
              </a:tblGrid>
              <a:tr h="3517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2250440" algn="l"/>
                          <a:tab pos="3780790" algn="l"/>
                          <a:tab pos="4050665" algn="l"/>
                        </a:tabLst>
                      </a:pPr>
                      <a:r>
                        <a:rPr lang="fr-FR" sz="1500" dirty="0">
                          <a:effectLst/>
                        </a:rPr>
                        <a:t>FORMULAIRE D’INFORMATION 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Titre identifiant la recherche : Avis Infectiologues référents sur le Bon USage des-ATB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AIRBUS-ATB</a:t>
                      </a:r>
                      <a:endParaRPr lang="fr-FR" sz="1100">
                        <a:effectLst/>
                        <a:latin typeface="Garamond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Médecin investigateur responsable de l’étude : </a:t>
                      </a:r>
                      <a:endParaRPr lang="fr-FR" sz="1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Dr Patricia PAVESE</a:t>
                      </a:r>
                      <a:endParaRPr lang="fr-FR" sz="1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Coordonnées :</a:t>
                      </a:r>
                      <a:endParaRPr lang="fr-FR" sz="1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CHU Grenoble Alpes, service xxx</a:t>
                      </a:r>
                      <a:endParaRPr lang="fr-FR" sz="1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CS10217 CHU, 38043 GRENOBLE Cedex 09 </a:t>
                      </a:r>
                      <a:endParaRPr lang="fr-FR" sz="1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Tel : 04 76 76 75 75</a:t>
                      </a:r>
                      <a:endParaRPr lang="fr-FR" sz="1100" dirty="0">
                        <a:effectLst/>
                        <a:latin typeface="Garamond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Promoteur : CHU Grenoble Alpes</a:t>
                      </a:r>
                      <a:endParaRPr lang="fr-FR" sz="1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Coordonnées :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2250440" algn="l"/>
                          <a:tab pos="3780790" algn="l"/>
                          <a:tab pos="4050665" algn="l"/>
                        </a:tabLst>
                      </a:pPr>
                      <a:r>
                        <a:rPr lang="fr-FR" sz="1000" dirty="0">
                          <a:effectLst/>
                        </a:rPr>
                        <a:t>CHU Grenoble Alpes</a:t>
                      </a:r>
                      <a:br>
                        <a:rPr lang="fr-FR" sz="1000" dirty="0">
                          <a:effectLst/>
                        </a:rPr>
                      </a:br>
                      <a:r>
                        <a:rPr lang="fr-FR" sz="1000" dirty="0">
                          <a:effectLst/>
                        </a:rPr>
                        <a:t>Direction à la Recherche Clinique et à l'Innovation</a:t>
                      </a:r>
                      <a:br>
                        <a:rPr lang="fr-FR" sz="1000" dirty="0">
                          <a:effectLst/>
                        </a:rPr>
                      </a:br>
                      <a:r>
                        <a:rPr lang="fr-FR" sz="1000" dirty="0">
                          <a:effectLst/>
                        </a:rPr>
                        <a:t>Pavillon Dauphiné – Rez-de-chaussée </a:t>
                      </a:r>
                      <a:br>
                        <a:rPr lang="fr-FR" sz="1000" dirty="0">
                          <a:effectLst/>
                        </a:rPr>
                      </a:br>
                      <a:r>
                        <a:rPr lang="fr-FR" sz="1000" dirty="0">
                          <a:effectLst/>
                        </a:rPr>
                        <a:t>CS 10217 38043 GRENOBLE Cedex 9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2250440" algn="l"/>
                          <a:tab pos="3780790" algn="l"/>
                          <a:tab pos="4050665" algn="l"/>
                        </a:tabLst>
                      </a:pPr>
                      <a:r>
                        <a:rPr lang="fr-FR" sz="1000" dirty="0">
                          <a:effectLst/>
                        </a:rPr>
                        <a:t>Tel : 04 76 76 59 57</a:t>
                      </a:r>
                      <a:endParaRPr lang="fr-FR" sz="1100" dirty="0">
                        <a:effectLst/>
                        <a:latin typeface="Garamond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</a:t>
            </a:r>
            <a:r>
              <a:rPr lang="fr-FR" dirty="0" smtClean="0"/>
              <a:t>éroulé </a:t>
            </a:r>
            <a:r>
              <a:rPr lang="fr-FR" dirty="0"/>
              <a:t>de l’étude </a:t>
            </a:r>
            <a:r>
              <a:rPr lang="fr-FR" dirty="0" smtClean="0"/>
              <a:t>: </a:t>
            </a:r>
            <a:r>
              <a:rPr lang="fr-FR" dirty="0"/>
              <a:t>Phase </a:t>
            </a:r>
            <a:r>
              <a:rPr lang="fr-FR" dirty="0" smtClean="0"/>
              <a:t>I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6" y="437032"/>
            <a:ext cx="426726" cy="39968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92452"/>
            <a:ext cx="2133600" cy="365125"/>
          </a:xfrm>
        </p:spPr>
        <p:txBody>
          <a:bodyPr/>
          <a:lstStyle/>
          <a:p>
            <a:fld id="{BCDC11E5-6E9B-4C05-9F01-E8797505CD80}" type="slidenum">
              <a:rPr lang="fr-FR" smtClean="0"/>
              <a:t>32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79512" y="1072118"/>
            <a:ext cx="8748464" cy="1152128"/>
          </a:xfrm>
        </p:spPr>
        <p:txBody>
          <a:bodyPr>
            <a:normAutofit/>
          </a:bodyPr>
          <a:lstStyle/>
          <a:p>
            <a:r>
              <a:rPr lang="fr-FR" sz="2800" dirty="0"/>
              <a:t>Enregistrement des avis donnés aux </a:t>
            </a:r>
            <a:r>
              <a:rPr lang="fr-FR" sz="2800" dirty="0" smtClean="0"/>
              <a:t>généralistes sur le document source</a:t>
            </a:r>
            <a:endParaRPr lang="fr-FR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1" y="2204864"/>
            <a:ext cx="8379865" cy="41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403648" y="4869160"/>
            <a:ext cx="151216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2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</a:t>
            </a:r>
            <a:r>
              <a:rPr lang="fr-FR" dirty="0" smtClean="0"/>
              <a:t>éroulé </a:t>
            </a:r>
            <a:r>
              <a:rPr lang="fr-FR" dirty="0"/>
              <a:t>de l’étude </a:t>
            </a:r>
            <a:r>
              <a:rPr lang="fr-FR" dirty="0" smtClean="0"/>
              <a:t>: </a:t>
            </a:r>
            <a:r>
              <a:rPr lang="fr-FR" dirty="0"/>
              <a:t>Phase </a:t>
            </a:r>
            <a:r>
              <a:rPr lang="fr-FR" dirty="0" smtClean="0"/>
              <a:t>I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6" y="437032"/>
            <a:ext cx="426726" cy="39968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t>33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95535" y="1124744"/>
            <a:ext cx="8451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médecins généralistes qui ont reçu un conseil thérapeutique ATB seront rappelés à J7 pour évaluer l’évolution du patient concerné par un ARC situé à Grenoble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0"/>
            <a:ext cx="3744416" cy="469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</a:t>
            </a:r>
            <a:r>
              <a:rPr lang="fr-FR" dirty="0" smtClean="0"/>
              <a:t>éroulé </a:t>
            </a:r>
            <a:r>
              <a:rPr lang="fr-FR" dirty="0"/>
              <a:t>de l’étude </a:t>
            </a:r>
            <a:r>
              <a:rPr lang="fr-FR" dirty="0" smtClean="0"/>
              <a:t>(5): En résumé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6" y="437032"/>
            <a:ext cx="426726" cy="39968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11E5-6E9B-4C05-9F01-E8797505CD80}" type="slidenum">
              <a:rPr lang="fr-FR" smtClean="0"/>
              <a:t>34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61510" y="2073352"/>
            <a:ext cx="9046237" cy="2814003"/>
            <a:chOff x="161510" y="1614194"/>
            <a:chExt cx="9046237" cy="2814003"/>
          </a:xfrm>
        </p:grpSpPr>
        <p:sp>
          <p:nvSpPr>
            <p:cNvPr id="8" name="Flèche droite 7"/>
            <p:cNvSpPr/>
            <p:nvPr/>
          </p:nvSpPr>
          <p:spPr>
            <a:xfrm>
              <a:off x="1115842" y="3052807"/>
              <a:ext cx="7956657" cy="855095"/>
            </a:xfrm>
            <a:prstGeom prst="right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161510" y="1680413"/>
              <a:ext cx="2350127" cy="1388547"/>
              <a:chOff x="854153" y="1680413"/>
              <a:chExt cx="2350127" cy="1388547"/>
            </a:xfrm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1106614" y="1680413"/>
                <a:ext cx="1845206" cy="138854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32" name="Rectangle 31"/>
              <p:cNvSpPr/>
              <p:nvPr/>
            </p:nvSpPr>
            <p:spPr>
              <a:xfrm>
                <a:off x="854153" y="1763815"/>
                <a:ext cx="2350127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 smtClean="0"/>
                  <a:t>Envoi document d’information/</a:t>
                </a:r>
              </a:p>
              <a:p>
                <a:pPr algn="ctr"/>
                <a:r>
                  <a:rPr lang="fr-FR" sz="1400" dirty="0" smtClean="0"/>
                  <a:t>formulaire d’opposition</a:t>
                </a:r>
              </a:p>
              <a:p>
                <a:pPr algn="ctr"/>
                <a:r>
                  <a:rPr lang="fr-FR" sz="1400" dirty="0" smtClean="0"/>
                  <a:t> aux généralistes </a:t>
                </a:r>
              </a:p>
              <a:p>
                <a:pPr algn="ctr"/>
                <a:r>
                  <a:rPr lang="fr-FR" sz="1400" dirty="0" smtClean="0"/>
                  <a:t>de votre département</a:t>
                </a:r>
                <a:endParaRPr lang="fr-FR" sz="1400" dirty="0"/>
              </a:p>
            </p:txBody>
          </p:sp>
        </p:grpSp>
        <p:sp>
          <p:nvSpPr>
            <p:cNvPr id="10" name="Rectangle à coins arrondis 9"/>
            <p:cNvSpPr/>
            <p:nvPr/>
          </p:nvSpPr>
          <p:spPr>
            <a:xfrm>
              <a:off x="2321750" y="1680413"/>
              <a:ext cx="1248707" cy="137231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302634" y="1769851"/>
              <a:ext cx="127770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/>
                <a:t>Mise en place /mail d’activation centre </a:t>
              </a:r>
              <a:endParaRPr lang="fr-FR" sz="1400" dirty="0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5199569" y="1636033"/>
              <a:ext cx="1390642" cy="1372318"/>
              <a:chOff x="3091348" y="4014065"/>
              <a:chExt cx="1390642" cy="1372318"/>
            </a:xfrm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3091348" y="4014065"/>
                <a:ext cx="1390642" cy="137231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30" name="Rectangle 29"/>
              <p:cNvSpPr/>
              <p:nvPr/>
            </p:nvSpPr>
            <p:spPr>
              <a:xfrm>
                <a:off x="3118268" y="4275664"/>
                <a:ext cx="135041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 smtClean="0"/>
                  <a:t>Rappel à J7 pour les conseil thérapeutique</a:t>
                </a:r>
              </a:p>
              <a:p>
                <a:pPr algn="ctr"/>
                <a:endParaRPr lang="fr-FR" sz="1400" dirty="0"/>
              </a:p>
            </p:txBody>
          </p:sp>
        </p:grpSp>
        <p:grpSp>
          <p:nvGrpSpPr>
            <p:cNvPr id="13" name="Groupe 12"/>
            <p:cNvGrpSpPr/>
            <p:nvPr/>
          </p:nvGrpSpPr>
          <p:grpSpPr>
            <a:xfrm>
              <a:off x="3716905" y="1662431"/>
              <a:ext cx="1390642" cy="1372318"/>
              <a:chOff x="3091348" y="4014065"/>
              <a:chExt cx="1390642" cy="1372318"/>
            </a:xfrm>
          </p:grpSpPr>
          <p:sp>
            <p:nvSpPr>
              <p:cNvPr id="27" name="Rectangle à coins arrondis 26"/>
              <p:cNvSpPr/>
              <p:nvPr/>
            </p:nvSpPr>
            <p:spPr>
              <a:xfrm>
                <a:off x="3091348" y="4014065"/>
                <a:ext cx="1390642" cy="137231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8" name="Rectangle 27"/>
              <p:cNvSpPr/>
              <p:nvPr/>
            </p:nvSpPr>
            <p:spPr>
              <a:xfrm>
                <a:off x="3131579" y="4095389"/>
                <a:ext cx="135041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 smtClean="0"/>
                  <a:t>Enregistrement des avis</a:t>
                </a:r>
              </a:p>
              <a:p>
                <a:pPr algn="ctr"/>
                <a:endParaRPr lang="fr-FR" sz="1400" dirty="0"/>
              </a:p>
              <a:p>
                <a:pPr algn="ctr"/>
                <a:r>
                  <a:rPr lang="fr-FR" sz="1400" dirty="0" smtClean="0"/>
                  <a:t>Papier/eCRF</a:t>
                </a:r>
                <a:endParaRPr lang="fr-FR" sz="1400" dirty="0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2321750" y="3907902"/>
              <a:ext cx="4185465" cy="117630"/>
              <a:chOff x="2321750" y="3907902"/>
              <a:chExt cx="4185465" cy="117630"/>
            </a:xfrm>
          </p:grpSpPr>
          <p:cxnSp>
            <p:nvCxnSpPr>
              <p:cNvPr id="24" name="Connecteur droit 23"/>
              <p:cNvCxnSpPr/>
              <p:nvPr/>
            </p:nvCxnSpPr>
            <p:spPr>
              <a:xfrm>
                <a:off x="2321750" y="3966717"/>
                <a:ext cx="4185465" cy="2343"/>
              </a:xfrm>
              <a:prstGeom prst="line">
                <a:avLst/>
              </a:prstGeom>
              <a:ln w="2222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2326674" y="3907902"/>
                <a:ext cx="0" cy="117630"/>
              </a:xfrm>
              <a:prstGeom prst="line">
                <a:avLst/>
              </a:prstGeom>
              <a:ln w="2222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6507215" y="3907902"/>
                <a:ext cx="0" cy="117630"/>
              </a:xfrm>
              <a:prstGeom prst="line">
                <a:avLst/>
              </a:prstGeom>
              <a:ln w="2222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ZoneTexte 14"/>
            <p:cNvSpPr txBox="1"/>
            <p:nvPr/>
          </p:nvSpPr>
          <p:spPr>
            <a:xfrm>
              <a:off x="2987014" y="4058865"/>
              <a:ext cx="2890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Phase I</a:t>
              </a:r>
              <a:endParaRPr lang="fr-FR" dirty="0"/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6687235" y="3909073"/>
              <a:ext cx="2150373" cy="117630"/>
              <a:chOff x="2321750" y="3907902"/>
              <a:chExt cx="4185465" cy="117630"/>
            </a:xfrm>
          </p:grpSpPr>
          <p:cxnSp>
            <p:nvCxnSpPr>
              <p:cNvPr id="21" name="Connecteur droit 20"/>
              <p:cNvCxnSpPr/>
              <p:nvPr/>
            </p:nvCxnSpPr>
            <p:spPr>
              <a:xfrm>
                <a:off x="2321750" y="3966717"/>
                <a:ext cx="4185465" cy="2343"/>
              </a:xfrm>
              <a:prstGeom prst="line">
                <a:avLst/>
              </a:prstGeom>
              <a:ln w="2222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2326674" y="3907902"/>
                <a:ext cx="0" cy="117630"/>
              </a:xfrm>
              <a:prstGeom prst="line">
                <a:avLst/>
              </a:prstGeom>
              <a:ln w="2222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6507215" y="3907902"/>
                <a:ext cx="0" cy="117630"/>
              </a:xfrm>
              <a:prstGeom prst="line">
                <a:avLst/>
              </a:prstGeom>
              <a:ln w="2222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ZoneTexte 16"/>
            <p:cNvSpPr txBox="1"/>
            <p:nvPr/>
          </p:nvSpPr>
          <p:spPr>
            <a:xfrm>
              <a:off x="6317094" y="4058865"/>
              <a:ext cx="2890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Phase II</a:t>
              </a:r>
              <a:endParaRPr lang="fr-FR" dirty="0"/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7067100" y="1614194"/>
              <a:ext cx="1390642" cy="1372318"/>
              <a:chOff x="3091348" y="4014065"/>
              <a:chExt cx="1390642" cy="1372318"/>
            </a:xfrm>
          </p:grpSpPr>
          <p:sp>
            <p:nvSpPr>
              <p:cNvPr id="19" name="Rectangle à coins arrondis 18"/>
              <p:cNvSpPr/>
              <p:nvPr/>
            </p:nvSpPr>
            <p:spPr>
              <a:xfrm>
                <a:off x="3091348" y="4014065"/>
                <a:ext cx="1390642" cy="137231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3118268" y="4275664"/>
                <a:ext cx="135041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 smtClean="0"/>
                  <a:t>Analyse de la consommation des ATB</a:t>
                </a:r>
                <a:endParaRPr lang="fr-FR" sz="1400" dirty="0"/>
              </a:p>
            </p:txBody>
          </p:sp>
        </p:grpSp>
      </p:grpSp>
      <p:sp>
        <p:nvSpPr>
          <p:cNvPr id="3" name="ZoneTexte 2"/>
          <p:cNvSpPr txBox="1"/>
          <p:nvPr/>
        </p:nvSpPr>
        <p:spPr>
          <a:xfrm>
            <a:off x="4185995" y="4887355"/>
            <a:ext cx="181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77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Premiers 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Mise en place dans 8 centres/13</a:t>
            </a:r>
          </a:p>
          <a:p>
            <a:r>
              <a:rPr lang="fr-FR" dirty="0" smtClean="0"/>
              <a:t>Top départ de l’enregistrement après les JNI</a:t>
            </a:r>
          </a:p>
          <a:p>
            <a:r>
              <a:rPr lang="fr-FR" dirty="0" smtClean="0"/>
              <a:t>CHU GA : enregistrement depuis le 14 mai 2019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89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640" y="218349"/>
            <a:ext cx="8229600" cy="776079"/>
          </a:xfrm>
        </p:spPr>
        <p:txBody>
          <a:bodyPr>
            <a:noAutofit/>
          </a:bodyPr>
          <a:lstStyle/>
          <a:p>
            <a:r>
              <a:rPr lang="fr-FR" sz="2800" dirty="0" smtClean="0"/>
              <a:t>Quelques éléments sur 1 mois d’enregistrement…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14400" y="1034808"/>
            <a:ext cx="8229600" cy="2614748"/>
          </a:xfrm>
        </p:spPr>
        <p:txBody>
          <a:bodyPr>
            <a:noAutofit/>
          </a:bodyPr>
          <a:lstStyle/>
          <a:p>
            <a:r>
              <a:rPr lang="fr-FR" sz="1800" dirty="0" smtClean="0"/>
              <a:t>Pas si simple de coordonner tous le monde dans une équipe</a:t>
            </a:r>
          </a:p>
          <a:p>
            <a:r>
              <a:rPr lang="fr-FR" sz="1800" dirty="0" smtClean="0"/>
              <a:t>97 avis aux médecins généralistes / 26 pour un conseil thérapeutique</a:t>
            </a:r>
          </a:p>
          <a:p>
            <a:r>
              <a:rPr lang="fr-FR" sz="1800" dirty="0" smtClean="0"/>
              <a:t>62 % des MG requérant sont des femmes, </a:t>
            </a:r>
          </a:p>
          <a:p>
            <a:r>
              <a:rPr lang="fr-FR" sz="1800" dirty="0" smtClean="0"/>
              <a:t>Mode d’exercice : seul 38% / cabinet de groupe 47% / maison de santé 9%; remplaçant 27%</a:t>
            </a:r>
          </a:p>
          <a:p>
            <a:r>
              <a:rPr lang="fr-FR" sz="1800" dirty="0" smtClean="0"/>
              <a:t>territoire couvert par le service large</a:t>
            </a:r>
          </a:p>
          <a:p>
            <a:r>
              <a:rPr lang="fr-FR" sz="1800" dirty="0"/>
              <a:t>Age </a:t>
            </a:r>
            <a:r>
              <a:rPr lang="fr-FR" sz="1800" dirty="0" smtClean="0"/>
              <a:t>moyen MG</a:t>
            </a:r>
            <a:r>
              <a:rPr lang="fr-FR" sz="1800" dirty="0"/>
              <a:t> : 42,63 ans  </a:t>
            </a:r>
            <a:r>
              <a:rPr lang="fr-FR" sz="1800" dirty="0" smtClean="0"/>
              <a:t>Ancienneté moyenne</a:t>
            </a:r>
            <a:r>
              <a:rPr lang="fr-FR" sz="1800" dirty="0"/>
              <a:t> : 14.39  ans </a:t>
            </a:r>
            <a:endParaRPr lang="fr-FR" sz="1800" dirty="0" smtClean="0"/>
          </a:p>
          <a:p>
            <a:r>
              <a:rPr lang="fr-FR" sz="1800" b="1" dirty="0" smtClean="0"/>
              <a:t>Motif d’appel</a:t>
            </a:r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/>
          </a:p>
          <a:p>
            <a:endParaRPr lang="fr-FR" sz="1800" b="1" dirty="0" smtClean="0"/>
          </a:p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endParaRPr lang="fr-FR" sz="1800" b="1" dirty="0" smtClean="0"/>
          </a:p>
          <a:p>
            <a:r>
              <a:rPr lang="fr-FR" sz="1800" b="1" dirty="0" smtClean="0"/>
              <a:t>Hospitalisation</a:t>
            </a:r>
            <a:r>
              <a:rPr lang="fr-FR" sz="1800" b="1" dirty="0"/>
              <a:t> : Temps passé pour l’organisation : </a:t>
            </a:r>
            <a:r>
              <a:rPr lang="fr-FR" sz="1800" dirty="0" smtClean="0"/>
              <a:t>moyenne 27 </a:t>
            </a:r>
            <a:r>
              <a:rPr lang="fr-FR" sz="1800" dirty="0"/>
              <a:t>min 42 </a:t>
            </a:r>
            <a:r>
              <a:rPr lang="fr-FR" sz="1800" dirty="0" smtClean="0"/>
              <a:t>s</a:t>
            </a:r>
          </a:p>
          <a:p>
            <a:r>
              <a:rPr lang="fr-FR" sz="1800" b="1" dirty="0"/>
              <a:t>Temps passé pour le conseil :  </a:t>
            </a:r>
            <a:r>
              <a:rPr lang="fr-FR" sz="1800" dirty="0" smtClean="0"/>
              <a:t>moyenne 8min </a:t>
            </a:r>
            <a:r>
              <a:rPr lang="fr-FR" sz="1800" dirty="0"/>
              <a:t>46 s</a:t>
            </a:r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8" name="Rectangle 7"/>
          <p:cNvSpPr/>
          <p:nvPr/>
        </p:nvSpPr>
        <p:spPr>
          <a:xfrm>
            <a:off x="1863634" y="3694005"/>
            <a:ext cx="3814355" cy="21407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989908" y="369400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Organisation hospitalisation	</a:t>
            </a:r>
            <a:r>
              <a:rPr lang="fr-FR" dirty="0" smtClean="0"/>
              <a:t>8 %</a:t>
            </a:r>
          </a:p>
          <a:p>
            <a:r>
              <a:rPr lang="fr-FR" dirty="0" smtClean="0"/>
              <a:t>Organisation </a:t>
            </a:r>
            <a:r>
              <a:rPr lang="fr-FR" dirty="0"/>
              <a:t>consultation	</a:t>
            </a:r>
            <a:r>
              <a:rPr lang="fr-FR" dirty="0" smtClean="0"/>
              <a:t>5 %</a:t>
            </a:r>
            <a:endParaRPr lang="fr-FR" dirty="0"/>
          </a:p>
          <a:p>
            <a:r>
              <a:rPr lang="fr-FR" dirty="0"/>
              <a:t>Question diagnostique	</a:t>
            </a:r>
            <a:r>
              <a:rPr lang="fr-FR" dirty="0" smtClean="0"/>
              <a:t>	30 %</a:t>
            </a:r>
            <a:endParaRPr lang="fr-FR" dirty="0"/>
          </a:p>
          <a:p>
            <a:r>
              <a:rPr lang="fr-FR" dirty="0"/>
              <a:t>Choix ATB	</a:t>
            </a:r>
            <a:r>
              <a:rPr lang="fr-FR" dirty="0" smtClean="0"/>
              <a:t>			28 %</a:t>
            </a:r>
            <a:endParaRPr lang="fr-FR" dirty="0"/>
          </a:p>
          <a:p>
            <a:r>
              <a:rPr lang="fr-FR" dirty="0"/>
              <a:t>Vaccination	</a:t>
            </a:r>
            <a:r>
              <a:rPr lang="fr-FR" dirty="0" smtClean="0"/>
              <a:t>			5 %</a:t>
            </a:r>
            <a:endParaRPr lang="fr-FR" dirty="0"/>
          </a:p>
          <a:p>
            <a:r>
              <a:rPr lang="fr-FR" dirty="0"/>
              <a:t>AES	</a:t>
            </a:r>
            <a:r>
              <a:rPr lang="fr-FR" dirty="0" smtClean="0"/>
              <a:t>					1 %</a:t>
            </a:r>
            <a:endParaRPr lang="fr-FR" dirty="0"/>
          </a:p>
          <a:p>
            <a:r>
              <a:rPr lang="fr-FR" dirty="0"/>
              <a:t>Information générale	</a:t>
            </a:r>
            <a:r>
              <a:rPr lang="fr-FR" dirty="0" smtClean="0"/>
              <a:t>	11 %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5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Motivation pour l’appel </a:t>
            </a:r>
            <a:r>
              <a:rPr lang="fr-FR" sz="2400" dirty="0" smtClean="0"/>
              <a:t>n=19</a:t>
            </a:r>
            <a:endParaRPr lang="fr-F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14" y="1439007"/>
            <a:ext cx="6865983" cy="421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9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19753" y="4775167"/>
            <a:ext cx="2497015" cy="8909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19754" y="3241940"/>
            <a:ext cx="2497015" cy="8909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719754" y="1735015"/>
            <a:ext cx="2497015" cy="8909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Suivi des avis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35016" y="1277649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fr-FR" sz="2400" b="1" dirty="0" smtClean="0"/>
              <a:t>Suivi des recommandations pour le traitement antibiotique</a:t>
            </a:r>
          </a:p>
          <a:p>
            <a:endParaRPr lang="fr-FR" sz="2400" dirty="0" smtClean="0"/>
          </a:p>
          <a:p>
            <a:pPr marL="1257300" lvl="3" indent="0">
              <a:buNone/>
            </a:pPr>
            <a:r>
              <a:rPr lang="fr-FR" sz="1900" b="1" dirty="0"/>
              <a:t>Tout à fait	</a:t>
            </a:r>
            <a:r>
              <a:rPr lang="fr-FR" sz="1900" b="1" dirty="0" smtClean="0"/>
              <a:t>	19/19</a:t>
            </a:r>
            <a:endParaRPr lang="fr-FR" sz="1900" b="1" dirty="0"/>
          </a:p>
          <a:p>
            <a:pPr marL="1257300" lvl="3" indent="0">
              <a:buNone/>
            </a:pPr>
            <a:r>
              <a:rPr lang="fr-FR" sz="1900" b="1" dirty="0"/>
              <a:t>Plutôt oui	</a:t>
            </a:r>
            <a:r>
              <a:rPr lang="fr-FR" sz="1900" b="1" dirty="0" smtClean="0"/>
              <a:t>	0 </a:t>
            </a:r>
            <a:endParaRPr lang="fr-FR" sz="1900" b="1" dirty="0"/>
          </a:p>
          <a:p>
            <a:pPr marL="1257300" lvl="3" indent="0">
              <a:buNone/>
            </a:pPr>
            <a:r>
              <a:rPr lang="fr-FR" sz="1900" b="1" dirty="0"/>
              <a:t>Plutôt non	</a:t>
            </a:r>
            <a:r>
              <a:rPr lang="fr-FR" sz="1900" b="1" dirty="0" smtClean="0"/>
              <a:t>	0</a:t>
            </a:r>
            <a:endParaRPr lang="fr-FR" sz="1900" b="1" dirty="0"/>
          </a:p>
          <a:p>
            <a:pPr marL="1257300" lvl="3" indent="0">
              <a:buNone/>
            </a:pPr>
            <a:r>
              <a:rPr lang="fr-FR" sz="1900" b="1" dirty="0"/>
              <a:t>Vraiment pas	</a:t>
            </a:r>
            <a:r>
              <a:rPr lang="fr-FR" sz="1900" b="1" dirty="0" smtClean="0"/>
              <a:t>	0 </a:t>
            </a:r>
          </a:p>
          <a:p>
            <a:pPr marL="1257300" lvl="3" indent="0">
              <a:buNone/>
            </a:pPr>
            <a:endParaRPr lang="fr-FR" sz="1700" dirty="0" smtClean="0"/>
          </a:p>
          <a:p>
            <a:r>
              <a:rPr lang="fr-FR" sz="2400" b="1" dirty="0" smtClean="0"/>
              <a:t>Suivi des recommandations pour le bilan paraclinique</a:t>
            </a:r>
          </a:p>
          <a:p>
            <a:endParaRPr lang="fr-FR" sz="2400" dirty="0" smtClean="0"/>
          </a:p>
          <a:p>
            <a:pPr marL="1257300" lvl="3" indent="0">
              <a:buNone/>
            </a:pPr>
            <a:r>
              <a:rPr lang="fr-FR" sz="1900" b="1" dirty="0"/>
              <a:t>Tout à fait	</a:t>
            </a:r>
            <a:r>
              <a:rPr lang="fr-FR" sz="1900" b="1" dirty="0" smtClean="0"/>
              <a:t>	19/19</a:t>
            </a:r>
            <a:endParaRPr lang="fr-FR" sz="1900" b="1" dirty="0"/>
          </a:p>
          <a:p>
            <a:pPr marL="1257300" lvl="3" indent="0">
              <a:buNone/>
            </a:pPr>
            <a:r>
              <a:rPr lang="fr-FR" sz="1900" b="1" dirty="0"/>
              <a:t>Plutôt oui	</a:t>
            </a:r>
            <a:r>
              <a:rPr lang="fr-FR" sz="1900" b="1" dirty="0" smtClean="0"/>
              <a:t>	0</a:t>
            </a:r>
            <a:endParaRPr lang="fr-FR" sz="1900" b="1" dirty="0"/>
          </a:p>
          <a:p>
            <a:pPr marL="1257300" lvl="3" indent="0">
              <a:buNone/>
            </a:pPr>
            <a:r>
              <a:rPr lang="fr-FR" sz="1900" b="1" dirty="0"/>
              <a:t>Plutôt non	</a:t>
            </a:r>
            <a:r>
              <a:rPr lang="fr-FR" sz="1900" b="1" dirty="0" smtClean="0"/>
              <a:t>	0</a:t>
            </a:r>
            <a:endParaRPr lang="fr-FR" sz="1900" b="1" dirty="0"/>
          </a:p>
          <a:p>
            <a:pPr marL="1257300" lvl="3" indent="0">
              <a:buNone/>
            </a:pPr>
            <a:r>
              <a:rPr lang="fr-FR" sz="1900" b="1" dirty="0"/>
              <a:t>Vraiment pas	</a:t>
            </a:r>
            <a:r>
              <a:rPr lang="fr-FR" sz="1900" b="1" dirty="0" smtClean="0"/>
              <a:t>	0</a:t>
            </a:r>
          </a:p>
          <a:p>
            <a:pPr marL="1257300" lvl="3" indent="0">
              <a:buNone/>
            </a:pPr>
            <a:endParaRPr lang="fr-FR" sz="2800" dirty="0" smtClean="0"/>
          </a:p>
          <a:p>
            <a:r>
              <a:rPr lang="fr-FR" sz="2400" b="1" dirty="0" smtClean="0"/>
              <a:t>Évolution déclarée à J7 des patients</a:t>
            </a:r>
          </a:p>
          <a:p>
            <a:endParaRPr lang="fr-FR" sz="1900" b="1" dirty="0" smtClean="0"/>
          </a:p>
          <a:p>
            <a:pPr marL="1257300" lvl="3" indent="0">
              <a:buNone/>
            </a:pPr>
            <a:r>
              <a:rPr lang="fr-FR" sz="1900" b="1" dirty="0">
                <a:solidFill>
                  <a:schemeClr val="tx2"/>
                </a:solidFill>
              </a:rPr>
              <a:t>Va mieux	</a:t>
            </a:r>
            <a:r>
              <a:rPr lang="fr-FR" sz="1900" b="1" dirty="0" smtClean="0">
                <a:solidFill>
                  <a:schemeClr val="tx2"/>
                </a:solidFill>
              </a:rPr>
              <a:t>	8/19</a:t>
            </a:r>
            <a:endParaRPr lang="fr-FR" sz="1900" b="1" dirty="0">
              <a:solidFill>
                <a:schemeClr val="tx2"/>
              </a:solidFill>
            </a:endParaRPr>
          </a:p>
          <a:p>
            <a:pPr marL="1257300" lvl="3" indent="0">
              <a:buNone/>
            </a:pPr>
            <a:r>
              <a:rPr lang="fr-FR" sz="1900" b="1" dirty="0">
                <a:solidFill>
                  <a:schemeClr val="tx2"/>
                </a:solidFill>
              </a:rPr>
              <a:t>Guéri	</a:t>
            </a:r>
            <a:r>
              <a:rPr lang="fr-FR" sz="1900" b="1" dirty="0" smtClean="0">
                <a:solidFill>
                  <a:schemeClr val="tx2"/>
                </a:solidFill>
              </a:rPr>
              <a:t>		5/19</a:t>
            </a:r>
            <a:endParaRPr lang="fr-FR" sz="1900" b="1" dirty="0">
              <a:solidFill>
                <a:schemeClr val="tx2"/>
              </a:solidFill>
            </a:endParaRPr>
          </a:p>
          <a:p>
            <a:pPr marL="1257300" lvl="3" indent="0">
              <a:buNone/>
            </a:pPr>
            <a:r>
              <a:rPr lang="fr-FR" sz="1900" b="1" dirty="0"/>
              <a:t>Va moins bien	</a:t>
            </a:r>
            <a:r>
              <a:rPr lang="fr-FR" sz="1900" b="1" dirty="0" smtClean="0"/>
              <a:t>	1/19</a:t>
            </a:r>
            <a:endParaRPr lang="fr-FR" sz="1900" b="1" dirty="0"/>
          </a:p>
          <a:p>
            <a:pPr marL="1257300" lvl="3" indent="0">
              <a:buNone/>
            </a:pPr>
            <a:r>
              <a:rPr lang="fr-FR" sz="1900" b="1" dirty="0"/>
              <a:t>Je ne sais </a:t>
            </a:r>
            <a:r>
              <a:rPr lang="fr-FR" sz="1900" b="1" dirty="0" smtClean="0">
                <a:solidFill>
                  <a:schemeClr val="tx2"/>
                </a:solidFill>
              </a:rPr>
              <a:t>pas	</a:t>
            </a:r>
            <a:r>
              <a:rPr lang="fr-FR" sz="1900" b="1" dirty="0">
                <a:solidFill>
                  <a:schemeClr val="tx2"/>
                </a:solidFill>
              </a:rPr>
              <a:t>	</a:t>
            </a:r>
            <a:r>
              <a:rPr lang="fr-FR" sz="1900" b="1" dirty="0" smtClean="0">
                <a:solidFill>
                  <a:schemeClr val="tx2"/>
                </a:solidFill>
              </a:rPr>
              <a:t>5/19</a:t>
            </a:r>
            <a:endParaRPr lang="fr-FR" sz="1900" b="1" dirty="0">
              <a:solidFill>
                <a:schemeClr val="tx2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03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À vous de tester le logiciel</a:t>
            </a:r>
          </a:p>
          <a:p>
            <a:r>
              <a:rPr lang="fr-FR" dirty="0" smtClean="0"/>
              <a:t>Point dans un an</a:t>
            </a:r>
            <a:r>
              <a:rPr lang="mr-IN" dirty="0" smtClean="0"/>
              <a:t>…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Je vous remercie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9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 smtClean="0"/>
              <a:t>Bilan d’activité du référent en infectiologie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fr-FR" sz="2800" dirty="0" smtClean="0">
                <a:solidFill>
                  <a:schemeClr val="tx1"/>
                </a:solidFill>
              </a:rPr>
              <a:t>Grandes variations de pratiques entre les différents établissements et en fonction des moyens obtenus</a:t>
            </a:r>
          </a:p>
          <a:p>
            <a:pPr algn="just" eaLnBrk="1" hangingPunct="1"/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Activité de conseil : part importante du travail des infectiologues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Pas de description globale de l’activité effective des </a:t>
            </a:r>
            <a:r>
              <a:rPr lang="fr-FR" sz="2400" dirty="0" smtClean="0">
                <a:solidFill>
                  <a:schemeClr val="tx1"/>
                </a:solidFill>
              </a:rPr>
              <a:t>conseils  </a:t>
            </a:r>
            <a:endParaRPr lang="fr-FR" sz="2400" dirty="0" smtClean="0">
              <a:solidFill>
                <a:schemeClr val="tx1"/>
              </a:solidFill>
            </a:endParaRPr>
          </a:p>
          <a:p>
            <a:pPr lvl="2"/>
            <a:r>
              <a:rPr lang="fr-FR" sz="2000" dirty="0" smtClean="0">
                <a:solidFill>
                  <a:schemeClr val="tx1"/>
                </a:solidFill>
              </a:rPr>
              <a:t>Vers qui? Type de conseils? Réponses suivies? Temps passé?</a:t>
            </a:r>
          </a:p>
          <a:p>
            <a:pPr lvl="2"/>
            <a:endParaRPr lang="fr-FR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fr-FR" sz="2800" dirty="0" smtClean="0">
                <a:solidFill>
                  <a:schemeClr val="tx1"/>
                </a:solidFill>
              </a:rPr>
              <a:t>Quelques descriptions éparses</a:t>
            </a:r>
          </a:p>
          <a:p>
            <a:pPr lvl="1"/>
            <a:r>
              <a:rPr lang="fr-FR" sz="2400" dirty="0" err="1" smtClean="0">
                <a:solidFill>
                  <a:schemeClr val="tx1"/>
                </a:solidFill>
              </a:rPr>
              <a:t>Medqual</a:t>
            </a:r>
            <a:r>
              <a:rPr lang="fr-FR" sz="2400" dirty="0" smtClean="0">
                <a:solidFill>
                  <a:schemeClr val="tx1"/>
                </a:solidFill>
              </a:rPr>
              <a:t> : réseau de 20 </a:t>
            </a:r>
            <a:r>
              <a:rPr lang="fr-FR" sz="2400" dirty="0" err="1" smtClean="0">
                <a:solidFill>
                  <a:schemeClr val="tx1"/>
                </a:solidFill>
              </a:rPr>
              <a:t>infectiologues</a:t>
            </a:r>
            <a:r>
              <a:rPr lang="fr-FR" sz="2400" dirty="0" smtClean="0">
                <a:solidFill>
                  <a:schemeClr val="tx1"/>
                </a:solidFill>
              </a:rPr>
              <a:t>, Pays de Loire. 386 appels sur 6 jours</a:t>
            </a:r>
          </a:p>
        </p:txBody>
      </p:sp>
    </p:spTree>
    <p:extLst>
      <p:ext uri="{BB962C8B-B14F-4D97-AF65-F5344CB8AC3E}">
        <p14:creationId xmlns:p14="http://schemas.microsoft.com/office/powerpoint/2010/main" val="4484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Enquête nationale du </a:t>
            </a:r>
            <a:r>
              <a:rPr lang="fr-FR" sz="3200" dirty="0" err="1" smtClean="0"/>
              <a:t>SNMinf</a:t>
            </a:r>
            <a:r>
              <a:rPr lang="fr-FR" sz="3200" dirty="0" smtClean="0"/>
              <a:t> sur l’activité transversale des infectiologues. 2017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3614057" y="1749323"/>
            <a:ext cx="5529943" cy="1620941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63 équipes ont répondu</a:t>
            </a:r>
          </a:p>
          <a:p>
            <a:r>
              <a:rPr lang="fr-FR" sz="2400" dirty="0" smtClean="0"/>
              <a:t>61/63 donnent des avis </a:t>
            </a:r>
            <a:r>
              <a:rPr lang="fr-FR" sz="2400" dirty="0" err="1" smtClean="0"/>
              <a:t>extra-hospitaliers</a:t>
            </a:r>
            <a:endParaRPr lang="fr-FR" sz="2400" dirty="0" smtClean="0"/>
          </a:p>
          <a:p>
            <a:r>
              <a:rPr lang="fr-FR" sz="2400" dirty="0" smtClean="0"/>
              <a:t>Les avis sont très peu valorisés</a:t>
            </a:r>
            <a:endParaRPr lang="fr-FR" sz="2400" dirty="0"/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12059" y="1749323"/>
            <a:ext cx="3679371" cy="370674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14458" y="1226103"/>
            <a:ext cx="257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H</a:t>
            </a:r>
            <a:r>
              <a:rPr lang="fr-FR" sz="2000" b="1" dirty="0" smtClean="0"/>
              <a:t> </a:t>
            </a:r>
            <a:r>
              <a:rPr lang="fr-FR" sz="2800" b="1" dirty="0" err="1" smtClean="0"/>
              <a:t>Aumaitre</a:t>
            </a:r>
            <a:endParaRPr lang="fr-FR" sz="2000" b="1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35689"/>
              </p:ext>
            </p:extLst>
          </p:nvPr>
        </p:nvGraphicFramePr>
        <p:xfrm>
          <a:off x="3367313" y="3370264"/>
          <a:ext cx="5776687" cy="3000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950"/>
                <a:gridCol w="1213393"/>
                <a:gridCol w="1444172"/>
                <a:gridCol w="1444172"/>
              </a:tblGrid>
              <a:tr h="10805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Type</a:t>
                      </a:r>
                      <a:r>
                        <a:rPr lang="fr-FR" sz="1600" baseline="0" dirty="0" smtClean="0"/>
                        <a:t> d’enregistrement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Cst</a:t>
                      </a:r>
                      <a:r>
                        <a:rPr lang="fr-FR" sz="1600" dirty="0" smtClean="0"/>
                        <a:t> au lit du malade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Avis téléphonique intra-hospitalier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Avis téléphonique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extra-hospitalier</a:t>
                      </a:r>
                      <a:endParaRPr lang="fr-FR" sz="1600" dirty="0"/>
                    </a:p>
                  </a:txBody>
                  <a:tcPr/>
                </a:tc>
              </a:tr>
              <a:tr h="581843">
                <a:tc>
                  <a:txBody>
                    <a:bodyPr/>
                    <a:lstStyle/>
                    <a:p>
                      <a:r>
                        <a:rPr lang="fr-FR" dirty="0" smtClean="0"/>
                        <a:t>Dans dossier patient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50,8%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</a:t>
                      </a:r>
                      <a:r>
                        <a:rPr lang="fr-FR" baseline="0" dirty="0" smtClean="0"/>
                        <a:t> envoyé très rarement</a:t>
                      </a:r>
                      <a:endParaRPr lang="fr-FR" dirty="0"/>
                    </a:p>
                  </a:txBody>
                  <a:tcPr/>
                </a:tc>
              </a:tr>
              <a:tr h="581843">
                <a:tc>
                  <a:txBody>
                    <a:bodyPr/>
                    <a:lstStyle/>
                    <a:p>
                      <a:r>
                        <a:rPr lang="fr-FR" dirty="0" smtClean="0"/>
                        <a:t>Enregistrement dédié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39,7%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34,9%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13%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7099">
                <a:tc>
                  <a:txBody>
                    <a:bodyPr/>
                    <a:lstStyle/>
                    <a:p>
                      <a:r>
                        <a:rPr lang="fr-FR" dirty="0" smtClean="0"/>
                        <a:t>Les deux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23,8%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33,3%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NA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4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14A544DD-8956-41E8-850C-797D731F3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Saisie </a:t>
            </a:r>
            <a:r>
              <a:rPr lang="fr-FR" dirty="0" smtClean="0"/>
              <a:t>du CNP-FFI puis de la SPILF </a:t>
            </a:r>
            <a:r>
              <a:rPr lang="fr-FR" dirty="0"/>
              <a:t>par </a:t>
            </a:r>
            <a:r>
              <a:rPr lang="fr-FR" dirty="0" smtClean="0"/>
              <a:t>la DGS </a:t>
            </a:r>
            <a:r>
              <a:rPr lang="fr-FR" dirty="0"/>
              <a:t>mission nationale antibiorésistance</a:t>
            </a:r>
          </a:p>
          <a:p>
            <a:pPr lvl="1"/>
            <a:r>
              <a:rPr lang="fr-FR" dirty="0" smtClean="0"/>
              <a:t>Construction </a:t>
            </a:r>
            <a:r>
              <a:rPr lang="fr-FR" dirty="0"/>
              <a:t>cahier des charges</a:t>
            </a:r>
          </a:p>
          <a:p>
            <a:pPr lvl="2"/>
            <a:r>
              <a:rPr lang="fr-FR" dirty="0"/>
              <a:t>Centre </a:t>
            </a:r>
            <a:r>
              <a:rPr lang="fr-FR" dirty="0" smtClean="0"/>
              <a:t>Régional </a:t>
            </a:r>
            <a:r>
              <a:rPr lang="fr-FR" dirty="0"/>
              <a:t>en </a:t>
            </a:r>
            <a:r>
              <a:rPr lang="fr-FR" dirty="0" smtClean="0"/>
              <a:t>Antibiothérapie (CRA)</a:t>
            </a:r>
            <a:endParaRPr lang="fr-FR" dirty="0"/>
          </a:p>
          <a:p>
            <a:pPr lvl="2"/>
            <a:r>
              <a:rPr lang="fr-FR" dirty="0"/>
              <a:t>Equipes </a:t>
            </a:r>
            <a:r>
              <a:rPr lang="fr-FR" dirty="0" smtClean="0"/>
              <a:t>Multidisciplinaires </a:t>
            </a:r>
            <a:r>
              <a:rPr lang="fr-FR" dirty="0"/>
              <a:t>en </a:t>
            </a:r>
            <a:r>
              <a:rPr lang="fr-FR" dirty="0" smtClean="0"/>
              <a:t>Antibiothérapie (EMA)</a:t>
            </a:r>
            <a:endParaRPr lang="fr-FR" dirty="0"/>
          </a:p>
          <a:p>
            <a:r>
              <a:rPr lang="fr-FR" dirty="0" smtClean="0"/>
              <a:t>Décision de faire un état des lieux pour aider à répondre à la saisine</a:t>
            </a:r>
          </a:p>
          <a:p>
            <a:r>
              <a:rPr lang="fr-FR" dirty="0" smtClean="0"/>
              <a:t>18/2/19: Premier </a:t>
            </a:r>
            <a:r>
              <a:rPr lang="fr-FR" dirty="0" err="1"/>
              <a:t>draft</a:t>
            </a:r>
            <a:r>
              <a:rPr lang="fr-FR" dirty="0"/>
              <a:t> </a:t>
            </a:r>
            <a:r>
              <a:rPr lang="fr-FR" dirty="0" smtClean="0"/>
              <a:t>enquête</a:t>
            </a:r>
            <a:endParaRPr lang="fr-FR" dirty="0"/>
          </a:p>
          <a:p>
            <a:r>
              <a:rPr lang="fr-FR" dirty="0" smtClean="0"/>
              <a:t>14/3/19: Premier </a:t>
            </a:r>
            <a:r>
              <a:rPr lang="fr-FR" dirty="0"/>
              <a:t>envoi (101 services)</a:t>
            </a:r>
          </a:p>
          <a:p>
            <a:pPr lvl="2"/>
            <a:r>
              <a:rPr lang="fr-FR" dirty="0"/>
              <a:t>Rappels les 1, 3 et 8 avril</a:t>
            </a:r>
          </a:p>
          <a:p>
            <a:pPr lvl="2"/>
            <a:r>
              <a:rPr lang="fr-FR" dirty="0" smtClean="0"/>
              <a:t>Clôture </a:t>
            </a:r>
            <a:r>
              <a:rPr lang="fr-FR" dirty="0"/>
              <a:t>le 8 avril soir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Enquête SPILF 2019 </a:t>
            </a:r>
            <a:br>
              <a:rPr lang="fr-FR" dirty="0" smtClean="0"/>
            </a:br>
            <a:r>
              <a:rPr lang="fr-FR" dirty="0" smtClean="0"/>
              <a:t>Contexte </a:t>
            </a:r>
            <a:r>
              <a:rPr lang="fr-FR" dirty="0"/>
              <a:t>et historique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729186" y="6126164"/>
            <a:ext cx="257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 ALFANDARI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671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1288" y="1101225"/>
            <a:ext cx="8229600" cy="4525963"/>
          </a:xfrm>
        </p:spPr>
        <p:txBody>
          <a:bodyPr/>
          <a:lstStyle/>
          <a:p>
            <a:r>
              <a:rPr lang="fr-FR" dirty="0"/>
              <a:t>67/101 = 66%</a:t>
            </a:r>
          </a:p>
          <a:p>
            <a:pPr lvl="1"/>
            <a:r>
              <a:rPr lang="fr-FR" dirty="0" smtClean="0"/>
              <a:t>29 CHU</a:t>
            </a:r>
          </a:p>
          <a:p>
            <a:pPr lvl="1"/>
            <a:r>
              <a:rPr lang="fr-FR" dirty="0" smtClean="0"/>
              <a:t>34 CH</a:t>
            </a:r>
          </a:p>
          <a:p>
            <a:pPr lvl="1"/>
            <a:r>
              <a:rPr lang="fr-FR" dirty="0" smtClean="0"/>
              <a:t>4 ESPIC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78048C5F-91AA-4568-984D-BDD4A0D1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81200" y="325146"/>
            <a:ext cx="8229600" cy="776079"/>
          </a:xfrm>
        </p:spPr>
        <p:txBody>
          <a:bodyPr/>
          <a:lstStyle/>
          <a:p>
            <a:r>
              <a:rPr lang="fr-FR" dirty="0"/>
              <a:t>Participants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A614D37-F6C9-4851-B77D-8F6C34A16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" y="3600408"/>
            <a:ext cx="9144000" cy="325759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E4906B6-19DC-4395-AF5F-C0C5BD9B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608" y="116632"/>
            <a:ext cx="4320480" cy="424218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4329" y="6211671"/>
            <a:ext cx="257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 ALFANDARI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2844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23F83D17-0676-4447-8D76-6576943A0B9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772816"/>
          <a:ext cx="7401434" cy="2029591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xmlns="" val="341982435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xmlns="" val="1792542290"/>
                    </a:ext>
                  </a:extLst>
                </a:gridCol>
                <a:gridCol w="533654">
                  <a:extLst>
                    <a:ext uri="{9D8B030D-6E8A-4147-A177-3AD203B41FA5}">
                      <a16:colId xmlns:a16="http://schemas.microsoft.com/office/drawing/2014/main" xmlns="" val="1972179772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xmlns="" val="4207864869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xmlns="" val="2515325180"/>
                    </a:ext>
                  </a:extLst>
                </a:gridCol>
                <a:gridCol w="516763">
                  <a:extLst>
                    <a:ext uri="{9D8B030D-6E8A-4147-A177-3AD203B41FA5}">
                      <a16:colId xmlns:a16="http://schemas.microsoft.com/office/drawing/2014/main" xmlns="" val="638630159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ctr"/>
                      <a:endParaRPr lang="fr-F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Moy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fr-FR" sz="18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Effectif en médecins seniors</a:t>
                      </a:r>
                      <a:endParaRPr lang="fr-F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793319821"/>
                  </a:ext>
                </a:extLst>
              </a:tr>
              <a:tr h="33692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ETP </a:t>
                      </a:r>
                      <a:r>
                        <a:rPr kumimoji="0" lang="fr-FR" sz="20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médecins seniors</a:t>
                      </a:r>
                      <a:endParaRPr lang="fr-FR" sz="24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325,8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5,5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261831914"/>
                  </a:ext>
                </a:extLst>
              </a:tr>
              <a:tr h="4725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Effectif en ETP compétent en infectiologie (capacité de donner des conseils ATB)</a:t>
                      </a:r>
                      <a:endParaRPr lang="fr-F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349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315376401"/>
                  </a:ext>
                </a:extLst>
              </a:tr>
              <a:tr h="454419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ETPMI</a:t>
                      </a:r>
                      <a:endParaRPr lang="fr-F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275,9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3,9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0,25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034734248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xmlns="" id="{03B6D115-36B9-45AC-9A2B-EFA4B8F2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Résultats: effectifs </a:t>
            </a:r>
            <a:r>
              <a:rPr lang="fr-FR" dirty="0" smtClean="0"/>
              <a:t>et cadre </a:t>
            </a:r>
            <a:r>
              <a:rPr lang="fr-FR" dirty="0"/>
              <a:t>d’activité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740DC400-BA3F-4A44-9646-C492D1645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043202"/>
              </p:ext>
            </p:extLst>
          </p:nvPr>
        </p:nvGraphicFramePr>
        <p:xfrm>
          <a:off x="1403648" y="4725144"/>
          <a:ext cx="5827586" cy="124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3686">
                  <a:extLst>
                    <a:ext uri="{9D8B030D-6E8A-4147-A177-3AD203B41FA5}">
                      <a16:colId xmlns:a16="http://schemas.microsoft.com/office/drawing/2014/main" xmlns="" val="286519044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4210573399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services donnant au moins un avis/J</a:t>
                      </a:r>
                      <a:endParaRPr lang="fr-F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 67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75849977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Avis ville</a:t>
                      </a:r>
                      <a:endParaRPr lang="fr-F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  <a:endParaRPr lang="fr-FR" sz="2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91207476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Avis privé</a:t>
                      </a:r>
                      <a:endParaRPr lang="fr-F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fr-F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0271406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Avis public</a:t>
                      </a:r>
                      <a:endParaRPr lang="fr-F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42892827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729186" y="6126164"/>
            <a:ext cx="257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 ALFANDARI</a:t>
            </a:r>
            <a:endParaRPr lang="fr-FR" sz="1600" b="1" dirty="0"/>
          </a:p>
        </p:txBody>
      </p:sp>
      <p:sp>
        <p:nvSpPr>
          <p:cNvPr id="2" name="Ellipse 1"/>
          <p:cNvSpPr/>
          <p:nvPr/>
        </p:nvSpPr>
        <p:spPr>
          <a:xfrm>
            <a:off x="6357257" y="4470400"/>
            <a:ext cx="1117600" cy="120468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2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3ED65B73-9129-463D-A194-6696CF5B9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595157"/>
              </p:ext>
            </p:extLst>
          </p:nvPr>
        </p:nvGraphicFramePr>
        <p:xfrm>
          <a:off x="251520" y="1084072"/>
          <a:ext cx="4161282" cy="48323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653282">
                  <a:extLst>
                    <a:ext uri="{9D8B030D-6E8A-4147-A177-3AD203B41FA5}">
                      <a16:colId xmlns:a16="http://schemas.microsoft.com/office/drawing/2014/main" xmlns="" val="306062327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1188884206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Modalités de </a:t>
                      </a:r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demandes d’avis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38736457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526553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Fax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91503947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Mail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88052745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Modalités de réponse aux avis</a:t>
                      </a: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endParaRPr kumimoji="0" lang="fr-FR" sz="1800" b="1" u="none" strike="noStrike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73438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Téléphone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2646286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Mail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32501854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SMS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44261301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Messagerie type </a:t>
                      </a:r>
                      <a:r>
                        <a:rPr lang="fr-FR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whatsapp</a:t>
                      </a:r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FR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messenger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02336044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Heures de fonctionnement</a:t>
                      </a: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6245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5J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0291341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7/7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99834733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9-18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71343398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24/24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82408159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Compensation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898813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Récupérée</a:t>
                      </a:r>
                      <a:endParaRPr lang="fr-F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Payée</a:t>
                      </a:r>
                      <a:endParaRPr lang="fr-F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xmlns="" id="{3AB228D2-DC97-41E2-AF9F-1E456373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" panose="020F0502020204030204" pitchFamily="34" charset="0"/>
              </a:rPr>
              <a:t>Modalités des avis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8808559C-7A9D-4E88-81F2-186BEEB47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3529"/>
              </p:ext>
            </p:extLst>
          </p:nvPr>
        </p:nvGraphicFramePr>
        <p:xfrm>
          <a:off x="4572000" y="1084072"/>
          <a:ext cx="4241864" cy="5045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0444">
                  <a:extLst>
                    <a:ext uri="{9D8B030D-6E8A-4147-A177-3AD203B41FA5}">
                      <a16:colId xmlns:a16="http://schemas.microsoft.com/office/drawing/2014/main" xmlns="" val="4150737735"/>
                    </a:ext>
                  </a:extLst>
                </a:gridCol>
                <a:gridCol w="821420">
                  <a:extLst>
                    <a:ext uri="{9D8B030D-6E8A-4147-A177-3AD203B41FA5}">
                      <a16:colId xmlns:a16="http://schemas.microsoft.com/office/drawing/2014/main" xmlns="" val="2796793631"/>
                    </a:ext>
                  </a:extLst>
                </a:gridCol>
              </a:tblGrid>
              <a:tr h="199008">
                <a:tc grid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fr-FR" sz="1800" b="1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Documents </a:t>
                      </a:r>
                      <a:r>
                        <a:rPr kumimoji="0" lang="fr-FR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(ATBG, RX</a:t>
                      </a:r>
                      <a:r>
                        <a:rPr kumimoji="0" lang="fr-FR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…</a:t>
                      </a:r>
                      <a:r>
                        <a:rPr kumimoji="0" lang="fr-FR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 demandés pour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fr-FR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donner un avis</a:t>
                      </a:r>
                      <a:endParaRPr kumimoji="0" lang="fr-FR" sz="1800" b="1" i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231525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Parfois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74012710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Toujours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28946316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Jamais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067985729"/>
                  </a:ext>
                </a:extLst>
              </a:tr>
              <a:tr h="158750">
                <a:tc gridSpan="2">
                  <a:txBody>
                    <a:bodyPr/>
                    <a:lstStyle/>
                    <a:p>
                      <a:pPr algn="l" fontAlgn="b"/>
                      <a:r>
                        <a:rPr kumimoji="0" lang="fr-FR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Infos spécifiques (poids, DFG....)</a:t>
                      </a:r>
                      <a:r>
                        <a:rPr lang="fr-F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demandées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402675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Parfois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32710165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Toujours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35757991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Jamais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03199158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r>
                        <a:rPr kumimoji="0" lang="fr-FR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Traçabilité des avis</a:t>
                      </a:r>
                      <a:endParaRPr kumimoji="0" lang="fr-FR" sz="1800" b="1" i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263609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Quantification seule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72868315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fr-FR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52855747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Nominatif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50073321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r>
                        <a:rPr kumimoji="0" lang="fr-FR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Autres</a:t>
                      </a:r>
                      <a:endParaRPr kumimoji="0" lang="fr-FR" sz="1800" b="1" i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314736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Ont déjà</a:t>
                      </a:r>
                      <a:r>
                        <a:rPr lang="fr-FR" sz="180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fait de la t</a:t>
                      </a:r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élé-expertise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Convention avec des </a:t>
                      </a:r>
                      <a:r>
                        <a:rPr lang="fr-FR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ets</a:t>
                      </a:r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privés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Convention avec des </a:t>
                      </a:r>
                      <a:r>
                        <a:rPr lang="fr-FR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ets</a:t>
                      </a:r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publics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Zéro convention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729186" y="6169706"/>
            <a:ext cx="257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 ALFANDARI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7130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1499</Words>
  <Application>Microsoft Macintosh PowerPoint</Application>
  <PresentationFormat>Présentation à l'écran (4:3)</PresentationFormat>
  <Paragraphs>474</Paragraphs>
  <Slides>39</Slides>
  <Notes>4</Notes>
  <HiddenSlides>2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51" baseType="lpstr">
      <vt:lpstr>Calibri</vt:lpstr>
      <vt:lpstr>Comic Sans MS</vt:lpstr>
      <vt:lpstr>Garamond</vt:lpstr>
      <vt:lpstr>Mangal</vt:lpstr>
      <vt:lpstr>MS PGothic</vt:lpstr>
      <vt:lpstr>ＭＳ Ｐゴシック</vt:lpstr>
      <vt:lpstr>Times</vt:lpstr>
      <vt:lpstr>Times New Roman</vt:lpstr>
      <vt:lpstr>Arial</vt:lpstr>
      <vt:lpstr>Thème Office</vt:lpstr>
      <vt:lpstr>Acrobat Document</vt:lpstr>
      <vt:lpstr>Document</vt:lpstr>
      <vt:lpstr>Déclarations d’intérêts de 2015 à 2019</vt:lpstr>
      <vt:lpstr>Déclaration de liens d’intérêt avec les industries de santé en rapport avec le thème de la présentation (loi du 04/03/2002) :</vt:lpstr>
      <vt:lpstr>Lancement officiel de l’outil de recueil des avis des référents  et premiers résultats de l’étude AIRBUS-ATB</vt:lpstr>
      <vt:lpstr>Bilan d’activité du référent en infectiologie</vt:lpstr>
      <vt:lpstr>Enquête nationale du SNMinf sur l’activité transversale des infectiologues. 2017</vt:lpstr>
      <vt:lpstr>Enquête SPILF 2019  Contexte et historique</vt:lpstr>
      <vt:lpstr>Participants</vt:lpstr>
      <vt:lpstr>Résultats: effectifs et cadre d’activité</vt:lpstr>
      <vt:lpstr>Modalités des avis</vt:lpstr>
      <vt:lpstr>Nombre et durée des avis  (par semaine)</vt:lpstr>
      <vt:lpstr>Fiche de recueil d’avis :  nous sommes tous partis du papier</vt:lpstr>
      <vt:lpstr>Groupe de travail spilf : bon usage des antibiotiques</vt:lpstr>
      <vt:lpstr>Une réponse possible</vt:lpstr>
      <vt:lpstr>Outil mis à disposition</vt:lpstr>
      <vt:lpstr>Modalités de connexion</vt:lpstr>
      <vt:lpstr>Modalités d’enregistrement d’un conseil</vt:lpstr>
      <vt:lpstr>Modalités d’enregistrement d’un conseil</vt:lpstr>
      <vt:lpstr>Modalités d’enregistrement d’un conseil</vt:lpstr>
      <vt:lpstr>Modalités d’enregistrement d’un conseil</vt:lpstr>
      <vt:lpstr>Modalités d’enregistrement d’un conseil</vt:lpstr>
      <vt:lpstr>Intérêt pour la communauté infectiologique</vt:lpstr>
      <vt:lpstr>PREPS 2017</vt:lpstr>
      <vt:lpstr>Etude des Avis des Infectiologues Référents pour le Bon USage des ATB</vt:lpstr>
      <vt:lpstr>Conseil infectiologique </vt:lpstr>
      <vt:lpstr> RESULTATS </vt:lpstr>
      <vt:lpstr>Présentation PowerPoint</vt:lpstr>
      <vt:lpstr>AIRBUS-ATB : méthodologie</vt:lpstr>
      <vt:lpstr>Descriptif de l’étude </vt:lpstr>
      <vt:lpstr>Objectif principal</vt:lpstr>
      <vt:lpstr>Objectifs secondaires</vt:lpstr>
      <vt:lpstr>Déroulé de l’étude  : Phase I</vt:lpstr>
      <vt:lpstr>Déroulé de l’étude : Phase I</vt:lpstr>
      <vt:lpstr>Déroulé de l’étude : Phase I</vt:lpstr>
      <vt:lpstr>Déroulé de l’étude (5): En résumé</vt:lpstr>
      <vt:lpstr>Premiers résultats</vt:lpstr>
      <vt:lpstr>Quelques éléments sur 1 mois d’enregistrement…</vt:lpstr>
      <vt:lpstr>Motivation pour l’appel n=19</vt:lpstr>
      <vt:lpstr>Suivi des avis</vt:lpstr>
      <vt:lpstr>En conclusion</vt:lpstr>
    </vt:vector>
  </TitlesOfParts>
  <Company>Alinéa Plus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</dc:title>
  <dc:creator>Nathalie P-D</dc:creator>
  <cp:lastModifiedBy>Utilisateur de Microsoft Office</cp:lastModifiedBy>
  <cp:revision>48</cp:revision>
  <dcterms:created xsi:type="dcterms:W3CDTF">2016-02-09T16:16:55Z</dcterms:created>
  <dcterms:modified xsi:type="dcterms:W3CDTF">2019-06-04T19:40:47Z</dcterms:modified>
</cp:coreProperties>
</file>