
<file path=[Content_Types].xml><?xml version="1.0" encoding="utf-8"?>
<Types xmlns="http://schemas.openxmlformats.org/package/2006/content-types">
  <Default Extension="xml" ContentType="application/xml"/>
  <Default Extension="jpeg" ContentType="image/jpe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57" r:id="rId3"/>
    <p:sldId id="258" r:id="rId4"/>
    <p:sldId id="259" r:id="rId5"/>
    <p:sldId id="260" r:id="rId6"/>
    <p:sldId id="261" r:id="rId7"/>
    <p:sldId id="285" r:id="rId8"/>
    <p:sldId id="262" r:id="rId9"/>
    <p:sldId id="263" r:id="rId10"/>
    <p:sldId id="264" r:id="rId11"/>
    <p:sldId id="265" r:id="rId12"/>
    <p:sldId id="286" r:id="rId13"/>
    <p:sldId id="266" r:id="rId14"/>
    <p:sldId id="267" r:id="rId15"/>
    <p:sldId id="268" r:id="rId16"/>
    <p:sldId id="269" r:id="rId17"/>
    <p:sldId id="287" r:id="rId18"/>
    <p:sldId id="270" r:id="rId19"/>
    <p:sldId id="271" r:id="rId20"/>
    <p:sldId id="272" r:id="rId21"/>
    <p:sldId id="273" r:id="rId22"/>
    <p:sldId id="288" r:id="rId23"/>
    <p:sldId id="274" r:id="rId24"/>
    <p:sldId id="275" r:id="rId25"/>
    <p:sldId id="276" r:id="rId26"/>
    <p:sldId id="289" r:id="rId27"/>
    <p:sldId id="277" r:id="rId28"/>
    <p:sldId id="278" r:id="rId29"/>
    <p:sldId id="279" r:id="rId30"/>
    <p:sldId id="290" r:id="rId31"/>
    <p:sldId id="280" r:id="rId32"/>
    <p:sldId id="281" r:id="rId33"/>
    <p:sldId id="291" r:id="rId34"/>
    <p:sldId id="282" r:id="rId35"/>
    <p:sldId id="283" r:id="rId36"/>
    <p:sldId id="284" r:id="rId37"/>
    <p:sldId id="292" r:id="rId38"/>
    <p:sldId id="293" r:id="rId39"/>
    <p:sldId id="301" r:id="rId40"/>
    <p:sldId id="302" r:id="rId41"/>
    <p:sldId id="304" r:id="rId42"/>
    <p:sldId id="305" r:id="rId43"/>
    <p:sldId id="298" r:id="rId44"/>
    <p:sldId id="306" r:id="rId45"/>
    <p:sldId id="307" r:id="rId46"/>
    <p:sldId id="308" r:id="rId47"/>
    <p:sldId id="299" r:id="rId48"/>
    <p:sldId id="309" r:id="rId49"/>
    <p:sldId id="310" r:id="rId50"/>
    <p:sldId id="300" r:id="rId51"/>
    <p:sldId id="311" r:id="rId52"/>
    <p:sldId id="312" r:id="rId53"/>
    <p:sldId id="313" r:id="rId5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65262" autoAdjust="0"/>
  </p:normalViewPr>
  <p:slideViewPr>
    <p:cSldViewPr>
      <p:cViewPr>
        <p:scale>
          <a:sx n="90" d="100"/>
          <a:sy n="90" d="100"/>
        </p:scale>
        <p:origin x="-2480" y="-80"/>
      </p:cViewPr>
      <p:guideLst>
        <p:guide orient="horz" pos="2160"/>
        <p:guide pos="2880"/>
      </p:guideLst>
    </p:cSldViewPr>
  </p:slideViewPr>
  <p:notesTextViewPr>
    <p:cViewPr>
      <p:scale>
        <a:sx n="100" d="100"/>
        <a:sy n="100" d="100"/>
      </p:scale>
      <p:origin x="8" y="144"/>
    </p:cViewPr>
  </p:notesTextViewPr>
  <p:sorterViewPr>
    <p:cViewPr>
      <p:scale>
        <a:sx n="66" d="100"/>
        <a:sy n="66" d="100"/>
      </p:scale>
      <p:origin x="0" y="0"/>
    </p:cViewPr>
  </p:sorterViewPr>
  <p:notesViewPr>
    <p:cSldViewPr>
      <p:cViewPr varScale="1">
        <p:scale>
          <a:sx n="77" d="100"/>
          <a:sy n="77" d="100"/>
        </p:scale>
        <p:origin x="-2238"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60" Type="http://schemas.openxmlformats.org/officeDocument/2006/relationships/theme" Target="theme/theme1.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presProps" Target="pres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interSettings" Target="printerSettings/printerSettings1.bin"/><Relationship Id="rId59" Type="http://schemas.openxmlformats.org/officeDocument/2006/relationships/viewProps" Target="viewProp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notesMaster" Target="notesMasters/notesMaster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handoutMaster" Target="handoutMasters/handoutMaster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tableStyles" Target="tableStyles.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A7D61043-3ADD-4DAB-BF32-D7A736253C99}" type="datetimeFigureOut">
              <a:rPr lang="fr-FR" smtClean="0"/>
              <a:pPr/>
              <a:t>13/04/12</a:t>
            </a:fld>
            <a:endParaRPr lang="fr-FR"/>
          </a:p>
        </p:txBody>
      </p:sp>
      <p:sp>
        <p:nvSpPr>
          <p:cNvPr id="4" name="Espace réservé du pied de page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798C92EC-5064-4A0F-AA1F-90D42122EB97}" type="slidenum">
              <a:rPr lang="fr-FR" smtClean="0"/>
              <a:pPr/>
              <a:t>‹#›</a:t>
            </a:fld>
            <a:endParaRPr lang="fr-FR"/>
          </a:p>
        </p:txBody>
      </p:sp>
    </p:spTree>
    <p:extLst>
      <p:ext uri="{BB962C8B-B14F-4D97-AF65-F5344CB8AC3E}">
        <p14:creationId xmlns:p14="http://schemas.microsoft.com/office/powerpoint/2010/main" val="3510613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9711305"/>
            <a:ext cx="7099300" cy="5233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9048" tIns="49524" rIns="99048" bIns="49524" rtlCol="0" anchor="ctr"/>
          <a:lstStyle/>
          <a:p>
            <a:pPr algn="l"/>
            <a:r>
              <a:rPr lang="fr-FR" sz="1300" b="1" dirty="0" smtClean="0">
                <a:solidFill>
                  <a:srgbClr val="C00000"/>
                </a:solidFill>
                <a:latin typeface="Talking to the Moon" pitchFamily="2" charset="-18"/>
              </a:rPr>
              <a:t>Mars 2012</a:t>
            </a:r>
            <a:endParaRPr lang="fr-FR" sz="1300" b="1" dirty="0">
              <a:solidFill>
                <a:srgbClr val="C00000"/>
              </a:solidFill>
              <a:latin typeface="Talking to the Moon" pitchFamily="2" charset="-18"/>
            </a:endParaRPr>
          </a:p>
        </p:txBody>
      </p:sp>
      <p:sp>
        <p:nvSpPr>
          <p:cNvPr id="4" name="Espace réservé de l'image des diapositives 3"/>
          <p:cNvSpPr>
            <a:spLocks noGrp="1" noRot="1" noChangeAspect="1"/>
          </p:cNvSpPr>
          <p:nvPr>
            <p:ph type="sldImg" idx="2"/>
          </p:nvPr>
        </p:nvSpPr>
        <p:spPr>
          <a:xfrm>
            <a:off x="3175" y="846138"/>
            <a:ext cx="3973513" cy="2981325"/>
          </a:xfrm>
          <a:prstGeom prst="rect">
            <a:avLst/>
          </a:prstGeom>
          <a:noFill/>
          <a:ln w="12700">
            <a:solidFill>
              <a:prstClr val="black"/>
            </a:solidFill>
          </a:ln>
        </p:spPr>
        <p:txBody>
          <a:bodyPr vert="horz" lIns="99048" tIns="49524" rIns="99048" bIns="49524" rtlCol="0" anchor="ct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9E60F689-2F7A-4C62-A52B-1D4DC4C01ABB}" type="slidenum">
              <a:rPr lang="fr-FR" smtClean="0"/>
              <a:pPr/>
              <a:t>‹#›</a:t>
            </a:fld>
            <a:endParaRPr lang="fr-FR"/>
          </a:p>
        </p:txBody>
      </p:sp>
      <p:sp>
        <p:nvSpPr>
          <p:cNvPr id="8" name="Rectangle 7"/>
          <p:cNvSpPr/>
          <p:nvPr/>
        </p:nvSpPr>
        <p:spPr>
          <a:xfrm>
            <a:off x="269819" y="4150149"/>
            <a:ext cx="6559662" cy="475519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048" tIns="49524" rIns="99048" bIns="49524" rtlCol="0" anchor="ctr"/>
          <a:lstStyle/>
          <a:p>
            <a:pPr algn="ctr"/>
            <a:endParaRPr lang="fr-FR"/>
          </a:p>
        </p:txBody>
      </p:sp>
      <p:sp>
        <p:nvSpPr>
          <p:cNvPr id="5" name="Espace réservé des commentaires 4"/>
          <p:cNvSpPr>
            <a:spLocks noGrp="1"/>
          </p:cNvSpPr>
          <p:nvPr>
            <p:ph type="body" sz="quarter" idx="3"/>
          </p:nvPr>
        </p:nvSpPr>
        <p:spPr>
          <a:xfrm>
            <a:off x="418902" y="4391938"/>
            <a:ext cx="6186954" cy="4269114"/>
          </a:xfrm>
          <a:prstGeom prst="rect">
            <a:avLst/>
          </a:prstGeom>
        </p:spPr>
        <p:txBody>
          <a:bodyPr vert="horz" lIns="99048" tIns="49524" rIns="99048" bIns="49524" rtlCol="0">
            <a:normAutofit/>
          </a:bodyPr>
          <a:lstStyle/>
          <a:p>
            <a:pPr lvl="0"/>
            <a:r>
              <a:rPr lang="fr-FR" dirty="0" smtClean="0"/>
              <a:t>Cliquez pour modifier les styles du texte du masque</a:t>
            </a:r>
          </a:p>
        </p:txBody>
      </p:sp>
      <p:sp>
        <p:nvSpPr>
          <p:cNvPr id="9" name="Rectangle 8"/>
          <p:cNvSpPr/>
          <p:nvPr/>
        </p:nvSpPr>
        <p:spPr>
          <a:xfrm>
            <a:off x="4295066" y="684501"/>
            <a:ext cx="2729692" cy="33850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048" tIns="49524" rIns="99048" bIns="49524" rtlCol="0" anchor="ctr"/>
          <a:lstStyle/>
          <a:p>
            <a:pPr algn="ctr"/>
            <a:r>
              <a:rPr lang="fr-FR" sz="1900" b="1" i="1" dirty="0" smtClean="0">
                <a:solidFill>
                  <a:srgbClr val="C00000"/>
                </a:solidFill>
                <a:latin typeface="Talking to the Moon" pitchFamily="2" charset="-18"/>
              </a:rPr>
              <a:t>Antibiotiques en </a:t>
            </a:r>
            <a:r>
              <a:rPr lang="fr-FR" sz="1900" b="1" i="1" dirty="0" err="1" smtClean="0">
                <a:solidFill>
                  <a:srgbClr val="C00000"/>
                </a:solidFill>
                <a:latin typeface="Talking to the Moon" pitchFamily="2" charset="-18"/>
              </a:rPr>
              <a:t>Ehpad</a:t>
            </a:r>
            <a:r>
              <a:rPr lang="fr-FR" sz="1900" b="1" i="1" baseline="0" dirty="0" smtClean="0">
                <a:solidFill>
                  <a:srgbClr val="C00000"/>
                </a:solidFill>
                <a:latin typeface="Talking to the Moon" pitchFamily="2" charset="-18"/>
              </a:rPr>
              <a:t> </a:t>
            </a:r>
            <a:r>
              <a:rPr lang="fr-FR" sz="2200" b="1" i="1" baseline="0" dirty="0" smtClean="0">
                <a:solidFill>
                  <a:srgbClr val="C00000"/>
                </a:solidFill>
                <a:latin typeface="Talking to the Moon" pitchFamily="2" charset="-18"/>
              </a:rPr>
              <a:t>?</a:t>
            </a:r>
          </a:p>
          <a:p>
            <a:pPr algn="ctr"/>
            <a:endParaRPr lang="fr-FR" sz="2200" b="1" i="1" baseline="0" dirty="0" smtClean="0">
              <a:solidFill>
                <a:srgbClr val="C00000"/>
              </a:solidFill>
              <a:latin typeface="Talking to the Moon" pitchFamily="2" charset="-18"/>
            </a:endParaRPr>
          </a:p>
          <a:p>
            <a:pPr algn="ctr"/>
            <a:r>
              <a:rPr lang="fr-FR" sz="2200" b="1" i="1" baseline="0" dirty="0" smtClean="0">
                <a:solidFill>
                  <a:srgbClr val="C00000"/>
                </a:solidFill>
                <a:latin typeface="Talking to the Moon" pitchFamily="2" charset="-18"/>
              </a:rPr>
              <a:t> </a:t>
            </a:r>
            <a:r>
              <a:rPr lang="fr-FR" sz="3000" b="1" baseline="0" dirty="0" smtClean="0">
                <a:solidFill>
                  <a:srgbClr val="C00000"/>
                </a:solidFill>
                <a:latin typeface="Talking to the Moon" pitchFamily="2" charset="-18"/>
              </a:rPr>
              <a:t>Bon usage = moindre usage</a:t>
            </a:r>
            <a:endParaRPr lang="fr-FR" sz="3000" b="1" dirty="0">
              <a:solidFill>
                <a:srgbClr val="C00000"/>
              </a:solidFill>
              <a:latin typeface="Talking to the Moon" pitchFamily="2" charset="-18"/>
            </a:endParaRPr>
          </a:p>
        </p:txBody>
      </p:sp>
      <p:pic>
        <p:nvPicPr>
          <p:cNvPr id="3074" name="Picture 2"/>
          <p:cNvPicPr>
            <a:picLocks noChangeAspect="1" noChangeArrowheads="1"/>
          </p:cNvPicPr>
          <p:nvPr/>
        </p:nvPicPr>
        <p:blipFill>
          <a:blip r:embed="rId2"/>
          <a:srcRect/>
          <a:stretch>
            <a:fillRect/>
          </a:stretch>
        </p:blipFill>
        <p:spPr bwMode="auto">
          <a:xfrm>
            <a:off x="269819" y="9428241"/>
            <a:ext cx="6680398" cy="806372"/>
          </a:xfrm>
          <a:prstGeom prst="rect">
            <a:avLst/>
          </a:prstGeom>
          <a:noFill/>
          <a:ln w="9525">
            <a:noFill/>
            <a:miter lim="800000"/>
            <a:headEnd/>
            <a:tailEnd/>
          </a:ln>
          <a:effectLst/>
        </p:spPr>
      </p:pic>
      <p:pic>
        <p:nvPicPr>
          <p:cNvPr id="10" name="Picture 3"/>
          <p:cNvPicPr>
            <a:picLocks noChangeAspect="1" noChangeArrowheads="1"/>
          </p:cNvPicPr>
          <p:nvPr/>
        </p:nvPicPr>
        <p:blipFill>
          <a:blip r:embed="rId3" cstate="print"/>
          <a:srcRect/>
          <a:stretch>
            <a:fillRect/>
          </a:stretch>
        </p:blipFill>
        <p:spPr bwMode="auto">
          <a:xfrm>
            <a:off x="6572751" y="9651496"/>
            <a:ext cx="526549" cy="644772"/>
          </a:xfrm>
          <a:prstGeom prst="rect">
            <a:avLst/>
          </a:prstGeom>
          <a:noFill/>
          <a:ln w="9525">
            <a:noFill/>
            <a:miter lim="800000"/>
            <a:headEnd/>
            <a:tailEnd/>
          </a:ln>
          <a:effectLst/>
        </p:spPr>
      </p:pic>
      <p:pic>
        <p:nvPicPr>
          <p:cNvPr id="12" name="Picture 4"/>
          <p:cNvPicPr>
            <a:picLocks noChangeAspect="1" noChangeArrowheads="1"/>
          </p:cNvPicPr>
          <p:nvPr/>
        </p:nvPicPr>
        <p:blipFill>
          <a:blip r:embed="rId4" cstate="print"/>
          <a:srcRect/>
          <a:stretch>
            <a:fillRect/>
          </a:stretch>
        </p:blipFill>
        <p:spPr bwMode="auto">
          <a:xfrm>
            <a:off x="0" y="0"/>
            <a:ext cx="7099300" cy="402658"/>
          </a:xfrm>
          <a:prstGeom prst="rect">
            <a:avLst/>
          </a:prstGeom>
          <a:noFill/>
          <a:ln w="9525">
            <a:noFill/>
            <a:miter lim="800000"/>
            <a:headEnd/>
            <a:tailEnd/>
          </a:ln>
          <a:effectLst/>
        </p:spPr>
      </p:pic>
    </p:spTree>
    <p:extLst>
      <p:ext uri="{BB962C8B-B14F-4D97-AF65-F5344CB8AC3E}">
        <p14:creationId xmlns:p14="http://schemas.microsoft.com/office/powerpoint/2010/main" val="53777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4" Type="http://schemas.openxmlformats.org/officeDocument/2006/relationships/hyperlink" Target="http://has-sante.fr/portail/upload/docs/application/pdf/escarresdef_long.pdf" TargetMode="External"/><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image" Target="../media/image5.jpeg"/></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3" Type="http://schemas.openxmlformats.org/officeDocument/2006/relationships/hyperlink" Target="http://www.sfgg.fr/wp-content/uploads/2009/11/Guide-de-bonnes-pratiques-de-soins-en-EHPAD1.pdf" TargetMode="Externa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3" Type="http://schemas.openxmlformats.org/officeDocument/2006/relationships/hyperlink" Target="http://www.sante.gouv.fr/calendrier-vaccinal-detaille-2012" TargetMode="Externa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846138"/>
            <a:ext cx="4110037" cy="3084512"/>
          </a:xfrm>
        </p:spPr>
      </p:sp>
      <p:sp>
        <p:nvSpPr>
          <p:cNvPr id="3" name="Espace réservé des commentaires 2"/>
          <p:cNvSpPr>
            <a:spLocks noGrp="1"/>
          </p:cNvSpPr>
          <p:nvPr>
            <p:ph type="body" idx="1"/>
          </p:nvPr>
        </p:nvSpPr>
        <p:spPr/>
        <p:txBody>
          <a:bodyPr>
            <a:normAutofit fontScale="55000" lnSpcReduction="20000"/>
          </a:bodyPr>
          <a:lstStyle/>
          <a:p>
            <a:endParaRPr lang="fr-FR" dirty="0" smtClean="0"/>
          </a:p>
          <a:p>
            <a:r>
              <a:rPr lang="fr-FR" b="1" i="1" dirty="0" smtClean="0"/>
              <a:t>Préambule :</a:t>
            </a:r>
          </a:p>
          <a:p>
            <a:endParaRPr lang="fr-FR" dirty="0" smtClean="0"/>
          </a:p>
          <a:p>
            <a:r>
              <a:rPr lang="fr-FR" baseline="0" dirty="0" smtClean="0"/>
              <a:t>A la demande de la Direction générale de la Santé, le groupe d’experts suivant, coordonné par le CCLIN du Sud-ouest, a fourni l’expertise scientifique et a apporté son concours à la démarche pédagogique :</a:t>
            </a:r>
          </a:p>
          <a:p>
            <a:endParaRPr lang="fr-FR" baseline="0" dirty="0" smtClean="0"/>
          </a:p>
          <a:p>
            <a:r>
              <a:rPr lang="fr-FR" baseline="0" dirty="0" smtClean="0"/>
              <a:t>Docteur Christophe Gautier (ARLIN Aquitaine, CHU Bordeaux)</a:t>
            </a:r>
          </a:p>
          <a:p>
            <a:r>
              <a:rPr lang="fr-FR" baseline="0" dirty="0" smtClean="0"/>
              <a:t>Docteur Xavier Gervais (Fédération Française des Associations de Médecins Coordonnateurs en EHPAD)</a:t>
            </a:r>
          </a:p>
          <a:p>
            <a:r>
              <a:rPr lang="fr-FR" baseline="0" dirty="0" smtClean="0"/>
              <a:t>Professeur Marc </a:t>
            </a:r>
            <a:r>
              <a:rPr lang="fr-FR" baseline="0" dirty="0" err="1" smtClean="0"/>
              <a:t>Paccalin</a:t>
            </a:r>
            <a:r>
              <a:rPr lang="fr-FR" baseline="0" dirty="0" smtClean="0"/>
              <a:t> (Service de Gériatrie, CHU de Poitiers)</a:t>
            </a:r>
          </a:p>
          <a:p>
            <a:r>
              <a:rPr lang="fr-FR" baseline="0" dirty="0" smtClean="0"/>
              <a:t>Docteur Pierre Parneix (CCLIN </a:t>
            </a:r>
            <a:r>
              <a:rPr lang="fr-FR" baseline="0" dirty="0" err="1" smtClean="0"/>
              <a:t>Sud-Ouest</a:t>
            </a:r>
            <a:r>
              <a:rPr lang="fr-FR" baseline="0" dirty="0" smtClean="0"/>
              <a:t> CHU de Bordeaux)</a:t>
            </a:r>
          </a:p>
          <a:p>
            <a:r>
              <a:rPr lang="fr-FR" baseline="0" dirty="0" smtClean="0"/>
              <a:t>Professeur France </a:t>
            </a:r>
            <a:r>
              <a:rPr lang="fr-FR" baseline="0" dirty="0" err="1" smtClean="0"/>
              <a:t>Roblot</a:t>
            </a:r>
            <a:r>
              <a:rPr lang="fr-FR" baseline="0" dirty="0" smtClean="0"/>
              <a:t> (Société de Pathologie Infectieuse de Langue Française CHU de Poitiers)</a:t>
            </a:r>
          </a:p>
          <a:p>
            <a:r>
              <a:rPr lang="fr-FR" baseline="0" dirty="0" smtClean="0"/>
              <a:t>Professeur Anne-Marie Rogues (CCLIN </a:t>
            </a:r>
            <a:r>
              <a:rPr lang="fr-FR" baseline="0" dirty="0" err="1" smtClean="0"/>
              <a:t>Sud-Ouest</a:t>
            </a:r>
            <a:r>
              <a:rPr lang="fr-FR" baseline="0" dirty="0" smtClean="0"/>
              <a:t>, CHU de Bordeaux)</a:t>
            </a:r>
          </a:p>
          <a:p>
            <a:endParaRPr lang="fr-FR" baseline="0" dirty="0" smtClean="0"/>
          </a:p>
          <a:p>
            <a:r>
              <a:rPr lang="fr-FR" baseline="0" dirty="0" smtClean="0"/>
              <a:t>Ce support pédagogique a pour but de vous aider à diffuser une formation, une information pour un meilleur et moindre usage des antibiotiques en EHPAD. </a:t>
            </a:r>
          </a:p>
          <a:p>
            <a:r>
              <a:rPr lang="fr-FR" baseline="0" dirty="0" smtClean="0"/>
              <a:t>Il se compose d’un sommaire interactif (en mode diaporama) qui vous permet de cibler un message clé en particulier. Pour votre information, chaque séquence est composée d’un clip, de quelques questions inductives (objectif : faire réfléchir, vérifier la compréhension, l’appropriation) et d’une synthèse spécifique à faire trouver ou déjà écrite.</a:t>
            </a:r>
          </a:p>
          <a:p>
            <a:endParaRPr lang="fr-FR" baseline="0" dirty="0" smtClean="0"/>
          </a:p>
          <a:p>
            <a:r>
              <a:rPr lang="fr-FR" baseline="0" dirty="0" smtClean="0"/>
              <a:t>En complément de ce support, vous disposez également de 12 clips vidéos (que vous pouvez également adresser un par un à votre cible) ainsi que d’un poster que vous pouvez afficher dans votre EHPAD et d’un </a:t>
            </a:r>
            <a:r>
              <a:rPr lang="fr-FR" baseline="0" dirty="0" err="1" smtClean="0"/>
              <a:t>tryptique</a:t>
            </a:r>
            <a:r>
              <a:rPr lang="fr-FR" baseline="0" dirty="0" smtClean="0"/>
              <a:t> que nous vous conseillons de remettre à chaque membre à la fin de votre séance d’information/formation.</a:t>
            </a:r>
          </a:p>
          <a:p>
            <a:endParaRPr lang="fr-FR" baseline="0" dirty="0" smtClean="0"/>
          </a:p>
          <a:p>
            <a:endParaRPr lang="fr-FR" dirty="0" smtClean="0"/>
          </a:p>
          <a:p>
            <a:r>
              <a:rPr lang="fr-FR" b="1" dirty="0" smtClean="0"/>
              <a:t>Conseils</a:t>
            </a:r>
            <a:r>
              <a:rPr lang="fr-FR" b="1" baseline="0" dirty="0" smtClean="0"/>
              <a:t> d’utilisation du kit :</a:t>
            </a:r>
          </a:p>
          <a:p>
            <a:endParaRPr lang="fr-FR" baseline="0" dirty="0" smtClean="0"/>
          </a:p>
          <a:p>
            <a:r>
              <a:rPr lang="fr-FR" baseline="0" dirty="0" smtClean="0"/>
              <a:t>Bien entendu, à vous de mesurer les activités qui sont à privilégier en fonction de votre cible. </a:t>
            </a:r>
          </a:p>
          <a:p>
            <a:r>
              <a:rPr lang="fr-FR" baseline="0" dirty="0" smtClean="0"/>
              <a:t>Si vous souhaitez ne pas utiliser certaines diapositives, nous vous conseillons de ne pas les supprimer mais plutôt de les masquer (clic droit sur la vignette de la diapositive et sélectionner « masquer la diapositive »). Ainsi, vous garderez la structure du document.</a:t>
            </a:r>
          </a:p>
          <a:p>
            <a:endParaRPr lang="fr-FR" baseline="0" dirty="0" smtClean="0"/>
          </a:p>
          <a:p>
            <a:r>
              <a:rPr lang="fr-FR" baseline="0" dirty="0" smtClean="0"/>
              <a:t>Le groupe d’experts est conscient que chaque EHPAD a ses spécificités. C’est pourquoi, nous vous suggérons vivement, en phase de préparation de votre(vos) séance(s) d’information/formation, de diffuser ces messages au plus près de cas réels, de les « distiller » progressivement et aussi de les illustrer par des cas concrets de votre EHPAD, des documents (ex : résultats d’ECBU, BU…..) à analyser..</a:t>
            </a:r>
          </a:p>
          <a:p>
            <a:endParaRPr lang="fr-FR" baseline="0" dirty="0" smtClean="0"/>
          </a:p>
          <a:p>
            <a:r>
              <a:rPr lang="fr-FR" baseline="0" dirty="0" smtClean="0"/>
              <a:t>Pour visualiser les clips vidéos, il est impératif que les fichiers </a:t>
            </a:r>
            <a:r>
              <a:rPr lang="fr-FR" baseline="0" dirty="0" err="1" smtClean="0"/>
              <a:t>wmv</a:t>
            </a:r>
            <a:r>
              <a:rPr lang="fr-FR" baseline="0" dirty="0" smtClean="0"/>
              <a:t> soient classés dans le même dossier que le présent fichier </a:t>
            </a:r>
            <a:r>
              <a:rPr lang="fr-FR" baseline="0" dirty="0" err="1" smtClean="0"/>
              <a:t>powerpoint</a:t>
            </a:r>
            <a:r>
              <a:rPr lang="fr-FR" baseline="0" dirty="0" smtClean="0"/>
              <a:t>.</a:t>
            </a:r>
          </a:p>
          <a:p>
            <a:endParaRPr lang="fr-FR" baseline="0" dirty="0" smtClean="0"/>
          </a:p>
          <a:p>
            <a:r>
              <a:rPr lang="fr-FR" baseline="0" dirty="0" smtClean="0"/>
              <a:t>Prenez le temps de vous familiariser avec la manipulation de ce kit interactif (en mode diaporama) notamment pour l’affichage des réponses aux exercices en cliquant sur le bouton « i ».</a:t>
            </a:r>
          </a:p>
          <a:p>
            <a:endParaRPr lang="fr-FR" baseline="0" dirty="0" smtClean="0"/>
          </a:p>
          <a:p>
            <a:r>
              <a:rPr lang="fr-FR" baseline="0" dirty="0" smtClean="0"/>
              <a:t>Chaque diapositive dispose d’une page de commentaire(s) dans laquelle nous avons indiqué quelques messages complémentaires, quelques conseils d’animation. N’hésitez pas à les personnaliser, les compléter </a:t>
            </a:r>
            <a:r>
              <a:rPr lang="fr-FR" baseline="0" dirty="0" err="1" smtClean="0"/>
              <a:t>etc</a:t>
            </a:r>
            <a:r>
              <a:rPr lang="fr-FR" baseline="0" dirty="0" smtClean="0"/>
              <a:t>…. Pour imprimer l’ensemble du document (</a:t>
            </a:r>
            <a:r>
              <a:rPr lang="fr-FR" baseline="0" dirty="0" err="1" smtClean="0"/>
              <a:t>slides</a:t>
            </a:r>
            <a:r>
              <a:rPr lang="fr-FR" baseline="0" dirty="0" smtClean="0"/>
              <a:t> + commentaires) cliquez sur Fichier, Imprimer et sélectionner « Pages de commentaires ». La mise en page est faite automatiquement.</a:t>
            </a:r>
          </a:p>
          <a:p>
            <a:endParaRPr lang="fr-FR" baseline="0" dirty="0" smtClean="0"/>
          </a:p>
          <a:p>
            <a:endParaRPr lang="fr-FR"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a:t>
            </a:fld>
            <a:endParaRPr lang="fr-FR"/>
          </a:p>
        </p:txBody>
      </p:sp>
    </p:spTree>
    <p:extLst>
      <p:ext uri="{BB962C8B-B14F-4D97-AF65-F5344CB8AC3E}">
        <p14:creationId xmlns:p14="http://schemas.microsoft.com/office/powerpoint/2010/main" val="1871314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925513"/>
            <a:ext cx="4083050" cy="3063875"/>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 d’animation : </a:t>
            </a:r>
          </a:p>
          <a:p>
            <a:pPr>
              <a:buFontTx/>
              <a:buNone/>
            </a:pPr>
            <a:endParaRPr lang="fr-FR" baseline="0" dirty="0" smtClean="0"/>
          </a:p>
          <a:p>
            <a:pPr defTabSz="990478">
              <a:defRPr/>
            </a:pPr>
            <a:r>
              <a:rPr lang="fr-FR" baseline="0" dirty="0" smtClean="0"/>
              <a:t>Cliquer sur le bouton « i » pour afficher la bonne réponse</a:t>
            </a:r>
          </a:p>
          <a:p>
            <a:pPr>
              <a:buFontTx/>
              <a:buNone/>
            </a:pPr>
            <a:endParaRPr lang="fr-FR" baseline="0" dirty="0" smtClean="0"/>
          </a:p>
          <a:p>
            <a:pPr>
              <a:buFontTx/>
              <a:buNone/>
            </a:pPr>
            <a:r>
              <a:rPr lang="fr-FR" baseline="0" dirty="0" smtClean="0"/>
              <a:t>Faites interpréter un ECBU de votre EHPAD avec si possible plusieurs déclinaisons (souillure, colonisation …)</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846138"/>
            <a:ext cx="4110037" cy="3084512"/>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 d’animation :</a:t>
            </a:r>
          </a:p>
          <a:p>
            <a:pPr>
              <a:buFontTx/>
              <a:buNone/>
            </a:pPr>
            <a:r>
              <a:rPr lang="fr-FR" baseline="0" dirty="0" smtClean="0"/>
              <a:t>Prenez un ou plusieurs résultats d’ECBU de votre EHPAD (si possible 1 avec ambiguïté possible sur la prescription possible.) </a:t>
            </a:r>
          </a:p>
          <a:p>
            <a:pPr>
              <a:buFontTx/>
              <a:buNone/>
            </a:pPr>
            <a:r>
              <a:rPr lang="fr-FR" baseline="0" dirty="0" smtClean="0"/>
              <a:t>Analysez le et faites la correction en commun</a:t>
            </a:r>
          </a:p>
          <a:p>
            <a:pPr>
              <a:buFontTx/>
              <a:buNone/>
            </a:pPr>
            <a:endParaRPr lang="fr-FR" baseline="0" dirty="0" smtClean="0"/>
          </a:p>
          <a:p>
            <a:pPr>
              <a:buFontTx/>
              <a:buNone/>
            </a:pPr>
            <a:r>
              <a:rPr lang="fr-FR" baseline="0" dirty="0" smtClean="0"/>
              <a:t>ATTENTION : Laissez chaque groupe exprimer son analyse jusqu’au bout sans donner de solution.</a:t>
            </a:r>
          </a:p>
          <a:p>
            <a:pPr>
              <a:buFontTx/>
              <a:buNone/>
            </a:pPr>
            <a:endParaRPr lang="fr-FR" baseline="0" dirty="0" smtClean="0"/>
          </a:p>
          <a:p>
            <a:pPr>
              <a:buFontTx/>
              <a:buNone/>
            </a:pPr>
            <a:r>
              <a:rPr lang="fr-FR" b="1" baseline="0" dirty="0" smtClean="0"/>
              <a:t>Objectif : </a:t>
            </a:r>
            <a:r>
              <a:rPr lang="fr-FR" baseline="0" dirty="0" smtClean="0"/>
              <a:t>Laissez le débat contradictoire et raisonnement s’exprimer.</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3" y="925513"/>
            <a:ext cx="3976687" cy="2982912"/>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Vous pouvez bien entendu compléter/ajuster cette diapositive par des recommandations spécifiques pour votre EHPAD</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3" y="925513"/>
            <a:ext cx="3976687" cy="2982912"/>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0650" y="925513"/>
            <a:ext cx="3951288" cy="2963862"/>
          </a:xfrm>
        </p:spPr>
      </p:sp>
      <p:sp>
        <p:nvSpPr>
          <p:cNvPr id="3" name="Espace réservé des commentaires 2"/>
          <p:cNvSpPr>
            <a:spLocks noGrp="1"/>
          </p:cNvSpPr>
          <p:nvPr>
            <p:ph type="body" idx="1"/>
          </p:nvPr>
        </p:nvSpPr>
        <p:spPr/>
        <p:txBody>
          <a:bodyPr>
            <a:normAutofit/>
          </a:bodyPr>
          <a:lstStyle/>
          <a:p>
            <a:pPr defTabSz="990478">
              <a:defRPr/>
            </a:pPr>
            <a:r>
              <a:rPr lang="fr-FR" b="1" baseline="0" dirty="0" smtClean="0"/>
              <a:t>Conseils d’animation : </a:t>
            </a:r>
          </a:p>
          <a:p>
            <a:pPr>
              <a:buFontTx/>
              <a:buNone/>
            </a:pPr>
            <a:endParaRPr lang="fr-FR" baseline="0" dirty="0" smtClean="0"/>
          </a:p>
          <a:p>
            <a:pPr>
              <a:buFontTx/>
              <a:buNone/>
            </a:pPr>
            <a:r>
              <a:rPr lang="fr-FR" baseline="0" dirty="0" smtClean="0"/>
              <a:t>Cliquer sur le bouton « i » pour afficher la bonne réponse</a:t>
            </a:r>
          </a:p>
          <a:p>
            <a:pPr>
              <a:buFontTx/>
              <a:buNone/>
            </a:pPr>
            <a:endParaRPr lang="fr-FR" baseline="0" dirty="0" smtClean="0"/>
          </a:p>
          <a:p>
            <a:pPr>
              <a:buFontTx/>
              <a:buNone/>
            </a:pPr>
            <a:endParaRPr lang="fr-FR" baseline="0" dirty="0" smtClean="0"/>
          </a:p>
          <a:p>
            <a:pPr>
              <a:buFontTx/>
              <a:buNone/>
            </a:pPr>
            <a:r>
              <a:rPr lang="fr-FR" b="1" baseline="0" dirty="0" smtClean="0"/>
              <a:t>Pour compléter, donner des exemples concernant votre </a:t>
            </a:r>
            <a:r>
              <a:rPr lang="fr-FR" b="1" baseline="0" dirty="0" err="1" smtClean="0"/>
              <a:t>Ehpad</a:t>
            </a:r>
            <a:r>
              <a:rPr lang="fr-FR" b="1" baseline="0" dirty="0" smtClean="0"/>
              <a:t>, ou des statistiques…</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1008063"/>
            <a:ext cx="3867150" cy="2900362"/>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 </a:t>
            </a:r>
          </a:p>
          <a:p>
            <a:pPr>
              <a:buFontTx/>
              <a:buNone/>
            </a:pPr>
            <a:endParaRPr lang="fr-FR" baseline="0" dirty="0" smtClean="0"/>
          </a:p>
          <a:p>
            <a:pPr defTabSz="990478">
              <a:defRPr/>
            </a:pPr>
            <a:r>
              <a:rPr lang="fr-FR" baseline="0" dirty="0" smtClean="0"/>
              <a:t>Cliquer sur le bouton « i » pour afficher la bonne réponse, puis laissez le débat s’installer s’il y a lieu, puis cliquez sur le « i », la bonne réponse apparaît en vert.</a:t>
            </a:r>
          </a:p>
          <a:p>
            <a:pPr>
              <a:buFontTx/>
              <a:buNone/>
            </a:pPr>
            <a:endParaRPr lang="fr-FR" baseline="0" dirty="0" smtClean="0"/>
          </a:p>
          <a:p>
            <a:pPr>
              <a:buFontTx/>
              <a:buNone/>
            </a:pPr>
            <a:r>
              <a:rPr lang="fr-FR" baseline="0" dirty="0" smtClean="0"/>
              <a:t>Pour complétez, illustrez par des exemples terrain et/ou favorisez les personnes à réfléchir à des situations similaires au sein de l’</a:t>
            </a:r>
            <a:r>
              <a:rPr lang="fr-FR" baseline="0" dirty="0" err="1" smtClean="0"/>
              <a:t>Ehpad</a:t>
            </a:r>
            <a:r>
              <a:rPr lang="fr-FR" baseline="0" dirty="0" smtClean="0"/>
              <a:t>.</a:t>
            </a:r>
          </a:p>
          <a:p>
            <a:pPr>
              <a:buFontTx/>
              <a:buNone/>
            </a:pPr>
            <a:endParaRPr lang="fr-FR" baseline="0" dirty="0" smtClean="0"/>
          </a:p>
          <a:p>
            <a:pPr>
              <a:buFontTx/>
              <a:buNone/>
            </a:pPr>
            <a:endParaRPr lang="fr-FR" baseline="0" dirty="0" smtClean="0"/>
          </a:p>
          <a:p>
            <a:pPr>
              <a:buFontTx/>
              <a:buNone/>
            </a:pPr>
            <a:endParaRPr lang="fr-FR" baseline="0" dirty="0" smtClean="0"/>
          </a:p>
          <a:p>
            <a:pPr>
              <a:buFontTx/>
              <a:buNone/>
            </a:pPr>
            <a:r>
              <a:rPr lang="fr-FR" b="1" baseline="0" dirty="0" smtClean="0"/>
              <a:t>Informations complémentaires à transmettre :</a:t>
            </a:r>
          </a:p>
          <a:p>
            <a:pPr>
              <a:buFontTx/>
              <a:buNone/>
            </a:pPr>
            <a:endParaRPr lang="fr-FR" baseline="0" dirty="0" smtClean="0"/>
          </a:p>
          <a:p>
            <a:pPr>
              <a:buFontTx/>
              <a:buNone/>
            </a:pPr>
            <a:r>
              <a:rPr lang="fr-FR" baseline="0" dirty="0" smtClean="0"/>
              <a:t>Par ailleurs, rappelez que </a:t>
            </a:r>
            <a:r>
              <a:rPr lang="fr-FR" sz="1500" b="1" dirty="0" smtClean="0"/>
              <a:t>tout résident peut-être porteur asymptomatique de bactéries multi-résistantes.</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846138"/>
            <a:ext cx="4189412" cy="3143250"/>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 d’animation : </a:t>
            </a:r>
            <a:r>
              <a:rPr lang="fr-FR" b="0" baseline="0" dirty="0" smtClean="0"/>
              <a:t>Activité inductive pouvant être faite en groupe (type « brainstorming » ou en deux temps : réflexion individuelle puis partage (le formateur recueille à tour de rôle les réponses, anime l’interaction puis note la synthèse émergeant de la discussion)</a:t>
            </a:r>
          </a:p>
          <a:p>
            <a:pPr>
              <a:buFontTx/>
              <a:buNone/>
            </a:pPr>
            <a:endParaRPr lang="fr-FR" b="1" baseline="0" dirty="0" smtClean="0"/>
          </a:p>
          <a:p>
            <a:pPr>
              <a:buFontTx/>
              <a:buNone/>
            </a:pPr>
            <a:r>
              <a:rPr lang="fr-FR" baseline="0" dirty="0" smtClean="0"/>
              <a:t>Leur faire dresser une liste d’actions pouvant être mises en œuvre.</a:t>
            </a:r>
          </a:p>
          <a:p>
            <a:pPr>
              <a:buFontTx/>
              <a:buNone/>
            </a:pPr>
            <a:endParaRPr lang="fr-FR" baseline="0" dirty="0" smtClean="0"/>
          </a:p>
          <a:p>
            <a:pPr>
              <a:buFontTx/>
              <a:buNone/>
            </a:pPr>
            <a:r>
              <a:rPr lang="fr-FR" b="1" i="1" baseline="0" dirty="0" smtClean="0"/>
              <a:t>Ce qui doit émerger :</a:t>
            </a:r>
          </a:p>
          <a:p>
            <a:pPr>
              <a:buFontTx/>
              <a:buChar char="-"/>
            </a:pPr>
            <a:r>
              <a:rPr lang="fr-FR" baseline="0" dirty="0" smtClean="0"/>
              <a:t> Prescrire moins et mieux les antibiotiques</a:t>
            </a:r>
          </a:p>
          <a:p>
            <a:pPr>
              <a:buFontTx/>
              <a:buChar char="-"/>
            </a:pPr>
            <a:r>
              <a:rPr lang="fr-FR" baseline="0" dirty="0" smtClean="0"/>
              <a:t> Réduire la fréquence des infections en limitant le sondage urinaire </a:t>
            </a:r>
            <a:r>
              <a:rPr lang="fr-FR" sz="1300" dirty="0" smtClean="0"/>
              <a:t>(indication pertinente, durée la plus courte possible) et en luttant contre la transmission croisée (précautions standard et complémentaires).</a:t>
            </a:r>
          </a:p>
          <a:p>
            <a:pPr defTabSz="990478">
              <a:buFontTx/>
              <a:buChar char="-"/>
              <a:defRPr/>
            </a:pPr>
            <a:r>
              <a:rPr lang="fr-FR" sz="1300" dirty="0" smtClean="0"/>
              <a:t> Ne pas traiter une colonisation </a:t>
            </a:r>
            <a:endParaRPr lang="fr-FR" baseline="0" dirty="0" smtClean="0"/>
          </a:p>
          <a:p>
            <a:pPr>
              <a:buFontTx/>
              <a:buChar char="-"/>
            </a:pPr>
            <a:r>
              <a:rPr lang="fr-FR" baseline="0" dirty="0" smtClean="0"/>
              <a:t> Accroitre la désinfection des mains</a:t>
            </a:r>
          </a:p>
          <a:p>
            <a:pPr>
              <a:buFontTx/>
              <a:buChar char="-"/>
            </a:pPr>
            <a:endParaRPr lang="fr-FR" baseline="0" dirty="0" smtClean="0">
              <a:solidFill>
                <a:srgbClr val="FF0000"/>
              </a:solidFill>
            </a:endParaRPr>
          </a:p>
          <a:p>
            <a:pPr>
              <a:buFontTx/>
              <a:buNone/>
            </a:pPr>
            <a:endParaRPr lang="fr-FR" baseline="0" dirty="0" smtClean="0">
              <a:solidFill>
                <a:srgbClr val="FF0000"/>
              </a:solidFill>
            </a:endParaRP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7475" y="1008063"/>
            <a:ext cx="4032250" cy="3024187"/>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Vous pouvez bien entendu compléter/ajuster cette diapositive par des recommandations spécifiques pour votre EHPAD</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846138"/>
            <a:ext cx="4189412" cy="3143250"/>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9538" y="846138"/>
            <a:ext cx="4294187" cy="3222625"/>
          </a:xfrm>
        </p:spPr>
      </p:sp>
      <p:sp>
        <p:nvSpPr>
          <p:cNvPr id="3" name="Espace réservé des commentaires 2"/>
          <p:cNvSpPr>
            <a:spLocks noGrp="1"/>
          </p:cNvSpPr>
          <p:nvPr>
            <p:ph type="body" idx="1"/>
          </p:nvPr>
        </p:nvSpPr>
        <p:spPr/>
        <p:txBody>
          <a:bodyPr>
            <a:normAutofit/>
          </a:bodyPr>
          <a:lstStyle/>
          <a:p>
            <a:pPr defTabSz="990478">
              <a:defRPr/>
            </a:pPr>
            <a:r>
              <a:rPr lang="fr-FR" b="1" baseline="0" dirty="0" smtClean="0"/>
              <a:t>Conseils d’animation :</a:t>
            </a:r>
          </a:p>
          <a:p>
            <a:pPr>
              <a:buFontTx/>
              <a:buNone/>
            </a:pPr>
            <a:endParaRPr lang="fr-FR" baseline="0" dirty="0" smtClean="0"/>
          </a:p>
          <a:p>
            <a:pPr defTabSz="990478">
              <a:defRPr/>
            </a:pPr>
            <a:r>
              <a:rPr lang="fr-FR" baseline="0" dirty="0" smtClean="0"/>
              <a:t>Posez la question à l’oral, Cliquer sur le bouton « i » pour afficher la bonne réponse</a:t>
            </a:r>
          </a:p>
          <a:p>
            <a:pPr>
              <a:buFontTx/>
              <a:buNone/>
            </a:pPr>
            <a:endParaRPr lang="fr-FR" baseline="0" dirty="0" smtClean="0"/>
          </a:p>
          <a:p>
            <a:pPr>
              <a:buFontTx/>
              <a:buNone/>
            </a:pPr>
            <a:endParaRPr lang="fr-FR" baseline="0" dirty="0" smtClean="0"/>
          </a:p>
          <a:p>
            <a:pPr>
              <a:buFontTx/>
              <a:buNone/>
            </a:pPr>
            <a:r>
              <a:rPr lang="fr-FR" baseline="0" dirty="0" smtClean="0"/>
              <a:t>Complétez en donnant des exemples concrets et situationnels de votre </a:t>
            </a:r>
            <a:r>
              <a:rPr lang="fr-FR" baseline="0" dirty="0" err="1" smtClean="0"/>
              <a:t>Ehpad</a:t>
            </a:r>
            <a:r>
              <a:rPr lang="fr-FR" baseline="0" dirty="0" smtClean="0"/>
              <a:t>.</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0500" y="925513"/>
            <a:ext cx="4083050" cy="3063875"/>
          </a:xfrm>
        </p:spPr>
      </p:sp>
      <p:sp>
        <p:nvSpPr>
          <p:cNvPr id="3" name="Espace réservé des commentaires 2"/>
          <p:cNvSpPr>
            <a:spLocks noGrp="1"/>
          </p:cNvSpPr>
          <p:nvPr>
            <p:ph type="body" idx="1"/>
          </p:nvPr>
        </p:nvSpPr>
        <p:spPr/>
        <p:txBody>
          <a:bodyPr/>
          <a:lstStyle/>
          <a:p>
            <a:r>
              <a:rPr lang="fr-FR" dirty="0" smtClean="0"/>
              <a:t>Ce sommaire est interactif en mode diaporama.</a:t>
            </a:r>
          </a:p>
          <a:p>
            <a:endParaRPr lang="fr-FR" dirty="0" smtClean="0"/>
          </a:p>
          <a:p>
            <a:r>
              <a:rPr lang="fr-FR" dirty="0" smtClean="0"/>
              <a:t>Sur chaque diapositive, un</a:t>
            </a:r>
            <a:r>
              <a:rPr lang="fr-FR" baseline="0" dirty="0" smtClean="0"/>
              <a:t> bouton en forme de « petite maison » en haut à droite vous permet de revenir automatiquement sur ce sommaire. Cela vous permet de cibler le sujet à aborder et ainsi fractionner les séances (temps moyen d’information/formation d’une séquence : </a:t>
            </a:r>
            <a:r>
              <a:rPr lang="fr-FR" baseline="0" dirty="0" err="1" smtClean="0"/>
              <a:t>env</a:t>
            </a:r>
            <a:r>
              <a:rPr lang="fr-FR" baseline="0" dirty="0" smtClean="0"/>
              <a:t> 15mn : visionnage du clip 2mn + exercices + interaction : 8 à 12 mn)</a:t>
            </a:r>
          </a:p>
          <a:p>
            <a:endParaRPr lang="fr-FR" baseline="0" dirty="0" smtClean="0"/>
          </a:p>
          <a:p>
            <a:r>
              <a:rPr lang="fr-FR" baseline="0" dirty="0" smtClean="0"/>
              <a:t>Exemple de rythme de diffusion :</a:t>
            </a:r>
          </a:p>
          <a:p>
            <a:r>
              <a:rPr lang="fr-FR" baseline="0" dirty="0" smtClean="0"/>
              <a:t>- Une fois par mois en réunion de coordination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a:t>
            </a:fld>
            <a:endParaRPr lang="fr-FR"/>
          </a:p>
        </p:txBody>
      </p:sp>
    </p:spTree>
    <p:extLst>
      <p:ext uri="{BB962C8B-B14F-4D97-AF65-F5344CB8AC3E}">
        <p14:creationId xmlns:p14="http://schemas.microsoft.com/office/powerpoint/2010/main" val="3014091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7950" y="765175"/>
            <a:ext cx="4297363" cy="3224213"/>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1" baseline="0" dirty="0" smtClean="0"/>
          </a:p>
          <a:p>
            <a:pPr defTabSz="990478">
              <a:defRPr/>
            </a:pPr>
            <a:r>
              <a:rPr lang="fr-FR" baseline="0" dirty="0" smtClean="0"/>
              <a:t>Cliquer sur le bouton « i » pour afficher la bonne réponse</a:t>
            </a:r>
          </a:p>
          <a:p>
            <a:pPr>
              <a:buFontTx/>
              <a:buNone/>
            </a:pPr>
            <a:endParaRPr lang="fr-FR" b="1" baseline="0" dirty="0" smtClean="0"/>
          </a:p>
          <a:p>
            <a:pPr>
              <a:buFontTx/>
              <a:buNone/>
            </a:pPr>
            <a:endParaRPr lang="fr-FR" baseline="0" dirty="0" smtClean="0"/>
          </a:p>
          <a:p>
            <a:pPr>
              <a:buFontTx/>
              <a:buNone/>
            </a:pPr>
            <a:r>
              <a:rPr lang="fr-FR" baseline="0" dirty="0" smtClean="0"/>
              <a:t>Profitez de cette question inductive pour insister sur le fait qu’un traitement initial est toujours un traitement probabiliste, qu’il faut simplifier chaque fois que c’est possible pour limiter la pression de sélection.</a:t>
            </a:r>
          </a:p>
          <a:p>
            <a:pPr>
              <a:buFontTx/>
              <a:buNone/>
            </a:pPr>
            <a:endParaRPr lang="fr-FR" baseline="0" dirty="0" smtClean="0"/>
          </a:p>
          <a:p>
            <a:pPr>
              <a:buFontTx/>
              <a:buNone/>
            </a:pPr>
            <a:r>
              <a:rPr lang="fr-FR" baseline="0" dirty="0" smtClean="0"/>
              <a:t>Illustrez par des exemples de désescalades thérapeutique (prostatite à </a:t>
            </a:r>
            <a:r>
              <a:rPr lang="fr-FR" i="1" baseline="0" dirty="0" smtClean="0"/>
              <a:t>E. coli  </a:t>
            </a:r>
            <a:r>
              <a:rPr lang="fr-FR" baseline="0" dirty="0" smtClean="0"/>
              <a:t>sensible à l’</a:t>
            </a:r>
            <a:r>
              <a:rPr lang="fr-FR" baseline="0" dirty="0" err="1" smtClean="0"/>
              <a:t>amoxicilline</a:t>
            </a:r>
            <a:r>
              <a:rPr lang="fr-FR" baseline="0" dirty="0" smtClean="0"/>
              <a:t> et au </a:t>
            </a:r>
            <a:r>
              <a:rPr lang="fr-FR" baseline="0" dirty="0" err="1" smtClean="0"/>
              <a:t>bactrim</a:t>
            </a:r>
            <a:r>
              <a:rPr lang="fr-FR" baseline="0" dirty="0" smtClean="0"/>
              <a:t>)</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925513"/>
            <a:ext cx="4083050" cy="3063875"/>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 </a:t>
            </a:r>
          </a:p>
          <a:p>
            <a:pPr>
              <a:buFontTx/>
              <a:buNone/>
            </a:pPr>
            <a:endParaRPr lang="fr-FR" baseline="0" dirty="0" smtClean="0"/>
          </a:p>
          <a:p>
            <a:pPr>
              <a:buFontTx/>
              <a:buNone/>
            </a:pPr>
            <a:r>
              <a:rPr lang="fr-FR" baseline="0" dirty="0" smtClean="0"/>
              <a:t>Activité d’échanges sur leurs pratiques (entre les participants)</a:t>
            </a:r>
          </a:p>
          <a:p>
            <a:pPr>
              <a:buFontTx/>
              <a:buNone/>
            </a:pPr>
            <a:endParaRPr lang="fr-FR" baseline="0" dirty="0" smtClean="0"/>
          </a:p>
          <a:p>
            <a:pPr>
              <a:buFontTx/>
              <a:buNone/>
            </a:pPr>
            <a:r>
              <a:rPr lang="fr-FR" baseline="0" dirty="0" smtClean="0"/>
              <a:t>L’animateur doit d’abord rester en retrait, éventuellement il note les exemples pertinents puis il analyse, échange, complète et conclue.</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3825" y="1087438"/>
            <a:ext cx="3867150" cy="2901950"/>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Vous pouvez bien entendu compléter/ajuster cette diapositive par des recommandations spécifiques pour votre EHPAD</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3" y="925513"/>
            <a:ext cx="3976687" cy="2982912"/>
          </a:xfrm>
        </p:spPr>
      </p:sp>
      <p:sp>
        <p:nvSpPr>
          <p:cNvPr id="3" name="Espace réservé des commentaires 2"/>
          <p:cNvSpPr>
            <a:spLocks noGrp="1"/>
          </p:cNvSpPr>
          <p:nvPr>
            <p:ph type="body" idx="1"/>
          </p:nvPr>
        </p:nvSpPr>
        <p:spPr/>
        <p:txBody>
          <a:bodyPr>
            <a:normAutofit/>
          </a:bodyPr>
          <a:lstStyle/>
          <a:p>
            <a:pPr defTabSz="990478">
              <a:defRPr/>
            </a:pPr>
            <a:r>
              <a:rPr lang="fr-FR" dirty="0" smtClean="0"/>
              <a:t>Diapositive de transition</a:t>
            </a:r>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04838"/>
            <a:ext cx="4189412" cy="3143250"/>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24</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3" y="684213"/>
            <a:ext cx="3976687" cy="2982912"/>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1" baseline="0" dirty="0" smtClean="0"/>
          </a:p>
          <a:p>
            <a:pPr defTabSz="990478">
              <a:defRPr/>
            </a:pPr>
            <a:r>
              <a:rPr lang="fr-FR" baseline="0" dirty="0" smtClean="0"/>
              <a:t>Cliquer sur le bouton « i » pour afficher les bonnes réponses</a:t>
            </a:r>
          </a:p>
          <a:p>
            <a:pPr>
              <a:buFontTx/>
              <a:buNone/>
            </a:pPr>
            <a:endParaRPr lang="fr-FR" b="1" baseline="0" dirty="0" smtClean="0"/>
          </a:p>
          <a:p>
            <a:pPr>
              <a:buFontTx/>
              <a:buNone/>
            </a:pPr>
            <a:endParaRPr lang="fr-FR" baseline="0" dirty="0" smtClean="0"/>
          </a:p>
          <a:p>
            <a:pPr>
              <a:buFontTx/>
              <a:buNone/>
            </a:pPr>
            <a:r>
              <a:rPr lang="fr-FR" i="1" baseline="0" dirty="0" smtClean="0">
                <a:solidFill>
                  <a:srgbClr val="FF0000"/>
                </a:solidFill>
              </a:rPr>
              <a:t>Important :</a:t>
            </a:r>
          </a:p>
          <a:p>
            <a:pPr>
              <a:buFontTx/>
              <a:buChar char="-"/>
            </a:pPr>
            <a:r>
              <a:rPr lang="fr-FR" baseline="0" dirty="0" smtClean="0"/>
              <a:t> Illustrez puis complétez des exemples concrets liés à votre </a:t>
            </a:r>
            <a:r>
              <a:rPr lang="fr-FR" baseline="0" dirty="0" err="1" smtClean="0"/>
              <a:t>Ehpad</a:t>
            </a:r>
            <a:r>
              <a:rPr lang="fr-FR" baseline="0" dirty="0" smtClean="0"/>
              <a:t> … </a:t>
            </a:r>
          </a:p>
          <a:p>
            <a:pPr>
              <a:buFontTx/>
              <a:buChar char="-"/>
            </a:pPr>
            <a:r>
              <a:rPr lang="fr-FR" baseline="0" dirty="0" smtClean="0"/>
              <a:t> Rappelez et insistez qu’en cas de suspicion d’infection , cela relève d’une expertise spécialisées.</a:t>
            </a:r>
          </a:p>
          <a:p>
            <a:pPr>
              <a:buFontTx/>
              <a:buChar char="-"/>
            </a:pPr>
            <a:endParaRPr lang="fr-FR" baseline="0" dirty="0" smtClean="0"/>
          </a:p>
          <a:p>
            <a:pPr>
              <a:buFontTx/>
              <a:buNone/>
            </a:pPr>
            <a:r>
              <a:rPr lang="fr-FR" baseline="0" dirty="0" smtClean="0"/>
              <a:t>Si le débat s’installe entre les participants, laissez faire puis faites converger par une réponse commune. </a:t>
            </a:r>
          </a:p>
          <a:p>
            <a:pPr>
              <a:buFontTx/>
              <a:buNone/>
            </a:pPr>
            <a:endParaRPr lang="fr-FR" baseline="0" dirty="0" smtClean="0"/>
          </a:p>
          <a:p>
            <a:pPr>
              <a:buFontTx/>
              <a:buNone/>
            </a:pPr>
            <a:r>
              <a:rPr lang="fr-FR" baseline="0" dirty="0" smtClean="0"/>
              <a:t>Pour faire apparaître la(s) bonne(s) réponse(s), cliquez sur le « i »</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25</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684213"/>
            <a:ext cx="4083050" cy="3063875"/>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Vous pouvez bien entendu compléter/ajuster cette diapositive par des recommandations spécifiques pour votre EHPAD</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26</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89412" cy="3143250"/>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27</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684213"/>
            <a:ext cx="4083050" cy="3063875"/>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defTabSz="990478">
              <a:defRPr/>
            </a:pPr>
            <a:r>
              <a:rPr lang="fr-FR" baseline="0" dirty="0" smtClean="0"/>
              <a:t>Cliquer sur le bouton « i » pour afficher les bonnes réponses</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28</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684213"/>
            <a:ext cx="4083050" cy="3063875"/>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Plusieurs manières d’animer cet exercice :</a:t>
            </a:r>
          </a:p>
          <a:p>
            <a:pPr>
              <a:buFontTx/>
              <a:buNone/>
            </a:pPr>
            <a:endParaRPr lang="fr-FR" baseline="0" dirty="0" smtClean="0"/>
          </a:p>
          <a:p>
            <a:pPr>
              <a:buFontTx/>
              <a:buChar char="-"/>
            </a:pPr>
            <a:r>
              <a:rPr lang="fr-FR" baseline="0" dirty="0" smtClean="0"/>
              <a:t>Sous forme d’un « brainstorming » oral collectif : Dans ce cas l’animateur fait émerger la procédure et la note au </a:t>
            </a:r>
            <a:r>
              <a:rPr lang="fr-FR" baseline="0" dirty="0" err="1" smtClean="0"/>
              <a:t>paperboard</a:t>
            </a:r>
            <a:r>
              <a:rPr lang="fr-FR" baseline="0" dirty="0" smtClean="0"/>
              <a:t> sans corriger au départ de façon à ce que le débat s’installe, puis, il corrige, ajuste et complète si possible par une illustration de cas concret.</a:t>
            </a:r>
          </a:p>
          <a:p>
            <a:pPr>
              <a:buFontTx/>
              <a:buChar char="-"/>
            </a:pPr>
            <a:r>
              <a:rPr lang="fr-FR" baseline="0" dirty="0" smtClean="0"/>
              <a:t> Par réflexion en groupe de 2 personnes : Dans ce cas l’animateur laisse 3 mn de réflexion à chaque groupe. Puis un rapporteur de chaque groupe s’exprime, le débat s’installe, puis, il corrige, ajuste et complète si possible par une illustration de cas concret.</a:t>
            </a:r>
          </a:p>
          <a:p>
            <a:pPr>
              <a:buFontTx/>
              <a:buChar char="-"/>
            </a:pPr>
            <a:endParaRPr lang="fr-FR" baseline="0" dirty="0" smtClean="0"/>
          </a:p>
          <a:p>
            <a:pPr>
              <a:buFontTx/>
              <a:buNone/>
            </a:pPr>
            <a:r>
              <a:rPr lang="fr-FR" baseline="0" dirty="0" smtClean="0"/>
              <a:t>L’animateur peut indiquer au préalable le processus dans les puces correspondantes à la place des points d’interrogation.</a:t>
            </a:r>
          </a:p>
          <a:p>
            <a:pPr>
              <a:buFontTx/>
              <a:buNone/>
            </a:pPr>
            <a:r>
              <a:rPr lang="fr-FR" baseline="0" dirty="0" smtClean="0"/>
              <a:t>Pour les afficher, il lui suffira de cliquer dans la diapositive (mode diaporama)</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29</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1125" y="684213"/>
            <a:ext cx="4191000" cy="3143250"/>
          </a:xfrm>
        </p:spPr>
      </p:sp>
      <p:sp>
        <p:nvSpPr>
          <p:cNvPr id="3" name="Espace réservé des commentaires 2"/>
          <p:cNvSpPr>
            <a:spLocks noGrp="1"/>
          </p:cNvSpPr>
          <p:nvPr>
            <p:ph type="body" idx="1"/>
          </p:nvPr>
        </p:nvSpPr>
        <p:spPr/>
        <p:txBody>
          <a:bodyPr/>
          <a:lstStyle/>
          <a:p>
            <a:r>
              <a:rPr lang="fr-FR" dirty="0" smtClean="0"/>
              <a:t>Diapositive de transition</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a:t>
            </a:fld>
            <a:endParaRPr lang="fr-FR"/>
          </a:p>
        </p:txBody>
      </p:sp>
    </p:spTree>
    <p:extLst>
      <p:ext uri="{BB962C8B-B14F-4D97-AF65-F5344CB8AC3E}">
        <p14:creationId xmlns:p14="http://schemas.microsoft.com/office/powerpoint/2010/main" val="3168572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684213"/>
            <a:ext cx="4133850" cy="3101975"/>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Vous pouvez bien entendu compléter/ajuster cette diapositive par des recommandations spécifiques pour votre EHPAD</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30</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9538" y="684213"/>
            <a:ext cx="4243387" cy="3182937"/>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31</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9538" y="684213"/>
            <a:ext cx="4243387" cy="3182937"/>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defTabSz="990478">
              <a:defRPr/>
            </a:pPr>
            <a:r>
              <a:rPr lang="fr-FR" baseline="0" dirty="0" smtClean="0"/>
              <a:t>Cliquer sur le bouton « i » pour afficher les bonnes réponses</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9538" y="684213"/>
            <a:ext cx="4243387" cy="3182937"/>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Vous pouvez bien entendu compléter/ajuster cette diapositive par des recommandations spécifiques pour votre EHPAD</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684213"/>
            <a:ext cx="4133850" cy="3101975"/>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684213"/>
            <a:ext cx="4110037" cy="3084512"/>
          </a:xfrm>
        </p:spPr>
      </p:sp>
      <p:sp>
        <p:nvSpPr>
          <p:cNvPr id="3" name="Espace réservé des commentaires 2"/>
          <p:cNvSpPr>
            <a:spLocks noGrp="1"/>
          </p:cNvSpPr>
          <p:nvPr>
            <p:ph type="body" idx="1"/>
          </p:nvPr>
        </p:nvSpPr>
        <p:spPr/>
        <p:txBody>
          <a:bodyPr>
            <a:normAutofit/>
          </a:bodyPr>
          <a:lstStyle/>
          <a:p>
            <a:pPr>
              <a:buFontTx/>
              <a:buNone/>
            </a:pPr>
            <a:r>
              <a:rPr lang="fr-FR" baseline="0" dirty="0" smtClean="0"/>
              <a:t>Profiter de cette question inductive pour insister sur le fait qu’un traitement initial est toujours un traitement probabiliste, qu’il faut simplifier chaque fois que c’est possible pour limiter la pression de sélection.</a:t>
            </a:r>
          </a:p>
          <a:p>
            <a:pPr>
              <a:buFontTx/>
              <a:buNone/>
            </a:pPr>
            <a:r>
              <a:rPr lang="fr-FR" baseline="0" dirty="0" smtClean="0"/>
              <a:t>Illustrer par des exemples de désescalades thérapeutique (prostatite </a:t>
            </a:r>
            <a:r>
              <a:rPr lang="fr-FR" i="1" baseline="0" dirty="0" smtClean="0"/>
              <a:t>à E. coli</a:t>
            </a:r>
            <a:r>
              <a:rPr lang="fr-FR" baseline="0" dirty="0" smtClean="0"/>
              <a:t> sensible </a:t>
            </a:r>
            <a:r>
              <a:rPr lang="fr-FR" baseline="0" dirty="0" err="1" smtClean="0"/>
              <a:t>amoxicilline</a:t>
            </a:r>
            <a:r>
              <a:rPr lang="fr-FR" baseline="0" dirty="0" smtClean="0"/>
              <a:t> et </a:t>
            </a:r>
            <a:r>
              <a:rPr lang="fr-FR" baseline="0" dirty="0" err="1" smtClean="0"/>
              <a:t>bactrim</a:t>
            </a:r>
            <a:r>
              <a:rPr lang="fr-FR" baseline="0" dirty="0" smtClean="0"/>
              <a:t>)</a:t>
            </a:r>
          </a:p>
          <a:p>
            <a:pPr>
              <a:buFontTx/>
              <a:buNone/>
            </a:pPr>
            <a:endParaRPr lang="fr-FR" baseline="0" dirty="0" smtClean="0"/>
          </a:p>
          <a:p>
            <a:pPr defTabSz="990478">
              <a:defRPr/>
            </a:pPr>
            <a:r>
              <a:rPr lang="fr-FR" baseline="0" dirty="0" smtClean="0"/>
              <a:t>Cliquer sur le bouton « i » pour afficher la bonne réponse</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35</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89412" cy="3143250"/>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a:t>
            </a:r>
          </a:p>
          <a:p>
            <a:pPr>
              <a:buFontTx/>
              <a:buNone/>
            </a:pPr>
            <a:endParaRPr lang="fr-FR" baseline="0" dirty="0" smtClean="0"/>
          </a:p>
          <a:p>
            <a:pPr>
              <a:buFontTx/>
              <a:buNone/>
            </a:pPr>
            <a:r>
              <a:rPr lang="fr-FR" baseline="0" dirty="0" smtClean="0"/>
              <a:t>Vous pouvez bien entendu compléter/ajuster cette diapositive par des recommandations spécifiques pour votre EHPAD</a:t>
            </a:r>
          </a:p>
          <a:p>
            <a:pPr>
              <a:buFontTx/>
              <a:buNone/>
            </a:pPr>
            <a:endParaRPr lang="fr-FR" baseline="0" dirty="0" smtClean="0"/>
          </a:p>
          <a:p>
            <a:pPr>
              <a:buFontTx/>
              <a:buNone/>
            </a:pPr>
            <a:r>
              <a:rPr lang="fr-FR" b="1" baseline="0" dirty="0" smtClean="0"/>
              <a:t>Informations complémentaires :</a:t>
            </a:r>
          </a:p>
          <a:p>
            <a:pPr marL="288889" indent="-288889">
              <a:buBlip>
                <a:blip r:embed="rId3"/>
              </a:buBlip>
            </a:pPr>
            <a:endParaRPr lang="fr-FR" dirty="0" smtClean="0">
              <a:solidFill>
                <a:prstClr val="black"/>
              </a:solidFill>
              <a:latin typeface="Arial" pitchFamily="34" charset="0"/>
              <a:cs typeface="Arial" pitchFamily="34" charset="0"/>
            </a:endParaRPr>
          </a:p>
          <a:p>
            <a:pPr marL="288889" indent="-288889">
              <a:buBlip>
                <a:blip r:embed="rId3"/>
              </a:buBlip>
            </a:pPr>
            <a:r>
              <a:rPr lang="fr-FR" dirty="0" smtClean="0">
                <a:solidFill>
                  <a:prstClr val="black"/>
                </a:solidFill>
                <a:latin typeface="Arial" pitchFamily="34" charset="0"/>
                <a:cs typeface="Arial" pitchFamily="34" charset="0"/>
              </a:rPr>
              <a:t>Le diagnostique d’une plaie infectée a fait l’objet de recommandation HAS 2001 </a:t>
            </a:r>
            <a:r>
              <a:rPr lang="fr-FR" dirty="0" smtClean="0">
                <a:solidFill>
                  <a:prstClr val="black"/>
                </a:solidFill>
                <a:latin typeface="Arial" pitchFamily="34" charset="0"/>
                <a:cs typeface="Arial" pitchFamily="34" charset="0"/>
                <a:hlinkClick r:id="rId4"/>
              </a:rPr>
              <a:t>http://has-sante.fr/portail/upload/docs/application/pdf/escarresdef_long.pdf</a:t>
            </a:r>
            <a:r>
              <a:rPr lang="fr-FR" dirty="0" smtClean="0">
                <a:solidFill>
                  <a:prstClr val="black"/>
                </a:solidFill>
                <a:latin typeface="Arial" pitchFamily="34" charset="0"/>
                <a:cs typeface="Arial" pitchFamily="34" charset="0"/>
              </a:rPr>
              <a:t> : Signes locaux et prélèvement profond contributif avec ou sans signes généraux : (fièvre, troubles, hémodynamiques…)</a:t>
            </a:r>
          </a:p>
          <a:p>
            <a:pPr marL="288889" indent="-288889">
              <a:buBlip>
                <a:blip r:embed="rId3"/>
              </a:buBlip>
            </a:pPr>
            <a:endParaRPr lang="fr-FR" dirty="0" smtClean="0">
              <a:solidFill>
                <a:prstClr val="black"/>
              </a:solidFill>
              <a:latin typeface="Arial" pitchFamily="34" charset="0"/>
              <a:cs typeface="Arial" pitchFamily="34" charset="0"/>
            </a:endParaRPr>
          </a:p>
          <a:p>
            <a:pPr marL="288889" indent="-288889">
              <a:buBlip>
                <a:blip r:embed="rId3"/>
              </a:buBlip>
            </a:pPr>
            <a:r>
              <a:rPr lang="fr-FR" dirty="0" smtClean="0">
                <a:solidFill>
                  <a:prstClr val="black"/>
                </a:solidFill>
                <a:latin typeface="Arial" pitchFamily="34" charset="0"/>
                <a:cs typeface="Arial" pitchFamily="34" charset="0"/>
              </a:rPr>
              <a:t>Tout escarre d’évolution défavorable devrait bénéficier d’un avis spécialisé</a:t>
            </a:r>
          </a:p>
          <a:p>
            <a:pPr marL="288889" indent="-288889">
              <a:buBlip>
                <a:blip r:embed="rId3"/>
              </a:buBlip>
            </a:pPr>
            <a:endParaRPr lang="fr-FR" dirty="0" smtClean="0">
              <a:solidFill>
                <a:prstClr val="black"/>
              </a:solidFill>
              <a:latin typeface="Arial" pitchFamily="34" charset="0"/>
              <a:cs typeface="Arial" pitchFamily="34" charset="0"/>
            </a:endParaRPr>
          </a:p>
          <a:p>
            <a:pPr marL="288889" indent="-288889">
              <a:buBlip>
                <a:blip r:embed="rId3"/>
              </a:buBlip>
            </a:pPr>
            <a:r>
              <a:rPr lang="fr-FR" dirty="0" smtClean="0">
                <a:solidFill>
                  <a:prstClr val="black"/>
                </a:solidFill>
                <a:latin typeface="Arial" pitchFamily="34" charset="0"/>
                <a:cs typeface="Arial" pitchFamily="34" charset="0"/>
              </a:rPr>
              <a:t>Les </a:t>
            </a:r>
            <a:r>
              <a:rPr lang="fr-FR" dirty="0" err="1" smtClean="0">
                <a:solidFill>
                  <a:prstClr val="black"/>
                </a:solidFill>
                <a:latin typeface="Arial" pitchFamily="34" charset="0"/>
                <a:cs typeface="Arial" pitchFamily="34" charset="0"/>
              </a:rPr>
              <a:t>Fluoroquinolones</a:t>
            </a:r>
            <a:r>
              <a:rPr lang="fr-FR" dirty="0" smtClean="0">
                <a:solidFill>
                  <a:prstClr val="black"/>
                </a:solidFill>
                <a:latin typeface="Arial" pitchFamily="34" charset="0"/>
                <a:cs typeface="Arial" pitchFamily="34" charset="0"/>
              </a:rPr>
              <a:t> n’ont pas de place dans le traitement de l’infection cutanée qui plus est en monothérapie</a:t>
            </a:r>
          </a:p>
          <a:p>
            <a:pPr marL="288889" indent="-288889">
              <a:buBlip>
                <a:blip r:embed="rId3"/>
              </a:buBlip>
            </a:pPr>
            <a:endParaRPr lang="fr-FR" dirty="0" smtClean="0">
              <a:solidFill>
                <a:prstClr val="black"/>
              </a:solidFill>
              <a:latin typeface="Arial" pitchFamily="34" charset="0"/>
              <a:cs typeface="Arial" pitchFamily="34" charset="0"/>
            </a:endParaRPr>
          </a:p>
          <a:p>
            <a:pPr marL="288889" indent="-288889">
              <a:buBlip>
                <a:blip r:embed="rId3"/>
              </a:buBlip>
            </a:pPr>
            <a:r>
              <a:rPr lang="fr-FR" dirty="0" smtClean="0">
                <a:solidFill>
                  <a:prstClr val="black"/>
                </a:solidFill>
                <a:latin typeface="Arial" pitchFamily="34" charset="0"/>
                <a:cs typeface="Arial" pitchFamily="34" charset="0"/>
              </a:rPr>
              <a:t>La prise en charge</a:t>
            </a:r>
            <a:r>
              <a:rPr lang="fr-FR" baseline="0" dirty="0" smtClean="0">
                <a:solidFill>
                  <a:prstClr val="black"/>
                </a:solidFill>
                <a:latin typeface="Arial" pitchFamily="34" charset="0"/>
                <a:cs typeface="Arial" pitchFamily="34" charset="0"/>
              </a:rPr>
              <a:t> des infections du pied diabétique a fait l’objet de recommandations spécifiques (SPILF http://www.infectiologie.com/site/medias/documents/consensus/pieddiabetique2006-long.pdf )</a:t>
            </a:r>
            <a:endParaRPr lang="fr-FR" dirty="0" smtClean="0"/>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36</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0650" y="846138"/>
            <a:ext cx="3973513" cy="2981325"/>
          </a:xfrm>
        </p:spPr>
      </p:sp>
      <p:sp>
        <p:nvSpPr>
          <p:cNvPr id="3" name="Espace réservé des commentaires 2"/>
          <p:cNvSpPr>
            <a:spLocks noGrp="1"/>
          </p:cNvSpPr>
          <p:nvPr>
            <p:ph type="body" idx="1"/>
          </p:nvPr>
        </p:nvSpPr>
        <p:spPr/>
        <p:txBody>
          <a:bodyPr>
            <a:normAutofit/>
          </a:bodyPr>
          <a:lstStyle/>
          <a:p>
            <a:r>
              <a:rPr lang="fr-FR" dirty="0" smtClean="0"/>
              <a:t>Diapositive</a:t>
            </a:r>
            <a:r>
              <a:rPr lang="fr-FR" baseline="0" dirty="0" smtClean="0"/>
              <a:t> de transition</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37</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3675" y="684213"/>
            <a:ext cx="3976688" cy="2982912"/>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38</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92088" y="684213"/>
            <a:ext cx="4027487" cy="3021012"/>
          </a:xfrm>
        </p:spPr>
      </p:sp>
      <p:sp>
        <p:nvSpPr>
          <p:cNvPr id="3" name="Espace réservé des commentaires 2"/>
          <p:cNvSpPr>
            <a:spLocks noGrp="1"/>
          </p:cNvSpPr>
          <p:nvPr>
            <p:ph type="body" idx="1"/>
          </p:nvPr>
        </p:nvSpPr>
        <p:spPr/>
        <p:txBody>
          <a:bodyPr/>
          <a:lstStyle/>
          <a:p>
            <a:r>
              <a:rPr lang="fr-FR" b="1" dirty="0" smtClean="0"/>
              <a:t>Conseils d’animation</a:t>
            </a:r>
            <a:r>
              <a:rPr lang="fr-FR" b="1" baseline="0" dirty="0" smtClean="0"/>
              <a:t> : </a:t>
            </a:r>
          </a:p>
          <a:p>
            <a:endParaRPr lang="fr-FR" baseline="0" dirty="0" smtClean="0"/>
          </a:p>
          <a:p>
            <a:pPr defTabSz="990478">
              <a:defRPr/>
            </a:pPr>
            <a:r>
              <a:rPr lang="fr-FR" dirty="0" smtClean="0"/>
              <a:t>Posez</a:t>
            </a:r>
            <a:r>
              <a:rPr lang="fr-FR" baseline="0" dirty="0" smtClean="0"/>
              <a:t> la question oralement, laissez le groupe converger vers une réponse commune, puis Cliquer sur le bouton « i » pour afficher la bonne réponse</a:t>
            </a:r>
          </a:p>
          <a:p>
            <a:endParaRPr lang="fr-FR" baseline="0" dirty="0" smtClean="0"/>
          </a:p>
          <a:p>
            <a:endParaRPr lang="fr-FR" baseline="0" dirty="0" smtClean="0"/>
          </a:p>
          <a:p>
            <a:r>
              <a:rPr lang="fr-FR" baseline="0" dirty="0" smtClean="0"/>
              <a:t>N’hésitez pas à compléter en illustrant par des exemples concrets de votre </a:t>
            </a:r>
            <a:r>
              <a:rPr lang="fr-FR" baseline="0" dirty="0" err="1" smtClean="0"/>
              <a:t>Ehpad</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39</a:t>
            </a:fld>
            <a:endParaRPr lang="fr-FR"/>
          </a:p>
        </p:txBody>
      </p:sp>
    </p:spTree>
    <p:extLst>
      <p:ext uri="{BB962C8B-B14F-4D97-AF65-F5344CB8AC3E}">
        <p14:creationId xmlns:p14="http://schemas.microsoft.com/office/powerpoint/2010/main" val="12505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7950" y="765175"/>
            <a:ext cx="4297363" cy="3224213"/>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endParaRPr lang="fr-FR" baseline="0" dirty="0" smtClean="0"/>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Attention, si le débat s’éternise ou devient trop polémique ou encore s’oriente trop vers « du cas particulier », passez à la diapositive suivante pour orienter la discussion sur les symptômes devant être constatés pour prescrire une BU, puis les résultats d’une BU qui justifient l’ECBU.</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684213"/>
            <a:ext cx="4110037" cy="3084512"/>
          </a:xfrm>
        </p:spPr>
      </p:sp>
      <p:sp>
        <p:nvSpPr>
          <p:cNvPr id="3" name="Espace réservé des commentaires 2"/>
          <p:cNvSpPr>
            <a:spLocks noGrp="1"/>
          </p:cNvSpPr>
          <p:nvPr>
            <p:ph type="body" idx="1"/>
          </p:nvPr>
        </p:nvSpPr>
        <p:spPr/>
        <p:txBody>
          <a:bodyPr/>
          <a:lstStyle/>
          <a:p>
            <a:r>
              <a:rPr lang="fr-FR" b="1" dirty="0" smtClean="0"/>
              <a:t>Conseils d’animation</a:t>
            </a:r>
            <a:r>
              <a:rPr lang="fr-FR" b="1" baseline="0" dirty="0" smtClean="0"/>
              <a:t> : </a:t>
            </a:r>
          </a:p>
          <a:p>
            <a:endParaRPr lang="fr-FR" baseline="0" dirty="0" smtClean="0"/>
          </a:p>
          <a:p>
            <a:pPr defTabSz="990478">
              <a:defRPr/>
            </a:pPr>
            <a:r>
              <a:rPr lang="fr-FR" dirty="0" smtClean="0"/>
              <a:t>Posez</a:t>
            </a:r>
            <a:r>
              <a:rPr lang="fr-FR" baseline="0" dirty="0" smtClean="0"/>
              <a:t> la question oralement, laissez le groupe converger vers une réponse commune, puis Cliquer sur le bouton « i » pour afficher la bonne réponse</a:t>
            </a:r>
          </a:p>
          <a:p>
            <a:endParaRPr lang="fr-FR" baseline="0" dirty="0" smtClean="0"/>
          </a:p>
          <a:p>
            <a:endParaRPr lang="fr-FR" baseline="0" dirty="0" smtClean="0"/>
          </a:p>
          <a:p>
            <a:r>
              <a:rPr lang="fr-FR" baseline="0" dirty="0" smtClean="0"/>
              <a:t>N’hésitez pas à compléter en illustrant par des exemples concrets de votre </a:t>
            </a:r>
            <a:r>
              <a:rPr lang="fr-FR" baseline="0" dirty="0" err="1" smtClean="0"/>
              <a:t>Ehpad</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40</a:t>
            </a:fld>
            <a:endParaRPr lang="fr-FR"/>
          </a:p>
        </p:txBody>
      </p:sp>
    </p:spTree>
    <p:extLst>
      <p:ext uri="{BB962C8B-B14F-4D97-AF65-F5344CB8AC3E}">
        <p14:creationId xmlns:p14="http://schemas.microsoft.com/office/powerpoint/2010/main" val="125058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89412" cy="3143250"/>
          </a:xfrm>
        </p:spPr>
      </p:sp>
      <p:sp>
        <p:nvSpPr>
          <p:cNvPr id="3" name="Espace réservé des commentaires 2"/>
          <p:cNvSpPr>
            <a:spLocks noGrp="1"/>
          </p:cNvSpPr>
          <p:nvPr>
            <p:ph type="body" idx="1"/>
          </p:nvPr>
        </p:nvSpPr>
        <p:spPr/>
        <p:txBody>
          <a:bodyPr/>
          <a:lstStyle/>
          <a:p>
            <a:r>
              <a:rPr lang="fr-FR" b="1" dirty="0" smtClean="0"/>
              <a:t>Conseils d’animation</a:t>
            </a:r>
            <a:r>
              <a:rPr lang="fr-FR" b="1" baseline="0" dirty="0" smtClean="0"/>
              <a:t> : </a:t>
            </a:r>
          </a:p>
          <a:p>
            <a:endParaRPr lang="fr-FR" baseline="0" dirty="0" smtClean="0"/>
          </a:p>
          <a:p>
            <a:r>
              <a:rPr lang="fr-FR" b="1" dirty="0" smtClean="0"/>
              <a:t>Conseils d’animation :</a:t>
            </a:r>
          </a:p>
          <a:p>
            <a:endParaRPr lang="fr-FR" b="1" dirty="0" smtClean="0"/>
          </a:p>
          <a:p>
            <a:r>
              <a:rPr lang="fr-FR" dirty="0" smtClean="0"/>
              <a:t>Pour cet</a:t>
            </a:r>
            <a:r>
              <a:rPr lang="fr-FR" baseline="0" dirty="0" smtClean="0"/>
              <a:t> exercice, vous pouvez faire travailler le groupe en sous groupe pour la phase de réflexion puis faire s’exprimer un représentant de chaque groupe.</a:t>
            </a:r>
          </a:p>
          <a:p>
            <a:r>
              <a:rPr lang="fr-FR" baseline="0" dirty="0" smtClean="0"/>
              <a:t>La correction pourrait se faire au </a:t>
            </a:r>
            <a:r>
              <a:rPr lang="fr-FR" baseline="0" dirty="0" err="1" smtClean="0"/>
              <a:t>paperboard</a:t>
            </a:r>
            <a:r>
              <a:rPr lang="fr-FR" baseline="0" dirty="0" smtClean="0"/>
              <a:t> en dessinant le schéma du protocole recommandé.</a:t>
            </a:r>
          </a:p>
          <a:p>
            <a:endParaRPr lang="fr-FR" i="1" baseline="0" dirty="0" smtClean="0"/>
          </a:p>
          <a:p>
            <a:endParaRPr lang="fr-FR" i="1" baseline="0" dirty="0" smtClean="0"/>
          </a:p>
          <a:p>
            <a:r>
              <a:rPr lang="fr-FR" b="1" i="0" baseline="0" dirty="0" smtClean="0"/>
              <a:t>Informations complémentaires :</a:t>
            </a:r>
          </a:p>
          <a:p>
            <a:endParaRPr lang="fr-FR" i="1" baseline="0" dirty="0" smtClean="0"/>
          </a:p>
          <a:p>
            <a:r>
              <a:rPr lang="fr-FR" sz="1300" dirty="0" smtClean="0"/>
              <a:t>« les pneumonies d'inhalation sont traitées en 1</a:t>
            </a:r>
            <a:r>
              <a:rPr lang="fr-FR" sz="1300" baseline="30000" dirty="0" smtClean="0"/>
              <a:t>ère</a:t>
            </a:r>
            <a:r>
              <a:rPr lang="fr-FR" sz="1300" dirty="0" smtClean="0"/>
              <a:t> intention par l'association </a:t>
            </a:r>
            <a:r>
              <a:rPr lang="fr-FR" sz="1300" dirty="0" err="1" smtClean="0"/>
              <a:t>amoxicilline</a:t>
            </a:r>
            <a:r>
              <a:rPr lang="fr-FR" sz="1300" dirty="0" smtClean="0"/>
              <a:t> - acide </a:t>
            </a:r>
            <a:r>
              <a:rPr lang="fr-FR" sz="1300" dirty="0" err="1" smtClean="0"/>
              <a:t>clavulanique</a:t>
            </a:r>
            <a:r>
              <a:rPr lang="fr-FR" sz="1300" dirty="0" smtClean="0"/>
              <a:t> ». </a:t>
            </a:r>
          </a:p>
          <a:p>
            <a:endParaRPr lang="fr-FR" sz="1300" dirty="0" smtClean="0"/>
          </a:p>
          <a:p>
            <a:r>
              <a:rPr lang="fr-FR" sz="1300" dirty="0" smtClean="0"/>
              <a:t>Vous pouvez également aborder, en complément, la problématique des troubles de la déglutition qui sont une des causes de ces pathologies, et faire référence à la page 56 et 57 du guide national des bonnes pratiques de soins en EHPAD.</a:t>
            </a:r>
          </a:p>
          <a:p>
            <a:endParaRPr lang="fr-FR" sz="1300" dirty="0" smtClean="0"/>
          </a:p>
          <a:p>
            <a:r>
              <a:rPr lang="fr-FR" sz="1300" u="sng" dirty="0" smtClean="0">
                <a:hlinkClick r:id="rId3"/>
              </a:rPr>
              <a:t>http://www.sfgg.fr/wp-content/uploads/2009/11/Guide-de-bonnes-pratiques-de-soins-en-EHPAD1.pdf</a:t>
            </a:r>
            <a:endParaRPr lang="fr-FR" i="1"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41</a:t>
            </a:fld>
            <a:endParaRPr lang="fr-FR"/>
          </a:p>
        </p:txBody>
      </p:sp>
    </p:spTree>
    <p:extLst>
      <p:ext uri="{BB962C8B-B14F-4D97-AF65-F5344CB8AC3E}">
        <p14:creationId xmlns:p14="http://schemas.microsoft.com/office/powerpoint/2010/main" val="125058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9538" y="684213"/>
            <a:ext cx="4243387" cy="3182937"/>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 </a:t>
            </a:r>
          </a:p>
          <a:p>
            <a:pPr>
              <a:buFontTx/>
              <a:buNone/>
            </a:pPr>
            <a:endParaRPr lang="fr-FR" baseline="0" dirty="0" smtClean="0"/>
          </a:p>
          <a:p>
            <a:pPr>
              <a:buFontTx/>
              <a:buNone/>
            </a:pPr>
            <a:r>
              <a:rPr lang="fr-FR" baseline="0" dirty="0" smtClean="0"/>
              <a:t>Faites apparaître au clic un à un chaque item ou vous pouvez également faire synthétiser l’ensemble par le groupe puis écrire directement les phrases issues de ce travail de </a:t>
            </a:r>
            <a:r>
              <a:rPr lang="fr-FR" baseline="0" dirty="0" err="1" smtClean="0"/>
              <a:t>co</a:t>
            </a:r>
            <a:r>
              <a:rPr lang="fr-FR" baseline="0" dirty="0" smtClean="0"/>
              <a:t>-construction.</a:t>
            </a:r>
          </a:p>
          <a:p>
            <a:pPr>
              <a:buFontTx/>
              <a:buNone/>
            </a:pPr>
            <a:endParaRPr lang="fr-FR" baseline="0"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42</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765175"/>
            <a:ext cx="4189412" cy="3143250"/>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endParaRPr lang="fr-FR" dirty="0" smtClean="0"/>
          </a:p>
          <a:p>
            <a:endParaRPr lang="fr-FR" dirty="0" smtClean="0"/>
          </a:p>
          <a:p>
            <a:pPr defTabSz="990478">
              <a:defRPr/>
            </a:pPr>
            <a:endParaRPr lang="fr-FR" baseline="0" dirty="0" smtClean="0"/>
          </a:p>
          <a:p>
            <a:pPr defTabSz="990478">
              <a:defRPr/>
            </a:pPr>
            <a:r>
              <a:rPr lang="fr-FR" baseline="0" dirty="0" smtClean="0"/>
              <a:t>Puis si vous le souhaitez, en fonction de la cible, utilisez les exercices ci-après</a:t>
            </a:r>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91000" cy="3144837"/>
          </a:xfrm>
        </p:spPr>
      </p:sp>
      <p:sp>
        <p:nvSpPr>
          <p:cNvPr id="3" name="Espace réservé des commentaires 2"/>
          <p:cNvSpPr>
            <a:spLocks noGrp="1"/>
          </p:cNvSpPr>
          <p:nvPr>
            <p:ph type="body" idx="1"/>
          </p:nvPr>
        </p:nvSpPr>
        <p:spPr/>
        <p:txBody>
          <a:bodyPr/>
          <a:lstStyle/>
          <a:p>
            <a:r>
              <a:rPr lang="fr-FR" b="1" dirty="0" smtClean="0"/>
              <a:t>Conseils</a:t>
            </a:r>
            <a:r>
              <a:rPr lang="fr-FR" b="1" baseline="0" dirty="0" smtClean="0"/>
              <a:t> d’animation :</a:t>
            </a:r>
          </a:p>
          <a:p>
            <a:endParaRPr lang="fr-FR" b="1" baseline="0" dirty="0" smtClean="0"/>
          </a:p>
          <a:p>
            <a:r>
              <a:rPr lang="fr-FR" b="0" baseline="0" dirty="0" smtClean="0"/>
              <a:t>Laissez le groupe converger vers une réponse commune. Complétez et ajuster la réponse à l’oral notamment par des exemples concrets.</a:t>
            </a:r>
          </a:p>
          <a:p>
            <a:pPr defTabSz="990478">
              <a:defRPr/>
            </a:pPr>
            <a:r>
              <a:rPr lang="fr-FR" baseline="0" dirty="0" smtClean="0"/>
              <a:t>Cliquer sur le bouton « i » pour afficher la bonne réponse</a:t>
            </a:r>
          </a:p>
          <a:p>
            <a:endParaRPr lang="fr-FR" b="0" baseline="0" dirty="0" smtClean="0"/>
          </a:p>
          <a:p>
            <a:pPr defTabSz="990478">
              <a:defRPr/>
            </a:pPr>
            <a:r>
              <a:rPr lang="fr-FR" baseline="0" dirty="0" smtClean="0"/>
              <a:t>Vous pouvez bien entendu compléter/ajuster cette diapositive par des recommandations spécifiques pour votre EHPAD</a:t>
            </a:r>
          </a:p>
          <a:p>
            <a:endParaRPr lang="fr-FR" b="0"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44</a:t>
            </a:fld>
            <a:endParaRPr lang="fr-FR"/>
          </a:p>
        </p:txBody>
      </p:sp>
    </p:spTree>
    <p:extLst>
      <p:ext uri="{BB962C8B-B14F-4D97-AF65-F5344CB8AC3E}">
        <p14:creationId xmlns:p14="http://schemas.microsoft.com/office/powerpoint/2010/main" val="2198686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89412" cy="3143250"/>
          </a:xfrm>
        </p:spPr>
      </p:sp>
      <p:sp>
        <p:nvSpPr>
          <p:cNvPr id="3" name="Espace réservé des commentaires 2"/>
          <p:cNvSpPr>
            <a:spLocks noGrp="1"/>
          </p:cNvSpPr>
          <p:nvPr>
            <p:ph type="body" idx="1"/>
          </p:nvPr>
        </p:nvSpPr>
        <p:spPr/>
        <p:txBody>
          <a:bodyPr/>
          <a:lstStyle/>
          <a:p>
            <a:r>
              <a:rPr lang="fr-FR" b="1" dirty="0" smtClean="0"/>
              <a:t>Conseils</a:t>
            </a:r>
            <a:r>
              <a:rPr lang="fr-FR" b="1" baseline="0" dirty="0" smtClean="0"/>
              <a:t> d’animation :</a:t>
            </a:r>
          </a:p>
          <a:p>
            <a:endParaRPr lang="fr-FR" b="0" baseline="0" dirty="0" smtClean="0"/>
          </a:p>
          <a:p>
            <a:r>
              <a:rPr lang="fr-FR" b="0" baseline="0" dirty="0" smtClean="0"/>
              <a:t>Vous pouvez faire cette activité soit en « brainstorming » (question ouverte à l’oral à l’ensemble du groupe) soit les faire travailler en sous groupe ?</a:t>
            </a:r>
          </a:p>
          <a:p>
            <a:r>
              <a:rPr lang="fr-FR" b="0" baseline="0" dirty="0" smtClean="0"/>
              <a:t>Laissez au moins 3 mn de réflexion ou de discussion.</a:t>
            </a:r>
          </a:p>
          <a:p>
            <a:r>
              <a:rPr lang="fr-FR" b="0" baseline="0" dirty="0" smtClean="0"/>
              <a:t>Notez au </a:t>
            </a:r>
            <a:r>
              <a:rPr lang="fr-FR" b="0" baseline="0" dirty="0" err="1" smtClean="0"/>
              <a:t>paperboard</a:t>
            </a:r>
            <a:r>
              <a:rPr lang="fr-FR" b="0" baseline="0" dirty="0" smtClean="0"/>
              <a:t> toutes les réponses en prenant soin d’ajuster et d’illustrer par des exemples concrets.</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45</a:t>
            </a:fld>
            <a:endParaRPr lang="fr-FR"/>
          </a:p>
        </p:txBody>
      </p:sp>
    </p:spTree>
    <p:extLst>
      <p:ext uri="{BB962C8B-B14F-4D97-AF65-F5344CB8AC3E}">
        <p14:creationId xmlns:p14="http://schemas.microsoft.com/office/powerpoint/2010/main" val="2198686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 y="661988"/>
            <a:ext cx="4113213" cy="3086100"/>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 </a:t>
            </a:r>
          </a:p>
          <a:p>
            <a:pPr>
              <a:buFontTx/>
              <a:buNone/>
            </a:pPr>
            <a:endParaRPr lang="fr-FR" baseline="0" dirty="0" smtClean="0"/>
          </a:p>
          <a:p>
            <a:pPr>
              <a:buFontTx/>
              <a:buNone/>
            </a:pPr>
            <a:r>
              <a:rPr lang="fr-FR" baseline="0" dirty="0" smtClean="0"/>
              <a:t>Faites apparaître au clic un à un chaque item ou vous pouvez également faire synthétiser l’ensemble par le groupe puis écrire directement les phrases issues de ce travail de </a:t>
            </a:r>
            <a:r>
              <a:rPr lang="fr-FR" baseline="0" dirty="0" err="1" smtClean="0"/>
              <a:t>co</a:t>
            </a:r>
            <a:r>
              <a:rPr lang="fr-FR" baseline="0" dirty="0" smtClean="0"/>
              <a:t>-construction.</a:t>
            </a:r>
          </a:p>
          <a:p>
            <a:pPr>
              <a:buFontTx/>
              <a:buNone/>
            </a:pPr>
            <a:endParaRPr lang="fr-FR" baseline="0" dirty="0" smtClean="0"/>
          </a:p>
          <a:p>
            <a:pPr defTabSz="990478">
              <a:defRPr/>
            </a:pPr>
            <a:r>
              <a:rPr lang="fr-FR" baseline="0" dirty="0" smtClean="0"/>
              <a:t>Vous pouvez bien entendu compléter/ajuster cette diapositive par des recommandations spécifiques pour votre EHPAD</a:t>
            </a:r>
          </a:p>
          <a:p>
            <a:pPr>
              <a:buFontTx/>
              <a:buNone/>
            </a:pPr>
            <a:endParaRPr lang="fr-FR" baseline="0" dirty="0" smtClean="0"/>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46</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684213"/>
            <a:ext cx="4083050" cy="3063875"/>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47</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684213"/>
            <a:ext cx="4110037" cy="3084512"/>
          </a:xfrm>
        </p:spPr>
      </p:sp>
      <p:sp>
        <p:nvSpPr>
          <p:cNvPr id="3" name="Espace réservé des commentaires 2"/>
          <p:cNvSpPr>
            <a:spLocks noGrp="1"/>
          </p:cNvSpPr>
          <p:nvPr>
            <p:ph type="body" idx="1"/>
          </p:nvPr>
        </p:nvSpPr>
        <p:spPr/>
        <p:txBody>
          <a:bodyPr/>
          <a:lstStyle/>
          <a:p>
            <a:r>
              <a:rPr lang="fr-FR" b="1" dirty="0" smtClean="0"/>
              <a:t>Conseils</a:t>
            </a:r>
            <a:r>
              <a:rPr lang="fr-FR" b="1" baseline="0" dirty="0" smtClean="0"/>
              <a:t> d’animation :</a:t>
            </a:r>
          </a:p>
          <a:p>
            <a:endParaRPr lang="fr-FR" b="0" baseline="0" dirty="0" smtClean="0"/>
          </a:p>
          <a:p>
            <a:r>
              <a:rPr lang="fr-FR" b="0" baseline="0" dirty="0" smtClean="0"/>
              <a:t>Vous pouvez animer cette activité en sous groupe ou sous la forme d’une question ouverte à l’ensemble du groupe. Notez les réponses en faisant converger les interactions du groupe vers une réponse commune puis compléter, ajuster, illustrer par des cas concrets…</a:t>
            </a:r>
          </a:p>
          <a:p>
            <a:endParaRPr lang="fr-FR" b="0" baseline="0" dirty="0" smtClean="0"/>
          </a:p>
          <a:p>
            <a:pPr defTabSz="990478">
              <a:defRPr/>
            </a:pPr>
            <a:r>
              <a:rPr lang="fr-FR" baseline="0" dirty="0" smtClean="0"/>
              <a:t>Cliquer sur le bouton « i » pour afficher la bonne réponse</a:t>
            </a:r>
          </a:p>
          <a:p>
            <a:endParaRPr lang="fr-FR" b="0" baseline="0" dirty="0" smtClean="0"/>
          </a:p>
          <a:p>
            <a:endParaRPr lang="fr-FR" b="0" baseline="0" dirty="0" smtClean="0"/>
          </a:p>
          <a:p>
            <a:pPr defTabSz="990478">
              <a:defRPr/>
            </a:pPr>
            <a:r>
              <a:rPr lang="fr-FR" baseline="0" dirty="0" smtClean="0"/>
              <a:t>Vous pouvez bien entendu compléter/ajuster cette diapositive par des recommandations spécifiques pour votre EHPAD</a:t>
            </a:r>
          </a:p>
          <a:p>
            <a:endParaRPr lang="fr-FR" b="0"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48</a:t>
            </a:fld>
            <a:endParaRPr lang="fr-FR"/>
          </a:p>
        </p:txBody>
      </p:sp>
    </p:spTree>
    <p:extLst>
      <p:ext uri="{BB962C8B-B14F-4D97-AF65-F5344CB8AC3E}">
        <p14:creationId xmlns:p14="http://schemas.microsoft.com/office/powerpoint/2010/main" val="2198686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91000" cy="3144837"/>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 </a:t>
            </a:r>
          </a:p>
          <a:p>
            <a:pPr>
              <a:buFontTx/>
              <a:buNone/>
            </a:pPr>
            <a:endParaRPr lang="fr-FR" baseline="0" dirty="0" smtClean="0"/>
          </a:p>
          <a:p>
            <a:pPr>
              <a:buFontTx/>
              <a:buNone/>
            </a:pPr>
            <a:r>
              <a:rPr lang="fr-FR" baseline="0" dirty="0" smtClean="0"/>
              <a:t>Faites apparaître au clic un à un chaque item ou vous pouvez également faire synthétiser l’ensemble par le groupe puis écrire directement les phrases issues de ce travail de </a:t>
            </a:r>
            <a:r>
              <a:rPr lang="fr-FR" baseline="0" dirty="0" err="1" smtClean="0"/>
              <a:t>co</a:t>
            </a:r>
            <a:r>
              <a:rPr lang="fr-FR" baseline="0" dirty="0" smtClean="0"/>
              <a:t>-construction.</a:t>
            </a:r>
          </a:p>
          <a:p>
            <a:pPr>
              <a:buFontTx/>
              <a:buNone/>
            </a:pPr>
            <a:endParaRPr lang="fr-FR" baseline="0" dirty="0" smtClean="0"/>
          </a:p>
          <a:p>
            <a:pPr defTabSz="990478">
              <a:defRPr/>
            </a:pPr>
            <a:r>
              <a:rPr lang="fr-FR" baseline="0" dirty="0" smtClean="0"/>
              <a:t>Vous pouvez bien entendu compléter/ajuster cette diapositive par des recommandations spécifiques pour votre EHPAD</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49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20650" y="846138"/>
            <a:ext cx="3973513" cy="2981325"/>
          </a:xfrm>
        </p:spPr>
      </p:sp>
      <p:sp>
        <p:nvSpPr>
          <p:cNvPr id="3" name="Espace réservé des commentaires 2"/>
          <p:cNvSpPr>
            <a:spLocks noGrp="1"/>
          </p:cNvSpPr>
          <p:nvPr>
            <p:ph type="body" idx="1"/>
          </p:nvPr>
        </p:nvSpPr>
        <p:spPr/>
        <p:txBody>
          <a:bodyPr>
            <a:normAutofit/>
          </a:bodyPr>
          <a:lstStyle/>
          <a:p>
            <a:r>
              <a:rPr lang="fr-FR" b="1" dirty="0" smtClean="0"/>
              <a:t>Info +</a:t>
            </a:r>
            <a:r>
              <a:rPr lang="fr-FR" b="1" baseline="0" dirty="0" smtClean="0"/>
              <a:t> : </a:t>
            </a:r>
          </a:p>
          <a:p>
            <a:endParaRPr lang="fr-FR" b="1" baseline="0" dirty="0" smtClean="0"/>
          </a:p>
          <a:p>
            <a:r>
              <a:rPr lang="fr-FR" baseline="0" dirty="0" smtClean="0"/>
              <a:t>Dans l’enquête de Juin 2011, (102 répondants) par CCCLIN Sud Ouest – FFAMCO EHPAD, il s’avère que de 78% des répondants déclarent que la bandelette urinaire est réalisée en première intention en cas de suspicion d’infection urinaire chez un résident porteur d’une sonde vésicale.</a:t>
            </a:r>
          </a:p>
          <a:p>
            <a:endParaRPr lang="fr-FR" baseline="0" dirty="0" smtClean="0"/>
          </a:p>
          <a:p>
            <a:endParaRPr lang="fr-FR" b="1" baseline="0" dirty="0" smtClean="0"/>
          </a:p>
          <a:p>
            <a:r>
              <a:rPr lang="fr-FR" b="1" baseline="0" dirty="0" smtClean="0"/>
              <a:t>Conseils d’animation :</a:t>
            </a:r>
          </a:p>
          <a:p>
            <a:endParaRPr lang="fr-FR" baseline="0" dirty="0" smtClean="0"/>
          </a:p>
          <a:p>
            <a:r>
              <a:rPr lang="fr-FR" baseline="0" dirty="0" smtClean="0"/>
              <a:t>Faites lister les symptômes par le groupe ou votre interlocuteur… avant d’afficher le schéma (apparition uniquement si vous cliquez sur SUSPICION). N’hésitez pas à prendre quelques exemples concrets de votre EHPAD pour illustrer votre propos.</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5</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7950" y="684213"/>
            <a:ext cx="4273550" cy="3205162"/>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50</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91000" cy="3144837"/>
          </a:xfrm>
        </p:spPr>
      </p:sp>
      <p:sp>
        <p:nvSpPr>
          <p:cNvPr id="3" name="Espace réservé des commentaires 2"/>
          <p:cNvSpPr>
            <a:spLocks noGrp="1"/>
          </p:cNvSpPr>
          <p:nvPr>
            <p:ph type="body" idx="1"/>
          </p:nvPr>
        </p:nvSpPr>
        <p:spPr/>
        <p:txBody>
          <a:bodyPr/>
          <a:lstStyle/>
          <a:p>
            <a:r>
              <a:rPr lang="fr-FR" b="1" dirty="0" smtClean="0"/>
              <a:t>Conseils</a:t>
            </a:r>
            <a:r>
              <a:rPr lang="fr-FR" b="1" baseline="0" dirty="0" smtClean="0"/>
              <a:t> d’animation :</a:t>
            </a:r>
          </a:p>
          <a:p>
            <a:endParaRPr lang="fr-FR" b="0" baseline="0" dirty="0" smtClean="0"/>
          </a:p>
          <a:p>
            <a:pPr defTabSz="990478">
              <a:defRPr/>
            </a:pPr>
            <a:r>
              <a:rPr lang="fr-FR" b="0" baseline="0" dirty="0" smtClean="0"/>
              <a:t>Vous pouvez animer cette activité en sous groupe ou sous la forme d’une question ouverte à l’ensemble du groupe. Notez les réponses en fais.</a:t>
            </a:r>
          </a:p>
          <a:p>
            <a:pPr defTabSz="990478">
              <a:defRPr/>
            </a:pPr>
            <a:endParaRPr lang="fr-FR" b="0" baseline="0" dirty="0" smtClean="0"/>
          </a:p>
          <a:p>
            <a:pPr defTabSz="990478">
              <a:defRPr/>
            </a:pPr>
            <a:r>
              <a:rPr lang="fr-FR" baseline="0" dirty="0" smtClean="0"/>
              <a:t>Cliquer sur le bouton « i » pour afficher la bonne réponse</a:t>
            </a:r>
          </a:p>
          <a:p>
            <a:pPr defTabSz="990478">
              <a:defRPr/>
            </a:pPr>
            <a:endParaRPr lang="fr-FR" b="0"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51</a:t>
            </a:fld>
            <a:endParaRPr lang="fr-FR"/>
          </a:p>
        </p:txBody>
      </p:sp>
    </p:spTree>
    <p:extLst>
      <p:ext uri="{BB962C8B-B14F-4D97-AF65-F5344CB8AC3E}">
        <p14:creationId xmlns:p14="http://schemas.microsoft.com/office/powerpoint/2010/main" val="2198686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9063" y="684213"/>
            <a:ext cx="3976687" cy="2982912"/>
          </a:xfrm>
        </p:spPr>
      </p:sp>
      <p:sp>
        <p:nvSpPr>
          <p:cNvPr id="3" name="Espace réservé des commentaires 2"/>
          <p:cNvSpPr>
            <a:spLocks noGrp="1"/>
          </p:cNvSpPr>
          <p:nvPr>
            <p:ph type="body" idx="1"/>
          </p:nvPr>
        </p:nvSpPr>
        <p:spPr/>
        <p:txBody>
          <a:bodyPr>
            <a:normAutofit lnSpcReduction="10000"/>
          </a:bodyPr>
          <a:lstStyle/>
          <a:p>
            <a:r>
              <a:rPr lang="fr-FR" b="1" dirty="0" smtClean="0"/>
              <a:t>Conseils</a:t>
            </a:r>
            <a:r>
              <a:rPr lang="fr-FR" b="1" baseline="0" dirty="0" smtClean="0"/>
              <a:t> d’animation :</a:t>
            </a:r>
          </a:p>
          <a:p>
            <a:endParaRPr lang="fr-FR" b="1" baseline="0" dirty="0" smtClean="0"/>
          </a:p>
          <a:p>
            <a:pPr defTabSz="990478">
              <a:defRPr/>
            </a:pPr>
            <a:r>
              <a:rPr lang="fr-FR" baseline="0" dirty="0" smtClean="0"/>
              <a:t>Cliquer sur le bouton « i » pour afficher les bonnes réponses</a:t>
            </a:r>
          </a:p>
          <a:p>
            <a:endParaRPr lang="fr-FR" b="1" baseline="0" dirty="0" smtClean="0"/>
          </a:p>
          <a:p>
            <a:endParaRPr lang="fr-FR" b="0" baseline="0" dirty="0" smtClean="0"/>
          </a:p>
          <a:p>
            <a:r>
              <a:rPr lang="fr-FR" b="0" baseline="0" dirty="0" smtClean="0"/>
              <a:t>Vous pouvez animer cette activité en sous groupe ou sous la forme d’une question ouverte à l’ensemble du groupe. Notez les réponses puis compléter, ajuster, illustrer par des cas concrets…</a:t>
            </a:r>
          </a:p>
          <a:p>
            <a:endParaRPr lang="fr-FR" b="0" baseline="0" dirty="0" smtClean="0"/>
          </a:p>
          <a:p>
            <a:endParaRPr lang="fr-FR" b="0" baseline="0" dirty="0" smtClean="0"/>
          </a:p>
          <a:p>
            <a:pPr marL="185715" indent="-185715" defTabSz="990478">
              <a:defRPr/>
            </a:pPr>
            <a:r>
              <a:rPr lang="fr-FR" sz="1300" dirty="0" smtClean="0"/>
              <a:t>La vaccination est particulièrement recommandée dans les cas suivants :</a:t>
            </a:r>
          </a:p>
          <a:p>
            <a:pPr marL="185715" indent="-185715" defTabSz="990478">
              <a:defRPr/>
            </a:pPr>
            <a:endParaRPr lang="fr-FR" sz="1300" dirty="0" smtClean="0"/>
          </a:p>
          <a:p>
            <a:pPr marL="185715" indent="-185715" defTabSz="990478">
              <a:defRPr/>
            </a:pPr>
            <a:r>
              <a:rPr lang="fr-FR" sz="1300" b="1" dirty="0" smtClean="0"/>
              <a:t>a</a:t>
            </a:r>
            <a:r>
              <a:rPr lang="fr-FR" sz="1300" dirty="0" smtClean="0"/>
              <a:t>. </a:t>
            </a:r>
            <a:r>
              <a:rPr lang="fr-FR" sz="1300" dirty="0" err="1" smtClean="0"/>
              <a:t>asplénie</a:t>
            </a:r>
            <a:r>
              <a:rPr lang="fr-FR" sz="1300" dirty="0" smtClean="0"/>
              <a:t> fonctionnelle ou splénectomie ; </a:t>
            </a:r>
          </a:p>
          <a:p>
            <a:pPr marL="185715" indent="-185715" defTabSz="990478">
              <a:defRPr/>
            </a:pPr>
            <a:r>
              <a:rPr lang="fr-FR" sz="1300" b="1" dirty="0" smtClean="0"/>
              <a:t>b</a:t>
            </a:r>
            <a:r>
              <a:rPr lang="fr-FR" sz="1300" dirty="0" smtClean="0"/>
              <a:t>. drépanocytose homozygote ; </a:t>
            </a:r>
          </a:p>
          <a:p>
            <a:pPr marL="185715" indent="-185715" defTabSz="990478">
              <a:defRPr/>
            </a:pPr>
            <a:r>
              <a:rPr lang="fr-FR" sz="1300" b="1" dirty="0" smtClean="0"/>
              <a:t>c</a:t>
            </a:r>
            <a:r>
              <a:rPr lang="fr-FR" sz="1300" dirty="0" smtClean="0"/>
              <a:t>. infection à VIH ; </a:t>
            </a:r>
          </a:p>
          <a:p>
            <a:pPr marL="185715" indent="-185715" defTabSz="990478">
              <a:defRPr/>
            </a:pPr>
            <a:r>
              <a:rPr lang="fr-FR" sz="1300" b="1" dirty="0" smtClean="0"/>
              <a:t>d. </a:t>
            </a:r>
            <a:r>
              <a:rPr lang="fr-FR" sz="1300" dirty="0" smtClean="0"/>
              <a:t>syndrome néphrotique ; </a:t>
            </a:r>
          </a:p>
          <a:p>
            <a:pPr marL="185715" indent="-185715" defTabSz="990478">
              <a:defRPr/>
            </a:pPr>
            <a:r>
              <a:rPr lang="fr-FR" sz="1300" b="1" dirty="0" smtClean="0"/>
              <a:t>e</a:t>
            </a:r>
            <a:r>
              <a:rPr lang="fr-FR" sz="1300" dirty="0" smtClean="0"/>
              <a:t>. insuffisance respiratoire ; </a:t>
            </a:r>
          </a:p>
          <a:p>
            <a:pPr marL="185715" indent="-185715" defTabSz="990478">
              <a:defRPr/>
            </a:pPr>
            <a:r>
              <a:rPr lang="fr-FR" sz="1300" b="1" dirty="0" smtClean="0"/>
              <a:t>f</a:t>
            </a:r>
            <a:r>
              <a:rPr lang="fr-FR" sz="1300" dirty="0" smtClean="0"/>
              <a:t>. insuffisance cardiaque ; </a:t>
            </a:r>
          </a:p>
          <a:p>
            <a:pPr marL="185715" indent="-185715" defTabSz="990478">
              <a:defRPr/>
            </a:pPr>
            <a:r>
              <a:rPr lang="fr-FR" sz="1300" b="1" dirty="0" smtClean="0"/>
              <a:t>g</a:t>
            </a:r>
            <a:r>
              <a:rPr lang="fr-FR" sz="1300" dirty="0" smtClean="0"/>
              <a:t>. patients alcooliques avec </a:t>
            </a:r>
            <a:r>
              <a:rPr lang="fr-FR" sz="1300" dirty="0" err="1" smtClean="0"/>
              <a:t>hépatopathie</a:t>
            </a:r>
            <a:r>
              <a:rPr lang="fr-FR" sz="1300" dirty="0" smtClean="0"/>
              <a:t> chronique ;</a:t>
            </a:r>
          </a:p>
          <a:p>
            <a:pPr marL="185715" indent="-185715" defTabSz="990478">
              <a:defRPr/>
            </a:pPr>
            <a:r>
              <a:rPr lang="fr-FR" sz="1300" b="1" dirty="0" smtClean="0"/>
              <a:t>h</a:t>
            </a:r>
            <a:r>
              <a:rPr lang="fr-FR" sz="1300" dirty="0" smtClean="0"/>
              <a:t>. des antécédents d’infection pulmonaire ou invasive à pneumocoque. </a:t>
            </a:r>
          </a:p>
          <a:p>
            <a:pPr marL="185715" indent="-185715" defTabSz="990478">
              <a:defRPr/>
            </a:pPr>
            <a:endParaRPr lang="fr-FR" sz="1300" dirty="0" smtClean="0"/>
          </a:p>
          <a:p>
            <a:r>
              <a:rPr lang="fr-FR" sz="1300" dirty="0" smtClean="0"/>
              <a:t>Lien concernant la vaccination contre le pneumocoque :</a:t>
            </a:r>
          </a:p>
          <a:p>
            <a:r>
              <a:rPr lang="fr-FR" sz="1300" u="sng" dirty="0" smtClean="0">
                <a:hlinkClick r:id="rId3"/>
              </a:rPr>
              <a:t>http://www.sante.gouv.fr/calendrier-vaccinal-detaille-2012</a:t>
            </a:r>
            <a:endParaRPr lang="fr-FR" sz="1300" dirty="0" smtClean="0"/>
          </a:p>
          <a:p>
            <a:pPr marL="185715" indent="-185715" defTabSz="990478">
              <a:defRPr/>
            </a:pPr>
            <a:endParaRPr lang="fr-FR" sz="1300" dirty="0" smtClean="0"/>
          </a:p>
          <a:p>
            <a:pPr marL="185715" indent="-185715"/>
            <a:endParaRPr lang="fr-FR" b="0"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52</a:t>
            </a:fld>
            <a:endParaRPr lang="fr-FR"/>
          </a:p>
        </p:txBody>
      </p:sp>
    </p:spTree>
    <p:extLst>
      <p:ext uri="{BB962C8B-B14F-4D97-AF65-F5344CB8AC3E}">
        <p14:creationId xmlns:p14="http://schemas.microsoft.com/office/powerpoint/2010/main" val="2198686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684213"/>
            <a:ext cx="4191000" cy="3144837"/>
          </a:xfrm>
        </p:spPr>
      </p:sp>
      <p:sp>
        <p:nvSpPr>
          <p:cNvPr id="3" name="Espace réservé des commentaires 2"/>
          <p:cNvSpPr>
            <a:spLocks noGrp="1"/>
          </p:cNvSpPr>
          <p:nvPr>
            <p:ph type="body" idx="1"/>
          </p:nvPr>
        </p:nvSpPr>
        <p:spPr/>
        <p:txBody>
          <a:bodyPr>
            <a:normAutofit/>
          </a:bodyPr>
          <a:lstStyle/>
          <a:p>
            <a:pPr>
              <a:buFontTx/>
              <a:buNone/>
            </a:pPr>
            <a:r>
              <a:rPr lang="fr-FR" b="1" baseline="0" dirty="0" smtClean="0"/>
              <a:t>Conseils d’animation : </a:t>
            </a:r>
          </a:p>
          <a:p>
            <a:pPr>
              <a:buFontTx/>
              <a:buNone/>
            </a:pPr>
            <a:endParaRPr lang="fr-FR" baseline="0" dirty="0" smtClean="0"/>
          </a:p>
          <a:p>
            <a:pPr>
              <a:buFontTx/>
              <a:buNone/>
            </a:pPr>
            <a:r>
              <a:rPr lang="fr-FR" baseline="0" dirty="0" smtClean="0"/>
              <a:t>Faites apparaître au clic un à un chaque item ou vous pouvez également faire synthétiser l’ensemble par le groupe puis écrire directement les phrases issues de ce travail de </a:t>
            </a:r>
            <a:r>
              <a:rPr lang="fr-FR" baseline="0" dirty="0" err="1" smtClean="0"/>
              <a:t>co</a:t>
            </a:r>
            <a:r>
              <a:rPr lang="fr-FR" baseline="0" dirty="0" smtClean="0"/>
              <a:t>-construction.</a:t>
            </a:r>
          </a:p>
          <a:p>
            <a:pPr>
              <a:buFontTx/>
              <a:buNone/>
            </a:pPr>
            <a:endParaRPr lang="fr-FR" baseline="0" dirty="0" smtClean="0"/>
          </a:p>
          <a:p>
            <a:pPr defTabSz="990478">
              <a:defRPr/>
            </a:pPr>
            <a:r>
              <a:rPr lang="fr-FR" baseline="0" dirty="0" smtClean="0"/>
              <a:t>Vous pouvez bien entendu compléter/ajuster cette diapositive par des recommandations spécifiques pour votre EHPAD</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53</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846138"/>
            <a:ext cx="4189412" cy="3143250"/>
          </a:xfrm>
        </p:spPr>
      </p:sp>
      <p:sp>
        <p:nvSpPr>
          <p:cNvPr id="3" name="Espace réservé des commentaires 2"/>
          <p:cNvSpPr>
            <a:spLocks noGrp="1"/>
          </p:cNvSpPr>
          <p:nvPr>
            <p:ph type="body" idx="1"/>
          </p:nvPr>
        </p:nvSpPr>
        <p:spPr/>
        <p:txBody>
          <a:bodyPr>
            <a:normAutofit/>
          </a:bodyPr>
          <a:lstStyle/>
          <a:p>
            <a:pPr>
              <a:buFontTx/>
              <a:buChar char="-"/>
            </a:pPr>
            <a:endParaRPr lang="fr-FR" baseline="0" dirty="0" smtClean="0"/>
          </a:p>
          <a:p>
            <a:pPr>
              <a:buFontTx/>
              <a:buNone/>
            </a:pPr>
            <a:r>
              <a:rPr lang="fr-FR" baseline="0" dirty="0" smtClean="0"/>
              <a:t>Une fois les symptômes listés, essayez de faire définir au groupe </a:t>
            </a:r>
            <a:r>
              <a:rPr lang="fr-FR" b="1" baseline="0" dirty="0" smtClean="0"/>
              <a:t>les bonnes pratiques à mettre en œuvre pour votre EHPAD.</a:t>
            </a:r>
          </a:p>
          <a:p>
            <a:pPr>
              <a:buFontTx/>
              <a:buNone/>
            </a:pPr>
            <a:endParaRPr lang="fr-FR" baseline="0" dirty="0" smtClean="0"/>
          </a:p>
          <a:p>
            <a:pPr>
              <a:buFontTx/>
              <a:buNone/>
            </a:pPr>
            <a:r>
              <a:rPr lang="fr-FR" baseline="0" dirty="0" smtClean="0"/>
              <a:t>Finalisez par un cas concret plus difficile : </a:t>
            </a:r>
            <a:r>
              <a:rPr lang="fr-FR" b="1" baseline="0" dirty="0" smtClean="0"/>
              <a:t>Les symptômes sont là mais pas possible de faire une BU. Que fait-on?</a:t>
            </a:r>
          </a:p>
          <a:p>
            <a:pPr>
              <a:buFontTx/>
              <a:buChar char="-"/>
            </a:pPr>
            <a:endParaRPr lang="fr-FR" b="1"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2713" y="846138"/>
            <a:ext cx="4191000" cy="3144837"/>
          </a:xfrm>
        </p:spPr>
      </p:sp>
      <p:sp>
        <p:nvSpPr>
          <p:cNvPr id="3" name="Espace réservé des commentaires 2"/>
          <p:cNvSpPr>
            <a:spLocks noGrp="1"/>
          </p:cNvSpPr>
          <p:nvPr>
            <p:ph type="body" idx="1"/>
          </p:nvPr>
        </p:nvSpPr>
        <p:spPr/>
        <p:txBody>
          <a:bodyPr>
            <a:normAutofit/>
          </a:bodyPr>
          <a:lstStyle/>
          <a:p>
            <a:pPr>
              <a:buFontTx/>
              <a:buNone/>
            </a:pPr>
            <a:endParaRPr lang="fr-FR" baseline="0" dirty="0" smtClean="0"/>
          </a:p>
          <a:p>
            <a:pPr>
              <a:buFontTx/>
              <a:buNone/>
            </a:pPr>
            <a:r>
              <a:rPr lang="fr-FR" b="1" baseline="0" dirty="0" smtClean="0"/>
              <a:t>Exercice : </a:t>
            </a:r>
            <a:r>
              <a:rPr lang="fr-FR" baseline="0" dirty="0" smtClean="0"/>
              <a:t>Après avoir fait émerger les symptômes qui justifient une BU ainsi que les résultats du BU qui justifient une ECBU, faites réfléchir le groupe sur les bonnes pratiques à mettre en œuvre dans votre EHPAD. </a:t>
            </a:r>
          </a:p>
          <a:p>
            <a:pPr>
              <a:buFontTx/>
              <a:buNone/>
            </a:pPr>
            <a:endParaRPr lang="fr-FR" baseline="0" dirty="0" smtClean="0"/>
          </a:p>
          <a:p>
            <a:pPr>
              <a:buFontTx/>
              <a:buNone/>
            </a:pPr>
            <a:r>
              <a:rPr lang="fr-FR" b="1" baseline="0" dirty="0" smtClean="0"/>
              <a:t>Conseil d’animation : </a:t>
            </a:r>
            <a:r>
              <a:rPr lang="fr-FR" baseline="0" dirty="0" smtClean="0"/>
              <a:t>soit vous utilisez cette diapositive vide et vous écrivez le contenu ensemble en séance (activité d’échange entre les participants : </a:t>
            </a:r>
            <a:r>
              <a:rPr lang="fr-FR" baseline="0" dirty="0" err="1" smtClean="0"/>
              <a:t>co</a:t>
            </a:r>
            <a:r>
              <a:rPr lang="fr-FR" baseline="0" dirty="0" smtClean="0"/>
              <a:t>-construction) soit vous indiquez en 3 à 5 points clés les bonnes pratiques et vous les rappelez 1 à 1 dans votre échange. Cette diapositive peut être imprimée et être remise comme synthèse.</a:t>
            </a:r>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846138"/>
            <a:ext cx="4110037" cy="3084512"/>
          </a:xfrm>
        </p:spPr>
      </p:sp>
      <p:sp>
        <p:nvSpPr>
          <p:cNvPr id="3" name="Espace réservé des commentaires 2"/>
          <p:cNvSpPr>
            <a:spLocks noGrp="1"/>
          </p:cNvSpPr>
          <p:nvPr>
            <p:ph type="body" idx="1"/>
          </p:nvPr>
        </p:nvSpPr>
        <p:spPr/>
        <p:txBody>
          <a:bodyPr>
            <a:normAutofit/>
          </a:bodyPr>
          <a:lstStyle/>
          <a:p>
            <a:r>
              <a:rPr lang="fr-FR" dirty="0" smtClean="0"/>
              <a:t>Au terme de ce visionnage, faites réagir le groupe sur leurs ressentis, ce que dit ce film … (éventuellement</a:t>
            </a:r>
            <a:r>
              <a:rPr lang="fr-FR" baseline="0" dirty="0" smtClean="0"/>
              <a:t> noté au </a:t>
            </a:r>
            <a:r>
              <a:rPr lang="fr-FR" baseline="0" dirty="0" err="1" smtClean="0"/>
              <a:t>paperboard</a:t>
            </a:r>
            <a:r>
              <a:rPr lang="fr-FR" baseline="0" dirty="0" smtClean="0"/>
              <a:t>)</a:t>
            </a:r>
          </a:p>
          <a:p>
            <a:r>
              <a:rPr lang="fr-FR" baseline="0" dirty="0" smtClean="0"/>
              <a:t>En cas de désaccord, laissez la verbalisation des raisonnements s’exprimer puis ré appuyer au besoin sur l’histoire du film ainsi que sur des exemples de votre </a:t>
            </a:r>
            <a:r>
              <a:rPr lang="fr-FR" baseline="0" dirty="0" err="1" smtClean="0"/>
              <a:t>Ehpad</a:t>
            </a:r>
            <a:r>
              <a:rPr lang="fr-FR" baseline="0" dirty="0" smtClean="0"/>
              <a:t> pour compléter / ajuster</a:t>
            </a:r>
            <a:endParaRPr lang="fr-FR" dirty="0" smtClean="0"/>
          </a:p>
          <a:p>
            <a:r>
              <a:rPr lang="fr-FR" baseline="0" dirty="0" smtClean="0"/>
              <a:t>Puis si vous le souhaitez, en fonction de la cible, utilisez les exercices ci-après</a:t>
            </a:r>
            <a:endParaRPr lang="fr-FR" dirty="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7475" y="846138"/>
            <a:ext cx="4032250" cy="3024187"/>
          </a:xfrm>
        </p:spPr>
      </p:sp>
      <p:sp>
        <p:nvSpPr>
          <p:cNvPr id="3" name="Espace réservé des commentaires 2"/>
          <p:cNvSpPr>
            <a:spLocks noGrp="1"/>
          </p:cNvSpPr>
          <p:nvPr>
            <p:ph type="body" idx="1"/>
          </p:nvPr>
        </p:nvSpPr>
        <p:spPr/>
        <p:txBody>
          <a:bodyPr>
            <a:normAutofit/>
          </a:bodyPr>
          <a:lstStyle/>
          <a:p>
            <a:pPr defTabSz="990478">
              <a:defRPr/>
            </a:pPr>
            <a:r>
              <a:rPr lang="fr-FR" baseline="0" dirty="0" smtClean="0"/>
              <a:t>Cliquer sur le bouton « i » pour afficher la bonne réponse</a:t>
            </a:r>
          </a:p>
          <a:p>
            <a:pPr>
              <a:buFontTx/>
              <a:buNone/>
            </a:pPr>
            <a:endParaRPr lang="fr-FR" baseline="0" dirty="0" smtClean="0"/>
          </a:p>
        </p:txBody>
      </p:sp>
      <p:sp>
        <p:nvSpPr>
          <p:cNvPr id="4" name="Espace réservé du numéro de diapositive 3"/>
          <p:cNvSpPr>
            <a:spLocks noGrp="1"/>
          </p:cNvSpPr>
          <p:nvPr>
            <p:ph type="sldNum" sz="quarter" idx="10"/>
          </p:nvPr>
        </p:nvSpPr>
        <p:spPr/>
        <p:txBody>
          <a:bodyPr/>
          <a:lstStyle/>
          <a:p>
            <a:fld id="{9E60F689-2F7A-4C62-A52B-1D4DC4C01ABB}"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59632" y="2708920"/>
            <a:ext cx="6552728" cy="1470025"/>
          </a:xfrm>
        </p:spPr>
        <p:txBody>
          <a:bodyPr/>
          <a:lstStyle>
            <a:lvl1pPr>
              <a:defRPr>
                <a:solidFill>
                  <a:srgbClr val="C00000"/>
                </a:solidFill>
                <a:latin typeface="Talking to the Moon" pitchFamily="2" charset="-18"/>
              </a:defRPr>
            </a:lvl1pPr>
          </a:lstStyle>
          <a:p>
            <a:r>
              <a:rPr lang="fr-FR" dirty="0" smtClean="0"/>
              <a:t>Cliquez pour modifier le style du titre</a:t>
            </a:r>
            <a:endParaRPr lang="fr-FR" dirty="0"/>
          </a:p>
        </p:txBody>
      </p:sp>
      <p:pic>
        <p:nvPicPr>
          <p:cNvPr id="2050" name="Picture 2"/>
          <p:cNvPicPr>
            <a:picLocks noChangeAspect="1" noChangeArrowheads="1"/>
          </p:cNvPicPr>
          <p:nvPr userDrawn="1"/>
        </p:nvPicPr>
        <p:blipFill>
          <a:blip r:embed="rId2" cstate="print"/>
          <a:srcRect/>
          <a:stretch>
            <a:fillRect/>
          </a:stretch>
        </p:blipFill>
        <p:spPr bwMode="auto">
          <a:xfrm>
            <a:off x="467544" y="5962650"/>
            <a:ext cx="8020050" cy="895350"/>
          </a:xfrm>
          <a:prstGeom prst="rect">
            <a:avLst/>
          </a:prstGeom>
          <a:noFill/>
          <a:ln w="9525">
            <a:noFill/>
            <a:miter lim="800000"/>
            <a:headEnd/>
            <a:tailEnd/>
          </a:ln>
          <a:effectLst/>
        </p:spPr>
      </p:pic>
      <p:pic>
        <p:nvPicPr>
          <p:cNvPr id="2051" name="Picture 3"/>
          <p:cNvPicPr>
            <a:picLocks noChangeAspect="1" noChangeArrowheads="1"/>
          </p:cNvPicPr>
          <p:nvPr userDrawn="1"/>
        </p:nvPicPr>
        <p:blipFill>
          <a:blip r:embed="rId3" cstate="print"/>
          <a:srcRect/>
          <a:stretch>
            <a:fillRect/>
          </a:stretch>
        </p:blipFill>
        <p:spPr bwMode="auto">
          <a:xfrm>
            <a:off x="8172400" y="5949280"/>
            <a:ext cx="802380" cy="908720"/>
          </a:xfrm>
          <a:prstGeom prst="rect">
            <a:avLst/>
          </a:prstGeom>
          <a:noFill/>
          <a:ln w="9525">
            <a:noFill/>
            <a:miter lim="800000"/>
            <a:headEnd/>
            <a:tailEnd/>
          </a:ln>
          <a:effectLst/>
        </p:spPr>
      </p:pic>
      <p:pic>
        <p:nvPicPr>
          <p:cNvPr id="2052" name="Picture 4"/>
          <p:cNvPicPr>
            <a:picLocks noChangeAspect="1" noChangeArrowheads="1"/>
          </p:cNvPicPr>
          <p:nvPr userDrawn="1"/>
        </p:nvPicPr>
        <p:blipFill>
          <a:blip r:embed="rId4" cstate="print"/>
          <a:srcRect/>
          <a:stretch>
            <a:fillRect/>
          </a:stretch>
        </p:blipFill>
        <p:spPr bwMode="auto">
          <a:xfrm>
            <a:off x="0" y="0"/>
            <a:ext cx="9144000" cy="479667"/>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264D638-30D7-4C2D-BE93-64FCEEFCDF7E}" type="datetimeFigureOut">
              <a:rPr lang="fr-FR" smtClean="0"/>
              <a:pPr/>
              <a:t>13/04/12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264D638-30D7-4C2D-BE93-64FCEEFCDF7E}" type="datetimeFigureOut">
              <a:rPr lang="fr-FR" smtClean="0"/>
              <a:pPr/>
              <a:t>13/04/12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defRPr sz="3600">
                <a:solidFill>
                  <a:srgbClr val="C00000"/>
                </a:solidFill>
                <a:latin typeface="Talking to the Moon" pitchFamily="2" charset="-18"/>
              </a:defRPr>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971600" y="1600200"/>
            <a:ext cx="7715200" cy="4525963"/>
          </a:xfrm>
        </p:spPr>
        <p:txBody>
          <a:bodyPr/>
          <a:lstStyle>
            <a:lvl1pPr>
              <a:buFontTx/>
              <a:buBlip>
                <a:blip r:embed="rId2"/>
              </a:buBlip>
              <a:defRPr sz="1400">
                <a:solidFill>
                  <a:schemeClr val="tx1"/>
                </a:solidFill>
                <a:latin typeface="Arial" pitchFamily="34" charset="0"/>
                <a:cs typeface="Arial" pitchFamily="34" charset="0"/>
              </a:defRPr>
            </a:lvl1pPr>
            <a:lvl2pPr>
              <a:defRPr sz="12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fr-FR" dirty="0" smtClean="0"/>
              <a:t>Cliquez pour modifier les styles du texte du masque</a:t>
            </a:r>
          </a:p>
          <a:p>
            <a:pPr lvl="1"/>
            <a:r>
              <a:rPr lang="fr-FR" dirty="0" smtClean="0"/>
              <a:t>Deuxième niveau</a:t>
            </a:r>
          </a:p>
        </p:txBody>
      </p:sp>
      <p:sp>
        <p:nvSpPr>
          <p:cNvPr id="4" name="Espace réservé de la date 3"/>
          <p:cNvSpPr>
            <a:spLocks noGrp="1"/>
          </p:cNvSpPr>
          <p:nvPr>
            <p:ph type="dt" sz="half" idx="10"/>
          </p:nvPr>
        </p:nvSpPr>
        <p:spPr/>
        <p:txBody>
          <a:bodyPr/>
          <a:lstStyle/>
          <a:p>
            <a:fld id="{6264D638-30D7-4C2D-BE93-64FCEEFCDF7E}" type="datetimeFigureOut">
              <a:rPr lang="fr-FR" smtClean="0"/>
              <a:pPr/>
              <a:t>13/04/12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264D638-30D7-4C2D-BE93-64FCEEFCDF7E}" type="datetimeFigureOut">
              <a:rPr lang="fr-FR" smtClean="0"/>
              <a:pPr/>
              <a:t>13/04/12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264D638-30D7-4C2D-BE93-64FCEEFCDF7E}" type="datetimeFigureOut">
              <a:rPr lang="fr-FR" smtClean="0"/>
              <a:pPr/>
              <a:t>13/04/12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264D638-30D7-4C2D-BE93-64FCEEFCDF7E}" type="datetimeFigureOut">
              <a:rPr lang="fr-FR" smtClean="0"/>
              <a:pPr/>
              <a:t>13/04/12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6264D638-30D7-4C2D-BE93-64FCEEFCDF7E}" type="datetimeFigureOut">
              <a:rPr lang="fr-FR" smtClean="0"/>
              <a:pPr/>
              <a:t>13/04/12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64D638-30D7-4C2D-BE93-64FCEEFCDF7E}" type="datetimeFigureOut">
              <a:rPr lang="fr-FR" smtClean="0"/>
              <a:pPr/>
              <a:t>13/04/12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264D638-30D7-4C2D-BE93-64FCEEFCDF7E}" type="datetimeFigureOut">
              <a:rPr lang="fr-FR" smtClean="0"/>
              <a:pPr/>
              <a:t>13/04/12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264D638-30D7-4C2D-BE93-64FCEEFCDF7E}" type="datetimeFigureOut">
              <a:rPr lang="fr-FR" smtClean="0"/>
              <a:pPr/>
              <a:t>13/04/12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BE1ED30-CEDF-45D8-A61B-F23A7B557B06}"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4D638-30D7-4C2D-BE93-64FCEEFCDF7E}" type="datetimeFigureOut">
              <a:rPr lang="fr-FR" smtClean="0"/>
              <a:pPr/>
              <a:t>13/04/12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1ED30-CEDF-45D8-A61B-F23A7B557B06}" type="slidenum">
              <a:rPr lang="fr-FR" smtClean="0"/>
              <a:pPr/>
              <a:t>‹#›</a:t>
            </a:fld>
            <a:endParaRPr lang="fr-FR"/>
          </a:p>
        </p:txBody>
      </p:sp>
      <p:pic>
        <p:nvPicPr>
          <p:cNvPr id="1026" name="Picture 2"/>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image" Target="../media/image18.png"/><Relationship Id="rId5" Type="http://schemas.openxmlformats.org/officeDocument/2006/relationships/image" Target="../media/image5.jpe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0.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6" Type="http://schemas.openxmlformats.org/officeDocument/2006/relationships/image" Target="../media/image34.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2.png"/><Relationship Id="rId5" Type="http://schemas.openxmlformats.org/officeDocument/2006/relationships/image" Target="../media/image33.png"/></Relationships>
</file>

<file path=ppt/slides/_rels/slide12.xml.rels><?xml version="1.0" encoding="UTF-8" standalone="yes"?>
<Relationships xmlns="http://schemas.openxmlformats.org/package/2006/relationships"><Relationship Id="rId6" Type="http://schemas.openxmlformats.org/officeDocument/2006/relationships/image" Target="../media/image1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jpe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5" Type="http://schemas.openxmlformats.org/officeDocument/2006/relationships/image" Target="../media/image28.png"/><Relationship Id="rId7" Type="http://schemas.openxmlformats.org/officeDocument/2006/relationships/image" Target="../media/image21.png"/><Relationship Id="rId1" Type="http://schemas.microsoft.com/office/2007/relationships/media" Target="file://localhost/Volumes/Projets%20en_cours/P240_I_MinistereDeLaSante%CC%81_Antibiotique/02_Production/Support%20animateur/UR3v3.wmv" TargetMode="External"/><Relationship Id="rId2" Type="http://schemas.openxmlformats.org/officeDocument/2006/relationships/video" Target="file://localhost/Volumes/Projets%20en_cours/P240_I_MinistereDeLaSante%CC%81_Antibiotique/02_Production/Support%20animateur/UR3v3.wmv" TargetMode="External"/><Relationship Id="rId3" Type="http://schemas.openxmlformats.org/officeDocument/2006/relationships/slideLayout" Target="../slideLayouts/slideLayout7.xml"/><Relationship Id="rId6" Type="http://schemas.openxmlformats.org/officeDocument/2006/relationships/slide" Target="slide2.xml"/></Relationships>
</file>

<file path=ppt/slides/_rels/slide14.xml.rels><?xml version="1.0" encoding="UTF-8" standalone="yes"?>
<Relationships xmlns="http://schemas.openxmlformats.org/package/2006/relationships"><Relationship Id="rId4" Type="http://schemas.openxmlformats.org/officeDocument/2006/relationships/image" Target="../media/image5.jpeg"/><Relationship Id="rId5" Type="http://schemas.openxmlformats.org/officeDocument/2006/relationships/image" Target="../media/image17.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0.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4" Type="http://schemas.openxmlformats.org/officeDocument/2006/relationships/image" Target="../media/image5.jpeg"/><Relationship Id="rId5" Type="http://schemas.openxmlformats.org/officeDocument/2006/relationships/image" Target="../media/image29.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jpeg"/><Relationship Id="rId6" Type="http://schemas.openxmlformats.org/officeDocument/2006/relationships/image" Target="../media/image36.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5" Type="http://schemas.openxmlformats.org/officeDocument/2006/relationships/image" Target="../media/image28.png"/><Relationship Id="rId7" Type="http://schemas.openxmlformats.org/officeDocument/2006/relationships/image" Target="../media/image21.png"/><Relationship Id="rId1" Type="http://schemas.microsoft.com/office/2007/relationships/media" Target="file://localhost/Volumes/Projets%20en_cours/P240_I_MinistereDeLaSante%CC%81_Antibiotique/02_Production/Support%20animateur/UR4v3.wmv" TargetMode="External"/><Relationship Id="rId2" Type="http://schemas.openxmlformats.org/officeDocument/2006/relationships/video" Target="file://localhost/Volumes/Projets%20en_cours/P240_I_MinistereDeLaSante%CC%81_Antibiotique/02_Production/Support%20animateur/UR4v3.wmv" TargetMode="External"/><Relationship Id="rId3" Type="http://schemas.openxmlformats.org/officeDocument/2006/relationships/slideLayout" Target="../slideLayouts/slideLayout7.xml"/><Relationship Id="rId6" Type="http://schemas.openxmlformats.org/officeDocument/2006/relationships/slide" Target="slide2.xml"/></Relationships>
</file>

<file path=ppt/slides/_rels/slide19.xml.rels><?xml version="1.0" encoding="UTF-8" standalone="yes"?>
<Relationships xmlns="http://schemas.openxmlformats.org/package/2006/relationships"><Relationship Id="rId4" Type="http://schemas.openxmlformats.org/officeDocument/2006/relationships/image" Target="../media/image5.jpeg"/><Relationship Id="rId5" Type="http://schemas.openxmlformats.org/officeDocument/2006/relationships/image" Target="../media/image31.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0.png"/><Relationship Id="rId6" Type="http://schemas.openxmlformats.org/officeDocument/2006/relationships/image" Target="../media/image16.png"/></Relationships>
</file>

<file path=ppt/slides/_rels/slide2.xml.rels><?xml version="1.0" encoding="UTF-8" standalone="yes"?>
<Relationships xmlns="http://schemas.openxmlformats.org/package/2006/relationships"><Relationship Id="rId7" Type="http://schemas.openxmlformats.org/officeDocument/2006/relationships/slide" Target="slide43.xml"/><Relationship Id="rId1" Type="http://schemas.openxmlformats.org/officeDocument/2006/relationships/slideLayout" Target="../slideLayouts/slideLayout2.xml"/><Relationship Id="rId24" Type="http://schemas.openxmlformats.org/officeDocument/2006/relationships/image" Target="../media/image18.png"/><Relationship Id="rId25" Type="http://schemas.openxmlformats.org/officeDocument/2006/relationships/slide" Target="slide4.xml"/><Relationship Id="rId8" Type="http://schemas.openxmlformats.org/officeDocument/2006/relationships/image" Target="../media/image10.png"/><Relationship Id="rId13" Type="http://schemas.openxmlformats.org/officeDocument/2006/relationships/slide" Target="slide31.xml"/><Relationship Id="rId10" Type="http://schemas.openxmlformats.org/officeDocument/2006/relationships/image" Target="../media/image11.png"/><Relationship Id="rId12" Type="http://schemas.openxmlformats.org/officeDocument/2006/relationships/image" Target="../media/image12.png"/><Relationship Id="rId17" Type="http://schemas.openxmlformats.org/officeDocument/2006/relationships/slide" Target="slide24.xml"/><Relationship Id="rId9" Type="http://schemas.openxmlformats.org/officeDocument/2006/relationships/slide" Target="slide38.xml"/><Relationship Id="rId18" Type="http://schemas.openxmlformats.org/officeDocument/2006/relationships/image" Target="../media/image15.png"/><Relationship Id="rId3" Type="http://schemas.openxmlformats.org/officeDocument/2006/relationships/slide" Target="slide50.xml"/><Relationship Id="rId27" Type="http://schemas.openxmlformats.org/officeDocument/2006/relationships/image" Target="../media/image20.png"/><Relationship Id="rId14" Type="http://schemas.openxmlformats.org/officeDocument/2006/relationships/image" Target="../media/image13.png"/><Relationship Id="rId23" Type="http://schemas.openxmlformats.org/officeDocument/2006/relationships/slide" Target="slide8.xml"/><Relationship Id="rId4" Type="http://schemas.openxmlformats.org/officeDocument/2006/relationships/image" Target="../media/image8.png"/><Relationship Id="rId26" Type="http://schemas.openxmlformats.org/officeDocument/2006/relationships/image" Target="../media/image19.png"/><Relationship Id="rId11" Type="http://schemas.openxmlformats.org/officeDocument/2006/relationships/slide" Target="slide34.xml"/><Relationship Id="rId6" Type="http://schemas.openxmlformats.org/officeDocument/2006/relationships/image" Target="../media/image9.png"/><Relationship Id="rId16" Type="http://schemas.openxmlformats.org/officeDocument/2006/relationships/image" Target="../media/image14.png"/><Relationship Id="rId5" Type="http://schemas.openxmlformats.org/officeDocument/2006/relationships/slide" Target="slide47.xml"/><Relationship Id="rId15" Type="http://schemas.openxmlformats.org/officeDocument/2006/relationships/slide" Target="slide27.xml"/><Relationship Id="rId19" Type="http://schemas.openxmlformats.org/officeDocument/2006/relationships/slide" Target="slide18.xml"/><Relationship Id="rId20" Type="http://schemas.openxmlformats.org/officeDocument/2006/relationships/image" Target="../media/image16.png"/><Relationship Id="rId22" Type="http://schemas.openxmlformats.org/officeDocument/2006/relationships/image" Target="../media/image17.png"/><Relationship Id="rId21" Type="http://schemas.openxmlformats.org/officeDocument/2006/relationships/slide" Target="slide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1.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6" Type="http://schemas.openxmlformats.org/officeDocument/2006/relationships/image" Target="../media/image16.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jpeg"/><Relationship Id="rId5"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4" Type="http://schemas.openxmlformats.org/officeDocument/2006/relationships/image" Target="../media/image38.jpeg"/><Relationship Id="rId10" Type="http://schemas.openxmlformats.org/officeDocument/2006/relationships/image" Target="../media/image26.jpeg"/><Relationship Id="rId5" Type="http://schemas.openxmlformats.org/officeDocument/2006/relationships/image" Target="../media/image39.jpeg"/><Relationship Id="rId7" Type="http://schemas.openxmlformats.org/officeDocument/2006/relationships/image" Target="../media/image41.png"/><Relationship Id="rId11"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3.xml"/><Relationship Id="rId9" Type="http://schemas.openxmlformats.org/officeDocument/2006/relationships/image" Target="../media/image3.png"/><Relationship Id="rId3" Type="http://schemas.openxmlformats.org/officeDocument/2006/relationships/image" Target="../media/image37.jpeg"/><Relationship Id="rId6" Type="http://schemas.openxmlformats.org/officeDocument/2006/relationships/image" Target="../media/image40.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5" Type="http://schemas.openxmlformats.org/officeDocument/2006/relationships/slide" Target="slide2.xml"/><Relationship Id="rId7" Type="http://schemas.openxmlformats.org/officeDocument/2006/relationships/image" Target="../media/image41.png"/><Relationship Id="rId1" Type="http://schemas.microsoft.com/office/2007/relationships/media" Target="file://localhost/Volumes/Projets%20en_cours/P240_I_MinistereDeLaSante%CC%81_Antibiotique/02_Production/Support%20animateur/PE1v3.wmv" TargetMode="External"/><Relationship Id="rId2" Type="http://schemas.openxmlformats.org/officeDocument/2006/relationships/video" Target="file://localhost/Volumes/Projets%20en_cours/P240_I_MinistereDeLaSante%CC%81_Antibiotique/02_Production/Support%20animateur/PE1v3.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25.xml.rels><?xml version="1.0" encoding="UTF-8" standalone="yes"?>
<Relationships xmlns="http://schemas.openxmlformats.org/package/2006/relationships"><Relationship Id="rId4" Type="http://schemas.openxmlformats.org/officeDocument/2006/relationships/image" Target="../media/image15.png"/><Relationship Id="rId5" Type="http://schemas.openxmlformats.org/officeDocument/2006/relationships/image" Target="../media/image5.jpe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0.png"/><Relationship Id="rId6" Type="http://schemas.openxmlformats.org/officeDocument/2006/relationships/image" Target="../media/image31.png"/></Relationships>
</file>

<file path=ppt/slides/_rels/slide26.xml.rels><?xml version="1.0" encoding="UTF-8" standalone="yes"?>
<Relationships xmlns="http://schemas.openxmlformats.org/package/2006/relationships"><Relationship Id="rId6" Type="http://schemas.openxmlformats.org/officeDocument/2006/relationships/image" Target="../media/image15.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jpeg"/><Relationship Id="rId5" Type="http://schemas.openxmlformats.org/officeDocument/2006/relationships/image" Target="../media/image41.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5" Type="http://schemas.openxmlformats.org/officeDocument/2006/relationships/slide" Target="slide2.xml"/><Relationship Id="rId7" Type="http://schemas.openxmlformats.org/officeDocument/2006/relationships/image" Target="../media/image41.png"/><Relationship Id="rId1" Type="http://schemas.microsoft.com/office/2007/relationships/media" Target="file://localhost/Volumes/Projets%20en_cours/P240_I_MinistereDeLaSante%CC%81_Antibiotique/02_Production/Support%20animateur/PE2v3.wmv" TargetMode="External"/><Relationship Id="rId2" Type="http://schemas.openxmlformats.org/officeDocument/2006/relationships/video" Target="file://localhost/Volumes/Projets%20en_cours/P240_I_MinistereDeLaSante%CC%81_Antibiotique/02_Production/Support%20animateur/PE2v3.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28.xml.rels><?xml version="1.0" encoding="UTF-8" standalone="yes"?>
<Relationships xmlns="http://schemas.openxmlformats.org/package/2006/relationships"><Relationship Id="rId4" Type="http://schemas.openxmlformats.org/officeDocument/2006/relationships/image" Target="../media/image30.png"/><Relationship Id="rId5" Type="http://schemas.openxmlformats.org/officeDocument/2006/relationships/image" Target="../media/image5.jpe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4.png"/><Relationship Id="rId6" Type="http://schemas.openxmlformats.org/officeDocument/2006/relationships/image" Target="../media/image31.png"/></Relationships>
</file>

<file path=ppt/slides/_rels/slide29.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4.png"/><Relationship Id="rId5"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4" Type="http://schemas.openxmlformats.org/officeDocument/2006/relationships/image" Target="../media/image3.png"/><Relationship Id="rId10" Type="http://schemas.openxmlformats.org/officeDocument/2006/relationships/image" Target="../media/image26.jpeg"/><Relationship Id="rId5" Type="http://schemas.openxmlformats.org/officeDocument/2006/relationships/image" Target="../media/image21.png"/><Relationship Id="rId7" Type="http://schemas.openxmlformats.org/officeDocument/2006/relationships/image" Target="../media/image23.jpeg"/><Relationship Id="rId11"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3.xml"/><Relationship Id="rId9" Type="http://schemas.openxmlformats.org/officeDocument/2006/relationships/image" Target="../media/image25.jpeg"/><Relationship Id="rId3" Type="http://schemas.openxmlformats.org/officeDocument/2006/relationships/image" Target="../media/image2.png"/><Relationship Id="rId6" Type="http://schemas.openxmlformats.org/officeDocument/2006/relationships/image" Target="../media/image22.jpeg"/></Relationships>
</file>

<file path=ppt/slides/_rels/slide30.xml.rels><?xml version="1.0" encoding="UTF-8" standalone="yes"?>
<Relationships xmlns="http://schemas.openxmlformats.org/package/2006/relationships"><Relationship Id="rId6" Type="http://schemas.openxmlformats.org/officeDocument/2006/relationships/image" Target="../media/image14.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jpeg"/><Relationship Id="rId5" Type="http://schemas.openxmlformats.org/officeDocument/2006/relationships/image" Target="../media/image41.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5" Type="http://schemas.openxmlformats.org/officeDocument/2006/relationships/slide" Target="slide2.xml"/><Relationship Id="rId7" Type="http://schemas.openxmlformats.org/officeDocument/2006/relationships/image" Target="../media/image41.png"/><Relationship Id="rId1" Type="http://schemas.microsoft.com/office/2007/relationships/media" Target="file://localhost/Volumes/Projets%20en_cours/P240_I_MinistereDeLaSante%CC%81_Antibiotique/02_Production/Support%20animateur/PE3v3.wmv" TargetMode="External"/><Relationship Id="rId2" Type="http://schemas.openxmlformats.org/officeDocument/2006/relationships/video" Target="file://localhost/Volumes/Projets%20en_cours/P240_I_MinistereDeLaSante%CC%81_Antibiotique/02_Production/Support%20animateur/PE3v3.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32.xml.rels><?xml version="1.0" encoding="UTF-8" standalone="yes"?>
<Relationships xmlns="http://schemas.openxmlformats.org/package/2006/relationships"><Relationship Id="rId4" Type="http://schemas.openxmlformats.org/officeDocument/2006/relationships/image" Target="../media/image5.jpeg"/><Relationship Id="rId5" Type="http://schemas.openxmlformats.org/officeDocument/2006/relationships/image" Target="../media/image31.pn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0.png"/><Relationship Id="rId6" Type="http://schemas.openxmlformats.org/officeDocument/2006/relationships/image" Target="../media/image13.png"/></Relationships>
</file>

<file path=ppt/slides/_rels/slide33.xml.rels><?xml version="1.0" encoding="UTF-8" standalone="yes"?>
<Relationships xmlns="http://schemas.openxmlformats.org/package/2006/relationships"><Relationship Id="rId6" Type="http://schemas.openxmlformats.org/officeDocument/2006/relationships/image" Target="../media/image13.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jpeg"/><Relationship Id="rId5" Type="http://schemas.openxmlformats.org/officeDocument/2006/relationships/image" Target="../media/image41.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5" Type="http://schemas.openxmlformats.org/officeDocument/2006/relationships/slide" Target="slide2.xml"/><Relationship Id="rId7" Type="http://schemas.openxmlformats.org/officeDocument/2006/relationships/image" Target="../media/image41.png"/><Relationship Id="rId1" Type="http://schemas.microsoft.com/office/2007/relationships/media" Target="file://localhost/Volumes/Projets%20en_cours/P240_I_MinistereDeLaSante%CC%81_Antibiotique/02_Production/Support%20animateur/PE4v3.wmv" TargetMode="External"/><Relationship Id="rId2" Type="http://schemas.openxmlformats.org/officeDocument/2006/relationships/video" Target="file://localhost/Volumes/Projets%20en_cours/P240_I_MinistereDeLaSante%CC%81_Antibiotique/02_Production/Support%20animateur/PE4v3.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35.xml.rels><?xml version="1.0" encoding="UTF-8" standalone="yes"?>
<Relationships xmlns="http://schemas.openxmlformats.org/package/2006/relationships"><Relationship Id="rId6" Type="http://schemas.openxmlformats.org/officeDocument/2006/relationships/image" Target="../media/image4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1.png"/><Relationship Id="rId5" Type="http://schemas.openxmlformats.org/officeDocument/2006/relationships/image" Target="../media/image5.jpeg"/></Relationships>
</file>

<file path=ppt/slides/_rels/slide36.xml.rels><?xml version="1.0" encoding="UTF-8" standalone="yes"?>
<Relationships xmlns="http://schemas.openxmlformats.org/package/2006/relationships"><Relationship Id="rId6" Type="http://schemas.openxmlformats.org/officeDocument/2006/relationships/image" Target="../media/image12.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jpeg"/><Relationship Id="rId5"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4" Type="http://schemas.openxmlformats.org/officeDocument/2006/relationships/image" Target="../media/image43.jpeg"/><Relationship Id="rId10" Type="http://schemas.openxmlformats.org/officeDocument/2006/relationships/image" Target="../media/image26.jpeg"/><Relationship Id="rId5" Type="http://schemas.openxmlformats.org/officeDocument/2006/relationships/image" Target="../media/image44.jpeg"/><Relationship Id="rId7" Type="http://schemas.openxmlformats.org/officeDocument/2006/relationships/image" Target="../media/image46.png"/><Relationship Id="rId11"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37.xml"/><Relationship Id="rId9" Type="http://schemas.openxmlformats.org/officeDocument/2006/relationships/image" Target="../media/image3.png"/><Relationship Id="rId3" Type="http://schemas.openxmlformats.org/officeDocument/2006/relationships/image" Target="../media/image42.jpeg"/><Relationship Id="rId6" Type="http://schemas.openxmlformats.org/officeDocument/2006/relationships/image" Target="../media/image45.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5" Type="http://schemas.openxmlformats.org/officeDocument/2006/relationships/slide" Target="slide2.xml"/><Relationship Id="rId7" Type="http://schemas.openxmlformats.org/officeDocument/2006/relationships/image" Target="../media/image46.png"/><Relationship Id="rId1" Type="http://schemas.microsoft.com/office/2007/relationships/media" Target="file://localhost/Volumes/Projets%20en_cours/P240_I_MinistereDeLaSante%CC%81_Antibiotique/02_Production/Support%20animateur/PO1v3.wmv" TargetMode="External"/><Relationship Id="rId2" Type="http://schemas.openxmlformats.org/officeDocument/2006/relationships/video" Target="file://localhost/Volumes/Projets%20en_cours/P240_I_MinistereDeLaSante%CC%81_Antibiotique/02_Production/Support%20animateur/PO1v3.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39.xml.rels><?xml version="1.0" encoding="UTF-8" standalone="yes"?>
<Relationships xmlns="http://schemas.openxmlformats.org/package/2006/relationships"><Relationship Id="rId4" Type="http://schemas.openxmlformats.org/officeDocument/2006/relationships/image" Target="../media/image30.png"/><Relationship Id="rId5" Type="http://schemas.openxmlformats.org/officeDocument/2006/relationships/image" Target="../media/image31.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1.png"/><Relationship Id="rId6"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5" Type="http://schemas.openxmlformats.org/officeDocument/2006/relationships/image" Target="../media/image28.png"/><Relationship Id="rId7" Type="http://schemas.openxmlformats.org/officeDocument/2006/relationships/image" Target="../media/image21.png"/><Relationship Id="rId1" Type="http://schemas.microsoft.com/office/2007/relationships/media" Target="file://localhost/Volumes/Projets%20en_cours/P240_I_MinistereDeLaSante%CC%81_Antibiotique/02_Production/Support%20animateur/UR1v2.wmv" TargetMode="External"/><Relationship Id="rId2" Type="http://schemas.openxmlformats.org/officeDocument/2006/relationships/video" Target="file://localhost/Volumes/Projets%20en_cours/P240_I_MinistereDeLaSante%CC%81_Antibiotique/02_Production/Support%20animateur/UR1v2.wmv" TargetMode="External"/><Relationship Id="rId3" Type="http://schemas.openxmlformats.org/officeDocument/2006/relationships/slideLayout" Target="../slideLayouts/slideLayout7.xml"/><Relationship Id="rId6" Type="http://schemas.openxmlformats.org/officeDocument/2006/relationships/slide" Target="slide2.xml"/></Relationships>
</file>

<file path=ppt/slides/_rels/slide40.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1.png"/><Relationship Id="rId5" Type="http://schemas.openxmlformats.org/officeDocument/2006/relationships/image" Target="../media/image46.png"/></Relationships>
</file>

<file path=ppt/slides/_rels/slide41.xml.rels><?xml version="1.0" encoding="UTF-8" standalone="yes"?>
<Relationships xmlns="http://schemas.openxmlformats.org/package/2006/relationships"><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jpeg"/><Relationship Id="rId5" Type="http://schemas.openxmlformats.org/officeDocument/2006/relationships/image" Target="../media/image4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5" Type="http://schemas.openxmlformats.org/officeDocument/2006/relationships/slide" Target="slide2.xml"/><Relationship Id="rId7" Type="http://schemas.openxmlformats.org/officeDocument/2006/relationships/image" Target="../media/image46.png"/><Relationship Id="rId1" Type="http://schemas.microsoft.com/office/2007/relationships/media" Target="file://localhost/Volumes/Projets%20en_cours/P240_I_MinistereDeLaSante%CC%81_Antibiotique/02_Production/Support%20animateur/PO2v3.wmv" TargetMode="External"/><Relationship Id="rId2" Type="http://schemas.openxmlformats.org/officeDocument/2006/relationships/video" Target="file://localhost/Volumes/Projets%20en_cours/P240_I_MinistereDeLaSante%CC%81_Antibiotique/02_Production/Support%20animateur/PO2v3.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44.xml.rels><?xml version="1.0" encoding="UTF-8" standalone="yes"?>
<Relationships xmlns="http://schemas.openxmlformats.org/package/2006/relationships"><Relationship Id="rId4" Type="http://schemas.openxmlformats.org/officeDocument/2006/relationships/image" Target="../media/image10.png"/><Relationship Id="rId5" Type="http://schemas.openxmlformats.org/officeDocument/2006/relationships/image" Target="../media/image5.jpe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0.png"/><Relationship Id="rId6" Type="http://schemas.openxmlformats.org/officeDocument/2006/relationships/image" Target="../media/image31.png"/></Relationships>
</file>

<file path=ppt/slides/_rels/slide45.xml.rels><?xml version="1.0" encoding="UTF-8" standalone="yes"?>
<Relationships xmlns="http://schemas.openxmlformats.org/package/2006/relationships"><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jpeg"/><Relationship Id="rId5" Type="http://schemas.openxmlformats.org/officeDocument/2006/relationships/image" Target="../media/image46.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5" Type="http://schemas.openxmlformats.org/officeDocument/2006/relationships/slide" Target="slide2.xml"/><Relationship Id="rId7" Type="http://schemas.openxmlformats.org/officeDocument/2006/relationships/image" Target="../media/image46.png"/><Relationship Id="rId1" Type="http://schemas.microsoft.com/office/2007/relationships/media" Target="file://localhost/Volumes/Projets%20en_cours/P240_I_MinistereDeLaSante%CC%81_Antibiotique/02_Production/Support%20animateur/PO3v3.wmv" TargetMode="External"/><Relationship Id="rId2" Type="http://schemas.openxmlformats.org/officeDocument/2006/relationships/video" Target="file://localhost/Volumes/Projets%20en_cours/P240_I_MinistereDeLaSante%CC%81_Antibiotique/02_Production/Support%20animateur/PO3v3.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48.xml.rels><?xml version="1.0" encoding="UTF-8" standalone="yes"?>
<Relationships xmlns="http://schemas.openxmlformats.org/package/2006/relationships"><Relationship Id="rId6" Type="http://schemas.openxmlformats.org/officeDocument/2006/relationships/image" Target="../media/image31.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9.png"/><Relationship Id="rId5" Type="http://schemas.openxmlformats.org/officeDocument/2006/relationships/image" Target="../media/image5.jpeg"/></Relationships>
</file>

<file path=ppt/slides/_rels/slide49.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jpeg"/><Relationship Id="rId5" Type="http://schemas.openxmlformats.org/officeDocument/2006/relationships/image" Target="../media/image46.png"/></Relationships>
</file>

<file path=ppt/slides/_rels/slide5.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5" Type="http://schemas.openxmlformats.org/officeDocument/2006/relationships/slide" Target="slide2.xml"/><Relationship Id="rId7" Type="http://schemas.openxmlformats.org/officeDocument/2006/relationships/image" Target="../media/image46.png"/><Relationship Id="rId1" Type="http://schemas.microsoft.com/office/2007/relationships/media" Target="file://localhost/Volumes/Projets%20en_cours/P240_I_MinistereDeLaSante%CC%81_Antibiotique/02_Production/Support%20animateur/PO4v2.wmv" TargetMode="External"/><Relationship Id="rId2" Type="http://schemas.openxmlformats.org/officeDocument/2006/relationships/video" Target="file://localhost/Volumes/Projets%20en_cours/P240_I_MinistereDeLaSante%CC%81_Antibiotique/02_Production/Support%20animateur/PO4v2.wmv" TargetMode="External"/><Relationship Id="rId3" Type="http://schemas.openxmlformats.org/officeDocument/2006/relationships/slideLayout" Target="../slideLayouts/slideLayout7.xml"/><Relationship Id="rId6" Type="http://schemas.openxmlformats.org/officeDocument/2006/relationships/image" Target="../media/image28.png"/></Relationships>
</file>

<file path=ppt/slides/_rels/slide51.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1.png"/><Relationship Id="rId5" Type="http://schemas.openxmlformats.org/officeDocument/2006/relationships/image" Target="../media/image46.png"/></Relationships>
</file>

<file path=ppt/slides/_rels/slide52.xml.rels><?xml version="1.0" encoding="UTF-8" standalone="yes"?>
<Relationships xmlns="http://schemas.openxmlformats.org/package/2006/relationships"><Relationship Id="rId4" Type="http://schemas.openxmlformats.org/officeDocument/2006/relationships/image" Target="../media/image8.png"/><Relationship Id="rId5" Type="http://schemas.openxmlformats.org/officeDocument/2006/relationships/image" Target="../media/image46.pn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0.png"/><Relationship Id="rId6" Type="http://schemas.openxmlformats.org/officeDocument/2006/relationships/image" Target="../media/image5.jpeg"/></Relationships>
</file>

<file path=ppt/slides/_rels/slide53.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jpeg"/><Relationship Id="rId5" Type="http://schemas.openxmlformats.org/officeDocument/2006/relationships/image" Target="../media/image46.png"/></Relationships>
</file>

<file path=ppt/slides/_rels/slide6.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9.png"/><Relationship Id="rId5" Type="http://schemas.openxmlformats.org/officeDocument/2006/relationships/image" Target="../media/image5.jpeg"/></Relationships>
</file>

<file path=ppt/slides/_rels/slide7.xml.rels><?xml version="1.0" encoding="UTF-8" standalone="yes"?>
<Relationships xmlns="http://schemas.openxmlformats.org/package/2006/relationships"><Relationship Id="rId6" Type="http://schemas.openxmlformats.org/officeDocument/2006/relationships/image" Target="../media/image21.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jpeg"/><Relationship Id="rId5" Type="http://schemas.openxmlformats.org/officeDocument/2006/relationships/image" Target="../media/image29.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5" Type="http://schemas.openxmlformats.org/officeDocument/2006/relationships/image" Target="../media/image28.png"/><Relationship Id="rId7" Type="http://schemas.openxmlformats.org/officeDocument/2006/relationships/image" Target="../media/image21.png"/><Relationship Id="rId1" Type="http://schemas.microsoft.com/office/2007/relationships/media" Target="file://localhost/Volumes/Projets%20en_cours/P240_I_MinistereDeLaSante%CC%81_Antibiotique/02_Production/Support%20animateur/UR2v2.wmv" TargetMode="External"/><Relationship Id="rId2" Type="http://schemas.openxmlformats.org/officeDocument/2006/relationships/video" Target="file://localhost/Volumes/Projets%20en_cours/P240_I_MinistereDeLaSante%CC%81_Antibiotique/02_Production/Support%20animateur/UR2v2.wmv" TargetMode="External"/><Relationship Id="rId3" Type="http://schemas.openxmlformats.org/officeDocument/2006/relationships/slideLayout" Target="../slideLayouts/slideLayout7.xml"/><Relationship Id="rId6" Type="http://schemas.openxmlformats.org/officeDocument/2006/relationships/slide" Target="slide2.xml"/></Relationships>
</file>

<file path=ppt/slides/_rels/slide9.xml.rels><?xml version="1.0" encoding="UTF-8" standalone="yes"?>
<Relationships xmlns="http://schemas.openxmlformats.org/package/2006/relationships"><Relationship Id="rId4" Type="http://schemas.openxmlformats.org/officeDocument/2006/relationships/image" Target="../media/image18.png"/><Relationship Id="rId5" Type="http://schemas.openxmlformats.org/officeDocument/2006/relationships/image" Target="../media/image5.jpe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0.png"/><Relationship Id="rId6"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32040" y="3645024"/>
            <a:ext cx="2160240" cy="369332"/>
          </a:xfrm>
          <a:prstGeom prst="rect">
            <a:avLst/>
          </a:prstGeom>
          <a:noFill/>
        </p:spPr>
        <p:txBody>
          <a:bodyPr wrap="square" rtlCol="0">
            <a:spAutoFit/>
          </a:bodyPr>
          <a:lstStyle/>
          <a:p>
            <a:r>
              <a:rPr lang="fr-FR" dirty="0" smtClean="0">
                <a:solidFill>
                  <a:schemeClr val="tx1">
                    <a:lumMod val="65000"/>
                    <a:lumOff val="35000"/>
                  </a:schemeClr>
                </a:solidFill>
                <a:latin typeface="Arial" pitchFamily="34" charset="0"/>
                <a:cs typeface="Arial" pitchFamily="34" charset="0"/>
              </a:rPr>
              <a:t>Animé par</a:t>
            </a:r>
          </a:p>
        </p:txBody>
      </p:sp>
      <p:sp>
        <p:nvSpPr>
          <p:cNvPr id="5" name="ZoneTexte 4"/>
          <p:cNvSpPr txBox="1"/>
          <p:nvPr/>
        </p:nvSpPr>
        <p:spPr>
          <a:xfrm>
            <a:off x="4932040" y="4005064"/>
            <a:ext cx="2160240" cy="369332"/>
          </a:xfrm>
          <a:prstGeom prst="rect">
            <a:avLst/>
          </a:prstGeom>
          <a:noFill/>
        </p:spPr>
        <p:txBody>
          <a:bodyPr wrap="square" rtlCol="0">
            <a:spAutoFit/>
          </a:bodyPr>
          <a:lstStyle/>
          <a:p>
            <a:r>
              <a:rPr lang="fr-FR" dirty="0" smtClean="0">
                <a:solidFill>
                  <a:schemeClr val="tx1">
                    <a:lumMod val="65000"/>
                    <a:lumOff val="35000"/>
                  </a:schemeClr>
                </a:solidFill>
                <a:latin typeface="Arial" pitchFamily="34" charset="0"/>
                <a:cs typeface="Arial" pitchFamily="34" charset="0"/>
              </a:rPr>
              <a:t>Le </a:t>
            </a:r>
          </a:p>
        </p:txBody>
      </p:sp>
      <p:pic>
        <p:nvPicPr>
          <p:cNvPr id="7" name="Image 6" descr="accroche.jpg"/>
          <p:cNvPicPr>
            <a:picLocks noChangeAspect="1"/>
          </p:cNvPicPr>
          <p:nvPr/>
        </p:nvPicPr>
        <p:blipFill>
          <a:blip r:embed="rId3" cstate="print"/>
          <a:srcRect l="-3366" t="57599"/>
          <a:stretch>
            <a:fillRect/>
          </a:stretch>
        </p:blipFill>
        <p:spPr>
          <a:xfrm>
            <a:off x="2051720" y="2636912"/>
            <a:ext cx="4985417" cy="504056"/>
          </a:xfrm>
          <a:prstGeom prst="rect">
            <a:avLst/>
          </a:prstGeom>
        </p:spPr>
      </p:pic>
      <p:pic>
        <p:nvPicPr>
          <p:cNvPr id="1026" name="Picture 2"/>
          <p:cNvPicPr>
            <a:picLocks noChangeAspect="1" noChangeArrowheads="1"/>
          </p:cNvPicPr>
          <p:nvPr/>
        </p:nvPicPr>
        <p:blipFill>
          <a:blip r:embed="rId4" cstate="print"/>
          <a:srcRect b="44762"/>
          <a:stretch>
            <a:fillRect/>
          </a:stretch>
        </p:blipFill>
        <p:spPr bwMode="auto">
          <a:xfrm>
            <a:off x="1187624" y="1412776"/>
            <a:ext cx="7003554" cy="936717"/>
          </a:xfrm>
          <a:prstGeom prst="rect">
            <a:avLst/>
          </a:prstGeom>
          <a:noFill/>
          <a:ln w="9525">
            <a:noFill/>
            <a:miter lim="800000"/>
            <a:headEnd/>
            <a:tailEnd/>
          </a:ln>
          <a:effectLst/>
        </p:spPr>
      </p:pic>
      <p:sp>
        <p:nvSpPr>
          <p:cNvPr id="6" name="ZoneTexte 5"/>
          <p:cNvSpPr txBox="1"/>
          <p:nvPr/>
        </p:nvSpPr>
        <p:spPr>
          <a:xfrm>
            <a:off x="899592" y="5067181"/>
            <a:ext cx="7344816" cy="954107"/>
          </a:xfrm>
          <a:prstGeom prst="rect">
            <a:avLst/>
          </a:prstGeom>
          <a:noFill/>
        </p:spPr>
        <p:txBody>
          <a:bodyPr wrap="square" rtlCol="0">
            <a:spAutoFit/>
          </a:bodyPr>
          <a:lstStyle/>
          <a:p>
            <a:pPr algn="ctr"/>
            <a:r>
              <a:rPr lang="fr-FR" sz="1400" i="1" dirty="0" smtClean="0">
                <a:solidFill>
                  <a:schemeClr val="tx2"/>
                </a:solidFill>
                <a:latin typeface="Arial" pitchFamily="34" charset="0"/>
                <a:cs typeface="Arial" pitchFamily="34" charset="0"/>
              </a:rPr>
              <a:t>« Le groupe </a:t>
            </a:r>
            <a:r>
              <a:rPr lang="fr-FR" sz="1400" i="1" smtClean="0">
                <a:solidFill>
                  <a:schemeClr val="tx2"/>
                </a:solidFill>
                <a:latin typeface="Arial" pitchFamily="34" charset="0"/>
                <a:cs typeface="Arial" pitchFamily="34" charset="0"/>
              </a:rPr>
              <a:t>projet </a:t>
            </a:r>
            <a:r>
              <a:rPr lang="fr-FR" sz="1400" i="1" smtClean="0">
                <a:solidFill>
                  <a:schemeClr val="tx2"/>
                </a:solidFill>
                <a:latin typeface="Arial" pitchFamily="34" charset="0"/>
                <a:cs typeface="Arial" pitchFamily="34" charset="0"/>
              </a:rPr>
              <a:t>tient </a:t>
            </a:r>
            <a:r>
              <a:rPr lang="fr-FR" sz="1400" i="1" dirty="0" smtClean="0">
                <a:solidFill>
                  <a:schemeClr val="tx2"/>
                </a:solidFill>
                <a:latin typeface="Arial" pitchFamily="34" charset="0"/>
                <a:cs typeface="Arial" pitchFamily="34" charset="0"/>
              </a:rPr>
              <a:t>à remercier plus particulièrement le Docteur Didier </a:t>
            </a:r>
            <a:r>
              <a:rPr lang="fr-FR" sz="1400" i="1" dirty="0" err="1" smtClean="0">
                <a:solidFill>
                  <a:schemeClr val="tx2"/>
                </a:solidFill>
                <a:latin typeface="Arial" pitchFamily="34" charset="0"/>
                <a:cs typeface="Arial" pitchFamily="34" charset="0"/>
              </a:rPr>
              <a:t>Armaingaud</a:t>
            </a:r>
            <a:r>
              <a:rPr lang="fr-FR" sz="1400" i="1" dirty="0" smtClean="0">
                <a:solidFill>
                  <a:schemeClr val="tx2"/>
                </a:solidFill>
                <a:latin typeface="Arial" pitchFamily="34" charset="0"/>
                <a:cs typeface="Arial" pitchFamily="34" charset="0"/>
              </a:rPr>
              <a:t>, Directeur médical et qualité du Groupe </a:t>
            </a:r>
            <a:r>
              <a:rPr lang="fr-FR" sz="1400" i="1" dirty="0" err="1" smtClean="0">
                <a:solidFill>
                  <a:schemeClr val="tx2"/>
                </a:solidFill>
                <a:latin typeface="Arial" pitchFamily="34" charset="0"/>
                <a:cs typeface="Arial" pitchFamily="34" charset="0"/>
              </a:rPr>
              <a:t>Médica</a:t>
            </a:r>
            <a:r>
              <a:rPr lang="fr-FR" sz="1400" i="1" dirty="0" smtClean="0">
                <a:solidFill>
                  <a:schemeClr val="tx2"/>
                </a:solidFill>
                <a:latin typeface="Arial" pitchFamily="34" charset="0"/>
                <a:cs typeface="Arial" pitchFamily="34" charset="0"/>
              </a:rPr>
              <a:t>, ainsi que Madame Valérie Margueritte, Directrice de l'</a:t>
            </a:r>
            <a:r>
              <a:rPr lang="fr-FR" sz="1400" i="1" dirty="0" err="1" smtClean="0">
                <a:solidFill>
                  <a:schemeClr val="tx2"/>
                </a:solidFill>
                <a:latin typeface="Arial" pitchFamily="34" charset="0"/>
                <a:cs typeface="Arial" pitchFamily="34" charset="0"/>
              </a:rPr>
              <a:t>Ehpad</a:t>
            </a:r>
            <a:r>
              <a:rPr lang="fr-FR" sz="1400" i="1" dirty="0" smtClean="0">
                <a:solidFill>
                  <a:schemeClr val="tx2"/>
                </a:solidFill>
                <a:latin typeface="Arial" pitchFamily="34" charset="0"/>
                <a:cs typeface="Arial" pitchFamily="34" charset="0"/>
              </a:rPr>
              <a:t> la Résidence des </a:t>
            </a:r>
            <a:r>
              <a:rPr lang="fr-FR" sz="1400" i="1" dirty="0" err="1" smtClean="0">
                <a:solidFill>
                  <a:schemeClr val="tx2"/>
                </a:solidFill>
                <a:latin typeface="Arial" pitchFamily="34" charset="0"/>
                <a:cs typeface="Arial" pitchFamily="34" charset="0"/>
              </a:rPr>
              <a:t>Montfrais</a:t>
            </a:r>
            <a:r>
              <a:rPr lang="fr-FR" sz="1400" i="1" dirty="0" smtClean="0">
                <a:solidFill>
                  <a:schemeClr val="tx2"/>
                </a:solidFill>
                <a:latin typeface="Arial" pitchFamily="34" charset="0"/>
                <a:cs typeface="Arial" pitchFamily="34" charset="0"/>
              </a:rPr>
              <a:t> à Franconville, et toute son équipe pour avoir rendu possible le tournage des clips pédagogiques »</a:t>
            </a:r>
            <a:endParaRPr lang="fr-FR" sz="1400" i="1" dirty="0">
              <a:solidFill>
                <a:schemeClr val="tx2"/>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5148064" y="5157192"/>
            <a:ext cx="228906" cy="216024"/>
          </a:xfrm>
          <a:prstGeom prst="rect">
            <a:avLst/>
          </a:prstGeom>
          <a:noFill/>
          <a:ln w="9525">
            <a:noFill/>
            <a:miter lim="800000"/>
            <a:headEnd/>
            <a:tailEnd/>
          </a:ln>
        </p:spPr>
      </p:pic>
      <p:sp>
        <p:nvSpPr>
          <p:cNvPr id="18" name="ZoneTexte 17"/>
          <p:cNvSpPr txBox="1"/>
          <p:nvPr/>
        </p:nvSpPr>
        <p:spPr>
          <a:xfrm>
            <a:off x="1259632" y="3429000"/>
            <a:ext cx="6696744" cy="954107"/>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La présence de bactérie dans les urines, est-elle synonyme d’infection ?</a:t>
            </a:r>
            <a:endParaRPr lang="fr-FR" sz="2800" dirty="0">
              <a:solidFill>
                <a:schemeClr val="tx1">
                  <a:lumMod val="65000"/>
                  <a:lumOff val="35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4" cstate="print"/>
          <a:srcRect l="3780" t="21600" r="23861" b="23681"/>
          <a:stretch>
            <a:fillRect/>
          </a:stretch>
        </p:blipFill>
        <p:spPr bwMode="auto">
          <a:xfrm>
            <a:off x="2915816" y="908720"/>
            <a:ext cx="3174038" cy="1800200"/>
          </a:xfrm>
          <a:prstGeom prst="rect">
            <a:avLst/>
          </a:prstGeom>
          <a:noFill/>
          <a:ln w="9525">
            <a:noFill/>
            <a:miter lim="800000"/>
            <a:headEnd/>
            <a:tailEnd/>
          </a:ln>
        </p:spPr>
      </p:pic>
      <p:sp>
        <p:nvSpPr>
          <p:cNvPr id="6" name="ZoneTexte 5"/>
          <p:cNvSpPr txBox="1"/>
          <p:nvPr/>
        </p:nvSpPr>
        <p:spPr>
          <a:xfrm>
            <a:off x="3707904" y="4797152"/>
            <a:ext cx="1152128" cy="923330"/>
          </a:xfrm>
          <a:prstGeom prst="rect">
            <a:avLst/>
          </a:prstGeom>
          <a:noFill/>
        </p:spPr>
        <p:txBody>
          <a:bodyPr wrap="square" rtlCol="0">
            <a:spAutoFit/>
          </a:bodyPr>
          <a:lstStyle/>
          <a:p>
            <a:pPr>
              <a:buBlip>
                <a:blip r:embed="rId5"/>
              </a:buBlip>
            </a:pPr>
            <a:r>
              <a:rPr lang="fr-FR" dirty="0" smtClean="0">
                <a:solidFill>
                  <a:schemeClr val="tx1">
                    <a:lumMod val="65000"/>
                    <a:lumOff val="35000"/>
                  </a:schemeClr>
                </a:solidFill>
                <a:latin typeface="Arial" pitchFamily="34" charset="0"/>
                <a:cs typeface="Arial" pitchFamily="34" charset="0"/>
              </a:rPr>
              <a:t> oui</a:t>
            </a:r>
          </a:p>
          <a:p>
            <a:pPr>
              <a:buBlip>
                <a:blip r:embed="rId5"/>
              </a:buBlip>
            </a:pPr>
            <a:r>
              <a:rPr lang="fr-FR" dirty="0" smtClean="0">
                <a:solidFill>
                  <a:schemeClr val="tx1">
                    <a:lumMod val="65000"/>
                    <a:lumOff val="35000"/>
                  </a:schemeClr>
                </a:solidFill>
                <a:latin typeface="Arial" pitchFamily="34" charset="0"/>
                <a:cs typeface="Arial" pitchFamily="34" charset="0"/>
              </a:rPr>
              <a:t> non</a:t>
            </a:r>
          </a:p>
          <a:p>
            <a:endParaRPr lang="fr-FR" dirty="0">
              <a:solidFill>
                <a:schemeClr val="tx1">
                  <a:lumMod val="65000"/>
                  <a:lumOff val="35000"/>
                </a:schemeClr>
              </a:solidFill>
              <a:latin typeface="Arial" pitchFamily="34" charset="0"/>
              <a:cs typeface="Arial" pitchFamily="34" charset="0"/>
            </a:endParaRPr>
          </a:p>
        </p:txBody>
      </p:sp>
      <p:sp>
        <p:nvSpPr>
          <p:cNvPr id="7" name="Rectangle 6"/>
          <p:cNvSpPr/>
          <p:nvPr/>
        </p:nvSpPr>
        <p:spPr>
          <a:xfrm>
            <a:off x="5148064" y="4869160"/>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5148064" y="516195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p:cNvPicPr>
            <a:picLocks noChangeAspect="1" noChangeArrowheads="1"/>
          </p:cNvPicPr>
          <p:nvPr/>
        </p:nvPicPr>
        <p:blipFill>
          <a:blip r:embed="rId6" cstate="print"/>
          <a:srcRect/>
          <a:stretch>
            <a:fillRect/>
          </a:stretch>
        </p:blipFill>
        <p:spPr bwMode="auto">
          <a:xfrm>
            <a:off x="2699792" y="5013176"/>
            <a:ext cx="289318" cy="288032"/>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043608" y="4204245"/>
            <a:ext cx="7200800" cy="1384995"/>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Par groupe de deux, analysez le résultat de l’ECBU en votre possession</a:t>
            </a:r>
          </a:p>
          <a:p>
            <a:pPr algn="ctr"/>
            <a:r>
              <a:rPr lang="fr-FR" sz="2800" dirty="0" smtClean="0">
                <a:solidFill>
                  <a:schemeClr val="tx1">
                    <a:lumMod val="65000"/>
                    <a:lumOff val="35000"/>
                  </a:schemeClr>
                </a:solidFill>
                <a:latin typeface="Arial" pitchFamily="34" charset="0"/>
                <a:cs typeface="Arial" pitchFamily="34" charset="0"/>
              </a:rPr>
              <a:t>Que préconisez-vous dans ce cas ?</a:t>
            </a:r>
            <a:endParaRPr lang="fr-FR" sz="2800" dirty="0">
              <a:solidFill>
                <a:schemeClr val="tx1">
                  <a:lumMod val="65000"/>
                  <a:lumOff val="35000"/>
                </a:schemeClr>
              </a:solidFill>
              <a:latin typeface="Arial" pitchFamily="34" charset="0"/>
              <a:cs typeface="Arial" pitchFamily="34" charset="0"/>
            </a:endParaRPr>
          </a:p>
        </p:txBody>
      </p:sp>
      <p:sp>
        <p:nvSpPr>
          <p:cNvPr id="10" name="Rectangle à coins arrondis 9"/>
          <p:cNvSpPr/>
          <p:nvPr/>
        </p:nvSpPr>
        <p:spPr>
          <a:xfrm>
            <a:off x="3347864" y="2204864"/>
            <a:ext cx="1368152" cy="79208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p:cNvPicPr>
            <a:picLocks noChangeAspect="1" noChangeArrowheads="1"/>
          </p:cNvPicPr>
          <p:nvPr/>
        </p:nvPicPr>
        <p:blipFill>
          <a:blip r:embed="rId3" cstate="print"/>
          <a:srcRect/>
          <a:stretch>
            <a:fillRect/>
          </a:stretch>
        </p:blipFill>
        <p:spPr bwMode="auto">
          <a:xfrm>
            <a:off x="3419872" y="2420888"/>
            <a:ext cx="190697" cy="336054"/>
          </a:xfrm>
          <a:prstGeom prst="rect">
            <a:avLst/>
          </a:prstGeom>
          <a:noFill/>
          <a:ln w="9525">
            <a:noFill/>
            <a:miter lim="800000"/>
            <a:headEnd/>
            <a:tailEnd/>
          </a:ln>
        </p:spPr>
      </p:pic>
      <p:sp>
        <p:nvSpPr>
          <p:cNvPr id="11" name="ZoneTexte 10"/>
          <p:cNvSpPr txBox="1"/>
          <p:nvPr/>
        </p:nvSpPr>
        <p:spPr>
          <a:xfrm>
            <a:off x="3563888" y="2348880"/>
            <a:ext cx="1224136" cy="553998"/>
          </a:xfrm>
          <a:prstGeom prst="rect">
            <a:avLst/>
          </a:prstGeom>
          <a:noFill/>
        </p:spPr>
        <p:txBody>
          <a:bodyPr wrap="square" rtlCol="0">
            <a:spAutoFit/>
          </a:bodyPr>
          <a:lstStyle/>
          <a:p>
            <a:r>
              <a:rPr lang="fr-FR" sz="1000" dirty="0" smtClean="0">
                <a:latin typeface="Arial" pitchFamily="34" charset="0"/>
                <a:cs typeface="Arial" pitchFamily="34" charset="0"/>
              </a:rPr>
              <a:t>Réflexion : 5 mn</a:t>
            </a:r>
          </a:p>
          <a:p>
            <a:endParaRPr lang="fr-FR" sz="1000" dirty="0" smtClean="0">
              <a:latin typeface="Arial" pitchFamily="34" charset="0"/>
              <a:cs typeface="Arial" pitchFamily="34" charset="0"/>
            </a:endParaRPr>
          </a:p>
          <a:p>
            <a:r>
              <a:rPr lang="fr-FR" sz="1000" dirty="0" smtClean="0">
                <a:latin typeface="Arial" pitchFamily="34" charset="0"/>
                <a:cs typeface="Arial" pitchFamily="34" charset="0"/>
              </a:rPr>
              <a:t>Correction : 5 mn</a:t>
            </a:r>
            <a:endParaRPr lang="fr-FR" sz="1000" dirty="0">
              <a:latin typeface="Arial" pitchFamily="34" charset="0"/>
              <a:cs typeface="Arial" pitchFamily="34" charset="0"/>
            </a:endParaRPr>
          </a:p>
        </p:txBody>
      </p:sp>
      <p:pic>
        <p:nvPicPr>
          <p:cNvPr id="7" name="Picture 2"/>
          <p:cNvPicPr>
            <a:picLocks noChangeAspect="1" noChangeArrowheads="1"/>
          </p:cNvPicPr>
          <p:nvPr/>
        </p:nvPicPr>
        <p:blipFill>
          <a:blip r:embed="rId4" cstate="print"/>
          <a:srcRect l="50759" t="42206" r="32501" b="49874"/>
          <a:stretch>
            <a:fillRect/>
          </a:stretch>
        </p:blipFill>
        <p:spPr bwMode="auto">
          <a:xfrm>
            <a:off x="179512" y="260648"/>
            <a:ext cx="899592" cy="319210"/>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rot="668328">
            <a:off x="5622694" y="1622751"/>
            <a:ext cx="1344763" cy="1846464"/>
          </a:xfrm>
          <a:prstGeom prst="rect">
            <a:avLst/>
          </a:prstGeom>
          <a:no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3" name="Picture 5"/>
          <p:cNvPicPr>
            <a:picLocks noChangeAspect="1" noChangeArrowheads="1"/>
          </p:cNvPicPr>
          <p:nvPr/>
        </p:nvPicPr>
        <p:blipFill>
          <a:blip r:embed="rId6" cstate="print"/>
          <a:srcRect/>
          <a:stretch>
            <a:fillRect/>
          </a:stretch>
        </p:blipFill>
        <p:spPr bwMode="auto">
          <a:xfrm>
            <a:off x="5076056" y="925056"/>
            <a:ext cx="1440160" cy="1440160"/>
          </a:xfrm>
          <a:prstGeom prst="rect">
            <a:avLst/>
          </a:prstGeom>
          <a:no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59632" y="1700808"/>
            <a:ext cx="6840760" cy="3528392"/>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403648" y="2348880"/>
            <a:ext cx="6696744" cy="2585323"/>
          </a:xfrm>
          <a:prstGeom prst="rect">
            <a:avLst/>
          </a:prstGeom>
          <a:noFill/>
        </p:spPr>
        <p:txBody>
          <a:bodyPr wrap="square" rtlCol="0">
            <a:spAutoFit/>
          </a:bodyPr>
          <a:lstStyle/>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présence de bactérie dans les urines n’est pas synonyme d’infection</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a:buBlip>
                <a:blip r:embed="rId3"/>
              </a:buBlip>
            </a:pPr>
            <a:r>
              <a:rPr lang="fr-FR" dirty="0" smtClean="0">
                <a:solidFill>
                  <a:schemeClr val="tx1">
                    <a:lumMod val="65000"/>
                    <a:lumOff val="35000"/>
                  </a:schemeClr>
                </a:solidFill>
                <a:latin typeface="Arial" pitchFamily="34" charset="0"/>
                <a:cs typeface="Arial" pitchFamily="34" charset="0"/>
              </a:rPr>
              <a:t> La colonisation est fréquente chez les sujets âgés</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a:buBlip>
                <a:blip r:embed="rId3"/>
              </a:buBlip>
            </a:pPr>
            <a:r>
              <a:rPr lang="fr-FR" dirty="0" smtClean="0">
                <a:solidFill>
                  <a:schemeClr val="tx1">
                    <a:lumMod val="65000"/>
                    <a:lumOff val="35000"/>
                  </a:schemeClr>
                </a:solidFill>
                <a:latin typeface="Arial" pitchFamily="34" charset="0"/>
                <a:cs typeface="Arial" pitchFamily="34" charset="0"/>
              </a:rPr>
              <a:t> 100% des sondes urinaires sont colonisées à 1 mois</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bandelette urinaire est toujours positive sur une sonde urinaire</a:t>
            </a:r>
          </a:p>
        </p:txBody>
      </p:sp>
      <p:pic>
        <p:nvPicPr>
          <p:cNvPr id="6" name="Image 5" descr="Post_it.png"/>
          <p:cNvPicPr>
            <a:picLocks noChangeAspect="1"/>
          </p:cNvPicPr>
          <p:nvPr/>
        </p:nvPicPr>
        <p:blipFill>
          <a:blip r:embed="rId4" cstate="print"/>
          <a:stretch>
            <a:fillRect/>
          </a:stretch>
        </p:blipFill>
        <p:spPr>
          <a:xfrm>
            <a:off x="467544" y="1196752"/>
            <a:ext cx="1718930" cy="1139858"/>
          </a:xfrm>
          <a:prstGeom prst="rect">
            <a:avLst/>
          </a:prstGeom>
        </p:spPr>
      </p:pic>
      <p:pic>
        <p:nvPicPr>
          <p:cNvPr id="7" name="Picture 2"/>
          <p:cNvPicPr>
            <a:picLocks noChangeAspect="1" noChangeArrowheads="1"/>
          </p:cNvPicPr>
          <p:nvPr/>
        </p:nvPicPr>
        <p:blipFill>
          <a:blip r:embed="rId5" cstate="print"/>
          <a:srcRect l="50759" t="42206" r="32501" b="49874"/>
          <a:stretch>
            <a:fillRect/>
          </a:stretch>
        </p:blipFill>
        <p:spPr bwMode="auto">
          <a:xfrm>
            <a:off x="179512" y="260648"/>
            <a:ext cx="899592" cy="319210"/>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l="3780" t="21600" r="23861" b="23681"/>
          <a:stretch>
            <a:fillRect/>
          </a:stretch>
        </p:blipFill>
        <p:spPr bwMode="auto">
          <a:xfrm>
            <a:off x="3563888" y="260648"/>
            <a:ext cx="2160241" cy="122521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pic>
        <p:nvPicPr>
          <p:cNvPr id="5" name="UR3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212007" y="1700808"/>
            <a:ext cx="6768752" cy="3807423"/>
          </a:xfrm>
          <a:prstGeom prst="rect">
            <a:avLst/>
          </a:prstGeom>
        </p:spPr>
      </p:pic>
      <p:sp>
        <p:nvSpPr>
          <p:cNvPr id="4" name="Bouton d'action : Accueil 3">
            <a:hlinkClick r:id="rId6"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5648763" y="6164734"/>
            <a:ext cx="228906" cy="216024"/>
          </a:xfrm>
          <a:prstGeom prst="rect">
            <a:avLst/>
          </a:prstGeom>
          <a:noFill/>
          <a:ln w="9525">
            <a:noFill/>
            <a:miter lim="800000"/>
            <a:headEnd/>
            <a:tailEnd/>
          </a:ln>
        </p:spPr>
      </p:pic>
      <p:sp>
        <p:nvSpPr>
          <p:cNvPr id="18" name="ZoneTexte 17"/>
          <p:cNvSpPr txBox="1"/>
          <p:nvPr/>
        </p:nvSpPr>
        <p:spPr>
          <a:xfrm>
            <a:off x="1187624" y="3068960"/>
            <a:ext cx="6984776" cy="954107"/>
          </a:xfrm>
          <a:prstGeom prst="rect">
            <a:avLst/>
          </a:prstGeom>
          <a:noFill/>
        </p:spPr>
        <p:txBody>
          <a:bodyPr wrap="square" rtlCol="0">
            <a:spAutoFit/>
          </a:bodyPr>
          <a:lstStyle/>
          <a:p>
            <a:pPr algn="ctr"/>
            <a:r>
              <a:rPr lang="fr-FR" sz="2800" dirty="0" smtClean="0">
                <a:solidFill>
                  <a:srgbClr val="595959"/>
                </a:solidFill>
                <a:latin typeface="Arial" pitchFamily="34" charset="0"/>
                <a:cs typeface="Arial" pitchFamily="34" charset="0"/>
              </a:rPr>
              <a:t>D’après vous, la résistance bactérienne concerne :</a:t>
            </a:r>
            <a:endParaRPr lang="fr-FR" sz="2800" dirty="0">
              <a:solidFill>
                <a:srgbClr val="595959"/>
              </a:solidFill>
              <a:latin typeface="Arial" pitchFamily="34" charset="0"/>
              <a:cs typeface="Arial" pitchFamily="34" charset="0"/>
            </a:endParaRPr>
          </a:p>
        </p:txBody>
      </p:sp>
      <p:sp>
        <p:nvSpPr>
          <p:cNvPr id="6" name="ZoneTexte 5"/>
          <p:cNvSpPr txBox="1"/>
          <p:nvPr/>
        </p:nvSpPr>
        <p:spPr>
          <a:xfrm>
            <a:off x="2699792" y="4149080"/>
            <a:ext cx="2880320" cy="2862322"/>
          </a:xfrm>
          <a:prstGeom prst="rect">
            <a:avLst/>
          </a:prstGeom>
          <a:noFill/>
        </p:spPr>
        <p:txBody>
          <a:bodyPr wrap="square" rtlCol="0">
            <a:spAutoFit/>
          </a:bodyPr>
          <a:lstStyle/>
          <a:p>
            <a:pPr>
              <a:buBlip>
                <a:blip r:embed="rId4"/>
              </a:buBlip>
            </a:pPr>
            <a:r>
              <a:rPr lang="fr-FR" i="1" dirty="0" smtClean="0">
                <a:solidFill>
                  <a:schemeClr val="tx1">
                    <a:lumMod val="65000"/>
                    <a:lumOff val="35000"/>
                  </a:schemeClr>
                </a:solidFill>
                <a:latin typeface="Arial" pitchFamily="34" charset="0"/>
                <a:cs typeface="Arial" pitchFamily="34" charset="0"/>
              </a:rPr>
              <a:t> E. coli </a:t>
            </a:r>
            <a:r>
              <a:rPr lang="fr-FR" dirty="0" smtClean="0">
                <a:solidFill>
                  <a:schemeClr val="tx1">
                    <a:lumMod val="65000"/>
                    <a:lumOff val="35000"/>
                  </a:schemeClr>
                </a:solidFill>
                <a:latin typeface="Arial" pitchFamily="34" charset="0"/>
                <a:cs typeface="Arial" pitchFamily="34" charset="0"/>
              </a:rPr>
              <a:t>uniquement</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defTabSz="266700">
              <a:buBlip>
                <a:blip r:embed="rId4"/>
              </a:buBlip>
            </a:pPr>
            <a:r>
              <a:rPr lang="fr-FR" dirty="0" smtClean="0">
                <a:solidFill>
                  <a:schemeClr val="tx1">
                    <a:lumMod val="65000"/>
                    <a:lumOff val="35000"/>
                  </a:schemeClr>
                </a:solidFill>
                <a:latin typeface="Arial" pitchFamily="34" charset="0"/>
                <a:cs typeface="Arial" pitchFamily="34" charset="0"/>
              </a:rPr>
              <a:t> </a:t>
            </a:r>
            <a:r>
              <a:rPr lang="fr-FR" i="1" dirty="0" err="1" smtClean="0">
                <a:solidFill>
                  <a:schemeClr val="tx1">
                    <a:lumMod val="65000"/>
                    <a:lumOff val="35000"/>
                  </a:schemeClr>
                </a:solidFill>
                <a:latin typeface="Arial" pitchFamily="34" charset="0"/>
                <a:cs typeface="Arial" pitchFamily="34" charset="0"/>
              </a:rPr>
              <a:t>Pseudomonas</a:t>
            </a:r>
            <a:r>
              <a:rPr lang="fr-FR" i="1" dirty="0" smtClean="0">
                <a:solidFill>
                  <a:schemeClr val="tx1">
                    <a:lumMod val="65000"/>
                    <a:lumOff val="35000"/>
                  </a:schemeClr>
                </a:solidFill>
                <a:latin typeface="Arial" pitchFamily="34" charset="0"/>
                <a:cs typeface="Arial" pitchFamily="34" charset="0"/>
              </a:rPr>
              <a:t> 	</a:t>
            </a:r>
            <a:r>
              <a:rPr lang="fr-FR" i="1" dirty="0" err="1" smtClean="0">
                <a:solidFill>
                  <a:schemeClr val="tx1">
                    <a:lumMod val="65000"/>
                    <a:lumOff val="35000"/>
                  </a:schemeClr>
                </a:solidFill>
                <a:latin typeface="Arial" pitchFamily="34" charset="0"/>
                <a:cs typeface="Arial" pitchFamily="34" charset="0"/>
              </a:rPr>
              <a:t>aeruginosa</a:t>
            </a:r>
            <a:r>
              <a:rPr lang="fr-FR" dirty="0" smtClean="0">
                <a:solidFill>
                  <a:schemeClr val="tx1">
                    <a:lumMod val="65000"/>
                    <a:lumOff val="35000"/>
                  </a:schemeClr>
                </a:solidFill>
                <a:latin typeface="Arial" pitchFamily="34" charset="0"/>
                <a:cs typeface="Arial" pitchFamily="34" charset="0"/>
              </a:rPr>
              <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a:buBlip>
                <a:blip r:embed="rId4"/>
              </a:buBlip>
            </a:pPr>
            <a:r>
              <a:rPr lang="fr-FR" dirty="0" smtClean="0">
                <a:solidFill>
                  <a:schemeClr val="tx1">
                    <a:lumMod val="65000"/>
                    <a:lumOff val="35000"/>
                  </a:schemeClr>
                </a:solidFill>
                <a:latin typeface="Arial" pitchFamily="34" charset="0"/>
                <a:cs typeface="Arial" pitchFamily="34" charset="0"/>
              </a:rPr>
              <a:t> </a:t>
            </a:r>
            <a:r>
              <a:rPr lang="fr-FR" i="1" dirty="0" err="1" smtClean="0">
                <a:solidFill>
                  <a:schemeClr val="tx1">
                    <a:lumMod val="65000"/>
                    <a:lumOff val="35000"/>
                  </a:schemeClr>
                </a:solidFill>
                <a:latin typeface="Arial" pitchFamily="34" charset="0"/>
                <a:cs typeface="Arial" pitchFamily="34" charset="0"/>
              </a:rPr>
              <a:t>Klebsiella</a:t>
            </a:r>
            <a:r>
              <a:rPr lang="fr-FR" i="1" dirty="0" smtClean="0">
                <a:solidFill>
                  <a:schemeClr val="tx1">
                    <a:lumMod val="65000"/>
                    <a:lumOff val="35000"/>
                  </a:schemeClr>
                </a:solidFill>
                <a:latin typeface="Arial" pitchFamily="34" charset="0"/>
                <a:cs typeface="Arial" pitchFamily="34" charset="0"/>
              </a:rPr>
              <a:t> </a:t>
            </a:r>
            <a:r>
              <a:rPr lang="fr-FR" i="1" dirty="0" err="1" smtClean="0">
                <a:solidFill>
                  <a:schemeClr val="tx1">
                    <a:lumMod val="65000"/>
                    <a:lumOff val="35000"/>
                  </a:schemeClr>
                </a:solidFill>
                <a:latin typeface="Arial" pitchFamily="34" charset="0"/>
                <a:cs typeface="Arial" pitchFamily="34" charset="0"/>
              </a:rPr>
              <a:t>sp</a:t>
            </a:r>
            <a:r>
              <a:rPr lang="fr-FR" i="1" dirty="0" smtClean="0">
                <a:solidFill>
                  <a:schemeClr val="tx1">
                    <a:lumMod val="65000"/>
                    <a:lumOff val="35000"/>
                  </a:schemeClr>
                </a:solidFill>
                <a:latin typeface="Arial" pitchFamily="34" charset="0"/>
                <a:cs typeface="Arial" pitchFamily="34" charset="0"/>
              </a:rPr>
              <a:t>.</a:t>
            </a:r>
            <a:r>
              <a:rPr lang="fr-FR" dirty="0" smtClean="0">
                <a:solidFill>
                  <a:schemeClr val="tx1">
                    <a:lumMod val="65000"/>
                    <a:lumOff val="35000"/>
                  </a:schemeClr>
                </a:solidFill>
                <a:latin typeface="Arial" pitchFamily="34" charset="0"/>
                <a:cs typeface="Arial" pitchFamily="34" charset="0"/>
              </a:rPr>
              <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Toutes les bactéries sans distinction</a:t>
            </a:r>
          </a:p>
          <a:p>
            <a:endParaRPr lang="fr-FR" dirty="0">
              <a:solidFill>
                <a:schemeClr val="tx1">
                  <a:lumMod val="65000"/>
                  <a:lumOff val="35000"/>
                </a:schemeClr>
              </a:solidFill>
              <a:latin typeface="Arial" pitchFamily="34" charset="0"/>
              <a:cs typeface="Arial" pitchFamily="34" charset="0"/>
            </a:endParaRPr>
          </a:p>
        </p:txBody>
      </p:sp>
      <p:sp>
        <p:nvSpPr>
          <p:cNvPr id="7" name="Rectangle 6"/>
          <p:cNvSpPr/>
          <p:nvPr/>
        </p:nvSpPr>
        <p:spPr>
          <a:xfrm>
            <a:off x="5652120" y="4293096"/>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5652120" y="4869160"/>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p:cNvPicPr>
            <a:picLocks noChangeAspect="1" noChangeArrowheads="1"/>
          </p:cNvPicPr>
          <p:nvPr/>
        </p:nvPicPr>
        <p:blipFill>
          <a:blip r:embed="rId5" cstate="print"/>
          <a:srcRect l="3780" t="21600" r="23321" b="23681"/>
          <a:stretch>
            <a:fillRect/>
          </a:stretch>
        </p:blipFill>
        <p:spPr bwMode="auto">
          <a:xfrm>
            <a:off x="2958451" y="980728"/>
            <a:ext cx="3197725" cy="1800200"/>
          </a:xfrm>
          <a:prstGeom prst="rect">
            <a:avLst/>
          </a:prstGeom>
          <a:noFill/>
          <a:ln w="9525">
            <a:noFill/>
            <a:miter lim="800000"/>
            <a:headEnd/>
            <a:tailEnd/>
          </a:ln>
        </p:spPr>
      </p:pic>
      <p:sp>
        <p:nvSpPr>
          <p:cNvPr id="10" name="Rectangle 9"/>
          <p:cNvSpPr/>
          <p:nvPr/>
        </p:nvSpPr>
        <p:spPr>
          <a:xfrm>
            <a:off x="5652120" y="5584478"/>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5652120" y="616530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2"/>
          <p:cNvPicPr>
            <a:picLocks noChangeAspect="1" noChangeArrowheads="1"/>
          </p:cNvPicPr>
          <p:nvPr/>
        </p:nvPicPr>
        <p:blipFill>
          <a:blip r:embed="rId6" cstate="print"/>
          <a:srcRect/>
          <a:stretch>
            <a:fillRect/>
          </a:stretch>
        </p:blipFill>
        <p:spPr bwMode="auto">
          <a:xfrm>
            <a:off x="6804248" y="4653136"/>
            <a:ext cx="433977" cy="432048"/>
          </a:xfrm>
          <a:prstGeom prst="rect">
            <a:avLst/>
          </a:prstGeom>
          <a:noFill/>
          <a:ln w="9525">
            <a:noFill/>
            <a:miter lim="800000"/>
            <a:headEnd/>
            <a:tailEnd/>
          </a:ln>
        </p:spPr>
      </p:pic>
      <p:pic>
        <p:nvPicPr>
          <p:cNvPr id="12"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6948264" y="188640"/>
            <a:ext cx="1728192" cy="369332"/>
          </a:xfrm>
          <a:prstGeom prst="rect">
            <a:avLst/>
          </a:prstGeom>
          <a:noFill/>
        </p:spPr>
        <p:txBody>
          <a:bodyPr wrap="square" rtlCol="0">
            <a:spAutoFit/>
          </a:bodyPr>
          <a:lstStyle/>
          <a:p>
            <a:r>
              <a:rPr lang="fr-FR" i="1" dirty="0" smtClean="0">
                <a:solidFill>
                  <a:srgbClr val="FF6600"/>
                </a:solidFill>
                <a:latin typeface="Arial" pitchFamily="34" charset="0"/>
                <a:cs typeface="Arial" pitchFamily="34" charset="0"/>
              </a:rPr>
              <a:t>Vrai ou Faux ?</a:t>
            </a:r>
            <a:endParaRPr lang="fr-FR" i="1" dirty="0">
              <a:solidFill>
                <a:srgbClr val="FF6600"/>
              </a:solidFill>
              <a:latin typeface="Arial" pitchFamily="34" charset="0"/>
              <a:cs typeface="Arial" pitchFamily="34" charset="0"/>
            </a:endParaRPr>
          </a:p>
        </p:txBody>
      </p:sp>
      <p:pic>
        <p:nvPicPr>
          <p:cNvPr id="9" name="Picture 2"/>
          <p:cNvPicPr>
            <a:picLocks noChangeAspect="1" noChangeArrowheads="1"/>
          </p:cNvPicPr>
          <p:nvPr/>
        </p:nvPicPr>
        <p:blipFill>
          <a:blip r:embed="rId3" cstate="print"/>
          <a:srcRect l="3780" t="21600" r="23321" b="23681"/>
          <a:stretch>
            <a:fillRect/>
          </a:stretch>
        </p:blipFill>
        <p:spPr bwMode="auto">
          <a:xfrm>
            <a:off x="2843808" y="980728"/>
            <a:ext cx="3197725" cy="1800200"/>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4572000" y="6165304"/>
            <a:ext cx="432048" cy="430128"/>
          </a:xfrm>
          <a:prstGeom prst="rect">
            <a:avLst/>
          </a:prstGeom>
          <a:noFill/>
          <a:ln w="9525">
            <a:noFill/>
            <a:miter lim="800000"/>
            <a:headEnd/>
            <a:tailEnd/>
          </a:ln>
        </p:spPr>
      </p:pic>
      <p:sp>
        <p:nvSpPr>
          <p:cNvPr id="12" name="ZoneTexte 11"/>
          <p:cNvSpPr txBox="1"/>
          <p:nvPr/>
        </p:nvSpPr>
        <p:spPr>
          <a:xfrm>
            <a:off x="899592" y="3485326"/>
            <a:ext cx="7416824" cy="1815882"/>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Tout antibiotique, quels que soient le produit, la posologie et l’indication, favorise l’émergence de souches bactériennes résistantes dans la flore commensale </a:t>
            </a:r>
            <a:endParaRPr lang="fr-FR" sz="2800" dirty="0">
              <a:solidFill>
                <a:schemeClr val="tx1">
                  <a:lumMod val="65000"/>
                  <a:lumOff val="35000"/>
                </a:schemeClr>
              </a:solidFill>
              <a:latin typeface="Arial" pitchFamily="34" charset="0"/>
              <a:cs typeface="Arial" pitchFamily="34" charset="0"/>
            </a:endParaRPr>
          </a:p>
        </p:txBody>
      </p:sp>
      <p:sp>
        <p:nvSpPr>
          <p:cNvPr id="14" name="Rectangle 13"/>
          <p:cNvSpPr/>
          <p:nvPr/>
        </p:nvSpPr>
        <p:spPr>
          <a:xfrm>
            <a:off x="3707904" y="5661248"/>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VRAI</a:t>
            </a:r>
            <a:endParaRPr lang="fr-FR" dirty="0">
              <a:solidFill>
                <a:schemeClr val="tx1">
                  <a:lumMod val="65000"/>
                  <a:lumOff val="35000"/>
                </a:schemeClr>
              </a:solidFill>
              <a:latin typeface="Arial" pitchFamily="34" charset="0"/>
              <a:cs typeface="Arial" pitchFamily="34" charset="0"/>
            </a:endParaRPr>
          </a:p>
        </p:txBody>
      </p:sp>
      <p:sp>
        <p:nvSpPr>
          <p:cNvPr id="15" name="Rectangle 14"/>
          <p:cNvSpPr/>
          <p:nvPr/>
        </p:nvSpPr>
        <p:spPr>
          <a:xfrm>
            <a:off x="5076056" y="5661248"/>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595959"/>
                </a:solidFill>
                <a:latin typeface="Arial" pitchFamily="34" charset="0"/>
                <a:cs typeface="Arial" pitchFamily="34" charset="0"/>
              </a:rPr>
              <a:t>FAUX</a:t>
            </a:r>
            <a:endParaRPr lang="fr-FR" dirty="0">
              <a:solidFill>
                <a:srgbClr val="595959"/>
              </a:solidFill>
              <a:latin typeface="Arial" pitchFamily="34" charset="0"/>
              <a:cs typeface="Arial" pitchFamily="34" charset="0"/>
            </a:endParaRPr>
          </a:p>
        </p:txBody>
      </p:sp>
      <p:pic>
        <p:nvPicPr>
          <p:cNvPr id="8" name="Picture 2"/>
          <p:cNvPicPr>
            <a:picLocks noChangeAspect="1" noChangeArrowheads="1"/>
          </p:cNvPicPr>
          <p:nvPr/>
        </p:nvPicPr>
        <p:blipFill>
          <a:blip r:embed="rId5"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33CC33"/>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780" t="21600" r="23321" b="23681"/>
          <a:stretch>
            <a:fillRect/>
          </a:stretch>
        </p:blipFill>
        <p:spPr bwMode="auto">
          <a:xfrm>
            <a:off x="2843808" y="980728"/>
            <a:ext cx="3197725" cy="1800200"/>
          </a:xfrm>
          <a:prstGeom prst="rect">
            <a:avLst/>
          </a:prstGeom>
          <a:noFill/>
          <a:ln w="9525">
            <a:noFill/>
            <a:miter lim="800000"/>
            <a:headEnd/>
            <a:tailEnd/>
          </a:ln>
        </p:spPr>
      </p:pic>
      <p:sp>
        <p:nvSpPr>
          <p:cNvPr id="12" name="ZoneTexte 11"/>
          <p:cNvSpPr txBox="1"/>
          <p:nvPr/>
        </p:nvSpPr>
        <p:spPr>
          <a:xfrm>
            <a:off x="1187624" y="3284984"/>
            <a:ext cx="6984776" cy="2369880"/>
          </a:xfrm>
          <a:prstGeom prst="rect">
            <a:avLst/>
          </a:prstGeom>
          <a:noFill/>
        </p:spPr>
        <p:txBody>
          <a:bodyPr wrap="square" rtlCol="0">
            <a:spAutoFit/>
          </a:bodyPr>
          <a:lstStyle/>
          <a:p>
            <a:pPr algn="ctr"/>
            <a:r>
              <a:rPr lang="fr-FR" sz="2800" dirty="0" smtClean="0">
                <a:solidFill>
                  <a:srgbClr val="595959"/>
                </a:solidFill>
                <a:latin typeface="Arial" pitchFamily="34" charset="0"/>
                <a:cs typeface="Arial" pitchFamily="34" charset="0"/>
              </a:rPr>
              <a:t>Que peut-on faire, en terme d’actions de vigilance ou d’actions préventives, pour limiter la résistance bactérienne facilitée en collectivité ?</a:t>
            </a:r>
          </a:p>
          <a:p>
            <a:pPr algn="ctr"/>
            <a:endParaRPr lang="fr-FR" dirty="0" smtClean="0">
              <a:latin typeface="Arial" pitchFamily="34" charset="0"/>
              <a:cs typeface="Arial" pitchFamily="34" charset="0"/>
            </a:endParaRPr>
          </a:p>
          <a:p>
            <a:pPr algn="ctr"/>
            <a:r>
              <a:rPr lang="fr-FR" i="1" dirty="0" smtClean="0">
                <a:solidFill>
                  <a:schemeClr val="accent6">
                    <a:lumMod val="75000"/>
                  </a:schemeClr>
                </a:solidFill>
                <a:latin typeface="Arial" pitchFamily="34" charset="0"/>
                <a:cs typeface="Arial" pitchFamily="34" charset="0"/>
              </a:rPr>
              <a:t>Prenez quelques minutes pour lister quelques unes de vos idées</a:t>
            </a:r>
            <a:endParaRPr lang="fr-FR" i="1" dirty="0">
              <a:solidFill>
                <a:schemeClr val="accent6">
                  <a:lumMod val="75000"/>
                </a:schemeClr>
              </a:solidFill>
              <a:latin typeface="Arial" pitchFamily="34" charset="0"/>
              <a:cs typeface="Arial" pitchFamily="34" charset="0"/>
            </a:endParaRPr>
          </a:p>
        </p:txBody>
      </p:sp>
      <p:pic>
        <p:nvPicPr>
          <p:cNvPr id="4" name="Picture 2"/>
          <p:cNvPicPr>
            <a:picLocks noChangeAspect="1" noChangeArrowheads="1"/>
          </p:cNvPicPr>
          <p:nvPr/>
        </p:nvPicPr>
        <p:blipFill>
          <a:blip r:embed="rId4"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2199" t="10974" r="8739" b="8550"/>
          <a:stretch>
            <a:fillRect/>
          </a:stretch>
        </p:blipFill>
        <p:spPr bwMode="auto">
          <a:xfrm>
            <a:off x="2771800" y="5589240"/>
            <a:ext cx="1512168" cy="1018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1259632" y="980728"/>
            <a:ext cx="6840760" cy="4320480"/>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403648" y="1628800"/>
            <a:ext cx="6696744" cy="3416320"/>
          </a:xfrm>
          <a:prstGeom prst="rect">
            <a:avLst/>
          </a:prstGeom>
          <a:noFill/>
        </p:spPr>
        <p:txBody>
          <a:bodyPr wrap="square" rtlCol="0">
            <a:spAutoFit/>
          </a:bodyPr>
          <a:lstStyle/>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Tout résident peut être porteur asymptomatique de bactéries multi-résistantes</a:t>
            </a:r>
          </a:p>
          <a:p>
            <a:pPr>
              <a:buBlip>
                <a:blip r:embed="rId4"/>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La résistance bactérienne concerne toutes les bactéries y </a:t>
            </a:r>
            <a:r>
              <a:rPr lang="fr-FR" i="1" dirty="0" smtClean="0">
                <a:solidFill>
                  <a:schemeClr val="tx1">
                    <a:lumMod val="65000"/>
                    <a:lumOff val="35000"/>
                  </a:schemeClr>
                </a:solidFill>
                <a:latin typeface="Arial" pitchFamily="34" charset="0"/>
                <a:cs typeface="Arial" pitchFamily="34" charset="0"/>
              </a:rPr>
              <a:t>compris E. coli</a:t>
            </a:r>
          </a:p>
          <a:p>
            <a:pPr>
              <a:buBlip>
                <a:blip r:embed="rId4"/>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Toute antibiothérapie quels que soient le produit, la posologie et l’indication favorise l’émergence de souches bactériennes résistantes dans la flore commensale</a:t>
            </a:r>
          </a:p>
          <a:p>
            <a:pPr>
              <a:buBlip>
                <a:blip r:embed="rId4"/>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L’impact est individuel et collectif. La transmission des bactéries </a:t>
            </a:r>
            <a:r>
              <a:rPr lang="fr-FR" dirty="0">
                <a:solidFill>
                  <a:schemeClr val="tx1">
                    <a:lumMod val="65000"/>
                    <a:lumOff val="35000"/>
                  </a:schemeClr>
                </a:solidFill>
                <a:latin typeface="Arial" pitchFamily="34" charset="0"/>
                <a:cs typeface="Arial" pitchFamily="34" charset="0"/>
              </a:rPr>
              <a:t>r</a:t>
            </a:r>
            <a:r>
              <a:rPr lang="fr-FR" dirty="0" smtClean="0">
                <a:solidFill>
                  <a:schemeClr val="tx1">
                    <a:lumMod val="65000"/>
                    <a:lumOff val="35000"/>
                  </a:schemeClr>
                </a:solidFill>
                <a:latin typeface="Arial" pitchFamily="34" charset="0"/>
                <a:cs typeface="Arial" pitchFamily="34" charset="0"/>
              </a:rPr>
              <a:t>ésistantes est facilitée en collectivité </a:t>
            </a:r>
            <a:endParaRPr lang="fr-FR" dirty="0">
              <a:solidFill>
                <a:schemeClr val="tx1">
                  <a:lumMod val="65000"/>
                  <a:lumOff val="35000"/>
                </a:schemeClr>
              </a:solidFill>
            </a:endParaRPr>
          </a:p>
        </p:txBody>
      </p:sp>
      <p:pic>
        <p:nvPicPr>
          <p:cNvPr id="7" name="Image 6" descr="Post_it.png"/>
          <p:cNvPicPr>
            <a:picLocks noChangeAspect="1"/>
          </p:cNvPicPr>
          <p:nvPr/>
        </p:nvPicPr>
        <p:blipFill>
          <a:blip r:embed="rId5" cstate="print"/>
          <a:stretch>
            <a:fillRect/>
          </a:stretch>
        </p:blipFill>
        <p:spPr>
          <a:xfrm>
            <a:off x="395536" y="476672"/>
            <a:ext cx="1718930" cy="1139858"/>
          </a:xfrm>
          <a:prstGeom prst="rect">
            <a:avLst/>
          </a:prstGeom>
        </p:spPr>
      </p:pic>
      <p:pic>
        <p:nvPicPr>
          <p:cNvPr id="7171" name="Picture 3"/>
          <p:cNvPicPr>
            <a:picLocks noChangeAspect="1" noChangeArrowheads="1"/>
          </p:cNvPicPr>
          <p:nvPr/>
        </p:nvPicPr>
        <p:blipFill>
          <a:blip r:embed="rId6" cstate="print"/>
          <a:srcRect/>
          <a:stretch>
            <a:fillRect/>
          </a:stretch>
        </p:blipFill>
        <p:spPr bwMode="auto">
          <a:xfrm>
            <a:off x="5508104" y="5589240"/>
            <a:ext cx="1368152" cy="1011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Flèche droite 10"/>
          <p:cNvSpPr/>
          <p:nvPr/>
        </p:nvSpPr>
        <p:spPr>
          <a:xfrm rot="18564531">
            <a:off x="2391565" y="5742825"/>
            <a:ext cx="720080" cy="288032"/>
          </a:xfrm>
          <a:prstGeom prst="rightArrow">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rot="2575256">
            <a:off x="5077745" y="6083901"/>
            <a:ext cx="720080" cy="288032"/>
          </a:xfrm>
          <a:prstGeom prst="righ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pic>
        <p:nvPicPr>
          <p:cNvPr id="12" name="Picture 2"/>
          <p:cNvPicPr>
            <a:picLocks noChangeAspect="1" noChangeArrowheads="1"/>
          </p:cNvPicPr>
          <p:nvPr/>
        </p:nvPicPr>
        <p:blipFill>
          <a:blip r:embed="rId8" cstate="print"/>
          <a:srcRect l="3780" t="21600" r="23321" b="23681"/>
          <a:stretch>
            <a:fillRect/>
          </a:stretch>
        </p:blipFill>
        <p:spPr bwMode="auto">
          <a:xfrm>
            <a:off x="3635896" y="188640"/>
            <a:ext cx="1790726" cy="10081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3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3000"/>
                                  </p:iterate>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3000"/>
                                  </p:iterate>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3000"/>
                                  </p:iterate>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par>
                          <p:cTn id="23" fill="hold">
                            <p:stCondLst>
                              <p:cond delay="710"/>
                            </p:stCondLst>
                            <p:childTnLst>
                              <p:par>
                                <p:cTn id="24" presetID="53" presetClass="entr" presetSubtype="0"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500" fill="hold"/>
                                        <p:tgtEl>
                                          <p:spTgt spid="1026"/>
                                        </p:tgtEl>
                                        <p:attrNameLst>
                                          <p:attrName>ppt_w</p:attrName>
                                        </p:attrNameLst>
                                      </p:cBhvr>
                                      <p:tavLst>
                                        <p:tav tm="0">
                                          <p:val>
                                            <p:fltVal val="0"/>
                                          </p:val>
                                        </p:tav>
                                        <p:tav tm="100000">
                                          <p:val>
                                            <p:strVal val="#ppt_w"/>
                                          </p:val>
                                        </p:tav>
                                      </p:tavLst>
                                    </p:anim>
                                    <p:anim calcmode="lin" valueType="num">
                                      <p:cBhvr>
                                        <p:cTn id="27" dur="500" fill="hold"/>
                                        <p:tgtEl>
                                          <p:spTgt spid="1026"/>
                                        </p:tgtEl>
                                        <p:attrNameLst>
                                          <p:attrName>ppt_h</p:attrName>
                                        </p:attrNameLst>
                                      </p:cBhvr>
                                      <p:tavLst>
                                        <p:tav tm="0">
                                          <p:val>
                                            <p:fltVal val="0"/>
                                          </p:val>
                                        </p:tav>
                                        <p:tav tm="100000">
                                          <p:val>
                                            <p:strVal val="#ppt_h"/>
                                          </p:val>
                                        </p:tav>
                                      </p:tavLst>
                                    </p:anim>
                                    <p:animEffect transition="in" filter="fade">
                                      <p:cBhvr>
                                        <p:cTn id="28" dur="500"/>
                                        <p:tgtEl>
                                          <p:spTgt spid="1026"/>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1210"/>
                            </p:stCondLst>
                            <p:childTnLst>
                              <p:par>
                                <p:cTn id="36" presetID="53" presetClass="entr" presetSubtype="0" fill="hold" nodeType="afterEffect">
                                  <p:stCondLst>
                                    <p:cond delay="0"/>
                                  </p:stCondLst>
                                  <p:childTnLst>
                                    <p:set>
                                      <p:cBhvr>
                                        <p:cTn id="37" dur="1" fill="hold">
                                          <p:stCondLst>
                                            <p:cond delay="0"/>
                                          </p:stCondLst>
                                        </p:cTn>
                                        <p:tgtEl>
                                          <p:spTgt spid="7171"/>
                                        </p:tgtEl>
                                        <p:attrNameLst>
                                          <p:attrName>style.visibility</p:attrName>
                                        </p:attrNameLst>
                                      </p:cBhvr>
                                      <p:to>
                                        <p:strVal val="visible"/>
                                      </p:to>
                                    </p:set>
                                    <p:anim calcmode="lin" valueType="num">
                                      <p:cBhvr>
                                        <p:cTn id="38" dur="500" fill="hold"/>
                                        <p:tgtEl>
                                          <p:spTgt spid="7171"/>
                                        </p:tgtEl>
                                        <p:attrNameLst>
                                          <p:attrName>ppt_w</p:attrName>
                                        </p:attrNameLst>
                                      </p:cBhvr>
                                      <p:tavLst>
                                        <p:tav tm="0">
                                          <p:val>
                                            <p:fltVal val="0"/>
                                          </p:val>
                                        </p:tav>
                                        <p:tav tm="100000">
                                          <p:val>
                                            <p:strVal val="#ppt_w"/>
                                          </p:val>
                                        </p:tav>
                                      </p:tavLst>
                                    </p:anim>
                                    <p:anim calcmode="lin" valueType="num">
                                      <p:cBhvr>
                                        <p:cTn id="39" dur="500" fill="hold"/>
                                        <p:tgtEl>
                                          <p:spTgt spid="7171"/>
                                        </p:tgtEl>
                                        <p:attrNameLst>
                                          <p:attrName>ppt_h</p:attrName>
                                        </p:attrNameLst>
                                      </p:cBhvr>
                                      <p:tavLst>
                                        <p:tav tm="0">
                                          <p:val>
                                            <p:fltVal val="0"/>
                                          </p:val>
                                        </p:tav>
                                        <p:tav tm="100000">
                                          <p:val>
                                            <p:strVal val="#ppt_h"/>
                                          </p:val>
                                        </p:tav>
                                      </p:tavLst>
                                    </p:anim>
                                    <p:animEffect transition="in" filter="fade">
                                      <p:cBhvr>
                                        <p:cTn id="40" dur="500"/>
                                        <p:tgtEl>
                                          <p:spTgt spid="717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pic>
        <p:nvPicPr>
          <p:cNvPr id="4" name="UR4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279826" y="1628800"/>
            <a:ext cx="6668999" cy="3751312"/>
          </a:xfrm>
          <a:prstGeom prst="rect">
            <a:avLst/>
          </a:prstGeom>
        </p:spPr>
      </p:pic>
      <p:sp>
        <p:nvSpPr>
          <p:cNvPr id="5" name="Bouton d'action : Accueil 4">
            <a:hlinkClick r:id="rId6"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6209134" y="5080422"/>
            <a:ext cx="228906" cy="21602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6215302" y="5795739"/>
            <a:ext cx="228906" cy="216024"/>
          </a:xfrm>
          <a:prstGeom prst="rect">
            <a:avLst/>
          </a:prstGeom>
          <a:noFill/>
          <a:ln w="9525">
            <a:noFill/>
            <a:miter lim="800000"/>
            <a:headEnd/>
            <a:tailEnd/>
          </a:ln>
        </p:spPr>
      </p:pic>
      <p:sp>
        <p:nvSpPr>
          <p:cNvPr id="18" name="ZoneTexte 17"/>
          <p:cNvSpPr txBox="1"/>
          <p:nvPr/>
        </p:nvSpPr>
        <p:spPr>
          <a:xfrm>
            <a:off x="2051720" y="3212976"/>
            <a:ext cx="4896544" cy="954107"/>
          </a:xfrm>
          <a:prstGeom prst="rect">
            <a:avLst/>
          </a:prstGeom>
          <a:noFill/>
        </p:spPr>
        <p:txBody>
          <a:bodyPr wrap="square" rtlCol="0">
            <a:spAutoFit/>
          </a:bodyPr>
          <a:lstStyle/>
          <a:p>
            <a:r>
              <a:rPr lang="fr-FR" sz="2800" dirty="0" smtClean="0">
                <a:solidFill>
                  <a:schemeClr val="tx1">
                    <a:lumMod val="65000"/>
                    <a:lumOff val="35000"/>
                  </a:schemeClr>
                </a:solidFill>
                <a:latin typeface="Arial" pitchFamily="34" charset="0"/>
                <a:cs typeface="Arial" pitchFamily="34" charset="0"/>
              </a:rPr>
              <a:t>D’après vous, quand tient-on compte d’un antibiogramme?</a:t>
            </a:r>
            <a:endParaRPr lang="fr-FR" sz="2800" dirty="0">
              <a:solidFill>
                <a:schemeClr val="tx1">
                  <a:lumMod val="65000"/>
                  <a:lumOff val="35000"/>
                </a:schemeClr>
              </a:solidFill>
              <a:latin typeface="Arial" pitchFamily="34" charset="0"/>
              <a:cs typeface="Arial" pitchFamily="34" charset="0"/>
            </a:endParaRPr>
          </a:p>
        </p:txBody>
      </p:sp>
      <p:sp>
        <p:nvSpPr>
          <p:cNvPr id="6" name="ZoneTexte 5"/>
          <p:cNvSpPr txBox="1"/>
          <p:nvPr/>
        </p:nvSpPr>
        <p:spPr>
          <a:xfrm>
            <a:off x="2483768" y="4365104"/>
            <a:ext cx="3528392" cy="2308324"/>
          </a:xfrm>
          <a:prstGeom prst="rect">
            <a:avLst/>
          </a:prstGeom>
          <a:noFill/>
        </p:spPr>
        <p:txBody>
          <a:bodyPr wrap="square" rtlCol="0">
            <a:spAutoFit/>
          </a:bodyPr>
          <a:lstStyle/>
          <a:p>
            <a:pPr>
              <a:buBlip>
                <a:blip r:embed="rId4"/>
              </a:buBlip>
            </a:pPr>
            <a:r>
              <a:rPr lang="fr-FR" dirty="0" smtClean="0">
                <a:solidFill>
                  <a:schemeClr val="tx1">
                    <a:lumMod val="65000"/>
                    <a:lumOff val="35000"/>
                  </a:schemeClr>
                </a:solidFill>
                <a:latin typeface="Arial" pitchFamily="34" charset="0"/>
                <a:cs typeface="Arial" pitchFamily="34" charset="0"/>
              </a:rPr>
              <a:t> dans tous les cas,</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marL="361950" indent="-361950">
              <a:buBlip>
                <a:blip r:embed="rId4"/>
              </a:buBlip>
            </a:pPr>
            <a:r>
              <a:rPr lang="fr-FR" dirty="0" smtClean="0">
                <a:solidFill>
                  <a:schemeClr val="tx1">
                    <a:lumMod val="65000"/>
                    <a:lumOff val="35000"/>
                  </a:schemeClr>
                </a:solidFill>
                <a:latin typeface="Arial" pitchFamily="34" charset="0"/>
                <a:cs typeface="Arial" pitchFamily="34" charset="0"/>
              </a:rPr>
              <a:t>quand les symptômes de l’infection sont présents,</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marL="361950" indent="-361950">
              <a:buBlip>
                <a:blip r:embed="rId4"/>
              </a:buBlip>
            </a:pPr>
            <a:r>
              <a:rPr lang="fr-FR" dirty="0" smtClean="0">
                <a:solidFill>
                  <a:schemeClr val="tx1">
                    <a:lumMod val="65000"/>
                    <a:lumOff val="35000"/>
                  </a:schemeClr>
                </a:solidFill>
                <a:latin typeface="Arial" pitchFamily="34" charset="0"/>
                <a:cs typeface="Arial" pitchFamily="34" charset="0"/>
              </a:rPr>
              <a:t>pour réévaluer le traitement au bout de 72h.</a:t>
            </a:r>
          </a:p>
          <a:p>
            <a:pPr>
              <a:buFont typeface="Wingdings"/>
              <a:buChar char="Ø"/>
            </a:pPr>
            <a:endParaRPr lang="fr-FR" dirty="0">
              <a:solidFill>
                <a:schemeClr val="tx1">
                  <a:lumMod val="65000"/>
                  <a:lumOff val="35000"/>
                </a:schemeClr>
              </a:solidFill>
              <a:latin typeface="Arial" pitchFamily="34" charset="0"/>
              <a:cs typeface="Arial" pitchFamily="34" charset="0"/>
            </a:endParaRPr>
          </a:p>
        </p:txBody>
      </p:sp>
      <p:sp>
        <p:nvSpPr>
          <p:cNvPr id="7" name="Rectangle 6"/>
          <p:cNvSpPr/>
          <p:nvPr/>
        </p:nvSpPr>
        <p:spPr>
          <a:xfrm>
            <a:off x="6215302" y="443711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215302" y="508518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215302" y="580526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a:blip r:embed="rId5" cstate="print"/>
          <a:srcRect/>
          <a:stretch>
            <a:fillRect/>
          </a:stretch>
        </p:blipFill>
        <p:spPr bwMode="auto">
          <a:xfrm>
            <a:off x="1763688" y="4941168"/>
            <a:ext cx="433977" cy="432048"/>
          </a:xfrm>
          <a:prstGeom prst="rect">
            <a:avLst/>
          </a:prstGeom>
          <a:noFill/>
          <a:ln w="9525">
            <a:noFill/>
            <a:miter lim="800000"/>
            <a:headEnd/>
            <a:tailEnd/>
          </a:ln>
        </p:spPr>
      </p:pic>
      <p:pic>
        <p:nvPicPr>
          <p:cNvPr id="3074" name="Picture 2"/>
          <p:cNvPicPr>
            <a:picLocks noChangeAspect="1" noChangeArrowheads="1"/>
          </p:cNvPicPr>
          <p:nvPr/>
        </p:nvPicPr>
        <p:blipFill>
          <a:blip r:embed="rId6" cstate="print"/>
          <a:srcRect l="3780" t="21600" r="23321" b="23681"/>
          <a:stretch>
            <a:fillRect/>
          </a:stretch>
        </p:blipFill>
        <p:spPr bwMode="auto">
          <a:xfrm>
            <a:off x="2987824" y="1052736"/>
            <a:ext cx="3168352" cy="1783665"/>
          </a:xfrm>
          <a:prstGeom prst="rect">
            <a:avLst/>
          </a:prstGeom>
          <a:noFill/>
          <a:ln w="9525">
            <a:noFill/>
            <a:miter lim="800000"/>
            <a:headEnd/>
            <a:tailEnd/>
          </a:ln>
        </p:spPr>
      </p:pic>
      <p:pic>
        <p:nvPicPr>
          <p:cNvPr id="13"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fltVal val="0"/>
                                          </p:val>
                                        </p:tav>
                                        <p:tav tm="100000">
                                          <p:val>
                                            <p:strVal val="#ppt_h"/>
                                          </p:val>
                                        </p:tav>
                                      </p:tavLst>
                                    </p:anim>
                                    <p:animEffect transition="in" filter="fade">
                                      <p:cBhvr>
                                        <p:cTn id="14" dur="500"/>
                                        <p:tgtEl>
                                          <p:spTgt spid="2051"/>
                                        </p:tgtEl>
                                      </p:cBhvr>
                                    </p:animEffect>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6012160" y="1844824"/>
            <a:ext cx="1944216" cy="367240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Picture 2">
            <a:hlinkClick r:id="rId3" action="ppaction://hlinksldjump"/>
          </p:cNvPr>
          <p:cNvPicPr>
            <a:picLocks noChangeAspect="1" noChangeArrowheads="1"/>
          </p:cNvPicPr>
          <p:nvPr/>
        </p:nvPicPr>
        <p:blipFill>
          <a:blip r:embed="rId4" cstate="print"/>
          <a:srcRect l="3780" t="21600" r="23321" b="23806"/>
          <a:stretch>
            <a:fillRect/>
          </a:stretch>
        </p:blipFill>
        <p:spPr bwMode="auto">
          <a:xfrm>
            <a:off x="6444208" y="4581128"/>
            <a:ext cx="1152000" cy="647046"/>
          </a:xfrm>
          <a:prstGeom prst="rect">
            <a:avLst/>
          </a:prstGeom>
          <a:noFill/>
          <a:ln w="9525">
            <a:noFill/>
            <a:miter lim="800000"/>
            <a:headEnd/>
            <a:tailEnd/>
          </a:ln>
        </p:spPr>
      </p:pic>
      <p:pic>
        <p:nvPicPr>
          <p:cNvPr id="33" name="Picture 2">
            <a:hlinkClick r:id="rId5" action="ppaction://hlinksldjump"/>
          </p:cNvPr>
          <p:cNvPicPr>
            <a:picLocks noChangeAspect="1" noChangeArrowheads="1"/>
          </p:cNvPicPr>
          <p:nvPr/>
        </p:nvPicPr>
        <p:blipFill>
          <a:blip r:embed="rId6" cstate="print"/>
          <a:srcRect l="3780" t="22320" r="23861" b="23681"/>
          <a:stretch>
            <a:fillRect/>
          </a:stretch>
        </p:blipFill>
        <p:spPr bwMode="auto">
          <a:xfrm>
            <a:off x="6444208" y="3742110"/>
            <a:ext cx="1152000" cy="644776"/>
          </a:xfrm>
          <a:prstGeom prst="rect">
            <a:avLst/>
          </a:prstGeom>
          <a:noFill/>
          <a:ln w="9525">
            <a:noFill/>
            <a:miter lim="800000"/>
            <a:headEnd/>
            <a:tailEnd/>
          </a:ln>
        </p:spPr>
      </p:pic>
      <p:pic>
        <p:nvPicPr>
          <p:cNvPr id="32" name="Picture 2">
            <a:hlinkClick r:id="rId7" action="ppaction://hlinksldjump"/>
          </p:cNvPr>
          <p:cNvPicPr>
            <a:picLocks noChangeAspect="1" noChangeArrowheads="1"/>
          </p:cNvPicPr>
          <p:nvPr/>
        </p:nvPicPr>
        <p:blipFill>
          <a:blip r:embed="rId8" cstate="print"/>
          <a:srcRect l="3780" t="21600" r="23321" b="23681"/>
          <a:stretch>
            <a:fillRect/>
          </a:stretch>
        </p:blipFill>
        <p:spPr bwMode="auto">
          <a:xfrm>
            <a:off x="6444208" y="2899867"/>
            <a:ext cx="1151053" cy="648000"/>
          </a:xfrm>
          <a:prstGeom prst="rect">
            <a:avLst/>
          </a:prstGeom>
          <a:noFill/>
          <a:ln w="9525">
            <a:noFill/>
            <a:miter lim="800000"/>
            <a:headEnd/>
            <a:tailEnd/>
          </a:ln>
        </p:spPr>
      </p:pic>
      <p:pic>
        <p:nvPicPr>
          <p:cNvPr id="31" name="Picture 2">
            <a:hlinkClick r:id="rId9" action="ppaction://hlinksldjump"/>
          </p:cNvPr>
          <p:cNvPicPr>
            <a:picLocks noChangeAspect="1" noChangeArrowheads="1"/>
          </p:cNvPicPr>
          <p:nvPr/>
        </p:nvPicPr>
        <p:blipFill>
          <a:blip r:embed="rId10" cstate="print"/>
          <a:srcRect l="3780" t="22194" r="23861" b="23807"/>
          <a:stretch>
            <a:fillRect/>
          </a:stretch>
        </p:blipFill>
        <p:spPr bwMode="auto">
          <a:xfrm>
            <a:off x="6444208" y="2060848"/>
            <a:ext cx="1152000" cy="644776"/>
          </a:xfrm>
          <a:prstGeom prst="rect">
            <a:avLst/>
          </a:prstGeom>
          <a:noFill/>
          <a:ln w="9525">
            <a:noFill/>
            <a:miter lim="800000"/>
            <a:headEnd/>
            <a:tailEnd/>
          </a:ln>
        </p:spPr>
      </p:pic>
      <p:sp>
        <p:nvSpPr>
          <p:cNvPr id="5" name="Rectangle à coins arrondis 4"/>
          <p:cNvSpPr/>
          <p:nvPr/>
        </p:nvSpPr>
        <p:spPr>
          <a:xfrm>
            <a:off x="3707904" y="1844824"/>
            <a:ext cx="1944216" cy="367240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Picture 2">
            <a:hlinkClick r:id="rId11" action="ppaction://hlinksldjump"/>
          </p:cNvPr>
          <p:cNvPicPr>
            <a:picLocks noChangeAspect="1" noChangeArrowheads="1"/>
          </p:cNvPicPr>
          <p:nvPr/>
        </p:nvPicPr>
        <p:blipFill>
          <a:blip r:embed="rId12" cstate="print"/>
          <a:srcRect l="3506" t="22320" r="23321" b="24401"/>
          <a:stretch>
            <a:fillRect/>
          </a:stretch>
        </p:blipFill>
        <p:spPr bwMode="auto">
          <a:xfrm>
            <a:off x="4139952" y="4581128"/>
            <a:ext cx="1152000" cy="629104"/>
          </a:xfrm>
          <a:prstGeom prst="rect">
            <a:avLst/>
          </a:prstGeom>
          <a:noFill/>
          <a:ln w="9525">
            <a:noFill/>
            <a:miter lim="800000"/>
            <a:headEnd/>
            <a:tailEnd/>
          </a:ln>
        </p:spPr>
      </p:pic>
      <p:pic>
        <p:nvPicPr>
          <p:cNvPr id="29" name="Picture 2">
            <a:hlinkClick r:id="rId13" action="ppaction://hlinksldjump"/>
          </p:cNvPr>
          <p:cNvPicPr>
            <a:picLocks noChangeAspect="1" noChangeArrowheads="1"/>
          </p:cNvPicPr>
          <p:nvPr/>
        </p:nvPicPr>
        <p:blipFill>
          <a:blip r:embed="rId14" cstate="print"/>
          <a:srcRect l="3780" t="18446" r="23861" b="23235"/>
          <a:stretch>
            <a:fillRect/>
          </a:stretch>
        </p:blipFill>
        <p:spPr bwMode="auto">
          <a:xfrm>
            <a:off x="4139952" y="3708796"/>
            <a:ext cx="1152000" cy="696358"/>
          </a:xfrm>
          <a:prstGeom prst="rect">
            <a:avLst/>
          </a:prstGeom>
          <a:noFill/>
          <a:ln w="9525">
            <a:noFill/>
            <a:miter lim="800000"/>
            <a:headEnd/>
            <a:tailEnd/>
          </a:ln>
        </p:spPr>
      </p:pic>
      <p:pic>
        <p:nvPicPr>
          <p:cNvPr id="28" name="Picture 3">
            <a:hlinkClick r:id="rId15" action="ppaction://hlinksldjump"/>
          </p:cNvPr>
          <p:cNvPicPr>
            <a:picLocks noChangeAspect="1" noChangeArrowheads="1"/>
          </p:cNvPicPr>
          <p:nvPr/>
        </p:nvPicPr>
        <p:blipFill>
          <a:blip r:embed="rId16" cstate="print"/>
          <a:srcRect l="3240" t="22194" r="23321" b="23360"/>
          <a:stretch>
            <a:fillRect/>
          </a:stretch>
        </p:blipFill>
        <p:spPr bwMode="auto">
          <a:xfrm>
            <a:off x="4139952" y="2884822"/>
            <a:ext cx="1165411" cy="648000"/>
          </a:xfrm>
          <a:prstGeom prst="rect">
            <a:avLst/>
          </a:prstGeom>
          <a:noFill/>
          <a:ln w="9525">
            <a:noFill/>
            <a:miter lim="800000"/>
            <a:headEnd/>
            <a:tailEnd/>
          </a:ln>
        </p:spPr>
      </p:pic>
      <p:pic>
        <p:nvPicPr>
          <p:cNvPr id="27" name="Picture 2">
            <a:hlinkClick r:id="rId17" action="ppaction://hlinksldjump"/>
          </p:cNvPr>
          <p:cNvPicPr>
            <a:picLocks noChangeAspect="1" noChangeArrowheads="1"/>
          </p:cNvPicPr>
          <p:nvPr/>
        </p:nvPicPr>
        <p:blipFill>
          <a:blip r:embed="rId18" cstate="print"/>
          <a:srcRect l="3780" t="21600" r="23321" b="23681"/>
          <a:stretch>
            <a:fillRect/>
          </a:stretch>
        </p:blipFill>
        <p:spPr bwMode="auto">
          <a:xfrm>
            <a:off x="4139952" y="2060848"/>
            <a:ext cx="1151053" cy="648000"/>
          </a:xfrm>
          <a:prstGeom prst="rect">
            <a:avLst/>
          </a:prstGeom>
          <a:noFill/>
          <a:ln w="9525">
            <a:noFill/>
            <a:miter lim="800000"/>
            <a:headEnd/>
            <a:tailEnd/>
          </a:ln>
        </p:spPr>
      </p:pic>
      <p:sp>
        <p:nvSpPr>
          <p:cNvPr id="4" name="Rectangle à coins arrondis 3"/>
          <p:cNvSpPr/>
          <p:nvPr/>
        </p:nvSpPr>
        <p:spPr>
          <a:xfrm>
            <a:off x="1403648" y="1844824"/>
            <a:ext cx="1944216" cy="367240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2">
            <a:hlinkClick r:id="rId19" action="ppaction://hlinksldjump"/>
          </p:cNvPr>
          <p:cNvPicPr>
            <a:picLocks noChangeAspect="1" noChangeArrowheads="1"/>
          </p:cNvPicPr>
          <p:nvPr/>
        </p:nvPicPr>
        <p:blipFill>
          <a:blip r:embed="rId20" cstate="print"/>
          <a:srcRect l="3780" t="21600" r="23321" b="23681"/>
          <a:stretch>
            <a:fillRect/>
          </a:stretch>
        </p:blipFill>
        <p:spPr bwMode="auto">
          <a:xfrm>
            <a:off x="1788071" y="4605511"/>
            <a:ext cx="1151053" cy="648000"/>
          </a:xfrm>
          <a:prstGeom prst="rect">
            <a:avLst/>
          </a:prstGeom>
          <a:noFill/>
          <a:ln w="9525">
            <a:noFill/>
            <a:miter lim="800000"/>
            <a:headEnd/>
            <a:tailEnd/>
          </a:ln>
        </p:spPr>
      </p:pic>
      <p:pic>
        <p:nvPicPr>
          <p:cNvPr id="25" name="Picture 2">
            <a:hlinkClick r:id="rId21" action="ppaction://hlinksldjump"/>
          </p:cNvPr>
          <p:cNvPicPr>
            <a:picLocks noChangeAspect="1" noChangeArrowheads="1"/>
          </p:cNvPicPr>
          <p:nvPr/>
        </p:nvPicPr>
        <p:blipFill>
          <a:blip r:embed="rId22" cstate="print"/>
          <a:srcRect l="3780" t="21600" r="23321" b="23681"/>
          <a:stretch>
            <a:fillRect/>
          </a:stretch>
        </p:blipFill>
        <p:spPr bwMode="auto">
          <a:xfrm>
            <a:off x="1788071" y="3760515"/>
            <a:ext cx="1151053" cy="648000"/>
          </a:xfrm>
          <a:prstGeom prst="rect">
            <a:avLst/>
          </a:prstGeom>
          <a:noFill/>
          <a:ln w="9525">
            <a:noFill/>
            <a:miter lim="800000"/>
            <a:headEnd/>
            <a:tailEnd/>
          </a:ln>
        </p:spPr>
      </p:pic>
      <p:pic>
        <p:nvPicPr>
          <p:cNvPr id="24" name="Picture 2">
            <a:hlinkClick r:id="rId23" action="ppaction://hlinksldjump"/>
          </p:cNvPr>
          <p:cNvPicPr>
            <a:picLocks noChangeAspect="1" noChangeArrowheads="1"/>
          </p:cNvPicPr>
          <p:nvPr/>
        </p:nvPicPr>
        <p:blipFill>
          <a:blip r:embed="rId24" cstate="print"/>
          <a:srcRect l="3780" t="21600" r="23861" b="23681"/>
          <a:stretch>
            <a:fillRect/>
          </a:stretch>
        </p:blipFill>
        <p:spPr bwMode="auto">
          <a:xfrm>
            <a:off x="1788071" y="2910147"/>
            <a:ext cx="1152000" cy="653373"/>
          </a:xfrm>
          <a:prstGeom prst="rect">
            <a:avLst/>
          </a:prstGeom>
          <a:noFill/>
          <a:ln w="9525">
            <a:noFill/>
            <a:miter lim="800000"/>
            <a:headEnd/>
            <a:tailEnd/>
          </a:ln>
        </p:spPr>
      </p:pic>
      <p:pic>
        <p:nvPicPr>
          <p:cNvPr id="23" name="Picture 6">
            <a:hlinkClick r:id="rId25" action="ppaction://hlinksldjump"/>
          </p:cNvPr>
          <p:cNvPicPr>
            <a:picLocks noChangeAspect="1" noChangeArrowheads="1"/>
          </p:cNvPicPr>
          <p:nvPr/>
        </p:nvPicPr>
        <p:blipFill>
          <a:blip r:embed="rId26" cstate="print"/>
          <a:srcRect l="3780" t="22320" r="23321" b="23446"/>
          <a:stretch>
            <a:fillRect/>
          </a:stretch>
        </p:blipFill>
        <p:spPr bwMode="auto">
          <a:xfrm>
            <a:off x="1788071" y="2070373"/>
            <a:ext cx="1152000" cy="642779"/>
          </a:xfrm>
          <a:prstGeom prst="rect">
            <a:avLst/>
          </a:prstGeom>
          <a:noFill/>
          <a:ln w="9525">
            <a:noFill/>
            <a:miter lim="800000"/>
            <a:headEnd/>
            <a:tailEnd/>
          </a:ln>
        </p:spPr>
      </p:pic>
      <p:sp>
        <p:nvSpPr>
          <p:cNvPr id="10" name="ZoneTexte 9"/>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En mode diaporama, cliquez sur le sujet à traiter</a:t>
            </a:r>
            <a:endParaRPr lang="fr-FR" sz="1200" i="1" dirty="0">
              <a:solidFill>
                <a:schemeClr val="tx1">
                  <a:lumMod val="65000"/>
                  <a:lumOff val="35000"/>
                </a:schemeClr>
              </a:solidFill>
              <a:latin typeface="Arial" pitchFamily="34" charset="0"/>
              <a:cs typeface="Arial" pitchFamily="34" charset="0"/>
            </a:endParaRPr>
          </a:p>
        </p:txBody>
      </p:sp>
      <p:pic>
        <p:nvPicPr>
          <p:cNvPr id="6146" name="Picture 2"/>
          <p:cNvPicPr>
            <a:picLocks noChangeAspect="1" noChangeArrowheads="1"/>
          </p:cNvPicPr>
          <p:nvPr/>
        </p:nvPicPr>
        <p:blipFill>
          <a:blip r:embed="rId27" cstate="print"/>
          <a:srcRect l="40499" t="7200" r="40601" b="83440"/>
          <a:stretch>
            <a:fillRect/>
          </a:stretch>
        </p:blipFill>
        <p:spPr bwMode="auto">
          <a:xfrm>
            <a:off x="3275856" y="188640"/>
            <a:ext cx="2520280" cy="936104"/>
          </a:xfrm>
          <a:prstGeom prst="rect">
            <a:avLst/>
          </a:prstGeom>
          <a:noFill/>
          <a:ln w="9525">
            <a:noFill/>
            <a:miter lim="800000"/>
            <a:headEnd/>
            <a:tailEnd/>
          </a:ln>
        </p:spPr>
      </p:pic>
      <p:pic>
        <p:nvPicPr>
          <p:cNvPr id="37" name="Picture 2"/>
          <p:cNvPicPr>
            <a:picLocks noChangeAspect="1" noChangeArrowheads="1"/>
          </p:cNvPicPr>
          <p:nvPr/>
        </p:nvPicPr>
        <p:blipFill>
          <a:blip r:embed="rId27" cstate="print">
            <a:clrChange>
              <a:clrFrom>
                <a:srgbClr val="FFFFFF"/>
              </a:clrFrom>
              <a:clrTo>
                <a:srgbClr val="FFFFFF">
                  <a:alpha val="0"/>
                </a:srgbClr>
              </a:clrTo>
            </a:clrChange>
          </a:blip>
          <a:srcRect l="21599" t="21600" r="69761" b="74080"/>
          <a:stretch>
            <a:fillRect/>
          </a:stretch>
        </p:blipFill>
        <p:spPr bwMode="auto">
          <a:xfrm>
            <a:off x="1835696" y="1412776"/>
            <a:ext cx="1152128" cy="432048"/>
          </a:xfrm>
          <a:prstGeom prst="rect">
            <a:avLst/>
          </a:prstGeom>
          <a:noFill/>
          <a:ln w="9525">
            <a:noFill/>
            <a:miter lim="800000"/>
            <a:headEnd/>
            <a:tailEnd/>
          </a:ln>
        </p:spPr>
      </p:pic>
      <p:pic>
        <p:nvPicPr>
          <p:cNvPr id="38" name="Picture 2"/>
          <p:cNvPicPr>
            <a:picLocks noChangeAspect="1" noChangeArrowheads="1"/>
          </p:cNvPicPr>
          <p:nvPr/>
        </p:nvPicPr>
        <p:blipFill>
          <a:blip r:embed="rId27" cstate="print">
            <a:clrChange>
              <a:clrFrom>
                <a:srgbClr val="FFFFFF"/>
              </a:clrFrom>
              <a:clrTo>
                <a:srgbClr val="FFFFFF">
                  <a:alpha val="0"/>
                </a:srgbClr>
              </a:clrTo>
            </a:clrChange>
          </a:blip>
          <a:srcRect l="46979" t="21600" r="45461" b="74080"/>
          <a:stretch>
            <a:fillRect/>
          </a:stretch>
        </p:blipFill>
        <p:spPr bwMode="auto">
          <a:xfrm>
            <a:off x="4211960" y="1412776"/>
            <a:ext cx="1008112" cy="432048"/>
          </a:xfrm>
          <a:prstGeom prst="rect">
            <a:avLst/>
          </a:prstGeom>
          <a:noFill/>
          <a:ln w="9525">
            <a:noFill/>
            <a:miter lim="800000"/>
            <a:headEnd/>
            <a:tailEnd/>
          </a:ln>
        </p:spPr>
      </p:pic>
      <p:pic>
        <p:nvPicPr>
          <p:cNvPr id="39" name="Picture 2"/>
          <p:cNvPicPr>
            <a:picLocks noChangeAspect="1" noChangeArrowheads="1"/>
          </p:cNvPicPr>
          <p:nvPr/>
        </p:nvPicPr>
        <p:blipFill>
          <a:blip r:embed="rId27" cstate="print">
            <a:clrChange>
              <a:clrFrom>
                <a:srgbClr val="FFFFFF"/>
              </a:clrFrom>
              <a:clrTo>
                <a:srgbClr val="FFFFFF">
                  <a:alpha val="0"/>
                </a:srgbClr>
              </a:clrTo>
            </a:clrChange>
          </a:blip>
          <a:srcRect l="71216" t="21600" r="17178" b="74164"/>
          <a:stretch>
            <a:fillRect/>
          </a:stretch>
        </p:blipFill>
        <p:spPr bwMode="auto">
          <a:xfrm>
            <a:off x="6372200" y="1422301"/>
            <a:ext cx="1547664" cy="42366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187624" y="3356992"/>
            <a:ext cx="6912768" cy="1384995"/>
          </a:xfrm>
          <a:prstGeom prst="rect">
            <a:avLst/>
          </a:prstGeom>
          <a:noFill/>
        </p:spPr>
        <p:txBody>
          <a:bodyPr wrap="square" rtlCol="0">
            <a:spAutoFit/>
          </a:bodyPr>
          <a:lstStyle/>
          <a:p>
            <a:pPr algn="ctr"/>
            <a:r>
              <a:rPr lang="fr-FR" sz="2800" dirty="0" smtClean="0">
                <a:solidFill>
                  <a:srgbClr val="595959"/>
                </a:solidFill>
                <a:latin typeface="Arial" pitchFamily="34" charset="0"/>
                <a:cs typeface="Arial" pitchFamily="34" charset="0"/>
              </a:rPr>
              <a:t>Un large spectre d’action pour un antibiotique signifie t-il un traitement plus efficace ?</a:t>
            </a:r>
            <a:endParaRPr lang="fr-FR" sz="2800" dirty="0">
              <a:solidFill>
                <a:srgbClr val="595959"/>
              </a:solidFill>
              <a:latin typeface="Arial" pitchFamily="34" charset="0"/>
              <a:cs typeface="Arial" pitchFamily="34" charset="0"/>
            </a:endParaRPr>
          </a:p>
        </p:txBody>
      </p:sp>
      <p:pic>
        <p:nvPicPr>
          <p:cNvPr id="11" name="Picture 2"/>
          <p:cNvPicPr>
            <a:picLocks noChangeAspect="1" noChangeArrowheads="1"/>
          </p:cNvPicPr>
          <p:nvPr/>
        </p:nvPicPr>
        <p:blipFill>
          <a:blip r:embed="rId3" cstate="print"/>
          <a:srcRect/>
          <a:stretch>
            <a:fillRect/>
          </a:stretch>
        </p:blipFill>
        <p:spPr bwMode="auto">
          <a:xfrm>
            <a:off x="4572000" y="5949280"/>
            <a:ext cx="433977" cy="432048"/>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l="3780" t="21600" r="23321" b="23681"/>
          <a:stretch>
            <a:fillRect/>
          </a:stretch>
        </p:blipFill>
        <p:spPr bwMode="auto">
          <a:xfrm>
            <a:off x="2987824" y="1052736"/>
            <a:ext cx="3168352" cy="1783665"/>
          </a:xfrm>
          <a:prstGeom prst="rect">
            <a:avLst/>
          </a:prstGeom>
          <a:noFill/>
          <a:ln w="9525">
            <a:noFill/>
            <a:miter lim="800000"/>
            <a:headEnd/>
            <a:tailEnd/>
          </a:ln>
        </p:spPr>
      </p:pic>
      <p:sp>
        <p:nvSpPr>
          <p:cNvPr id="13" name="Rectangle 12"/>
          <p:cNvSpPr/>
          <p:nvPr/>
        </p:nvSpPr>
        <p:spPr>
          <a:xfrm>
            <a:off x="3851920" y="5229200"/>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595959"/>
                </a:solidFill>
                <a:latin typeface="Arial" pitchFamily="34" charset="0"/>
                <a:cs typeface="Arial" pitchFamily="34" charset="0"/>
              </a:rPr>
              <a:t>OUI</a:t>
            </a:r>
            <a:endParaRPr lang="fr-FR" dirty="0">
              <a:solidFill>
                <a:srgbClr val="595959"/>
              </a:solidFill>
              <a:latin typeface="Arial" pitchFamily="34" charset="0"/>
              <a:cs typeface="Arial" pitchFamily="34" charset="0"/>
            </a:endParaRPr>
          </a:p>
        </p:txBody>
      </p:sp>
      <p:sp>
        <p:nvSpPr>
          <p:cNvPr id="14" name="Rectangle 13"/>
          <p:cNvSpPr/>
          <p:nvPr/>
        </p:nvSpPr>
        <p:spPr>
          <a:xfrm>
            <a:off x="4932040" y="5229200"/>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595959"/>
                </a:solidFill>
                <a:latin typeface="Arial" pitchFamily="34" charset="0"/>
                <a:cs typeface="Arial" pitchFamily="34" charset="0"/>
              </a:rPr>
              <a:t>NON</a:t>
            </a:r>
            <a:endParaRPr lang="fr-FR" dirty="0">
              <a:solidFill>
                <a:srgbClr val="595959"/>
              </a:solidFill>
              <a:latin typeface="Arial" pitchFamily="34" charset="0"/>
              <a:cs typeface="Arial" pitchFamily="34" charset="0"/>
            </a:endParaRPr>
          </a:p>
        </p:txBody>
      </p:sp>
      <p:pic>
        <p:nvPicPr>
          <p:cNvPr id="7" name="Picture 2"/>
          <p:cNvPicPr>
            <a:picLocks noChangeAspect="1" noChangeArrowheads="1"/>
          </p:cNvPicPr>
          <p:nvPr/>
        </p:nvPicPr>
        <p:blipFill>
          <a:blip r:embed="rId5"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14"/>
                                        </p:tgtEl>
                                        <p:attrNameLst>
                                          <p:attrName>fillcolor</p:attrName>
                                        </p:attrNameLst>
                                      </p:cBhvr>
                                      <p:to>
                                        <a:srgbClr val="0099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187624" y="3356992"/>
            <a:ext cx="6768752" cy="2246769"/>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Avez-vous des exemples de pratique de désescalade thérapeutique ?</a:t>
            </a:r>
          </a:p>
          <a:p>
            <a:pPr algn="ctr"/>
            <a:r>
              <a:rPr lang="fr-FR" sz="2800" dirty="0" smtClean="0">
                <a:solidFill>
                  <a:schemeClr val="tx1">
                    <a:lumMod val="65000"/>
                    <a:lumOff val="35000"/>
                  </a:schemeClr>
                </a:solidFill>
                <a:latin typeface="Arial" pitchFamily="34" charset="0"/>
                <a:cs typeface="Arial" pitchFamily="34" charset="0"/>
              </a:rPr>
              <a:t>ou</a:t>
            </a:r>
          </a:p>
          <a:p>
            <a:pPr algn="ctr"/>
            <a:r>
              <a:rPr lang="fr-FR" sz="2800" dirty="0" smtClean="0">
                <a:solidFill>
                  <a:schemeClr val="tx1">
                    <a:lumMod val="65000"/>
                    <a:lumOff val="35000"/>
                  </a:schemeClr>
                </a:solidFill>
                <a:latin typeface="Arial" pitchFamily="34" charset="0"/>
                <a:cs typeface="Arial" pitchFamily="34" charset="0"/>
              </a:rPr>
              <a:t>de situations qui auraient pu en faire l’objet ?</a:t>
            </a:r>
            <a:endParaRPr lang="fr-FR" sz="2800" dirty="0">
              <a:solidFill>
                <a:schemeClr val="tx1">
                  <a:lumMod val="65000"/>
                  <a:lumOff val="35000"/>
                </a:schemeClr>
              </a:solidFill>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l="3780" t="21600" r="23321" b="23681"/>
          <a:stretch>
            <a:fillRect/>
          </a:stretch>
        </p:blipFill>
        <p:spPr bwMode="auto">
          <a:xfrm>
            <a:off x="2987824" y="1052736"/>
            <a:ext cx="3168352" cy="1783665"/>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59632" y="980728"/>
            <a:ext cx="6840760" cy="4896544"/>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403648" y="1628800"/>
            <a:ext cx="6696744" cy="3970318"/>
          </a:xfrm>
          <a:prstGeom prst="rect">
            <a:avLst/>
          </a:prstGeom>
          <a:noFill/>
        </p:spPr>
        <p:txBody>
          <a:bodyPr wrap="square" rtlCol="0">
            <a:spAutoFit/>
          </a:bodyPr>
          <a:lstStyle/>
          <a:p>
            <a:pPr>
              <a:buBlip>
                <a:blip r:embed="rId3"/>
              </a:buBlip>
            </a:pPr>
            <a:r>
              <a:rPr lang="fr-FR" dirty="0" smtClean="0">
                <a:solidFill>
                  <a:schemeClr val="tx1">
                    <a:lumMod val="65000"/>
                    <a:lumOff val="35000"/>
                  </a:schemeClr>
                </a:solidFill>
              </a:rPr>
              <a:t> </a:t>
            </a:r>
            <a:r>
              <a:rPr lang="fr-FR" dirty="0" smtClean="0">
                <a:solidFill>
                  <a:schemeClr val="tx1">
                    <a:lumMod val="65000"/>
                    <a:lumOff val="35000"/>
                  </a:schemeClr>
                </a:solidFill>
                <a:latin typeface="Arial" pitchFamily="34" charset="0"/>
                <a:cs typeface="Arial" pitchFamily="34" charset="0"/>
              </a:rPr>
              <a:t>Le traitement initial est toujours un traitement probabiliste</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réévaluation du traitement doit être systématique à 72h en fonction des résultats de l’ECBU</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Savoir changer une équipe qui gagne ! (on peut faire écolo...: Il faut simplifier chaque fois pour limiter la pression de sélection)</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Un large spectre ne signifie pas un traitement plus efficace mais signifie plus de pression de sélection</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Cas clinique : la désescalade thérapeutique (prostatite à </a:t>
            </a:r>
            <a:r>
              <a:rPr lang="fr-FR" i="1" dirty="0" smtClean="0">
                <a:solidFill>
                  <a:schemeClr val="tx1">
                    <a:lumMod val="65000"/>
                    <a:lumOff val="35000"/>
                  </a:schemeClr>
                </a:solidFill>
                <a:latin typeface="Arial" pitchFamily="34" charset="0"/>
                <a:cs typeface="Arial" pitchFamily="34" charset="0"/>
              </a:rPr>
              <a:t>E. coli </a:t>
            </a:r>
            <a:r>
              <a:rPr lang="fr-FR" dirty="0" smtClean="0">
                <a:solidFill>
                  <a:schemeClr val="tx1">
                    <a:lumMod val="65000"/>
                    <a:lumOff val="35000"/>
                  </a:schemeClr>
                </a:solidFill>
                <a:latin typeface="Arial" pitchFamily="34" charset="0"/>
                <a:cs typeface="Arial" pitchFamily="34" charset="0"/>
              </a:rPr>
              <a:t>sensible au </a:t>
            </a:r>
            <a:r>
              <a:rPr lang="fr-FR" dirty="0" err="1" smtClean="0">
                <a:solidFill>
                  <a:schemeClr val="tx1">
                    <a:lumMod val="65000"/>
                    <a:lumOff val="35000"/>
                  </a:schemeClr>
                </a:solidFill>
                <a:latin typeface="Arial" pitchFamily="34" charset="0"/>
                <a:cs typeface="Arial" pitchFamily="34" charset="0"/>
              </a:rPr>
              <a:t>cotrimoxazole</a:t>
            </a:r>
            <a:r>
              <a:rPr lang="fr-FR" dirty="0" smtClean="0">
                <a:solidFill>
                  <a:schemeClr val="tx1">
                    <a:lumMod val="65000"/>
                    <a:lumOff val="35000"/>
                  </a:schemeClr>
                </a:solidFill>
                <a:latin typeface="Arial" pitchFamily="34" charset="0"/>
                <a:cs typeface="Arial" pitchFamily="34" charset="0"/>
              </a:rPr>
              <a:t>)</a:t>
            </a:r>
            <a:endParaRPr lang="fr-FR" dirty="0">
              <a:solidFill>
                <a:schemeClr val="tx1">
                  <a:lumMod val="65000"/>
                  <a:lumOff val="35000"/>
                </a:schemeClr>
              </a:solidFill>
            </a:endParaRPr>
          </a:p>
        </p:txBody>
      </p:sp>
      <p:pic>
        <p:nvPicPr>
          <p:cNvPr id="6" name="Image 5" descr="Post_it.png"/>
          <p:cNvPicPr>
            <a:picLocks noChangeAspect="1"/>
          </p:cNvPicPr>
          <p:nvPr/>
        </p:nvPicPr>
        <p:blipFill>
          <a:blip r:embed="rId4" cstate="print"/>
          <a:stretch>
            <a:fillRect/>
          </a:stretch>
        </p:blipFill>
        <p:spPr>
          <a:xfrm>
            <a:off x="467544" y="404664"/>
            <a:ext cx="1718930" cy="1139858"/>
          </a:xfrm>
          <a:prstGeom prst="rect">
            <a:avLst/>
          </a:prstGeom>
        </p:spPr>
      </p:pic>
      <p:pic>
        <p:nvPicPr>
          <p:cNvPr id="7" name="Picture 2"/>
          <p:cNvPicPr>
            <a:picLocks noChangeAspect="1" noChangeArrowheads="1"/>
          </p:cNvPicPr>
          <p:nvPr/>
        </p:nvPicPr>
        <p:blipFill>
          <a:blip r:embed="rId5" cstate="print"/>
          <a:srcRect l="50759" t="42206" r="32501" b="49874"/>
          <a:stretch>
            <a:fillRect/>
          </a:stretch>
        </p:blipFill>
        <p:spPr bwMode="auto">
          <a:xfrm>
            <a:off x="179512" y="260648"/>
            <a:ext cx="899592" cy="319210"/>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l="3780" t="21600" r="23321" b="23681"/>
          <a:stretch>
            <a:fillRect/>
          </a:stretch>
        </p:blipFill>
        <p:spPr bwMode="auto">
          <a:xfrm>
            <a:off x="3635896" y="332656"/>
            <a:ext cx="1889263" cy="106358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left)">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3" cstate="print"/>
          <a:srcRect/>
          <a:stretch>
            <a:fillRect/>
          </a:stretch>
        </p:blipFill>
        <p:spPr bwMode="auto">
          <a:xfrm>
            <a:off x="3419872" y="2996952"/>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9" name="Picture 8"/>
          <p:cNvPicPr>
            <a:picLocks noChangeAspect="1" noChangeArrowheads="1"/>
          </p:cNvPicPr>
          <p:nvPr/>
        </p:nvPicPr>
        <p:blipFill>
          <a:blip r:embed="rId4" cstate="print"/>
          <a:srcRect/>
          <a:stretch>
            <a:fillRect/>
          </a:stretch>
        </p:blipFill>
        <p:spPr bwMode="auto">
          <a:xfrm>
            <a:off x="2195736" y="2996952"/>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8" name="Picture 7"/>
          <p:cNvPicPr>
            <a:picLocks noChangeAspect="1" noChangeArrowheads="1"/>
          </p:cNvPicPr>
          <p:nvPr/>
        </p:nvPicPr>
        <p:blipFill>
          <a:blip r:embed="rId5" cstate="print"/>
          <a:srcRect/>
          <a:stretch>
            <a:fillRect/>
          </a:stretch>
        </p:blipFill>
        <p:spPr bwMode="auto">
          <a:xfrm>
            <a:off x="3419872" y="1916832"/>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7" name="Picture 6"/>
          <p:cNvPicPr>
            <a:picLocks noChangeAspect="1" noChangeArrowheads="1"/>
          </p:cNvPicPr>
          <p:nvPr/>
        </p:nvPicPr>
        <p:blipFill>
          <a:blip r:embed="rId6" cstate="print"/>
          <a:srcRect/>
          <a:stretch>
            <a:fillRect/>
          </a:stretch>
        </p:blipFill>
        <p:spPr bwMode="auto">
          <a:xfrm>
            <a:off x="2195736" y="1916832"/>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3074" name="Picture 2"/>
          <p:cNvPicPr>
            <a:picLocks noChangeAspect="1" noChangeArrowheads="1"/>
          </p:cNvPicPr>
          <p:nvPr/>
        </p:nvPicPr>
        <p:blipFill>
          <a:blip r:embed="rId7" cstate="print"/>
          <a:srcRect l="51299" t="35280" r="34661" b="56080"/>
          <a:stretch>
            <a:fillRect/>
          </a:stretch>
        </p:blipFill>
        <p:spPr bwMode="auto">
          <a:xfrm>
            <a:off x="4788024" y="2276872"/>
            <a:ext cx="1872208" cy="864096"/>
          </a:xfrm>
          <a:prstGeom prst="rect">
            <a:avLst/>
          </a:prstGeom>
          <a:noFill/>
          <a:ln w="9525">
            <a:noFill/>
            <a:miter lim="800000"/>
            <a:headEnd/>
            <a:tailEnd/>
          </a:ln>
        </p:spPr>
      </p:pic>
      <p:pic>
        <p:nvPicPr>
          <p:cNvPr id="13" name="Picture 2"/>
          <p:cNvPicPr>
            <a:picLocks noChangeAspect="1" noChangeArrowheads="1"/>
          </p:cNvPicPr>
          <p:nvPr/>
        </p:nvPicPr>
        <p:blipFill>
          <a:blip r:embed="rId8" cstate="print"/>
          <a:srcRect/>
          <a:stretch>
            <a:fillRect/>
          </a:stretch>
        </p:blipFill>
        <p:spPr bwMode="auto">
          <a:xfrm>
            <a:off x="2168574" y="6144459"/>
            <a:ext cx="6579890" cy="734572"/>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8244408" y="5990034"/>
            <a:ext cx="790575" cy="895350"/>
          </a:xfrm>
          <a:prstGeom prst="rect">
            <a:avLst/>
          </a:prstGeom>
          <a:noFill/>
          <a:ln w="9525">
            <a:noFill/>
            <a:miter lim="800000"/>
            <a:headEnd/>
            <a:tailEnd/>
          </a:ln>
          <a:effectLst/>
        </p:spPr>
      </p:pic>
      <p:pic>
        <p:nvPicPr>
          <p:cNvPr id="11" name="Picture 2"/>
          <p:cNvPicPr>
            <a:picLocks noChangeAspect="1" noChangeArrowheads="1"/>
          </p:cNvPicPr>
          <p:nvPr/>
        </p:nvPicPr>
        <p:blipFill>
          <a:blip r:embed="rId8" cstate="print"/>
          <a:srcRect/>
          <a:stretch>
            <a:fillRect/>
          </a:stretch>
        </p:blipFill>
        <p:spPr bwMode="auto">
          <a:xfrm>
            <a:off x="2051720" y="6123428"/>
            <a:ext cx="6579890" cy="734572"/>
          </a:xfrm>
          <a:prstGeom prst="rect">
            <a:avLst/>
          </a:prstGeom>
          <a:noFill/>
          <a:ln w="9525">
            <a:noFill/>
            <a:miter lim="800000"/>
            <a:headEnd/>
            <a:tailEnd/>
          </a:ln>
          <a:effectLst/>
        </p:spPr>
      </p:pic>
      <p:pic>
        <p:nvPicPr>
          <p:cNvPr id="12" name="Picture 3"/>
          <p:cNvPicPr>
            <a:picLocks noChangeAspect="1" noChangeArrowheads="1"/>
          </p:cNvPicPr>
          <p:nvPr/>
        </p:nvPicPr>
        <p:blipFill>
          <a:blip r:embed="rId9" cstate="print"/>
          <a:srcRect/>
          <a:stretch>
            <a:fillRect/>
          </a:stretch>
        </p:blipFill>
        <p:spPr bwMode="auto">
          <a:xfrm>
            <a:off x="8244408" y="5990034"/>
            <a:ext cx="790575" cy="895350"/>
          </a:xfrm>
          <a:prstGeom prst="rect">
            <a:avLst/>
          </a:prstGeom>
          <a:noFill/>
          <a:ln w="9525">
            <a:noFill/>
            <a:miter lim="800000"/>
            <a:headEnd/>
            <a:tailEnd/>
          </a:ln>
          <a:effectLst/>
        </p:spPr>
      </p:pic>
      <p:pic>
        <p:nvPicPr>
          <p:cNvPr id="18" name="Image 17" descr="accroche.jpg"/>
          <p:cNvPicPr>
            <a:picLocks noChangeAspect="1"/>
          </p:cNvPicPr>
          <p:nvPr/>
        </p:nvPicPr>
        <p:blipFill>
          <a:blip r:embed="rId10" cstate="print"/>
          <a:srcRect l="-3366" t="57599"/>
          <a:stretch>
            <a:fillRect/>
          </a:stretch>
        </p:blipFill>
        <p:spPr>
          <a:xfrm>
            <a:off x="0" y="6453336"/>
            <a:ext cx="2736304" cy="276657"/>
          </a:xfrm>
          <a:prstGeom prst="rect">
            <a:avLst/>
          </a:prstGeom>
        </p:spPr>
      </p:pic>
      <p:pic>
        <p:nvPicPr>
          <p:cNvPr id="19" name="Picture 2"/>
          <p:cNvPicPr>
            <a:picLocks noChangeAspect="1" noChangeArrowheads="1"/>
          </p:cNvPicPr>
          <p:nvPr/>
        </p:nvPicPr>
        <p:blipFill>
          <a:blip r:embed="rId11" cstate="print"/>
          <a:srcRect b="44762"/>
          <a:stretch>
            <a:fillRect/>
          </a:stretch>
        </p:blipFill>
        <p:spPr bwMode="auto">
          <a:xfrm>
            <a:off x="0" y="188640"/>
            <a:ext cx="2880320" cy="38523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E1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125141" y="1556792"/>
            <a:ext cx="6965032" cy="3917831"/>
          </a:xfrm>
          <a:prstGeom prst="rect">
            <a:avLst/>
          </a:prstGeom>
        </p:spPr>
      </p:pic>
      <p:pic>
        <p:nvPicPr>
          <p:cNvPr id="7" name="Picture 2"/>
          <p:cNvPicPr>
            <a:picLocks noChangeAspect="1" noChangeArrowheads="1"/>
          </p:cNvPicPr>
          <p:nvPr/>
        </p:nvPicPr>
        <p:blipFill>
          <a:blip r:embed="rId7" cstate="print"/>
          <a:srcRect l="51299" t="35280" r="34661" b="56080"/>
          <a:stretch>
            <a:fillRect/>
          </a:stretch>
        </p:blipFill>
        <p:spPr bwMode="auto">
          <a:xfrm>
            <a:off x="323528" y="0"/>
            <a:ext cx="1188807"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6569174" y="4077072"/>
            <a:ext cx="228906" cy="216024"/>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3780" t="21600" r="23321" b="23681"/>
          <a:stretch>
            <a:fillRect/>
          </a:stretch>
        </p:blipFill>
        <p:spPr bwMode="auto">
          <a:xfrm>
            <a:off x="2987824" y="476672"/>
            <a:ext cx="3197724" cy="1800200"/>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6569174" y="4797152"/>
            <a:ext cx="228906" cy="21602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6575342" y="5723731"/>
            <a:ext cx="228906" cy="216024"/>
          </a:xfrm>
          <a:prstGeom prst="rect">
            <a:avLst/>
          </a:prstGeom>
          <a:noFill/>
          <a:ln w="9525">
            <a:noFill/>
            <a:miter lim="800000"/>
            <a:headEnd/>
            <a:tailEnd/>
          </a:ln>
        </p:spPr>
      </p:pic>
      <p:sp>
        <p:nvSpPr>
          <p:cNvPr id="18" name="ZoneTexte 17"/>
          <p:cNvSpPr txBox="1"/>
          <p:nvPr/>
        </p:nvSpPr>
        <p:spPr>
          <a:xfrm>
            <a:off x="5724128" y="116632"/>
            <a:ext cx="4896544" cy="369332"/>
          </a:xfrm>
          <a:prstGeom prst="rect">
            <a:avLst/>
          </a:prstGeom>
          <a:noFill/>
        </p:spPr>
        <p:txBody>
          <a:bodyPr wrap="square" rtlCol="0">
            <a:spAutoFit/>
          </a:bodyPr>
          <a:lstStyle/>
          <a:p>
            <a:pPr algn="ctr"/>
            <a:r>
              <a:rPr lang="fr-FR" i="1" dirty="0" smtClean="0">
                <a:solidFill>
                  <a:schemeClr val="accent6">
                    <a:lumMod val="75000"/>
                  </a:schemeClr>
                </a:solidFill>
                <a:latin typeface="Arial" pitchFamily="34" charset="0"/>
                <a:cs typeface="Arial" pitchFamily="34" charset="0"/>
              </a:rPr>
              <a:t>Info ou Intox ?</a:t>
            </a:r>
            <a:endParaRPr lang="fr-FR" i="1" dirty="0">
              <a:solidFill>
                <a:schemeClr val="accent6">
                  <a:lumMod val="75000"/>
                </a:schemeClr>
              </a:solidFill>
              <a:latin typeface="Arial" pitchFamily="34" charset="0"/>
              <a:cs typeface="Arial" pitchFamily="34" charset="0"/>
            </a:endParaRPr>
          </a:p>
        </p:txBody>
      </p:sp>
      <p:sp>
        <p:nvSpPr>
          <p:cNvPr id="6" name="ZoneTexte 5"/>
          <p:cNvSpPr txBox="1"/>
          <p:nvPr/>
        </p:nvSpPr>
        <p:spPr>
          <a:xfrm>
            <a:off x="827584" y="3879046"/>
            <a:ext cx="5616624" cy="2585323"/>
          </a:xfrm>
          <a:prstGeom prst="rect">
            <a:avLst/>
          </a:prstGeom>
          <a:noFill/>
        </p:spPr>
        <p:txBody>
          <a:bodyPr wrap="square" rtlCol="0">
            <a:spAutoFit/>
          </a:bodyPr>
          <a:lstStyle/>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Avec la colonisation physiologique des plaies, les écouvillons seront systématiquement positifs</a:t>
            </a:r>
          </a:p>
          <a:p>
            <a:pPr marL="266700" indent="-266700">
              <a:buBlip>
                <a:blip r:embed="rId5"/>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L’écouvillon met en évidence des germes non pathogènes</a:t>
            </a:r>
          </a:p>
          <a:p>
            <a:pPr marL="266700" indent="-266700">
              <a:buBlip>
                <a:blip r:embed="rId5"/>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Seuls les prélèvements profonds sont pertinents : aspiration à l’aiguille ou biopsie du bord de l’ulcère</a:t>
            </a:r>
          </a:p>
          <a:p>
            <a:pPr>
              <a:buFont typeface="Wingdings"/>
              <a:buChar char="Ø"/>
            </a:pPr>
            <a:endParaRPr lang="fr-FR" dirty="0">
              <a:solidFill>
                <a:schemeClr val="tx1">
                  <a:lumMod val="65000"/>
                  <a:lumOff val="35000"/>
                </a:schemeClr>
              </a:solidFill>
              <a:latin typeface="Arial" pitchFamily="34" charset="0"/>
              <a:cs typeface="Arial" pitchFamily="34" charset="0"/>
            </a:endParaRPr>
          </a:p>
        </p:txBody>
      </p:sp>
      <p:sp>
        <p:nvSpPr>
          <p:cNvPr id="7" name="Rectangle 6"/>
          <p:cNvSpPr/>
          <p:nvPr/>
        </p:nvSpPr>
        <p:spPr>
          <a:xfrm>
            <a:off x="6575342" y="407707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575342" y="480191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575342" y="5733256"/>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a:blip r:embed="rId6" cstate="print"/>
          <a:srcRect/>
          <a:stretch>
            <a:fillRect/>
          </a:stretch>
        </p:blipFill>
        <p:spPr bwMode="auto">
          <a:xfrm>
            <a:off x="4427984" y="3573016"/>
            <a:ext cx="279794" cy="278551"/>
          </a:xfrm>
          <a:prstGeom prst="rect">
            <a:avLst/>
          </a:prstGeom>
          <a:noFill/>
          <a:ln w="9525">
            <a:noFill/>
            <a:miter lim="800000"/>
            <a:headEnd/>
            <a:tailEnd/>
          </a:ln>
        </p:spPr>
      </p:pic>
      <p:sp>
        <p:nvSpPr>
          <p:cNvPr id="13" name="ZoneTexte 12"/>
          <p:cNvSpPr txBox="1"/>
          <p:nvPr/>
        </p:nvSpPr>
        <p:spPr>
          <a:xfrm>
            <a:off x="899592" y="2420888"/>
            <a:ext cx="7200800" cy="954107"/>
          </a:xfrm>
          <a:prstGeom prst="rect">
            <a:avLst/>
          </a:prstGeom>
          <a:noFill/>
        </p:spPr>
        <p:txBody>
          <a:bodyPr wrap="square" rtlCol="0">
            <a:spAutoFit/>
          </a:bodyPr>
          <a:lstStyle/>
          <a:p>
            <a:pPr algn="ctr"/>
            <a:r>
              <a:rPr lang="fr-FR" sz="2800" i="1" dirty="0" smtClean="0">
                <a:solidFill>
                  <a:schemeClr val="tx1">
                    <a:lumMod val="75000"/>
                    <a:lumOff val="25000"/>
                  </a:schemeClr>
                </a:solidFill>
                <a:latin typeface="Arial" pitchFamily="34" charset="0"/>
                <a:cs typeface="Arial" pitchFamily="34" charset="0"/>
              </a:rPr>
              <a:t>D’après vous les données suivantes sont-elles vraies ou fausses ?</a:t>
            </a:r>
            <a:endParaRPr lang="fr-FR" sz="2800" i="1" dirty="0">
              <a:solidFill>
                <a:schemeClr val="tx1">
                  <a:lumMod val="75000"/>
                  <a:lumOff val="25000"/>
                </a:schemeClr>
              </a:solidFill>
              <a:latin typeface="Arial" pitchFamily="34" charset="0"/>
              <a:cs typeface="Arial" pitchFamily="34" charset="0"/>
            </a:endParaRPr>
          </a:p>
        </p:txBody>
      </p:sp>
      <p:sp>
        <p:nvSpPr>
          <p:cNvPr id="14" name="ZoneTexte 13"/>
          <p:cNvSpPr txBox="1"/>
          <p:nvPr/>
        </p:nvSpPr>
        <p:spPr>
          <a:xfrm>
            <a:off x="6300192" y="3501008"/>
            <a:ext cx="720080" cy="338554"/>
          </a:xfrm>
          <a:prstGeom prst="rect">
            <a:avLst/>
          </a:prstGeom>
          <a:noFill/>
        </p:spPr>
        <p:txBody>
          <a:bodyPr wrap="square" rtlCol="0">
            <a:spAutoFit/>
          </a:bodyPr>
          <a:lstStyle/>
          <a:p>
            <a:pPr algn="ctr"/>
            <a:r>
              <a:rPr lang="fr-FR" sz="1600" b="1" dirty="0" smtClean="0">
                <a:solidFill>
                  <a:schemeClr val="accent6">
                    <a:lumMod val="75000"/>
                  </a:schemeClr>
                </a:solidFill>
                <a:latin typeface="Arial" pitchFamily="34" charset="0"/>
                <a:cs typeface="Arial" pitchFamily="34" charset="0"/>
              </a:rPr>
              <a:t>INFO</a:t>
            </a:r>
            <a:endParaRPr lang="fr-FR" sz="1600" b="1" dirty="0">
              <a:solidFill>
                <a:schemeClr val="accent6">
                  <a:lumMod val="75000"/>
                </a:schemeClr>
              </a:solidFill>
              <a:latin typeface="Arial" pitchFamily="34" charset="0"/>
              <a:cs typeface="Arial" pitchFamily="34" charset="0"/>
            </a:endParaRPr>
          </a:p>
        </p:txBody>
      </p:sp>
      <p:cxnSp>
        <p:nvCxnSpPr>
          <p:cNvPr id="17" name="Connecteur droit 16"/>
          <p:cNvCxnSpPr/>
          <p:nvPr/>
        </p:nvCxnSpPr>
        <p:spPr>
          <a:xfrm>
            <a:off x="7308304" y="3789040"/>
            <a:ext cx="0" cy="2232248"/>
          </a:xfrm>
          <a:prstGeom prst="line">
            <a:avLst/>
          </a:prstGeom>
          <a:ln w="1905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
        <p:nvSpPr>
          <p:cNvPr id="21" name="Rectangle 20"/>
          <p:cNvSpPr/>
          <p:nvPr/>
        </p:nvSpPr>
        <p:spPr>
          <a:xfrm>
            <a:off x="7727470" y="407707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7727470" y="480191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7727470" y="5733256"/>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p:cNvPicPr>
            <a:picLocks noChangeAspect="1" noChangeArrowheads="1"/>
          </p:cNvPicPr>
          <p:nvPr/>
        </p:nvPicPr>
        <p:blipFill>
          <a:blip r:embed="rId7" cstate="print"/>
          <a:srcRect l="51299" t="35280" r="34661" b="56080"/>
          <a:stretch>
            <a:fillRect/>
          </a:stretch>
        </p:blipFill>
        <p:spPr bwMode="auto">
          <a:xfrm>
            <a:off x="323528" y="0"/>
            <a:ext cx="1188807" cy="548680"/>
          </a:xfrm>
          <a:prstGeom prst="rect">
            <a:avLst/>
          </a:prstGeom>
          <a:noFill/>
          <a:ln w="9525">
            <a:noFill/>
            <a:miter lim="800000"/>
            <a:headEnd/>
            <a:tailEnd/>
          </a:ln>
        </p:spPr>
      </p:pic>
      <p:sp>
        <p:nvSpPr>
          <p:cNvPr id="24" name="ZoneTexte 23"/>
          <p:cNvSpPr txBox="1"/>
          <p:nvPr/>
        </p:nvSpPr>
        <p:spPr>
          <a:xfrm>
            <a:off x="7380312" y="3501008"/>
            <a:ext cx="936104" cy="338554"/>
          </a:xfrm>
          <a:prstGeom prst="rect">
            <a:avLst/>
          </a:prstGeom>
          <a:noFill/>
        </p:spPr>
        <p:txBody>
          <a:bodyPr wrap="square" rtlCol="0">
            <a:spAutoFit/>
          </a:bodyPr>
          <a:lstStyle/>
          <a:p>
            <a:pPr algn="ctr"/>
            <a:r>
              <a:rPr lang="fr-FR" sz="1600" b="1" dirty="0" smtClean="0">
                <a:solidFill>
                  <a:schemeClr val="accent6">
                    <a:lumMod val="75000"/>
                  </a:schemeClr>
                </a:solidFill>
                <a:latin typeface="Arial" pitchFamily="34" charset="0"/>
                <a:cs typeface="Arial" pitchFamily="34" charset="0"/>
              </a:rPr>
              <a:t>INTOX</a:t>
            </a:r>
            <a:endParaRPr lang="fr-FR" sz="1600" b="1" dirty="0">
              <a:solidFill>
                <a:schemeClr val="accent6">
                  <a:lumMod val="75000"/>
                </a:schemeClr>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fltVal val="0"/>
                                          </p:val>
                                        </p:tav>
                                        <p:tav tm="100000">
                                          <p:val>
                                            <p:strVal val="#ppt_h"/>
                                          </p:val>
                                        </p:tav>
                                      </p:tavLst>
                                    </p:anim>
                                    <p:animEffect transition="in" filter="fade">
                                      <p:cBhvr>
                                        <p:cTn id="14" dur="500"/>
                                        <p:tgtEl>
                                          <p:spTgt spid="2051"/>
                                        </p:tgtEl>
                                      </p:cBhvr>
                                    </p:animEffect>
                                  </p:childTnLst>
                                </p:cTn>
                              </p:par>
                              <p:par>
                                <p:cTn id="15" presetID="53"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nextCondLst>
                <p:cond evt="onClick" delay="0">
                  <p:tgtEl>
                    <p:spTgt spid="1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59632" y="980728"/>
            <a:ext cx="6840760" cy="4320480"/>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403648" y="1628800"/>
            <a:ext cx="6696744" cy="3139321"/>
          </a:xfrm>
          <a:prstGeom prst="rect">
            <a:avLst/>
          </a:prstGeom>
          <a:noFill/>
        </p:spPr>
        <p:txBody>
          <a:bodyPr wrap="square" rtlCol="0">
            <a:spAutoFit/>
          </a:bodyPr>
          <a:lstStyle/>
          <a:p>
            <a:pPr>
              <a:buBlip>
                <a:blip r:embed="rId3"/>
              </a:buBlip>
            </a:pPr>
            <a:r>
              <a:rPr lang="fr-FR" dirty="0" smtClean="0">
                <a:solidFill>
                  <a:schemeClr val="tx1">
                    <a:lumMod val="65000"/>
                    <a:lumOff val="35000"/>
                  </a:schemeClr>
                </a:solidFill>
              </a:rPr>
              <a:t> </a:t>
            </a:r>
            <a:r>
              <a:rPr lang="fr-FR" dirty="0" smtClean="0">
                <a:solidFill>
                  <a:schemeClr val="tx1">
                    <a:lumMod val="65000"/>
                    <a:lumOff val="35000"/>
                  </a:schemeClr>
                </a:solidFill>
                <a:latin typeface="Arial" pitchFamily="34" charset="0"/>
                <a:cs typeface="Arial" pitchFamily="34" charset="0"/>
              </a:rPr>
              <a:t>Toutes les plaies sont colonisées</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a:buBlip>
                <a:blip r:embed="rId3"/>
              </a:buBlip>
            </a:pPr>
            <a:r>
              <a:rPr lang="fr-FR" dirty="0" smtClean="0">
                <a:solidFill>
                  <a:schemeClr val="tx1">
                    <a:lumMod val="65000"/>
                    <a:lumOff val="35000"/>
                  </a:schemeClr>
                </a:solidFill>
                <a:latin typeface="Arial" pitchFamily="34" charset="0"/>
                <a:cs typeface="Arial" pitchFamily="34" charset="0"/>
              </a:rPr>
              <a:t> Tous les écouvillons seront positifs</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a:buBlip>
                <a:blip r:embed="rId3"/>
              </a:buBlip>
            </a:pPr>
            <a:r>
              <a:rPr lang="fr-FR" dirty="0" smtClean="0">
                <a:solidFill>
                  <a:schemeClr val="tx1">
                    <a:lumMod val="65000"/>
                    <a:lumOff val="35000"/>
                  </a:schemeClr>
                </a:solidFill>
                <a:latin typeface="Arial" pitchFamily="34" charset="0"/>
                <a:cs typeface="Arial" pitchFamily="34" charset="0"/>
              </a:rPr>
              <a:t> L’écouvillon met en évidence des germes non pathogènes</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Les seuls prélèvement pertinents sont des prélèvements profonds : aspiration à l’aiguille ou biopsie du bord de l’ulcère</a:t>
            </a:r>
          </a:p>
          <a:p>
            <a:pPr>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Les prélèvements sont réalisés en cas de suspicion d’infection et relèvent d’une expertise spécialisée</a:t>
            </a:r>
            <a:endParaRPr lang="fr-FR" dirty="0">
              <a:solidFill>
                <a:schemeClr val="tx1">
                  <a:lumMod val="65000"/>
                  <a:lumOff val="35000"/>
                </a:schemeClr>
              </a:solidFill>
            </a:endParaRPr>
          </a:p>
        </p:txBody>
      </p:sp>
      <p:pic>
        <p:nvPicPr>
          <p:cNvPr id="6" name="Image 5" descr="Post_it.png"/>
          <p:cNvPicPr>
            <a:picLocks noChangeAspect="1"/>
          </p:cNvPicPr>
          <p:nvPr/>
        </p:nvPicPr>
        <p:blipFill>
          <a:blip r:embed="rId4" cstate="print"/>
          <a:stretch>
            <a:fillRect/>
          </a:stretch>
        </p:blipFill>
        <p:spPr>
          <a:xfrm>
            <a:off x="395536" y="476672"/>
            <a:ext cx="1718930" cy="1139858"/>
          </a:xfrm>
          <a:prstGeom prst="rect">
            <a:avLst/>
          </a:prstGeom>
        </p:spPr>
      </p:pic>
      <p:pic>
        <p:nvPicPr>
          <p:cNvPr id="7" name="Picture 2"/>
          <p:cNvPicPr>
            <a:picLocks noChangeAspect="1" noChangeArrowheads="1"/>
          </p:cNvPicPr>
          <p:nvPr/>
        </p:nvPicPr>
        <p:blipFill>
          <a:blip r:embed="rId5" cstate="print"/>
          <a:srcRect l="51299" t="35280" r="34661" b="56080"/>
          <a:stretch>
            <a:fillRect/>
          </a:stretch>
        </p:blipFill>
        <p:spPr bwMode="auto">
          <a:xfrm>
            <a:off x="323528" y="0"/>
            <a:ext cx="1188807" cy="548680"/>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l="3780" t="21600" r="23321" b="23681"/>
          <a:stretch>
            <a:fillRect/>
          </a:stretch>
        </p:blipFill>
        <p:spPr bwMode="auto">
          <a:xfrm>
            <a:off x="3491880" y="332656"/>
            <a:ext cx="1872208" cy="105398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left)">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lancer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E2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219111" y="1340768"/>
            <a:ext cx="6809273" cy="3830216"/>
          </a:xfrm>
          <a:prstGeom prst="rect">
            <a:avLst/>
          </a:prstGeom>
        </p:spPr>
      </p:pic>
      <p:pic>
        <p:nvPicPr>
          <p:cNvPr id="6" name="Picture 2"/>
          <p:cNvPicPr>
            <a:picLocks noChangeAspect="1" noChangeArrowheads="1"/>
          </p:cNvPicPr>
          <p:nvPr/>
        </p:nvPicPr>
        <p:blipFill>
          <a:blip r:embed="rId7" cstate="print"/>
          <a:srcRect l="51299" t="35280" r="34661" b="56080"/>
          <a:stretch>
            <a:fillRect/>
          </a:stretch>
        </p:blipFill>
        <p:spPr bwMode="auto">
          <a:xfrm>
            <a:off x="323528" y="0"/>
            <a:ext cx="1188807"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3240" t="22194" r="23321" b="23360"/>
          <a:stretch>
            <a:fillRect/>
          </a:stretch>
        </p:blipFill>
        <p:spPr bwMode="auto">
          <a:xfrm>
            <a:off x="2987824" y="1052736"/>
            <a:ext cx="3237612" cy="1800200"/>
          </a:xfrm>
          <a:prstGeom prst="rect">
            <a:avLst/>
          </a:prstGeom>
          <a:noFill/>
          <a:ln w="9525">
            <a:noFill/>
            <a:miter lim="800000"/>
            <a:headEnd/>
            <a:tailEnd/>
          </a:ln>
        </p:spPr>
      </p:pic>
      <p:pic>
        <p:nvPicPr>
          <p:cNvPr id="19" name="Picture 3"/>
          <p:cNvPicPr>
            <a:picLocks noChangeAspect="1" noChangeArrowheads="1"/>
          </p:cNvPicPr>
          <p:nvPr/>
        </p:nvPicPr>
        <p:blipFill>
          <a:blip r:embed="rId4" cstate="print">
            <a:clrChange>
              <a:clrFrom>
                <a:srgbClr val="FFFCFF"/>
              </a:clrFrom>
              <a:clrTo>
                <a:srgbClr val="FFFCFF">
                  <a:alpha val="0"/>
                </a:srgbClr>
              </a:clrTo>
            </a:clrChange>
          </a:blip>
          <a:srcRect/>
          <a:stretch>
            <a:fillRect/>
          </a:stretch>
        </p:blipFill>
        <p:spPr bwMode="auto">
          <a:xfrm>
            <a:off x="7367430" y="4643611"/>
            <a:ext cx="228906" cy="216024"/>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clrChange>
              <a:clrFrom>
                <a:srgbClr val="FFFCFF"/>
              </a:clrFrom>
              <a:clrTo>
                <a:srgbClr val="FFFCFF">
                  <a:alpha val="0"/>
                </a:srgbClr>
              </a:clrTo>
            </a:clrChange>
          </a:blip>
          <a:srcRect/>
          <a:stretch>
            <a:fillRect/>
          </a:stretch>
        </p:blipFill>
        <p:spPr bwMode="auto">
          <a:xfrm>
            <a:off x="6209134" y="5301208"/>
            <a:ext cx="228906" cy="21602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clrChange>
              <a:clrFrom>
                <a:srgbClr val="FFFCFF"/>
              </a:clrFrom>
              <a:clrTo>
                <a:srgbClr val="FFFCFF">
                  <a:alpha val="0"/>
                </a:srgbClr>
              </a:clrTo>
            </a:clrChange>
          </a:blip>
          <a:srcRect/>
          <a:stretch>
            <a:fillRect/>
          </a:stretch>
        </p:blipFill>
        <p:spPr bwMode="auto">
          <a:xfrm>
            <a:off x="6215302" y="6155779"/>
            <a:ext cx="228906" cy="216024"/>
          </a:xfrm>
          <a:prstGeom prst="rect">
            <a:avLst/>
          </a:prstGeom>
          <a:noFill/>
          <a:ln w="9525">
            <a:noFill/>
            <a:miter lim="800000"/>
            <a:headEnd/>
            <a:tailEnd/>
          </a:ln>
        </p:spPr>
      </p:pic>
      <p:sp>
        <p:nvSpPr>
          <p:cNvPr id="18" name="ZoneTexte 17"/>
          <p:cNvSpPr txBox="1"/>
          <p:nvPr/>
        </p:nvSpPr>
        <p:spPr>
          <a:xfrm>
            <a:off x="2123728" y="3140968"/>
            <a:ext cx="4896544" cy="523220"/>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Vrai ou Faux?</a:t>
            </a:r>
            <a:endParaRPr lang="fr-FR" sz="2800" dirty="0">
              <a:solidFill>
                <a:schemeClr val="tx1">
                  <a:lumMod val="65000"/>
                  <a:lumOff val="35000"/>
                </a:schemeClr>
              </a:solidFill>
              <a:latin typeface="Arial" pitchFamily="34" charset="0"/>
              <a:cs typeface="Arial" pitchFamily="34" charset="0"/>
            </a:endParaRPr>
          </a:p>
        </p:txBody>
      </p:sp>
      <p:sp>
        <p:nvSpPr>
          <p:cNvPr id="6" name="ZoneTexte 5"/>
          <p:cNvSpPr txBox="1"/>
          <p:nvPr/>
        </p:nvSpPr>
        <p:spPr>
          <a:xfrm>
            <a:off x="899592" y="4437112"/>
            <a:ext cx="4896544" cy="2585323"/>
          </a:xfrm>
          <a:prstGeom prst="rect">
            <a:avLst/>
          </a:prstGeom>
          <a:noFill/>
        </p:spPr>
        <p:txBody>
          <a:bodyPr wrap="square" rtlCol="0">
            <a:spAutoFit/>
          </a:bodyPr>
          <a:lstStyle/>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La présence de bactérie résistante signe l’infection et justifie la tentative d‘éradication</a:t>
            </a:r>
          </a:p>
          <a:p>
            <a:pPr marL="266700" indent="-266700">
              <a:buBlip>
                <a:blip r:embed="rId5"/>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La colonisation de plaies chroniques est systématique</a:t>
            </a:r>
          </a:p>
          <a:p>
            <a:pPr marL="266700" indent="-266700">
              <a:buBlip>
                <a:blip r:embed="rId5"/>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La colonisation peut être utile pour la cicatrisation</a:t>
            </a:r>
          </a:p>
          <a:p>
            <a:pPr>
              <a:buFont typeface="Wingdings"/>
              <a:buChar char="Ø"/>
            </a:pPr>
            <a:endParaRPr lang="fr-FR" dirty="0">
              <a:solidFill>
                <a:schemeClr val="tx1">
                  <a:lumMod val="65000"/>
                  <a:lumOff val="35000"/>
                </a:schemeClr>
              </a:solidFill>
              <a:latin typeface="Arial" pitchFamily="34" charset="0"/>
              <a:cs typeface="Arial" pitchFamily="34" charset="0"/>
            </a:endParaRPr>
          </a:p>
        </p:txBody>
      </p:sp>
      <p:sp>
        <p:nvSpPr>
          <p:cNvPr id="7" name="Rectangle 6"/>
          <p:cNvSpPr/>
          <p:nvPr/>
        </p:nvSpPr>
        <p:spPr>
          <a:xfrm>
            <a:off x="6215302" y="4643611"/>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6215302" y="5305970"/>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6215302" y="616530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a:blip r:embed="rId6" cstate="print"/>
          <a:srcRect/>
          <a:stretch>
            <a:fillRect/>
          </a:stretch>
        </p:blipFill>
        <p:spPr bwMode="auto">
          <a:xfrm>
            <a:off x="4418140" y="3789040"/>
            <a:ext cx="289318" cy="288032"/>
          </a:xfrm>
          <a:prstGeom prst="rect">
            <a:avLst/>
          </a:prstGeom>
          <a:noFill/>
          <a:ln w="9525">
            <a:noFill/>
            <a:miter lim="800000"/>
            <a:headEnd/>
            <a:tailEnd/>
          </a:ln>
        </p:spPr>
      </p:pic>
      <p:sp>
        <p:nvSpPr>
          <p:cNvPr id="14" name="ZoneTexte 13"/>
          <p:cNvSpPr txBox="1"/>
          <p:nvPr/>
        </p:nvSpPr>
        <p:spPr>
          <a:xfrm>
            <a:off x="5940152" y="3933056"/>
            <a:ext cx="1080120" cy="369332"/>
          </a:xfrm>
          <a:prstGeom prst="rect">
            <a:avLst/>
          </a:prstGeom>
          <a:noFill/>
        </p:spPr>
        <p:txBody>
          <a:bodyPr wrap="square" rtlCol="0">
            <a:spAutoFit/>
          </a:bodyPr>
          <a:lstStyle/>
          <a:p>
            <a:r>
              <a:rPr lang="fr-FR" dirty="0" smtClean="0">
                <a:solidFill>
                  <a:schemeClr val="tx1">
                    <a:lumMod val="65000"/>
                    <a:lumOff val="35000"/>
                  </a:schemeClr>
                </a:solidFill>
                <a:latin typeface="Arial" pitchFamily="34" charset="0"/>
                <a:cs typeface="Arial" pitchFamily="34" charset="0"/>
              </a:rPr>
              <a:t>VRAI</a:t>
            </a:r>
            <a:endParaRPr lang="fr-FR" dirty="0">
              <a:solidFill>
                <a:schemeClr val="tx1">
                  <a:lumMod val="65000"/>
                  <a:lumOff val="35000"/>
                </a:schemeClr>
              </a:solidFill>
              <a:latin typeface="Arial" pitchFamily="34" charset="0"/>
              <a:cs typeface="Arial" pitchFamily="34" charset="0"/>
            </a:endParaRPr>
          </a:p>
        </p:txBody>
      </p:sp>
      <p:sp>
        <p:nvSpPr>
          <p:cNvPr id="15" name="ZoneTexte 14"/>
          <p:cNvSpPr txBox="1"/>
          <p:nvPr/>
        </p:nvSpPr>
        <p:spPr>
          <a:xfrm>
            <a:off x="7092280" y="3933056"/>
            <a:ext cx="1080120" cy="369332"/>
          </a:xfrm>
          <a:prstGeom prst="rect">
            <a:avLst/>
          </a:prstGeom>
          <a:noFill/>
        </p:spPr>
        <p:txBody>
          <a:bodyPr wrap="square" rtlCol="0">
            <a:spAutoFit/>
          </a:bodyPr>
          <a:lstStyle/>
          <a:p>
            <a:r>
              <a:rPr lang="fr-FR" dirty="0" smtClean="0">
                <a:solidFill>
                  <a:schemeClr val="tx1">
                    <a:lumMod val="65000"/>
                    <a:lumOff val="35000"/>
                  </a:schemeClr>
                </a:solidFill>
                <a:latin typeface="Arial" pitchFamily="34" charset="0"/>
                <a:cs typeface="Arial" pitchFamily="34" charset="0"/>
              </a:rPr>
              <a:t>FAUX</a:t>
            </a:r>
            <a:endParaRPr lang="fr-FR" dirty="0">
              <a:solidFill>
                <a:schemeClr val="tx1">
                  <a:lumMod val="65000"/>
                  <a:lumOff val="35000"/>
                </a:schemeClr>
              </a:solidFill>
              <a:latin typeface="Arial" pitchFamily="34" charset="0"/>
              <a:cs typeface="Arial" pitchFamily="34" charset="0"/>
            </a:endParaRPr>
          </a:p>
        </p:txBody>
      </p:sp>
      <p:cxnSp>
        <p:nvCxnSpPr>
          <p:cNvPr id="17" name="Connecteur droit 16"/>
          <p:cNvCxnSpPr/>
          <p:nvPr/>
        </p:nvCxnSpPr>
        <p:spPr>
          <a:xfrm>
            <a:off x="6948264" y="4005064"/>
            <a:ext cx="0" cy="2520280"/>
          </a:xfrm>
          <a:prstGeom prst="line">
            <a:avLst/>
          </a:prstGeom>
        </p:spPr>
        <p:style>
          <a:lnRef idx="1">
            <a:schemeClr val="accent2"/>
          </a:lnRef>
          <a:fillRef idx="0">
            <a:schemeClr val="accent2"/>
          </a:fillRef>
          <a:effectRef idx="0">
            <a:schemeClr val="accent2"/>
          </a:effectRef>
          <a:fontRef idx="minor">
            <a:schemeClr val="tx1"/>
          </a:fontRef>
        </p:style>
      </p:cxnSp>
      <p:sp>
        <p:nvSpPr>
          <p:cNvPr id="21" name="Rectangle 20"/>
          <p:cNvSpPr/>
          <p:nvPr/>
        </p:nvSpPr>
        <p:spPr>
          <a:xfrm>
            <a:off x="7367430" y="4643611"/>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7367430" y="5305970"/>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7367430" y="616530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p:cNvPicPr>
            <a:picLocks noChangeAspect="1" noChangeArrowheads="1"/>
          </p:cNvPicPr>
          <p:nvPr/>
        </p:nvPicPr>
        <p:blipFill>
          <a:blip r:embed="rId7" cstate="print"/>
          <a:srcRect l="51299" t="35280" r="34661" b="56080"/>
          <a:stretch>
            <a:fillRect/>
          </a:stretch>
        </p:blipFill>
        <p:spPr bwMode="auto">
          <a:xfrm>
            <a:off x="323528" y="0"/>
            <a:ext cx="1188807" cy="548680"/>
          </a:xfrm>
          <a:prstGeom prst="rect">
            <a:avLst/>
          </a:prstGeom>
          <a:noFill/>
          <a:ln w="9525">
            <a:noFill/>
            <a:miter lim="800000"/>
            <a:headEnd/>
            <a:tailEnd/>
          </a:ln>
        </p:spPr>
      </p:pic>
      <p:sp>
        <p:nvSpPr>
          <p:cNvPr id="24" name="ZoneTexte 23"/>
          <p:cNvSpPr txBox="1"/>
          <p:nvPr/>
        </p:nvSpPr>
        <p:spPr>
          <a:xfrm rot="20319235">
            <a:off x="1027431" y="1425079"/>
            <a:ext cx="1512168" cy="1200329"/>
          </a:xfrm>
          <a:prstGeom prst="rect">
            <a:avLst/>
          </a:prstGeom>
          <a:noFill/>
        </p:spPr>
        <p:txBody>
          <a:bodyPr wrap="square" rtlCol="0">
            <a:spAutoFit/>
          </a:bodyPr>
          <a:lstStyle/>
          <a:p>
            <a:pPr algn="ctr"/>
            <a:r>
              <a:rPr lang="fr-FR" b="1" dirty="0" smtClean="0">
                <a:solidFill>
                  <a:schemeClr val="accent6"/>
                </a:solidFill>
              </a:rPr>
              <a:t>La colonisation n’est pas l’infection </a:t>
            </a:r>
            <a:endParaRPr lang="fr-FR" b="1" dirty="0">
              <a:solidFill>
                <a:schemeClr val="accent6"/>
              </a:solidFill>
            </a:endParaRP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fltVal val="0"/>
                                          </p:val>
                                        </p:tav>
                                        <p:tav tm="100000">
                                          <p:val>
                                            <p:strVal val="#ppt_h"/>
                                          </p:val>
                                        </p:tav>
                                      </p:tavLst>
                                    </p:anim>
                                    <p:animEffect transition="in" filter="fade">
                                      <p:cBhvr>
                                        <p:cTn id="14" dur="500"/>
                                        <p:tgtEl>
                                          <p:spTgt spid="2051"/>
                                        </p:tgtEl>
                                      </p:cBhvr>
                                    </p:animEffect>
                                  </p:childTnLst>
                                </p:cTn>
                              </p:par>
                              <p:par>
                                <p:cTn id="15" presetID="53"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3240" t="22194" r="23321" b="23360"/>
          <a:stretch>
            <a:fillRect/>
          </a:stretch>
        </p:blipFill>
        <p:spPr bwMode="auto">
          <a:xfrm>
            <a:off x="2987824" y="1052736"/>
            <a:ext cx="3237612" cy="1800200"/>
          </a:xfrm>
          <a:prstGeom prst="rect">
            <a:avLst/>
          </a:prstGeom>
          <a:noFill/>
          <a:ln w="9525">
            <a:noFill/>
            <a:miter lim="800000"/>
            <a:headEnd/>
            <a:tailEnd/>
          </a:ln>
        </p:spPr>
      </p:pic>
      <p:sp>
        <p:nvSpPr>
          <p:cNvPr id="18" name="ZoneTexte 17"/>
          <p:cNvSpPr txBox="1"/>
          <p:nvPr/>
        </p:nvSpPr>
        <p:spPr>
          <a:xfrm>
            <a:off x="1043608" y="3140968"/>
            <a:ext cx="7272808" cy="1815882"/>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Un prélèvement par écouvillon a été réalisé et a isolé un </a:t>
            </a:r>
            <a:r>
              <a:rPr lang="fr-FR" sz="2800" dirty="0" err="1" smtClean="0">
                <a:solidFill>
                  <a:schemeClr val="tx1">
                    <a:lumMod val="65000"/>
                    <a:lumOff val="35000"/>
                  </a:schemeClr>
                </a:solidFill>
                <a:latin typeface="Arial" pitchFamily="34" charset="0"/>
                <a:cs typeface="Arial" pitchFamily="34" charset="0"/>
              </a:rPr>
              <a:t>Pseudomonas</a:t>
            </a:r>
            <a:r>
              <a:rPr lang="fr-FR" sz="2800" dirty="0" smtClean="0">
                <a:solidFill>
                  <a:schemeClr val="tx1">
                    <a:lumMod val="65000"/>
                    <a:lumOff val="35000"/>
                  </a:schemeClr>
                </a:solidFill>
                <a:latin typeface="Arial" pitchFamily="34" charset="0"/>
                <a:cs typeface="Arial" pitchFamily="34" charset="0"/>
              </a:rPr>
              <a:t>.</a:t>
            </a:r>
          </a:p>
          <a:p>
            <a:pPr algn="ctr"/>
            <a:endParaRPr lang="fr-FR" sz="2800" dirty="0" smtClean="0">
              <a:solidFill>
                <a:schemeClr val="tx1">
                  <a:lumMod val="65000"/>
                  <a:lumOff val="35000"/>
                </a:schemeClr>
              </a:solidFill>
              <a:latin typeface="Arial" pitchFamily="34" charset="0"/>
              <a:cs typeface="Arial" pitchFamily="34" charset="0"/>
            </a:endParaRPr>
          </a:p>
          <a:p>
            <a:pPr algn="ctr"/>
            <a:r>
              <a:rPr lang="fr-FR" sz="2800" dirty="0" smtClean="0">
                <a:solidFill>
                  <a:schemeClr val="tx1">
                    <a:lumMod val="65000"/>
                    <a:lumOff val="35000"/>
                  </a:schemeClr>
                </a:solidFill>
                <a:latin typeface="Arial" pitchFamily="34" charset="0"/>
                <a:cs typeface="Arial" pitchFamily="34" charset="0"/>
              </a:rPr>
              <a:t>Que faites-vous?</a:t>
            </a:r>
            <a:endParaRPr lang="fr-FR" sz="2800" dirty="0">
              <a:solidFill>
                <a:schemeClr val="tx1">
                  <a:lumMod val="65000"/>
                  <a:lumOff val="35000"/>
                </a:schemeClr>
              </a:solidFill>
              <a:latin typeface="Arial" pitchFamily="34" charset="0"/>
              <a:cs typeface="Arial" pitchFamily="34" charset="0"/>
            </a:endParaRPr>
          </a:p>
        </p:txBody>
      </p:sp>
      <p:sp>
        <p:nvSpPr>
          <p:cNvPr id="6" name="ZoneTexte 5"/>
          <p:cNvSpPr txBox="1"/>
          <p:nvPr/>
        </p:nvSpPr>
        <p:spPr>
          <a:xfrm>
            <a:off x="2411760" y="5068341"/>
            <a:ext cx="4896544" cy="1754326"/>
          </a:xfrm>
          <a:prstGeom prst="rect">
            <a:avLst/>
          </a:prstGeom>
          <a:noFill/>
        </p:spPr>
        <p:txBody>
          <a:bodyPr wrap="square" rtlCol="0">
            <a:spAutoFit/>
          </a:bodyPr>
          <a:lstStyle/>
          <a:p>
            <a:pPr marL="266700" indent="-266700">
              <a:buBlip>
                <a:blip r:embed="rId4"/>
              </a:buBlip>
            </a:pPr>
            <a:r>
              <a:rPr lang="fr-FR" dirty="0" smtClean="0">
                <a:latin typeface="Arial" pitchFamily="34" charset="0"/>
                <a:cs typeface="Arial" pitchFamily="34" charset="0"/>
              </a:rPr>
              <a:t>?</a:t>
            </a:r>
          </a:p>
          <a:p>
            <a:pPr marL="266700" indent="-266700">
              <a:buBlip>
                <a:blip r:embed="rId4"/>
              </a:buBlip>
            </a:pPr>
            <a:endParaRPr lang="fr-FR" dirty="0" smtClean="0">
              <a:latin typeface="Arial" pitchFamily="34" charset="0"/>
              <a:cs typeface="Arial" pitchFamily="34" charset="0"/>
            </a:endParaRPr>
          </a:p>
          <a:p>
            <a:pPr marL="266700" indent="-266700">
              <a:buBlip>
                <a:blip r:embed="rId4"/>
              </a:buBlip>
            </a:pPr>
            <a:r>
              <a:rPr lang="fr-FR" dirty="0" smtClean="0">
                <a:latin typeface="Arial" pitchFamily="34" charset="0"/>
                <a:cs typeface="Arial" pitchFamily="34" charset="0"/>
              </a:rPr>
              <a:t>?</a:t>
            </a:r>
          </a:p>
          <a:p>
            <a:pPr marL="266700" indent="-266700">
              <a:buBlip>
                <a:blip r:embed="rId4"/>
              </a:buBlip>
            </a:pPr>
            <a:endParaRPr lang="fr-FR" dirty="0" smtClean="0">
              <a:latin typeface="Arial" pitchFamily="34" charset="0"/>
              <a:cs typeface="Arial" pitchFamily="34" charset="0"/>
            </a:endParaRPr>
          </a:p>
          <a:p>
            <a:pPr marL="266700" indent="-266700">
              <a:buBlip>
                <a:blip r:embed="rId4"/>
              </a:buBlip>
            </a:pPr>
            <a:r>
              <a:rPr lang="fr-FR" dirty="0" smtClean="0">
                <a:latin typeface="Arial" pitchFamily="34" charset="0"/>
                <a:cs typeface="Arial" pitchFamily="34" charset="0"/>
              </a:rPr>
              <a:t>?</a:t>
            </a:r>
          </a:p>
          <a:p>
            <a:pPr>
              <a:buFont typeface="Wingdings"/>
              <a:buChar char="Ø"/>
            </a:pPr>
            <a:endParaRPr lang="fr-FR" dirty="0">
              <a:latin typeface="Arial" pitchFamily="34" charset="0"/>
              <a:cs typeface="Arial" pitchFamily="34" charset="0"/>
            </a:endParaRPr>
          </a:p>
        </p:txBody>
      </p:sp>
      <p:pic>
        <p:nvPicPr>
          <p:cNvPr id="5" name="Picture 2"/>
          <p:cNvPicPr>
            <a:picLocks noChangeAspect="1" noChangeArrowheads="1"/>
          </p:cNvPicPr>
          <p:nvPr/>
        </p:nvPicPr>
        <p:blipFill>
          <a:blip r:embed="rId5" cstate="print"/>
          <a:srcRect l="51299" t="35280" r="34661" b="56080"/>
          <a:stretch>
            <a:fillRect/>
          </a:stretch>
        </p:blipFill>
        <p:spPr bwMode="auto">
          <a:xfrm>
            <a:off x="323528" y="0"/>
            <a:ext cx="1188807" cy="548680"/>
          </a:xfrm>
          <a:prstGeom prst="rect">
            <a:avLst/>
          </a:prstGeom>
          <a:noFill/>
          <a:ln w="9525">
            <a:noFill/>
            <a:miter lim="800000"/>
            <a:headEnd/>
            <a:tailEnd/>
          </a:ln>
        </p:spPr>
      </p:pic>
      <p:sp>
        <p:nvSpPr>
          <p:cNvPr id="8" name="ZoneTexte 7"/>
          <p:cNvSpPr txBox="1"/>
          <p:nvPr/>
        </p:nvSpPr>
        <p:spPr>
          <a:xfrm rot="20319235">
            <a:off x="1027431" y="1425079"/>
            <a:ext cx="1512168" cy="1200329"/>
          </a:xfrm>
          <a:prstGeom prst="rect">
            <a:avLst/>
          </a:prstGeom>
          <a:noFill/>
        </p:spPr>
        <p:txBody>
          <a:bodyPr wrap="square" rtlCol="0">
            <a:spAutoFit/>
          </a:bodyPr>
          <a:lstStyle/>
          <a:p>
            <a:pPr algn="ctr"/>
            <a:r>
              <a:rPr lang="fr-FR" b="1" dirty="0" smtClean="0">
                <a:solidFill>
                  <a:schemeClr val="accent6"/>
                </a:solidFill>
              </a:rPr>
              <a:t>La colonisation n’est pas l’infection </a:t>
            </a:r>
            <a:endParaRPr lang="fr-FR" b="1" dirty="0">
              <a:solidFill>
                <a:schemeClr val="accent6"/>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2051720" y="6123428"/>
            <a:ext cx="6579890" cy="73457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8244408" y="5990034"/>
            <a:ext cx="790575" cy="8953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l="50759" t="42206" r="32501" b="49874"/>
          <a:stretch>
            <a:fillRect/>
          </a:stretch>
        </p:blipFill>
        <p:spPr bwMode="auto">
          <a:xfrm>
            <a:off x="5004048" y="2564904"/>
            <a:ext cx="2232248" cy="792088"/>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2123728" y="2060848"/>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12" name="Picture 3"/>
          <p:cNvPicPr>
            <a:picLocks noChangeAspect="1" noChangeArrowheads="1"/>
          </p:cNvPicPr>
          <p:nvPr/>
        </p:nvPicPr>
        <p:blipFill>
          <a:blip r:embed="rId7" cstate="print"/>
          <a:srcRect/>
          <a:stretch>
            <a:fillRect/>
          </a:stretch>
        </p:blipFill>
        <p:spPr bwMode="auto">
          <a:xfrm>
            <a:off x="3491880" y="2060848"/>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13" name="Picture 4"/>
          <p:cNvPicPr>
            <a:picLocks noChangeAspect="1" noChangeArrowheads="1"/>
          </p:cNvPicPr>
          <p:nvPr/>
        </p:nvPicPr>
        <p:blipFill>
          <a:blip r:embed="rId8" cstate="print"/>
          <a:srcRect/>
          <a:stretch>
            <a:fillRect/>
          </a:stretch>
        </p:blipFill>
        <p:spPr bwMode="auto">
          <a:xfrm>
            <a:off x="2123728" y="3356992"/>
            <a:ext cx="1152000" cy="6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14" name="Picture 5"/>
          <p:cNvPicPr>
            <a:picLocks noChangeAspect="1" noChangeArrowheads="1"/>
          </p:cNvPicPr>
          <p:nvPr/>
        </p:nvPicPr>
        <p:blipFill>
          <a:blip r:embed="rId9" cstate="print"/>
          <a:srcRect/>
          <a:stretch>
            <a:fillRect/>
          </a:stretch>
        </p:blipFill>
        <p:spPr bwMode="auto">
          <a:xfrm>
            <a:off x="3419872" y="3356992"/>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15" name="Image 14" descr="accroche.jpg"/>
          <p:cNvPicPr>
            <a:picLocks noChangeAspect="1"/>
          </p:cNvPicPr>
          <p:nvPr/>
        </p:nvPicPr>
        <p:blipFill>
          <a:blip r:embed="rId10" cstate="print"/>
          <a:srcRect l="-3366" t="57599"/>
          <a:stretch>
            <a:fillRect/>
          </a:stretch>
        </p:blipFill>
        <p:spPr>
          <a:xfrm>
            <a:off x="0" y="6453336"/>
            <a:ext cx="2736304" cy="276657"/>
          </a:xfrm>
          <a:prstGeom prst="rect">
            <a:avLst/>
          </a:prstGeom>
        </p:spPr>
      </p:pic>
      <p:pic>
        <p:nvPicPr>
          <p:cNvPr id="17" name="Picture 2"/>
          <p:cNvPicPr>
            <a:picLocks noChangeAspect="1" noChangeArrowheads="1"/>
          </p:cNvPicPr>
          <p:nvPr/>
        </p:nvPicPr>
        <p:blipFill>
          <a:blip r:embed="rId11" cstate="print"/>
          <a:srcRect b="44762"/>
          <a:stretch>
            <a:fillRect/>
          </a:stretch>
        </p:blipFill>
        <p:spPr bwMode="auto">
          <a:xfrm>
            <a:off x="0" y="188640"/>
            <a:ext cx="2880320" cy="38523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59632" y="980728"/>
            <a:ext cx="6840760" cy="5184576"/>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403648" y="1628800"/>
            <a:ext cx="6696744" cy="4524315"/>
          </a:xfrm>
          <a:prstGeom prst="rect">
            <a:avLst/>
          </a:prstGeom>
          <a:noFill/>
        </p:spPr>
        <p:txBody>
          <a:bodyPr wrap="square" rtlCol="0">
            <a:spAutoFit/>
          </a:bodyPr>
          <a:lstStyle/>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Un référent « plaie chronique » doit être désigné dans votre structure</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Pas d’utilisation d’antiseptique</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Nettoyer au sérum physiologique</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Jamais d’antibiotiques locaux</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Détersion et recouvrement pour favoriser la cicatrisation</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Demander un avis spécialisé (référent « plaie chronique », spécialiste)</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Le suivi évolutif de la plaie doit être très régulier et partagé par l’ensemble de l’équipe (transmission/échange)</a:t>
            </a:r>
            <a:endParaRPr lang="fr-FR" dirty="0">
              <a:solidFill>
                <a:schemeClr val="tx1">
                  <a:lumMod val="65000"/>
                  <a:lumOff val="35000"/>
                </a:schemeClr>
              </a:solidFill>
            </a:endParaRPr>
          </a:p>
        </p:txBody>
      </p:sp>
      <p:pic>
        <p:nvPicPr>
          <p:cNvPr id="6" name="Image 5" descr="Post_it.png"/>
          <p:cNvPicPr>
            <a:picLocks noChangeAspect="1"/>
          </p:cNvPicPr>
          <p:nvPr/>
        </p:nvPicPr>
        <p:blipFill>
          <a:blip r:embed="rId4" cstate="print"/>
          <a:stretch>
            <a:fillRect/>
          </a:stretch>
        </p:blipFill>
        <p:spPr>
          <a:xfrm>
            <a:off x="467544" y="476672"/>
            <a:ext cx="1718930" cy="1139858"/>
          </a:xfrm>
          <a:prstGeom prst="rect">
            <a:avLst/>
          </a:prstGeom>
        </p:spPr>
      </p:pic>
      <p:pic>
        <p:nvPicPr>
          <p:cNvPr id="7" name="Picture 2"/>
          <p:cNvPicPr>
            <a:picLocks noChangeAspect="1" noChangeArrowheads="1"/>
          </p:cNvPicPr>
          <p:nvPr/>
        </p:nvPicPr>
        <p:blipFill>
          <a:blip r:embed="rId5" cstate="print"/>
          <a:srcRect l="51299" t="35280" r="34661" b="56080"/>
          <a:stretch>
            <a:fillRect/>
          </a:stretch>
        </p:blipFill>
        <p:spPr bwMode="auto">
          <a:xfrm>
            <a:off x="323528" y="0"/>
            <a:ext cx="1188807" cy="548680"/>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l="3240" t="22194" r="23321" b="23360"/>
          <a:stretch>
            <a:fillRect/>
          </a:stretch>
        </p:blipFill>
        <p:spPr bwMode="auto">
          <a:xfrm>
            <a:off x="3419872" y="260648"/>
            <a:ext cx="2016224" cy="1121075"/>
          </a:xfrm>
          <a:prstGeom prst="rect">
            <a:avLst/>
          </a:prstGeom>
          <a:noFill/>
          <a:ln w="9525">
            <a:noFill/>
            <a:miter lim="800000"/>
            <a:headEnd/>
            <a:tailEnd/>
          </a:ln>
        </p:spPr>
      </p:pic>
      <p:sp>
        <p:nvSpPr>
          <p:cNvPr id="9" name="ZoneTexte 8"/>
          <p:cNvSpPr txBox="1"/>
          <p:nvPr/>
        </p:nvSpPr>
        <p:spPr>
          <a:xfrm rot="20319235" flipH="1">
            <a:off x="6720659" y="393373"/>
            <a:ext cx="2335400" cy="923330"/>
          </a:xfrm>
          <a:prstGeom prst="rect">
            <a:avLst/>
          </a:prstGeom>
          <a:solidFill>
            <a:schemeClr val="bg1"/>
          </a:solidFill>
          <a:ln>
            <a:solidFill>
              <a:schemeClr val="accent6">
                <a:lumMod val="75000"/>
              </a:schemeClr>
            </a:solidFill>
          </a:ln>
        </p:spPr>
        <p:txBody>
          <a:bodyPr wrap="square" rtlCol="0">
            <a:spAutoFit/>
          </a:bodyPr>
          <a:lstStyle/>
          <a:p>
            <a:pPr algn="ctr"/>
            <a:r>
              <a:rPr lang="fr-FR" b="1" dirty="0" smtClean="0">
                <a:solidFill>
                  <a:schemeClr val="accent6"/>
                </a:solidFill>
              </a:rPr>
              <a:t>Les soins locaux vers la cicatrisation dirigée avant tout !</a:t>
            </a:r>
            <a:endParaRPr lang="fr-FR" b="1" dirty="0">
              <a:solidFill>
                <a:schemeClr val="accent6"/>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left)">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wipe(left)">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wipe(left)">
                                      <p:cBhvr>
                                        <p:cTn id="3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E3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259632" y="1340768"/>
            <a:ext cx="6689259" cy="3762709"/>
          </a:xfrm>
          <a:prstGeom prst="rect">
            <a:avLst/>
          </a:prstGeom>
        </p:spPr>
      </p:pic>
      <p:pic>
        <p:nvPicPr>
          <p:cNvPr id="7" name="Picture 2"/>
          <p:cNvPicPr>
            <a:picLocks noChangeAspect="1" noChangeArrowheads="1"/>
          </p:cNvPicPr>
          <p:nvPr/>
        </p:nvPicPr>
        <p:blipFill>
          <a:blip r:embed="rId7" cstate="print"/>
          <a:srcRect l="51299" t="35280" r="34661" b="56080"/>
          <a:stretch>
            <a:fillRect/>
          </a:stretch>
        </p:blipFill>
        <p:spPr bwMode="auto">
          <a:xfrm>
            <a:off x="323528" y="0"/>
            <a:ext cx="1188807"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1763688" y="6165304"/>
            <a:ext cx="228906" cy="216024"/>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1769856" y="3992865"/>
            <a:ext cx="228906" cy="216024"/>
          </a:xfrm>
          <a:prstGeom prst="rect">
            <a:avLst/>
          </a:prstGeom>
          <a:noFill/>
          <a:ln w="9525">
            <a:noFill/>
            <a:miter lim="800000"/>
            <a:headEnd/>
            <a:tailEnd/>
          </a:ln>
        </p:spPr>
      </p:pic>
      <p:sp>
        <p:nvSpPr>
          <p:cNvPr id="18" name="ZoneTexte 17"/>
          <p:cNvSpPr txBox="1"/>
          <p:nvPr/>
        </p:nvSpPr>
        <p:spPr>
          <a:xfrm>
            <a:off x="971600" y="1916832"/>
            <a:ext cx="7272808" cy="1384995"/>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Listez les bonnes pratiques pour </a:t>
            </a:r>
            <a:r>
              <a:rPr lang="fr-FR" sz="2800" b="1" dirty="0" smtClean="0">
                <a:solidFill>
                  <a:schemeClr val="tx1">
                    <a:lumMod val="65000"/>
                    <a:lumOff val="35000"/>
                  </a:schemeClr>
                </a:solidFill>
                <a:latin typeface="Arial" pitchFamily="34" charset="0"/>
                <a:cs typeface="Arial" pitchFamily="34" charset="0"/>
              </a:rPr>
              <a:t>effectuer les soins locaux favorisant la cicatrisation</a:t>
            </a:r>
            <a:endParaRPr lang="fr-FR" sz="2800" b="1" dirty="0">
              <a:solidFill>
                <a:schemeClr val="tx1">
                  <a:lumMod val="65000"/>
                  <a:lumOff val="35000"/>
                </a:schemeClr>
              </a:solidFill>
              <a:latin typeface="Arial" pitchFamily="34" charset="0"/>
              <a:cs typeface="Arial" pitchFamily="34" charset="0"/>
            </a:endParaRPr>
          </a:p>
        </p:txBody>
      </p:sp>
      <p:pic>
        <p:nvPicPr>
          <p:cNvPr id="5"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1763688" y="4528170"/>
            <a:ext cx="228906" cy="216024"/>
          </a:xfrm>
          <a:prstGeom prst="rect">
            <a:avLst/>
          </a:prstGeom>
          <a:noFill/>
          <a:ln w="9525">
            <a:noFill/>
            <a:miter lim="800000"/>
            <a:headEnd/>
            <a:tailEnd/>
          </a:ln>
        </p:spPr>
      </p:pic>
      <p:pic>
        <p:nvPicPr>
          <p:cNvPr id="7"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1769856" y="5087466"/>
            <a:ext cx="228906" cy="216024"/>
          </a:xfrm>
          <a:prstGeom prst="rect">
            <a:avLst/>
          </a:prstGeom>
          <a:noFill/>
          <a:ln w="9525">
            <a:noFill/>
            <a:miter lim="800000"/>
            <a:headEnd/>
            <a:tailEnd/>
          </a:ln>
        </p:spPr>
      </p:pic>
      <p:sp>
        <p:nvSpPr>
          <p:cNvPr id="8" name="ZoneTexte 7"/>
          <p:cNvSpPr txBox="1"/>
          <p:nvPr/>
        </p:nvSpPr>
        <p:spPr>
          <a:xfrm>
            <a:off x="1979712" y="3920857"/>
            <a:ext cx="6408712" cy="3416320"/>
          </a:xfrm>
          <a:prstGeom prst="rect">
            <a:avLst/>
          </a:prstGeom>
          <a:noFill/>
        </p:spPr>
        <p:txBody>
          <a:bodyPr wrap="square" rtlCol="0">
            <a:spAutoFit/>
          </a:bodyPr>
          <a:lstStyle/>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Pas d’utilisation d’antiseptique</a:t>
            </a:r>
          </a:p>
          <a:p>
            <a:pPr marL="266700" indent="-266700">
              <a:buBlip>
                <a:blip r:embed="rId4"/>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Nettoyer au sérum physiologique</a:t>
            </a:r>
          </a:p>
          <a:p>
            <a:pPr marL="266700" indent="-266700">
              <a:buBlip>
                <a:blip r:embed="rId4"/>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Jamais d’antibiotique locaux</a:t>
            </a:r>
          </a:p>
          <a:p>
            <a:pPr marL="266700" indent="-266700">
              <a:buBlip>
                <a:blip r:embed="rId4"/>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Détersion et recouvrement pour favoriser la cicatrisation</a:t>
            </a:r>
          </a:p>
          <a:p>
            <a:pPr marL="266700" indent="-266700">
              <a:buBlip>
                <a:blip r:embed="rId4"/>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4"/>
              </a:buBlip>
            </a:pPr>
            <a:r>
              <a:rPr lang="fr-FR" dirty="0" smtClean="0">
                <a:solidFill>
                  <a:schemeClr val="tx1">
                    <a:lumMod val="65000"/>
                    <a:lumOff val="35000"/>
                  </a:schemeClr>
                </a:solidFill>
                <a:latin typeface="Arial" pitchFamily="34" charset="0"/>
                <a:cs typeface="Arial" pitchFamily="34" charset="0"/>
              </a:rPr>
              <a:t>Le suivi évolutif de la plaie doit être régulier et partagé pour l’ensemble de l’équipe (transmission/échange)</a:t>
            </a:r>
          </a:p>
          <a:p>
            <a:pPr marL="266700" indent="-266700">
              <a:buBlip>
                <a:blip r:embed="rId4"/>
              </a:buBlip>
            </a:pPr>
            <a:endParaRPr lang="fr-FR" dirty="0" smtClean="0">
              <a:solidFill>
                <a:schemeClr val="tx1">
                  <a:lumMod val="65000"/>
                  <a:lumOff val="35000"/>
                </a:schemeClr>
              </a:solidFill>
              <a:latin typeface="Arial" pitchFamily="34" charset="0"/>
              <a:cs typeface="Arial" pitchFamily="34" charset="0"/>
            </a:endParaRPr>
          </a:p>
          <a:p>
            <a:pPr>
              <a:buFont typeface="Wingdings"/>
              <a:buChar char="Ø"/>
            </a:pPr>
            <a:endParaRPr lang="fr-FR" dirty="0">
              <a:solidFill>
                <a:schemeClr val="tx1">
                  <a:lumMod val="65000"/>
                  <a:lumOff val="35000"/>
                </a:schemeClr>
              </a:solidFill>
              <a:latin typeface="Arial" pitchFamily="34" charset="0"/>
              <a:cs typeface="Arial" pitchFamily="34" charset="0"/>
            </a:endParaRPr>
          </a:p>
        </p:txBody>
      </p:sp>
      <p:sp>
        <p:nvSpPr>
          <p:cNvPr id="9" name="Rectangle 8"/>
          <p:cNvSpPr/>
          <p:nvPr/>
        </p:nvSpPr>
        <p:spPr>
          <a:xfrm>
            <a:off x="1769856" y="3992865"/>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769856" y="453293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769856" y="5096991"/>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p:cNvPicPr>
            <a:picLocks noChangeAspect="1" noChangeArrowheads="1"/>
          </p:cNvPicPr>
          <p:nvPr/>
        </p:nvPicPr>
        <p:blipFill>
          <a:blip r:embed="rId5" cstate="print"/>
          <a:srcRect/>
          <a:stretch>
            <a:fillRect/>
          </a:stretch>
        </p:blipFill>
        <p:spPr bwMode="auto">
          <a:xfrm>
            <a:off x="4572000" y="3356992"/>
            <a:ext cx="361647" cy="360040"/>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l="3780" t="18446" r="23861" b="23235"/>
          <a:stretch>
            <a:fillRect/>
          </a:stretch>
        </p:blipFill>
        <p:spPr bwMode="auto">
          <a:xfrm>
            <a:off x="3203848" y="332656"/>
            <a:ext cx="2520280" cy="1523453"/>
          </a:xfrm>
          <a:prstGeom prst="rect">
            <a:avLst/>
          </a:prstGeom>
          <a:noFill/>
          <a:ln w="9525">
            <a:noFill/>
            <a:miter lim="800000"/>
            <a:headEnd/>
            <a:tailEnd/>
          </a:ln>
        </p:spPr>
      </p:pic>
      <p:pic>
        <p:nvPicPr>
          <p:cNvPr id="13"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1769856" y="5661248"/>
            <a:ext cx="228906" cy="216024"/>
          </a:xfrm>
          <a:prstGeom prst="rect">
            <a:avLst/>
          </a:prstGeom>
          <a:noFill/>
          <a:ln w="9525">
            <a:noFill/>
            <a:miter lim="800000"/>
            <a:headEnd/>
            <a:tailEnd/>
          </a:ln>
        </p:spPr>
      </p:pic>
      <p:sp>
        <p:nvSpPr>
          <p:cNvPr id="14" name="Rectangle 13"/>
          <p:cNvSpPr/>
          <p:nvPr/>
        </p:nvSpPr>
        <p:spPr>
          <a:xfrm>
            <a:off x="1769856" y="5670773"/>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769856" y="616530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2"/>
          <p:cNvPicPr>
            <a:picLocks noChangeAspect="1" noChangeArrowheads="1"/>
          </p:cNvPicPr>
          <p:nvPr/>
        </p:nvPicPr>
        <p:blipFill>
          <a:blip r:embed="rId7" cstate="print"/>
          <a:srcRect l="51299" t="35280" r="34661" b="56080"/>
          <a:stretch>
            <a:fillRect/>
          </a:stretch>
        </p:blipFill>
        <p:spPr bwMode="auto">
          <a:xfrm>
            <a:off x="323528" y="0"/>
            <a:ext cx="1188807" cy="5486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nextCondLst>
                <p:cond evt="onClick" delay="0">
                  <p:tgtEl>
                    <p:spTgt spid="1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59632" y="1340768"/>
            <a:ext cx="6840760" cy="3528392"/>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403648" y="1718806"/>
            <a:ext cx="6696744" cy="2862322"/>
          </a:xfrm>
          <a:prstGeom prst="rect">
            <a:avLst/>
          </a:prstGeom>
          <a:noFill/>
        </p:spPr>
        <p:txBody>
          <a:bodyPr wrap="square" rtlCol="0">
            <a:spAutoFit/>
          </a:bodyPr>
          <a:lstStyle/>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présence de bactérie résistante ne signe pas l’infection et ne justifie pas de tentative d’éradication</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colonisation de plaies chroniques est systématique</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Le cas difficile : l’écouvillon a été effectué et a isolé un </a:t>
            </a:r>
            <a:r>
              <a:rPr lang="fr-FR" dirty="0" err="1" smtClean="0">
                <a:solidFill>
                  <a:schemeClr val="tx1">
                    <a:lumMod val="65000"/>
                    <a:lumOff val="35000"/>
                  </a:schemeClr>
                </a:solidFill>
                <a:latin typeface="Arial" pitchFamily="34" charset="0"/>
                <a:cs typeface="Arial" pitchFamily="34" charset="0"/>
              </a:rPr>
              <a:t>Pseudomonas</a:t>
            </a:r>
            <a:r>
              <a:rPr lang="fr-FR" dirty="0" smtClean="0">
                <a:solidFill>
                  <a:schemeClr val="tx1">
                    <a:lumMod val="65000"/>
                    <a:lumOff val="35000"/>
                  </a:schemeClr>
                </a:solidFill>
                <a:latin typeface="Arial" pitchFamily="34" charset="0"/>
                <a:cs typeface="Arial" pitchFamily="34" charset="0"/>
              </a:rPr>
              <a:t> (</a:t>
            </a:r>
            <a:r>
              <a:rPr lang="fr-FR" b="1" i="1" dirty="0" smtClean="0">
                <a:solidFill>
                  <a:schemeClr val="tx1">
                    <a:lumMod val="65000"/>
                    <a:lumOff val="35000"/>
                  </a:schemeClr>
                </a:solidFill>
                <a:latin typeface="Arial" pitchFamily="34" charset="0"/>
                <a:cs typeface="Arial" pitchFamily="34" charset="0"/>
              </a:rPr>
              <a:t>savoir ne pas prendre en compte un examen inutile</a:t>
            </a:r>
            <a:r>
              <a:rPr lang="fr-FR" dirty="0" smtClean="0">
                <a:solidFill>
                  <a:schemeClr val="tx1">
                    <a:lumMod val="65000"/>
                    <a:lumOff val="35000"/>
                  </a:schemeClr>
                </a:solidFill>
                <a:latin typeface="Arial" pitchFamily="34" charset="0"/>
                <a:cs typeface="Arial" pitchFamily="34" charset="0"/>
              </a:rPr>
              <a:t>)</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colonisation peut être utile pour la cicatrisation</a:t>
            </a:r>
            <a:endParaRPr lang="fr-FR" dirty="0">
              <a:solidFill>
                <a:schemeClr val="tx1">
                  <a:lumMod val="65000"/>
                  <a:lumOff val="35000"/>
                </a:schemeClr>
              </a:solidFill>
            </a:endParaRPr>
          </a:p>
        </p:txBody>
      </p:sp>
      <p:pic>
        <p:nvPicPr>
          <p:cNvPr id="6" name="Image 5" descr="Post_it.png"/>
          <p:cNvPicPr>
            <a:picLocks noChangeAspect="1"/>
          </p:cNvPicPr>
          <p:nvPr/>
        </p:nvPicPr>
        <p:blipFill>
          <a:blip r:embed="rId4" cstate="print"/>
          <a:stretch>
            <a:fillRect/>
          </a:stretch>
        </p:blipFill>
        <p:spPr>
          <a:xfrm>
            <a:off x="467544" y="764704"/>
            <a:ext cx="1718930" cy="1139858"/>
          </a:xfrm>
          <a:prstGeom prst="rect">
            <a:avLst/>
          </a:prstGeom>
        </p:spPr>
      </p:pic>
      <p:pic>
        <p:nvPicPr>
          <p:cNvPr id="7" name="Picture 2"/>
          <p:cNvPicPr>
            <a:picLocks noChangeAspect="1" noChangeArrowheads="1"/>
          </p:cNvPicPr>
          <p:nvPr/>
        </p:nvPicPr>
        <p:blipFill>
          <a:blip r:embed="rId5" cstate="print"/>
          <a:srcRect l="51299" t="35280" r="34661" b="56080"/>
          <a:stretch>
            <a:fillRect/>
          </a:stretch>
        </p:blipFill>
        <p:spPr bwMode="auto">
          <a:xfrm>
            <a:off x="323528" y="0"/>
            <a:ext cx="1188807" cy="548680"/>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l="3780" t="18446" r="23861" b="23235"/>
          <a:stretch>
            <a:fillRect/>
          </a:stretch>
        </p:blipFill>
        <p:spPr bwMode="auto">
          <a:xfrm>
            <a:off x="3491880" y="476672"/>
            <a:ext cx="1872208" cy="113170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E4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203626" y="1196752"/>
            <a:ext cx="6809273" cy="3830216"/>
          </a:xfrm>
          <a:prstGeom prst="rect">
            <a:avLst/>
          </a:prstGeom>
        </p:spPr>
      </p:pic>
      <p:pic>
        <p:nvPicPr>
          <p:cNvPr id="6" name="Picture 2"/>
          <p:cNvPicPr>
            <a:picLocks noChangeAspect="1" noChangeArrowheads="1"/>
          </p:cNvPicPr>
          <p:nvPr/>
        </p:nvPicPr>
        <p:blipFill>
          <a:blip r:embed="rId7" cstate="print"/>
          <a:srcRect l="51299" t="35280" r="34661" b="56080"/>
          <a:stretch>
            <a:fillRect/>
          </a:stretch>
        </p:blipFill>
        <p:spPr bwMode="auto">
          <a:xfrm>
            <a:off x="323528" y="0"/>
            <a:ext cx="1188807"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p:cNvSpPr txBox="1"/>
          <p:nvPr/>
        </p:nvSpPr>
        <p:spPr>
          <a:xfrm>
            <a:off x="1043608" y="2276872"/>
            <a:ext cx="4896544" cy="523220"/>
          </a:xfrm>
          <a:prstGeom prst="rect">
            <a:avLst/>
          </a:prstGeom>
          <a:noFill/>
        </p:spPr>
        <p:txBody>
          <a:bodyPr wrap="square" rtlCol="0">
            <a:spAutoFit/>
          </a:bodyPr>
          <a:lstStyle/>
          <a:p>
            <a:pPr algn="ctr"/>
            <a:r>
              <a:rPr lang="fr-FR" sz="2800" dirty="0" smtClean="0">
                <a:solidFill>
                  <a:schemeClr val="bg1">
                    <a:lumMod val="50000"/>
                  </a:schemeClr>
                </a:solidFill>
                <a:latin typeface="Arial" pitchFamily="34" charset="0"/>
                <a:cs typeface="Arial" pitchFamily="34" charset="0"/>
              </a:rPr>
              <a:t>D’après-vous :</a:t>
            </a:r>
            <a:endParaRPr lang="fr-FR" sz="2800" dirty="0">
              <a:solidFill>
                <a:schemeClr val="bg1">
                  <a:lumMod val="50000"/>
                </a:schemeClr>
              </a:solidFill>
              <a:latin typeface="Arial" pitchFamily="34" charset="0"/>
              <a:cs typeface="Arial" pitchFamily="34" charset="0"/>
            </a:endParaRPr>
          </a:p>
        </p:txBody>
      </p:sp>
      <p:pic>
        <p:nvPicPr>
          <p:cNvPr id="11" name="Picture 2"/>
          <p:cNvPicPr>
            <a:picLocks noChangeAspect="1" noChangeArrowheads="1"/>
          </p:cNvPicPr>
          <p:nvPr/>
        </p:nvPicPr>
        <p:blipFill>
          <a:blip r:embed="rId3" cstate="print"/>
          <a:srcRect/>
          <a:stretch>
            <a:fillRect/>
          </a:stretch>
        </p:blipFill>
        <p:spPr bwMode="auto">
          <a:xfrm>
            <a:off x="6732240" y="4509120"/>
            <a:ext cx="288032" cy="286752"/>
          </a:xfrm>
          <a:prstGeom prst="rect">
            <a:avLst/>
          </a:prstGeom>
          <a:noFill/>
          <a:ln w="9525">
            <a:noFill/>
            <a:miter lim="800000"/>
            <a:headEnd/>
            <a:tailEnd/>
          </a:ln>
        </p:spPr>
      </p:pic>
      <p:sp>
        <p:nvSpPr>
          <p:cNvPr id="13" name="Rectangle 12"/>
          <p:cNvSpPr/>
          <p:nvPr/>
        </p:nvSpPr>
        <p:spPr>
          <a:xfrm>
            <a:off x="3707904" y="4518412"/>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OUI</a:t>
            </a:r>
            <a:endParaRPr lang="fr-FR" dirty="0">
              <a:solidFill>
                <a:schemeClr val="tx1">
                  <a:lumMod val="65000"/>
                  <a:lumOff val="35000"/>
                </a:schemeClr>
              </a:solidFill>
              <a:latin typeface="Arial" pitchFamily="34" charset="0"/>
              <a:cs typeface="Arial" pitchFamily="34" charset="0"/>
            </a:endParaRPr>
          </a:p>
        </p:txBody>
      </p:sp>
      <p:sp>
        <p:nvSpPr>
          <p:cNvPr id="14" name="Rectangle 13"/>
          <p:cNvSpPr/>
          <p:nvPr/>
        </p:nvSpPr>
        <p:spPr>
          <a:xfrm>
            <a:off x="5076056" y="4518412"/>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NON</a:t>
            </a:r>
            <a:endParaRPr lang="fr-FR" dirty="0">
              <a:solidFill>
                <a:schemeClr val="tx1">
                  <a:lumMod val="65000"/>
                  <a:lumOff val="35000"/>
                </a:schemeClr>
              </a:solidFill>
              <a:latin typeface="Arial" pitchFamily="34" charset="0"/>
              <a:cs typeface="Arial" pitchFamily="34" charset="0"/>
            </a:endParaRPr>
          </a:p>
        </p:txBody>
      </p:sp>
      <p:pic>
        <p:nvPicPr>
          <p:cNvPr id="7" name="Picture 2"/>
          <p:cNvPicPr>
            <a:picLocks noChangeAspect="1" noChangeArrowheads="1"/>
          </p:cNvPicPr>
          <p:nvPr/>
        </p:nvPicPr>
        <p:blipFill>
          <a:blip r:embed="rId4" cstate="print"/>
          <a:srcRect l="3506" t="22320" r="23321" b="24401"/>
          <a:stretch>
            <a:fillRect/>
          </a:stretch>
        </p:blipFill>
        <p:spPr bwMode="auto">
          <a:xfrm>
            <a:off x="3347864" y="548680"/>
            <a:ext cx="2637187" cy="1440160"/>
          </a:xfrm>
          <a:prstGeom prst="rect">
            <a:avLst/>
          </a:prstGeom>
          <a:noFill/>
          <a:ln w="9525">
            <a:noFill/>
            <a:miter lim="800000"/>
            <a:headEnd/>
            <a:tailEnd/>
          </a:ln>
        </p:spPr>
      </p:pic>
      <p:sp>
        <p:nvSpPr>
          <p:cNvPr id="8" name="ZoneTexte 7"/>
          <p:cNvSpPr txBox="1"/>
          <p:nvPr/>
        </p:nvSpPr>
        <p:spPr>
          <a:xfrm>
            <a:off x="2339752" y="3068960"/>
            <a:ext cx="4896544" cy="923330"/>
          </a:xfrm>
          <a:prstGeom prst="rect">
            <a:avLst/>
          </a:prstGeom>
          <a:noFill/>
        </p:spPr>
        <p:txBody>
          <a:bodyPr wrap="square" rtlCol="0">
            <a:spAutoFit/>
          </a:bodyPr>
          <a:lstStyle/>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Faut-il faire un prélèvement avant de débuter l’antibiothérapie dans le cas d’une </a:t>
            </a:r>
            <a:r>
              <a:rPr lang="fr-FR" dirty="0" err="1" smtClean="0">
                <a:solidFill>
                  <a:schemeClr val="tx1">
                    <a:lumMod val="65000"/>
                    <a:lumOff val="35000"/>
                  </a:schemeClr>
                </a:solidFill>
                <a:latin typeface="Arial" pitchFamily="34" charset="0"/>
                <a:cs typeface="Arial" pitchFamily="34" charset="0"/>
              </a:rPr>
              <a:t>dermo</a:t>
            </a:r>
            <a:r>
              <a:rPr lang="fr-FR" dirty="0" smtClean="0">
                <a:solidFill>
                  <a:schemeClr val="tx1">
                    <a:lumMod val="65000"/>
                    <a:lumOff val="35000"/>
                  </a:schemeClr>
                </a:solidFill>
                <a:latin typeface="Arial" pitchFamily="34" charset="0"/>
                <a:cs typeface="Arial" pitchFamily="34" charset="0"/>
              </a:rPr>
              <a:t> hypodermite infectieuse ?</a:t>
            </a:r>
            <a:endParaRPr lang="fr-FR" dirty="0">
              <a:solidFill>
                <a:schemeClr val="tx1">
                  <a:lumMod val="65000"/>
                  <a:lumOff val="35000"/>
                </a:schemeClr>
              </a:solidFill>
              <a:latin typeface="Arial" pitchFamily="34" charset="0"/>
              <a:cs typeface="Arial" pitchFamily="34" charset="0"/>
            </a:endParaRPr>
          </a:p>
        </p:txBody>
      </p:sp>
      <p:sp>
        <p:nvSpPr>
          <p:cNvPr id="9" name="ZoneTexte 8"/>
          <p:cNvSpPr txBox="1"/>
          <p:nvPr/>
        </p:nvSpPr>
        <p:spPr>
          <a:xfrm>
            <a:off x="2339752" y="5169966"/>
            <a:ext cx="4896544" cy="646331"/>
          </a:xfrm>
          <a:prstGeom prst="rect">
            <a:avLst/>
          </a:prstGeom>
          <a:noFill/>
        </p:spPr>
        <p:txBody>
          <a:bodyPr wrap="square" rtlCol="0">
            <a:spAutoFit/>
          </a:bodyPr>
          <a:lstStyle/>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Les </a:t>
            </a:r>
            <a:r>
              <a:rPr lang="fr-FR" dirty="0" err="1" smtClean="0">
                <a:solidFill>
                  <a:schemeClr val="tx1">
                    <a:lumMod val="65000"/>
                    <a:lumOff val="35000"/>
                  </a:schemeClr>
                </a:solidFill>
                <a:latin typeface="Arial" pitchFamily="34" charset="0"/>
                <a:cs typeface="Arial" pitchFamily="34" charset="0"/>
              </a:rPr>
              <a:t>Fluoroquinolones</a:t>
            </a:r>
            <a:r>
              <a:rPr lang="fr-FR" dirty="0" smtClean="0">
                <a:solidFill>
                  <a:schemeClr val="tx1">
                    <a:lumMod val="65000"/>
                    <a:lumOff val="35000"/>
                  </a:schemeClr>
                </a:solidFill>
                <a:latin typeface="Arial" pitchFamily="34" charset="0"/>
                <a:cs typeface="Arial" pitchFamily="34" charset="0"/>
              </a:rPr>
              <a:t> ont-elles une place dans le traitement de l’infection cutanée</a:t>
            </a:r>
            <a:endParaRPr lang="fr-FR" dirty="0">
              <a:solidFill>
                <a:schemeClr val="tx1">
                  <a:lumMod val="65000"/>
                  <a:lumOff val="35000"/>
                </a:schemeClr>
              </a:solidFill>
              <a:latin typeface="Arial" pitchFamily="34" charset="0"/>
              <a:cs typeface="Arial" pitchFamily="34" charset="0"/>
            </a:endParaRPr>
          </a:p>
        </p:txBody>
      </p:sp>
      <p:pic>
        <p:nvPicPr>
          <p:cNvPr id="10" name="Picture 2"/>
          <p:cNvPicPr>
            <a:picLocks noChangeAspect="1" noChangeArrowheads="1"/>
          </p:cNvPicPr>
          <p:nvPr/>
        </p:nvPicPr>
        <p:blipFill>
          <a:blip r:embed="rId6" cstate="print"/>
          <a:srcRect l="51299" t="35280" r="34661" b="56080"/>
          <a:stretch>
            <a:fillRect/>
          </a:stretch>
        </p:blipFill>
        <p:spPr bwMode="auto">
          <a:xfrm>
            <a:off x="323528" y="0"/>
            <a:ext cx="1188807" cy="548680"/>
          </a:xfrm>
          <a:prstGeom prst="rect">
            <a:avLst/>
          </a:prstGeom>
          <a:noFill/>
          <a:ln w="9525">
            <a:noFill/>
            <a:miter lim="800000"/>
            <a:headEnd/>
            <a:tailEnd/>
          </a:ln>
        </p:spPr>
      </p:pic>
      <p:sp>
        <p:nvSpPr>
          <p:cNvPr id="12" name="Rectangle 11"/>
          <p:cNvSpPr/>
          <p:nvPr/>
        </p:nvSpPr>
        <p:spPr>
          <a:xfrm>
            <a:off x="3707904" y="5949280"/>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OUI</a:t>
            </a:r>
            <a:endParaRPr lang="fr-FR" dirty="0">
              <a:solidFill>
                <a:schemeClr val="tx1">
                  <a:lumMod val="65000"/>
                  <a:lumOff val="35000"/>
                </a:schemeClr>
              </a:solidFill>
              <a:latin typeface="Arial" pitchFamily="34" charset="0"/>
              <a:cs typeface="Arial" pitchFamily="34" charset="0"/>
            </a:endParaRPr>
          </a:p>
        </p:txBody>
      </p:sp>
      <p:sp>
        <p:nvSpPr>
          <p:cNvPr id="15" name="Rectangle 14"/>
          <p:cNvSpPr/>
          <p:nvPr/>
        </p:nvSpPr>
        <p:spPr>
          <a:xfrm>
            <a:off x="5076056" y="5949280"/>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NON</a:t>
            </a:r>
            <a:endParaRPr lang="fr-FR" dirty="0">
              <a:solidFill>
                <a:schemeClr val="tx1">
                  <a:lumMod val="65000"/>
                  <a:lumOff val="35000"/>
                </a:schemeClr>
              </a:solidFill>
              <a:latin typeface="Arial" pitchFamily="34" charset="0"/>
              <a:cs typeface="Arial" pitchFamily="34" charset="0"/>
            </a:endParaRPr>
          </a:p>
        </p:txBody>
      </p:sp>
      <p:pic>
        <p:nvPicPr>
          <p:cNvPr id="16" name="Picture 2"/>
          <p:cNvPicPr>
            <a:picLocks noChangeAspect="1" noChangeArrowheads="1"/>
          </p:cNvPicPr>
          <p:nvPr/>
        </p:nvPicPr>
        <p:blipFill>
          <a:blip r:embed="rId3" cstate="print"/>
          <a:srcRect/>
          <a:stretch>
            <a:fillRect/>
          </a:stretch>
        </p:blipFill>
        <p:spPr bwMode="auto">
          <a:xfrm>
            <a:off x="6732240" y="5949280"/>
            <a:ext cx="288032" cy="28675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rgbClr val="33CC33"/>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5"/>
                                        </p:tgtEl>
                                        <p:attrNameLst>
                                          <p:attrName>fillcolor</p:attrName>
                                        </p:attrNameLst>
                                      </p:cBhvr>
                                      <p:to>
                                        <a:srgbClr val="33CC33"/>
                                      </p:to>
                                    </p:animClr>
                                    <p:set>
                                      <p:cBhvr>
                                        <p:cTn id="14" dur="2000" fill="hold"/>
                                        <p:tgtEl>
                                          <p:spTgt spid="15"/>
                                        </p:tgtEl>
                                        <p:attrNameLst>
                                          <p:attrName>fill.type</p:attrName>
                                        </p:attrNameLst>
                                      </p:cBhvr>
                                      <p:to>
                                        <p:strVal val="solid"/>
                                      </p:to>
                                    </p:set>
                                    <p:set>
                                      <p:cBhvr>
                                        <p:cTn id="15" dur="2000" fill="hold"/>
                                        <p:tgtEl>
                                          <p:spTgt spid="15"/>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624" y="1484784"/>
            <a:ext cx="6840760" cy="2160240"/>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403648" y="1916832"/>
            <a:ext cx="6696744" cy="1477328"/>
          </a:xfrm>
          <a:prstGeom prst="rect">
            <a:avLst/>
          </a:prstGeom>
          <a:noFill/>
        </p:spPr>
        <p:txBody>
          <a:bodyPr wrap="square" rtlCol="0">
            <a:spAutoFit/>
          </a:bodyPr>
          <a:lstStyle/>
          <a:p>
            <a:pPr marL="266700" indent="-266700">
              <a:buBlip>
                <a:blip r:embed="rId3"/>
              </a:buBlip>
            </a:pPr>
            <a:r>
              <a:rPr lang="fr-FR" dirty="0" err="1" smtClean="0">
                <a:solidFill>
                  <a:schemeClr val="tx1">
                    <a:lumMod val="65000"/>
                    <a:lumOff val="35000"/>
                  </a:schemeClr>
                </a:solidFill>
                <a:latin typeface="Arial" pitchFamily="34" charset="0"/>
                <a:cs typeface="Arial" pitchFamily="34" charset="0"/>
              </a:rPr>
              <a:t>Dermo</a:t>
            </a:r>
            <a:r>
              <a:rPr lang="fr-FR" dirty="0" smtClean="0">
                <a:solidFill>
                  <a:schemeClr val="tx1">
                    <a:lumMod val="65000"/>
                    <a:lumOff val="35000"/>
                  </a:schemeClr>
                </a:solidFill>
                <a:latin typeface="Arial" pitchFamily="34" charset="0"/>
                <a:cs typeface="Arial" pitchFamily="34" charset="0"/>
              </a:rPr>
              <a:t> hypodermite infectieuse </a:t>
            </a:r>
            <a:r>
              <a:rPr lang="fr-FR" i="1" dirty="0" smtClean="0">
                <a:solidFill>
                  <a:schemeClr val="tx1">
                    <a:lumMod val="65000"/>
                    <a:lumOff val="35000"/>
                  </a:schemeClr>
                </a:solidFill>
                <a:latin typeface="Arial" pitchFamily="34" charset="0"/>
                <a:cs typeface="Arial" pitchFamily="34" charset="0"/>
              </a:rPr>
              <a:t>(Erysipèle)</a:t>
            </a:r>
            <a:r>
              <a:rPr lang="fr-FR" dirty="0" smtClean="0">
                <a:solidFill>
                  <a:schemeClr val="tx1">
                    <a:lumMod val="65000"/>
                    <a:lumOff val="35000"/>
                  </a:schemeClr>
                </a:solidFill>
                <a:latin typeface="Arial" pitchFamily="34" charset="0"/>
                <a:cs typeface="Arial" pitchFamily="34" charset="0"/>
              </a:rPr>
              <a:t>, pas de prélèvement avant de débuter l’antibiothérapie</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L’antibiothérapie doit cibler le </a:t>
            </a:r>
            <a:r>
              <a:rPr lang="fr-FR" i="1" dirty="0" smtClean="0">
                <a:solidFill>
                  <a:schemeClr val="tx1">
                    <a:lumMod val="65000"/>
                    <a:lumOff val="35000"/>
                  </a:schemeClr>
                </a:solidFill>
                <a:latin typeface="Arial" pitchFamily="34" charset="0"/>
                <a:cs typeface="Arial" pitchFamily="34" charset="0"/>
              </a:rPr>
              <a:t>streptocoque A</a:t>
            </a:r>
          </a:p>
          <a:p>
            <a:pPr marL="542925" lvl="1" indent="-276225"/>
            <a:endParaRPr lang="fr-FR" dirty="0" smtClean="0">
              <a:solidFill>
                <a:schemeClr val="tx1">
                  <a:lumMod val="65000"/>
                  <a:lumOff val="35000"/>
                </a:schemeClr>
              </a:solidFill>
              <a:latin typeface="Arial" pitchFamily="34" charset="0"/>
              <a:cs typeface="Arial" pitchFamily="34" charset="0"/>
            </a:endParaRPr>
          </a:p>
        </p:txBody>
      </p:sp>
      <p:pic>
        <p:nvPicPr>
          <p:cNvPr id="6" name="Image 5" descr="Post_it.png"/>
          <p:cNvPicPr>
            <a:picLocks noChangeAspect="1"/>
          </p:cNvPicPr>
          <p:nvPr/>
        </p:nvPicPr>
        <p:blipFill>
          <a:blip r:embed="rId4" cstate="print"/>
          <a:stretch>
            <a:fillRect/>
          </a:stretch>
        </p:blipFill>
        <p:spPr>
          <a:xfrm>
            <a:off x="395536" y="1052736"/>
            <a:ext cx="1718930" cy="1139858"/>
          </a:xfrm>
          <a:prstGeom prst="rect">
            <a:avLst/>
          </a:prstGeom>
        </p:spPr>
      </p:pic>
      <p:pic>
        <p:nvPicPr>
          <p:cNvPr id="5" name="Picture 2"/>
          <p:cNvPicPr>
            <a:picLocks noChangeAspect="1" noChangeArrowheads="1"/>
          </p:cNvPicPr>
          <p:nvPr/>
        </p:nvPicPr>
        <p:blipFill>
          <a:blip r:embed="rId5" cstate="print"/>
          <a:srcRect l="51299" t="35280" r="34661" b="56080"/>
          <a:stretch>
            <a:fillRect/>
          </a:stretch>
        </p:blipFill>
        <p:spPr bwMode="auto">
          <a:xfrm>
            <a:off x="323528" y="0"/>
            <a:ext cx="1188807" cy="548680"/>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l="3506" t="22320" r="23321" b="24401"/>
          <a:stretch>
            <a:fillRect/>
          </a:stretch>
        </p:blipFill>
        <p:spPr bwMode="auto">
          <a:xfrm>
            <a:off x="3491880" y="188640"/>
            <a:ext cx="1872208" cy="102240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srcRect/>
          <a:stretch>
            <a:fillRect/>
          </a:stretch>
        </p:blipFill>
        <p:spPr bwMode="auto">
          <a:xfrm>
            <a:off x="3491880" y="3068960"/>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13" name="Picture 12"/>
          <p:cNvPicPr>
            <a:picLocks noChangeAspect="1" noChangeArrowheads="1"/>
          </p:cNvPicPr>
          <p:nvPr/>
        </p:nvPicPr>
        <p:blipFill>
          <a:blip r:embed="rId4" cstate="print"/>
          <a:srcRect/>
          <a:stretch>
            <a:fillRect/>
          </a:stretch>
        </p:blipFill>
        <p:spPr bwMode="auto">
          <a:xfrm>
            <a:off x="2267744" y="3068960"/>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12" name="Picture 11"/>
          <p:cNvPicPr>
            <a:picLocks noChangeAspect="1" noChangeArrowheads="1"/>
          </p:cNvPicPr>
          <p:nvPr/>
        </p:nvPicPr>
        <p:blipFill>
          <a:blip r:embed="rId5" cstate="print"/>
          <a:srcRect/>
          <a:stretch>
            <a:fillRect/>
          </a:stretch>
        </p:blipFill>
        <p:spPr bwMode="auto">
          <a:xfrm>
            <a:off x="3491880" y="2060848"/>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11" name="Picture 10"/>
          <p:cNvPicPr>
            <a:picLocks noChangeAspect="1" noChangeArrowheads="1"/>
          </p:cNvPicPr>
          <p:nvPr/>
        </p:nvPicPr>
        <p:blipFill>
          <a:blip r:embed="rId6" cstate="print"/>
          <a:srcRect/>
          <a:stretch>
            <a:fillRect/>
          </a:stretch>
        </p:blipFill>
        <p:spPr bwMode="auto">
          <a:xfrm>
            <a:off x="2267744" y="2060848"/>
            <a:ext cx="1152128" cy="648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pic>
        <p:nvPicPr>
          <p:cNvPr id="4098" name="Picture 2"/>
          <p:cNvPicPr>
            <a:picLocks noChangeAspect="1" noChangeArrowheads="1"/>
          </p:cNvPicPr>
          <p:nvPr/>
        </p:nvPicPr>
        <p:blipFill>
          <a:blip r:embed="rId7" cstate="print"/>
          <a:srcRect l="51839" t="35874" r="28181" b="56206"/>
          <a:stretch>
            <a:fillRect/>
          </a:stretch>
        </p:blipFill>
        <p:spPr bwMode="auto">
          <a:xfrm>
            <a:off x="4788024" y="2276872"/>
            <a:ext cx="2664296" cy="792088"/>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2168574" y="6144459"/>
            <a:ext cx="6579890" cy="734572"/>
          </a:xfrm>
          <a:prstGeom prst="rect">
            <a:avLst/>
          </a:prstGeom>
          <a:noFill/>
          <a:ln w="9525">
            <a:noFill/>
            <a:miter lim="800000"/>
            <a:headEnd/>
            <a:tailEnd/>
          </a:ln>
          <a:effectLst/>
        </p:spPr>
      </p:pic>
      <p:pic>
        <p:nvPicPr>
          <p:cNvPr id="15" name="Picture 3"/>
          <p:cNvPicPr>
            <a:picLocks noChangeAspect="1" noChangeArrowheads="1"/>
          </p:cNvPicPr>
          <p:nvPr/>
        </p:nvPicPr>
        <p:blipFill>
          <a:blip r:embed="rId9" cstate="print"/>
          <a:srcRect/>
          <a:stretch>
            <a:fillRect/>
          </a:stretch>
        </p:blipFill>
        <p:spPr bwMode="auto">
          <a:xfrm>
            <a:off x="8244408" y="5990034"/>
            <a:ext cx="790575" cy="895350"/>
          </a:xfrm>
          <a:prstGeom prst="rect">
            <a:avLst/>
          </a:prstGeom>
          <a:noFill/>
          <a:ln w="9525">
            <a:noFill/>
            <a:miter lim="800000"/>
            <a:headEnd/>
            <a:tailEnd/>
          </a:ln>
          <a:effectLst/>
        </p:spPr>
      </p:pic>
      <p:pic>
        <p:nvPicPr>
          <p:cNvPr id="17" name="Picture 2"/>
          <p:cNvPicPr>
            <a:picLocks noChangeAspect="1" noChangeArrowheads="1"/>
          </p:cNvPicPr>
          <p:nvPr/>
        </p:nvPicPr>
        <p:blipFill>
          <a:blip r:embed="rId8" cstate="print"/>
          <a:srcRect/>
          <a:stretch>
            <a:fillRect/>
          </a:stretch>
        </p:blipFill>
        <p:spPr bwMode="auto">
          <a:xfrm>
            <a:off x="2051720" y="6123428"/>
            <a:ext cx="6579890" cy="734572"/>
          </a:xfrm>
          <a:prstGeom prst="rect">
            <a:avLst/>
          </a:prstGeom>
          <a:noFill/>
          <a:ln w="9525">
            <a:noFill/>
            <a:miter lim="800000"/>
            <a:headEnd/>
            <a:tailEnd/>
          </a:ln>
          <a:effectLst/>
        </p:spPr>
      </p:pic>
      <p:pic>
        <p:nvPicPr>
          <p:cNvPr id="18" name="Picture 3"/>
          <p:cNvPicPr>
            <a:picLocks noChangeAspect="1" noChangeArrowheads="1"/>
          </p:cNvPicPr>
          <p:nvPr/>
        </p:nvPicPr>
        <p:blipFill>
          <a:blip r:embed="rId9" cstate="print"/>
          <a:srcRect/>
          <a:stretch>
            <a:fillRect/>
          </a:stretch>
        </p:blipFill>
        <p:spPr bwMode="auto">
          <a:xfrm>
            <a:off x="8244408" y="5990034"/>
            <a:ext cx="790575" cy="895350"/>
          </a:xfrm>
          <a:prstGeom prst="rect">
            <a:avLst/>
          </a:prstGeom>
          <a:noFill/>
          <a:ln w="9525">
            <a:noFill/>
            <a:miter lim="800000"/>
            <a:headEnd/>
            <a:tailEnd/>
          </a:ln>
          <a:effectLst/>
        </p:spPr>
      </p:pic>
      <p:pic>
        <p:nvPicPr>
          <p:cNvPr id="19" name="Image 18" descr="accroche.jpg"/>
          <p:cNvPicPr>
            <a:picLocks noChangeAspect="1"/>
          </p:cNvPicPr>
          <p:nvPr/>
        </p:nvPicPr>
        <p:blipFill>
          <a:blip r:embed="rId10" cstate="print"/>
          <a:srcRect l="-3366" t="57599"/>
          <a:stretch>
            <a:fillRect/>
          </a:stretch>
        </p:blipFill>
        <p:spPr>
          <a:xfrm>
            <a:off x="0" y="6381328"/>
            <a:ext cx="2736304" cy="276657"/>
          </a:xfrm>
          <a:prstGeom prst="rect">
            <a:avLst/>
          </a:prstGeom>
        </p:spPr>
      </p:pic>
      <p:pic>
        <p:nvPicPr>
          <p:cNvPr id="16" name="Picture 2"/>
          <p:cNvPicPr>
            <a:picLocks noChangeAspect="1" noChangeArrowheads="1"/>
          </p:cNvPicPr>
          <p:nvPr/>
        </p:nvPicPr>
        <p:blipFill>
          <a:blip r:embed="rId11" cstate="print"/>
          <a:srcRect b="44762"/>
          <a:stretch>
            <a:fillRect/>
          </a:stretch>
        </p:blipFill>
        <p:spPr bwMode="auto">
          <a:xfrm>
            <a:off x="0" y="188640"/>
            <a:ext cx="2880320" cy="38523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O1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259632" y="1340768"/>
            <a:ext cx="6689259" cy="3762709"/>
          </a:xfrm>
          <a:prstGeom prst="rect">
            <a:avLst/>
          </a:prstGeom>
        </p:spPr>
      </p:pic>
      <p:pic>
        <p:nvPicPr>
          <p:cNvPr id="7" name="Picture 2"/>
          <p:cNvPicPr>
            <a:picLocks noChangeAspect="1" noChangeArrowheads="1"/>
          </p:cNvPicPr>
          <p:nvPr/>
        </p:nvPicPr>
        <p:blipFill>
          <a:blip r:embed="rId7"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3780" t="22194" r="23861" b="23807"/>
          <a:stretch>
            <a:fillRect/>
          </a:stretch>
        </p:blipFill>
        <p:spPr bwMode="auto">
          <a:xfrm>
            <a:off x="2771800" y="620688"/>
            <a:ext cx="3216357" cy="1800200"/>
          </a:xfrm>
          <a:prstGeom prst="rect">
            <a:avLst/>
          </a:prstGeom>
          <a:noFill/>
          <a:ln w="9525">
            <a:noFill/>
            <a:miter lim="800000"/>
            <a:headEnd/>
            <a:tailEnd/>
          </a:ln>
        </p:spPr>
      </p:pic>
      <p:pic>
        <p:nvPicPr>
          <p:cNvPr id="4" name="Picture 3"/>
          <p:cNvPicPr>
            <a:picLocks noChangeAspect="1" noChangeArrowheads="1"/>
          </p:cNvPicPr>
          <p:nvPr/>
        </p:nvPicPr>
        <p:blipFill>
          <a:blip r:embed="rId4" cstate="print">
            <a:clrChange>
              <a:clrFrom>
                <a:srgbClr val="FFFCFF"/>
              </a:clrFrom>
              <a:clrTo>
                <a:srgbClr val="FFFCFF">
                  <a:alpha val="0"/>
                </a:srgbClr>
              </a:clrTo>
            </a:clrChange>
          </a:blip>
          <a:srcRect/>
          <a:stretch>
            <a:fillRect/>
          </a:stretch>
        </p:blipFill>
        <p:spPr bwMode="auto">
          <a:xfrm>
            <a:off x="6215302" y="5814903"/>
            <a:ext cx="228906" cy="216024"/>
          </a:xfrm>
          <a:prstGeom prst="rect">
            <a:avLst/>
          </a:prstGeom>
          <a:noFill/>
          <a:ln w="9525">
            <a:noFill/>
            <a:miter lim="800000"/>
            <a:headEnd/>
            <a:tailEnd/>
          </a:ln>
        </p:spPr>
      </p:pic>
      <p:sp>
        <p:nvSpPr>
          <p:cNvPr id="5" name="ZoneTexte 4"/>
          <p:cNvSpPr txBox="1"/>
          <p:nvPr/>
        </p:nvSpPr>
        <p:spPr>
          <a:xfrm>
            <a:off x="1043608" y="2780928"/>
            <a:ext cx="7128792" cy="954107"/>
          </a:xfrm>
          <a:prstGeom prst="rect">
            <a:avLst/>
          </a:prstGeom>
          <a:noFill/>
        </p:spPr>
        <p:txBody>
          <a:bodyPr wrap="square" rtlCol="0">
            <a:spAutoFit/>
          </a:bodyPr>
          <a:lstStyle/>
          <a:p>
            <a:pPr algn="ctr"/>
            <a:r>
              <a:rPr lang="fr-FR" sz="2800" dirty="0" smtClean="0">
                <a:solidFill>
                  <a:srgbClr val="595959"/>
                </a:solidFill>
                <a:latin typeface="Arial" pitchFamily="34" charset="0"/>
                <a:cs typeface="Arial" pitchFamily="34" charset="0"/>
              </a:rPr>
              <a:t>D’après vous, que doit cibler </a:t>
            </a:r>
            <a:r>
              <a:rPr lang="fr-FR" sz="2800" dirty="0">
                <a:solidFill>
                  <a:srgbClr val="595959"/>
                </a:solidFill>
                <a:latin typeface="Arial" pitchFamily="34" charset="0"/>
                <a:cs typeface="Arial" pitchFamily="34" charset="0"/>
              </a:rPr>
              <a:t>systématiquement l’antibiothérapie </a:t>
            </a:r>
            <a:r>
              <a:rPr lang="fr-FR" sz="2800" dirty="0" smtClean="0">
                <a:solidFill>
                  <a:srgbClr val="595959"/>
                </a:solidFill>
                <a:latin typeface="Arial" pitchFamily="34" charset="0"/>
                <a:cs typeface="Arial" pitchFamily="34" charset="0"/>
              </a:rPr>
              <a:t>?</a:t>
            </a:r>
            <a:endParaRPr lang="fr-FR" sz="2800" dirty="0">
              <a:solidFill>
                <a:srgbClr val="595959"/>
              </a:solidFill>
              <a:latin typeface="Arial" pitchFamily="34" charset="0"/>
              <a:cs typeface="Arial" pitchFamily="34" charset="0"/>
            </a:endParaRPr>
          </a:p>
        </p:txBody>
      </p:sp>
      <p:sp>
        <p:nvSpPr>
          <p:cNvPr id="6" name="Rectangle 5"/>
          <p:cNvSpPr/>
          <p:nvPr/>
        </p:nvSpPr>
        <p:spPr>
          <a:xfrm>
            <a:off x="6215302" y="4456276"/>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
        <p:nvSpPr>
          <p:cNvPr id="7" name="Rectangle 6"/>
          <p:cNvSpPr/>
          <p:nvPr/>
        </p:nvSpPr>
        <p:spPr>
          <a:xfrm>
            <a:off x="6215302" y="5104348"/>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
        <p:nvSpPr>
          <p:cNvPr id="8" name="Rectangle 7"/>
          <p:cNvSpPr/>
          <p:nvPr/>
        </p:nvSpPr>
        <p:spPr>
          <a:xfrm>
            <a:off x="6215302" y="5824428"/>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pic>
        <p:nvPicPr>
          <p:cNvPr id="9" name="Picture 2"/>
          <p:cNvPicPr>
            <a:picLocks noChangeAspect="1" noChangeArrowheads="1"/>
          </p:cNvPicPr>
          <p:nvPr/>
        </p:nvPicPr>
        <p:blipFill>
          <a:blip r:embed="rId5" cstate="print"/>
          <a:srcRect/>
          <a:stretch>
            <a:fillRect/>
          </a:stretch>
        </p:blipFill>
        <p:spPr bwMode="auto">
          <a:xfrm>
            <a:off x="1475656" y="4869160"/>
            <a:ext cx="289318" cy="288032"/>
          </a:xfrm>
          <a:prstGeom prst="rect">
            <a:avLst/>
          </a:prstGeom>
          <a:noFill/>
          <a:ln w="9525">
            <a:noFill/>
            <a:miter lim="800000"/>
            <a:headEnd/>
            <a:tailEnd/>
          </a:ln>
        </p:spPr>
      </p:pic>
      <p:sp>
        <p:nvSpPr>
          <p:cNvPr id="12" name="Rectangle 11"/>
          <p:cNvSpPr/>
          <p:nvPr/>
        </p:nvSpPr>
        <p:spPr>
          <a:xfrm>
            <a:off x="2123728" y="5752420"/>
            <a:ext cx="4572000" cy="369332"/>
          </a:xfrm>
          <a:prstGeom prst="rect">
            <a:avLst/>
          </a:prstGeom>
        </p:spPr>
        <p:txBody>
          <a:bodyPr>
            <a:spAutoFit/>
          </a:bodyPr>
          <a:lstStyle/>
          <a:p>
            <a:pPr marL="266700" lvl="0" indent="-266700" algn="just">
              <a:buBlip>
                <a:blip r:embed="rId6"/>
              </a:buBlip>
            </a:pPr>
            <a:r>
              <a:rPr lang="fr-FR" i="1" dirty="0" smtClean="0">
                <a:solidFill>
                  <a:schemeClr val="tx1">
                    <a:lumMod val="65000"/>
                    <a:lumOff val="35000"/>
                  </a:schemeClr>
                </a:solidFill>
                <a:latin typeface="Arial" pitchFamily="34" charset="0"/>
                <a:cs typeface="Arial" pitchFamily="34" charset="0"/>
              </a:rPr>
              <a:t>Le pneumocoque</a:t>
            </a:r>
            <a:endParaRPr lang="fr-FR" i="1" dirty="0">
              <a:solidFill>
                <a:schemeClr val="tx1">
                  <a:lumMod val="65000"/>
                  <a:lumOff val="35000"/>
                </a:schemeClr>
              </a:solidFill>
              <a:latin typeface="Arial" pitchFamily="34" charset="0"/>
              <a:cs typeface="Arial" pitchFamily="34" charset="0"/>
            </a:endParaRPr>
          </a:p>
        </p:txBody>
      </p:sp>
      <p:sp>
        <p:nvSpPr>
          <p:cNvPr id="13" name="Rectangle 12"/>
          <p:cNvSpPr/>
          <p:nvPr/>
        </p:nvSpPr>
        <p:spPr>
          <a:xfrm>
            <a:off x="2123728" y="5032340"/>
            <a:ext cx="4032448" cy="369332"/>
          </a:xfrm>
          <a:prstGeom prst="rect">
            <a:avLst/>
          </a:prstGeom>
        </p:spPr>
        <p:txBody>
          <a:bodyPr wrap="square">
            <a:spAutoFit/>
          </a:bodyPr>
          <a:lstStyle/>
          <a:p>
            <a:pPr marL="266700" lvl="0" indent="-266700" algn="just">
              <a:buBlip>
                <a:blip r:embed="rId6"/>
              </a:buBlip>
            </a:pPr>
            <a:r>
              <a:rPr lang="fr-FR" i="1" dirty="0" err="1" smtClean="0">
                <a:solidFill>
                  <a:schemeClr val="tx1">
                    <a:lumMod val="65000"/>
                    <a:lumOff val="35000"/>
                  </a:schemeClr>
                </a:solidFill>
                <a:latin typeface="Arial" pitchFamily="34" charset="0"/>
                <a:cs typeface="Arial" pitchFamily="34" charset="0"/>
              </a:rPr>
              <a:t>Mycoplasma</a:t>
            </a:r>
            <a:r>
              <a:rPr lang="fr-FR" i="1" dirty="0" smtClean="0">
                <a:solidFill>
                  <a:schemeClr val="tx1">
                    <a:lumMod val="65000"/>
                    <a:lumOff val="35000"/>
                  </a:schemeClr>
                </a:solidFill>
                <a:latin typeface="Arial" pitchFamily="34" charset="0"/>
                <a:cs typeface="Arial" pitchFamily="34" charset="0"/>
              </a:rPr>
              <a:t> </a:t>
            </a:r>
            <a:r>
              <a:rPr lang="fr-FR" i="1" dirty="0" err="1" smtClean="0">
                <a:solidFill>
                  <a:schemeClr val="tx1">
                    <a:lumMod val="65000"/>
                    <a:lumOff val="35000"/>
                  </a:schemeClr>
                </a:solidFill>
                <a:latin typeface="Arial" pitchFamily="34" charset="0"/>
                <a:cs typeface="Arial" pitchFamily="34" charset="0"/>
              </a:rPr>
              <a:t>pneumoniae</a:t>
            </a:r>
            <a:endParaRPr lang="fr-FR" i="1" dirty="0">
              <a:solidFill>
                <a:schemeClr val="tx1">
                  <a:lumMod val="65000"/>
                  <a:lumOff val="35000"/>
                </a:schemeClr>
              </a:solidFill>
              <a:latin typeface="Arial" pitchFamily="34" charset="0"/>
              <a:cs typeface="Arial" pitchFamily="34" charset="0"/>
            </a:endParaRPr>
          </a:p>
        </p:txBody>
      </p:sp>
      <p:sp>
        <p:nvSpPr>
          <p:cNvPr id="14" name="Rectangle 13"/>
          <p:cNvSpPr/>
          <p:nvPr/>
        </p:nvSpPr>
        <p:spPr>
          <a:xfrm>
            <a:off x="2123728" y="4365104"/>
            <a:ext cx="4032448" cy="369332"/>
          </a:xfrm>
          <a:prstGeom prst="rect">
            <a:avLst/>
          </a:prstGeom>
        </p:spPr>
        <p:txBody>
          <a:bodyPr wrap="square">
            <a:spAutoFit/>
          </a:bodyPr>
          <a:lstStyle/>
          <a:p>
            <a:pPr marL="266700" lvl="0" indent="-266700" algn="just">
              <a:buBlip>
                <a:blip r:embed="rId6"/>
              </a:buBlip>
            </a:pPr>
            <a:r>
              <a:rPr lang="fr-FR" i="1" dirty="0" err="1" smtClean="0">
                <a:solidFill>
                  <a:schemeClr val="tx1">
                    <a:lumMod val="65000"/>
                    <a:lumOff val="35000"/>
                  </a:schemeClr>
                </a:solidFill>
                <a:latin typeface="Arial" pitchFamily="34" charset="0"/>
                <a:cs typeface="Arial" pitchFamily="34" charset="0"/>
              </a:rPr>
              <a:t>Legionella</a:t>
            </a:r>
            <a:r>
              <a:rPr lang="fr-FR" i="1" dirty="0" smtClean="0">
                <a:solidFill>
                  <a:schemeClr val="tx1">
                    <a:lumMod val="65000"/>
                    <a:lumOff val="35000"/>
                  </a:schemeClr>
                </a:solidFill>
                <a:latin typeface="Arial" pitchFamily="34" charset="0"/>
                <a:cs typeface="Arial" pitchFamily="34" charset="0"/>
              </a:rPr>
              <a:t> </a:t>
            </a:r>
            <a:r>
              <a:rPr lang="fr-FR" i="1" dirty="0" err="1" smtClean="0">
                <a:solidFill>
                  <a:schemeClr val="tx1">
                    <a:lumMod val="65000"/>
                    <a:lumOff val="35000"/>
                  </a:schemeClr>
                </a:solidFill>
                <a:latin typeface="Arial" pitchFamily="34" charset="0"/>
                <a:cs typeface="Arial" pitchFamily="34" charset="0"/>
              </a:rPr>
              <a:t>pneumophila</a:t>
            </a:r>
            <a:endParaRPr lang="fr-FR" i="1" dirty="0">
              <a:solidFill>
                <a:schemeClr val="tx1">
                  <a:lumMod val="65000"/>
                  <a:lumOff val="35000"/>
                </a:schemeClr>
              </a:solidFill>
              <a:latin typeface="Arial" pitchFamily="34" charset="0"/>
              <a:cs typeface="Arial" pitchFamily="34" charset="0"/>
            </a:endParaRPr>
          </a:p>
        </p:txBody>
      </p:sp>
      <p:pic>
        <p:nvPicPr>
          <p:cNvPr id="17" name="Picture 2"/>
          <p:cNvPicPr>
            <a:picLocks noChangeAspect="1" noChangeArrowheads="1"/>
          </p:cNvPicPr>
          <p:nvPr/>
        </p:nvPicPr>
        <p:blipFill>
          <a:blip r:embed="rId7" cstate="print"/>
          <a:srcRect l="51839" t="35874" r="28181" b="56206"/>
          <a:stretch>
            <a:fillRect/>
          </a:stretch>
        </p:blipFill>
        <p:spPr bwMode="auto">
          <a:xfrm>
            <a:off x="251520" y="0"/>
            <a:ext cx="1845560" cy="548680"/>
          </a:xfrm>
          <a:prstGeom prst="rect">
            <a:avLst/>
          </a:prstGeom>
          <a:noFill/>
          <a:ln w="9525">
            <a:noFill/>
            <a:miter lim="800000"/>
            <a:headEnd/>
            <a:tailEnd/>
          </a:ln>
        </p:spPr>
      </p:pic>
    </p:spTree>
    <p:extLst>
      <p:ext uri="{BB962C8B-B14F-4D97-AF65-F5344CB8AC3E}">
        <p14:creationId xmlns:p14="http://schemas.microsoft.com/office/powerpoint/2010/main" val="93173108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339752" y="5373216"/>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pic>
        <p:nvPicPr>
          <p:cNvPr id="3" name="UR1v2.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403648" y="1340768"/>
            <a:ext cx="6668999" cy="3751312"/>
          </a:xfrm>
          <a:prstGeom prst="rect">
            <a:avLst/>
          </a:prstGeom>
        </p:spPr>
      </p:pic>
      <p:sp>
        <p:nvSpPr>
          <p:cNvPr id="4" name="Bouton d'action : Accueil 3">
            <a:hlinkClick r:id="rId6" action="ppaction://hlinksldjump" highlightClick="1"/>
          </p:cNvPr>
          <p:cNvSpPr/>
          <p:nvPr/>
        </p:nvSpPr>
        <p:spPr>
          <a:xfrm>
            <a:off x="8676456" y="95250"/>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3780" t="22194" r="23861" b="23807"/>
          <a:stretch>
            <a:fillRect/>
          </a:stretch>
        </p:blipFill>
        <p:spPr bwMode="auto">
          <a:xfrm>
            <a:off x="2771800" y="620688"/>
            <a:ext cx="3216357" cy="1800200"/>
          </a:xfrm>
          <a:prstGeom prst="rect">
            <a:avLst/>
          </a:prstGeom>
          <a:noFill/>
          <a:ln w="9525">
            <a:noFill/>
            <a:miter lim="800000"/>
            <a:headEnd/>
            <a:tailEnd/>
          </a:ln>
        </p:spPr>
      </p:pic>
      <p:sp>
        <p:nvSpPr>
          <p:cNvPr id="5" name="ZoneTexte 4"/>
          <p:cNvSpPr txBox="1"/>
          <p:nvPr/>
        </p:nvSpPr>
        <p:spPr>
          <a:xfrm>
            <a:off x="1187624" y="2780928"/>
            <a:ext cx="6912768" cy="1815882"/>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D’après vous, en cas d’échec des </a:t>
            </a:r>
            <a:r>
              <a:rPr lang="fr-FR" sz="2800" dirty="0" err="1" smtClean="0">
                <a:solidFill>
                  <a:schemeClr val="tx1">
                    <a:lumMod val="65000"/>
                    <a:lumOff val="35000"/>
                  </a:schemeClr>
                </a:solidFill>
                <a:latin typeface="Arial" pitchFamily="34" charset="0"/>
                <a:cs typeface="Arial" pitchFamily="34" charset="0"/>
              </a:rPr>
              <a:t>Bétalactamines</a:t>
            </a:r>
            <a:r>
              <a:rPr lang="fr-FR" sz="2800" dirty="0" smtClean="0">
                <a:solidFill>
                  <a:schemeClr val="tx1">
                    <a:lumMod val="65000"/>
                    <a:lumOff val="35000"/>
                  </a:schemeClr>
                </a:solidFill>
                <a:latin typeface="Arial" pitchFamily="34" charset="0"/>
                <a:cs typeface="Arial" pitchFamily="34" charset="0"/>
              </a:rPr>
              <a:t> ou de signes extra pulmonaires, la légionellose doit elle être évoquée?</a:t>
            </a:r>
            <a:endParaRPr lang="fr-FR" sz="2800" dirty="0">
              <a:solidFill>
                <a:schemeClr val="tx1">
                  <a:lumMod val="65000"/>
                  <a:lumOff val="35000"/>
                </a:schemeClr>
              </a:solidFill>
              <a:latin typeface="Arial" pitchFamily="34" charset="0"/>
              <a:cs typeface="Arial" pitchFamily="34" charset="0"/>
            </a:endParaRPr>
          </a:p>
        </p:txBody>
      </p:sp>
      <p:pic>
        <p:nvPicPr>
          <p:cNvPr id="9" name="Picture 2"/>
          <p:cNvPicPr>
            <a:picLocks noChangeAspect="1" noChangeArrowheads="1"/>
          </p:cNvPicPr>
          <p:nvPr/>
        </p:nvPicPr>
        <p:blipFill>
          <a:blip r:embed="rId4" cstate="print"/>
          <a:srcRect/>
          <a:stretch>
            <a:fillRect/>
          </a:stretch>
        </p:blipFill>
        <p:spPr bwMode="auto">
          <a:xfrm>
            <a:off x="4355977" y="6165304"/>
            <a:ext cx="361648" cy="360040"/>
          </a:xfrm>
          <a:prstGeom prst="rect">
            <a:avLst/>
          </a:prstGeom>
          <a:noFill/>
          <a:ln w="9525">
            <a:noFill/>
            <a:miter lim="800000"/>
            <a:headEnd/>
            <a:tailEnd/>
          </a:ln>
        </p:spPr>
      </p:pic>
      <p:sp>
        <p:nvSpPr>
          <p:cNvPr id="15" name="Rectangle 14"/>
          <p:cNvSpPr/>
          <p:nvPr/>
        </p:nvSpPr>
        <p:spPr>
          <a:xfrm>
            <a:off x="3347864" y="5301208"/>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OUI</a:t>
            </a:r>
            <a:endParaRPr lang="fr-FR" dirty="0">
              <a:solidFill>
                <a:schemeClr val="tx1">
                  <a:lumMod val="65000"/>
                  <a:lumOff val="35000"/>
                </a:schemeClr>
              </a:solidFill>
              <a:latin typeface="Arial" pitchFamily="34" charset="0"/>
              <a:cs typeface="Arial" pitchFamily="34" charset="0"/>
            </a:endParaRPr>
          </a:p>
        </p:txBody>
      </p:sp>
      <p:sp>
        <p:nvSpPr>
          <p:cNvPr id="16" name="Rectangle 15"/>
          <p:cNvSpPr/>
          <p:nvPr/>
        </p:nvSpPr>
        <p:spPr>
          <a:xfrm>
            <a:off x="5004048" y="5301208"/>
            <a:ext cx="792088" cy="288032"/>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NON</a:t>
            </a:r>
            <a:endParaRPr lang="fr-FR" dirty="0">
              <a:solidFill>
                <a:schemeClr val="tx1">
                  <a:lumMod val="65000"/>
                  <a:lumOff val="35000"/>
                </a:schemeClr>
              </a:solidFill>
              <a:latin typeface="Arial" pitchFamily="34" charset="0"/>
              <a:cs typeface="Arial" pitchFamily="34" charset="0"/>
            </a:endParaRPr>
          </a:p>
        </p:txBody>
      </p:sp>
      <p:pic>
        <p:nvPicPr>
          <p:cNvPr id="8" name="Picture 2"/>
          <p:cNvPicPr>
            <a:picLocks noChangeAspect="1" noChangeArrowheads="1"/>
          </p:cNvPicPr>
          <p:nvPr/>
        </p:nvPicPr>
        <p:blipFill>
          <a:blip r:embed="rId5" cstate="print"/>
          <a:srcRect l="51839" t="35874" r="28181" b="56206"/>
          <a:stretch>
            <a:fillRect/>
          </a:stretch>
        </p:blipFill>
        <p:spPr bwMode="auto">
          <a:xfrm>
            <a:off x="251520" y="0"/>
            <a:ext cx="1845560" cy="548680"/>
          </a:xfrm>
          <a:prstGeom prst="rect">
            <a:avLst/>
          </a:prstGeom>
          <a:noFill/>
          <a:ln w="9525">
            <a:noFill/>
            <a:miter lim="800000"/>
            <a:headEnd/>
            <a:tailEnd/>
          </a:ln>
        </p:spPr>
      </p:pic>
    </p:spTree>
    <p:extLst>
      <p:ext uri="{BB962C8B-B14F-4D97-AF65-F5344CB8AC3E}">
        <p14:creationId xmlns:p14="http://schemas.microsoft.com/office/powerpoint/2010/main" val="3404122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33CC33"/>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3780" t="22194" r="23861" b="23807"/>
          <a:stretch>
            <a:fillRect/>
          </a:stretch>
        </p:blipFill>
        <p:spPr bwMode="auto">
          <a:xfrm>
            <a:off x="2843808" y="620688"/>
            <a:ext cx="3216357" cy="1800200"/>
          </a:xfrm>
          <a:prstGeom prst="rect">
            <a:avLst/>
          </a:prstGeom>
          <a:noFill/>
          <a:ln w="9525">
            <a:noFill/>
            <a:miter lim="800000"/>
            <a:headEnd/>
            <a:tailEnd/>
          </a:ln>
        </p:spPr>
      </p:pic>
      <p:sp>
        <p:nvSpPr>
          <p:cNvPr id="5" name="ZoneTexte 4"/>
          <p:cNvSpPr txBox="1"/>
          <p:nvPr/>
        </p:nvSpPr>
        <p:spPr>
          <a:xfrm>
            <a:off x="1259632" y="2996952"/>
            <a:ext cx="6840760" cy="1384995"/>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Dans le cas d’une pneumonie d’inhalation, quel est le protocole à privilégier ?</a:t>
            </a:r>
            <a:endParaRPr lang="fr-FR" sz="2800" dirty="0">
              <a:solidFill>
                <a:schemeClr val="tx1">
                  <a:lumMod val="65000"/>
                  <a:lumOff val="35000"/>
                </a:schemeClr>
              </a:solidFill>
              <a:latin typeface="Arial" pitchFamily="34" charset="0"/>
              <a:cs typeface="Arial" pitchFamily="34" charset="0"/>
            </a:endParaRPr>
          </a:p>
        </p:txBody>
      </p:sp>
      <p:pic>
        <p:nvPicPr>
          <p:cNvPr id="6" name="Picture 2"/>
          <p:cNvPicPr>
            <a:picLocks noChangeAspect="1" noChangeArrowheads="1"/>
          </p:cNvPicPr>
          <p:nvPr/>
        </p:nvPicPr>
        <p:blipFill>
          <a:blip r:embed="rId4" cstate="print"/>
          <a:srcRect l="51839" t="35874" r="28181" b="56206"/>
          <a:stretch>
            <a:fillRect/>
          </a:stretch>
        </p:blipFill>
        <p:spPr bwMode="auto">
          <a:xfrm>
            <a:off x="251520" y="0"/>
            <a:ext cx="1845560" cy="548680"/>
          </a:xfrm>
          <a:prstGeom prst="rect">
            <a:avLst/>
          </a:prstGeom>
          <a:noFill/>
          <a:ln w="9525">
            <a:noFill/>
            <a:miter lim="800000"/>
            <a:headEnd/>
            <a:tailEnd/>
          </a:ln>
        </p:spPr>
      </p:pic>
    </p:spTree>
    <p:extLst>
      <p:ext uri="{BB962C8B-B14F-4D97-AF65-F5344CB8AC3E}">
        <p14:creationId xmlns:p14="http://schemas.microsoft.com/office/powerpoint/2010/main" val="81898754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624" y="980728"/>
            <a:ext cx="6840760" cy="5112568"/>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403648" y="1628800"/>
            <a:ext cx="6696744" cy="4801314"/>
          </a:xfrm>
          <a:prstGeom prst="rect">
            <a:avLst/>
          </a:prstGeom>
          <a:noFill/>
        </p:spPr>
        <p:txBody>
          <a:bodyPr wrap="square" rtlCol="0">
            <a:spAutoFit/>
          </a:bodyPr>
          <a:lstStyle/>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L’antibiothérapie doit cibler systématiquement le pneumocoque</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Des bacilles Gram négatif peuvent être en cause justifiant l’association de l’acide </a:t>
            </a:r>
            <a:r>
              <a:rPr lang="fr-FR" dirty="0" err="1" smtClean="0">
                <a:solidFill>
                  <a:schemeClr val="tx1">
                    <a:lumMod val="65000"/>
                    <a:lumOff val="35000"/>
                  </a:schemeClr>
                </a:solidFill>
                <a:latin typeface="Arial" pitchFamily="34" charset="0"/>
                <a:cs typeface="Arial" pitchFamily="34" charset="0"/>
              </a:rPr>
              <a:t>clavulanique</a:t>
            </a:r>
            <a:r>
              <a:rPr lang="fr-FR" dirty="0" smtClean="0">
                <a:solidFill>
                  <a:schemeClr val="tx1">
                    <a:lumMod val="65000"/>
                    <a:lumOff val="35000"/>
                  </a:schemeClr>
                </a:solidFill>
                <a:latin typeface="Arial" pitchFamily="34" charset="0"/>
                <a:cs typeface="Arial" pitchFamily="34" charset="0"/>
              </a:rPr>
              <a:t> ou l’usage de </a:t>
            </a:r>
            <a:r>
              <a:rPr lang="fr-FR" dirty="0" err="1" smtClean="0">
                <a:solidFill>
                  <a:schemeClr val="tx1">
                    <a:lumMod val="65000"/>
                    <a:lumOff val="35000"/>
                  </a:schemeClr>
                </a:solidFill>
                <a:latin typeface="Arial" pitchFamily="34" charset="0"/>
                <a:cs typeface="Arial" pitchFamily="34" charset="0"/>
              </a:rPr>
              <a:t>Ceftriaxone</a:t>
            </a: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légionellose doit être évoquée si cas groupés, en cas de signes extra pulmonaires ou d’échec des </a:t>
            </a:r>
            <a:r>
              <a:rPr lang="fr-FR" dirty="0" err="1" smtClean="0">
                <a:solidFill>
                  <a:schemeClr val="tx1">
                    <a:lumMod val="65000"/>
                    <a:lumOff val="35000"/>
                  </a:schemeClr>
                </a:solidFill>
                <a:latin typeface="Arial" pitchFamily="34" charset="0"/>
                <a:cs typeface="Arial" pitchFamily="34" charset="0"/>
              </a:rPr>
              <a:t>Bétalactamines</a:t>
            </a:r>
            <a:r>
              <a:rPr lang="fr-FR" dirty="0" smtClean="0">
                <a:solidFill>
                  <a:schemeClr val="tx1">
                    <a:lumMod val="65000"/>
                    <a:lumOff val="35000"/>
                  </a:schemeClr>
                </a:solidFill>
                <a:latin typeface="Arial" pitchFamily="34" charset="0"/>
                <a:cs typeface="Arial" pitchFamily="34" charset="0"/>
              </a:rPr>
              <a:t> (</a:t>
            </a:r>
            <a:r>
              <a:rPr lang="fr-FR" dirty="0" err="1" smtClean="0">
                <a:solidFill>
                  <a:schemeClr val="tx1">
                    <a:lumMod val="65000"/>
                    <a:lumOff val="35000"/>
                  </a:schemeClr>
                </a:solidFill>
                <a:latin typeface="Arial" pitchFamily="34" charset="0"/>
                <a:cs typeface="Arial" pitchFamily="34" charset="0"/>
              </a:rPr>
              <a:t>antigénurie</a:t>
            </a:r>
            <a:r>
              <a:rPr lang="fr-FR" dirty="0" smtClean="0">
                <a:solidFill>
                  <a:schemeClr val="tx1">
                    <a:lumMod val="65000"/>
                    <a:lumOff val="35000"/>
                  </a:schemeClr>
                </a:solidFill>
                <a:latin typeface="Arial" pitchFamily="34" charset="0"/>
                <a:cs typeface="Arial" pitchFamily="34" charset="0"/>
              </a:rPr>
              <a:t> à rechercher)</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Les bactéries intra cellulaires telles que </a:t>
            </a:r>
            <a:r>
              <a:rPr lang="fr-FR" dirty="0" err="1" smtClean="0">
                <a:solidFill>
                  <a:schemeClr val="tx1">
                    <a:lumMod val="65000"/>
                    <a:lumOff val="35000"/>
                  </a:schemeClr>
                </a:solidFill>
                <a:latin typeface="Arial" pitchFamily="34" charset="0"/>
                <a:cs typeface="Arial" pitchFamily="34" charset="0"/>
              </a:rPr>
              <a:t>Mycoplasma</a:t>
            </a:r>
            <a:r>
              <a:rPr lang="fr-FR" dirty="0" smtClean="0">
                <a:solidFill>
                  <a:schemeClr val="tx1">
                    <a:lumMod val="65000"/>
                    <a:lumOff val="35000"/>
                  </a:schemeClr>
                </a:solidFill>
                <a:latin typeface="Arial" pitchFamily="34" charset="0"/>
                <a:cs typeface="Arial" pitchFamily="34" charset="0"/>
              </a:rPr>
              <a:t> </a:t>
            </a:r>
            <a:r>
              <a:rPr lang="fr-FR" dirty="0" err="1" smtClean="0">
                <a:solidFill>
                  <a:schemeClr val="tx1">
                    <a:lumMod val="65000"/>
                    <a:lumOff val="35000"/>
                  </a:schemeClr>
                </a:solidFill>
                <a:latin typeface="Arial" pitchFamily="34" charset="0"/>
                <a:cs typeface="Arial" pitchFamily="34" charset="0"/>
              </a:rPr>
              <a:t>pneumoniae</a:t>
            </a:r>
            <a:r>
              <a:rPr lang="fr-FR" dirty="0" smtClean="0">
                <a:solidFill>
                  <a:schemeClr val="tx1">
                    <a:lumMod val="65000"/>
                    <a:lumOff val="35000"/>
                  </a:schemeClr>
                </a:solidFill>
                <a:latin typeface="Arial" pitchFamily="34" charset="0"/>
                <a:cs typeface="Arial" pitchFamily="34" charset="0"/>
              </a:rPr>
              <a:t> et </a:t>
            </a:r>
            <a:r>
              <a:rPr lang="fr-FR" dirty="0" err="1" smtClean="0">
                <a:solidFill>
                  <a:schemeClr val="tx1">
                    <a:lumMod val="65000"/>
                    <a:lumOff val="35000"/>
                  </a:schemeClr>
                </a:solidFill>
                <a:latin typeface="Arial" pitchFamily="34" charset="0"/>
                <a:cs typeface="Arial" pitchFamily="34" charset="0"/>
              </a:rPr>
              <a:t>Chlamydophila</a:t>
            </a:r>
            <a:r>
              <a:rPr lang="fr-FR" dirty="0" smtClean="0">
                <a:solidFill>
                  <a:schemeClr val="tx1">
                    <a:lumMod val="65000"/>
                    <a:lumOff val="35000"/>
                  </a:schemeClr>
                </a:solidFill>
                <a:latin typeface="Arial" pitchFamily="34" charset="0"/>
                <a:cs typeface="Arial" pitchFamily="34" charset="0"/>
              </a:rPr>
              <a:t> </a:t>
            </a:r>
            <a:r>
              <a:rPr lang="fr-FR" dirty="0" err="1" smtClean="0">
                <a:solidFill>
                  <a:schemeClr val="tx1">
                    <a:lumMod val="65000"/>
                    <a:lumOff val="35000"/>
                  </a:schemeClr>
                </a:solidFill>
                <a:latin typeface="Arial" pitchFamily="34" charset="0"/>
                <a:cs typeface="Arial" pitchFamily="34" charset="0"/>
              </a:rPr>
              <a:t>pneumoniae</a:t>
            </a:r>
            <a:r>
              <a:rPr lang="fr-FR" dirty="0" smtClean="0">
                <a:solidFill>
                  <a:schemeClr val="tx1">
                    <a:lumMod val="65000"/>
                    <a:lumOff val="35000"/>
                  </a:schemeClr>
                </a:solidFill>
                <a:latin typeface="Arial" pitchFamily="34" charset="0"/>
                <a:cs typeface="Arial" pitchFamily="34" charset="0"/>
              </a:rPr>
              <a:t> sont anecdotiques en Gériatrie et ne doivent pas être ciblées en première intention.</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542925" lvl="1" indent="-276225"/>
            <a:endParaRPr lang="fr-FR" dirty="0" smtClean="0">
              <a:solidFill>
                <a:schemeClr val="tx1">
                  <a:lumMod val="65000"/>
                  <a:lumOff val="35000"/>
                </a:schemeClr>
              </a:solidFill>
              <a:latin typeface="Arial" pitchFamily="34" charset="0"/>
              <a:cs typeface="Arial" pitchFamily="34" charset="0"/>
            </a:endParaRPr>
          </a:p>
        </p:txBody>
      </p:sp>
      <p:pic>
        <p:nvPicPr>
          <p:cNvPr id="6" name="Image 5" descr="Post_it.png"/>
          <p:cNvPicPr>
            <a:picLocks noChangeAspect="1"/>
          </p:cNvPicPr>
          <p:nvPr/>
        </p:nvPicPr>
        <p:blipFill>
          <a:blip r:embed="rId4" cstate="print"/>
          <a:stretch>
            <a:fillRect/>
          </a:stretch>
        </p:blipFill>
        <p:spPr>
          <a:xfrm>
            <a:off x="467544" y="620688"/>
            <a:ext cx="1718930" cy="1139858"/>
          </a:xfrm>
          <a:prstGeom prst="rect">
            <a:avLst/>
          </a:prstGeom>
        </p:spPr>
      </p:pic>
      <p:pic>
        <p:nvPicPr>
          <p:cNvPr id="7" name="Picture 2"/>
          <p:cNvPicPr>
            <a:picLocks noChangeAspect="1" noChangeArrowheads="1"/>
          </p:cNvPicPr>
          <p:nvPr/>
        </p:nvPicPr>
        <p:blipFill>
          <a:blip r:embed="rId5"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left)">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wipe(left)">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6" end="6"/>
                                            </p:txEl>
                                          </p:spTgt>
                                        </p:tgtEl>
                                        <p:attrNameLst>
                                          <p:attrName>style.visibility</p:attrName>
                                        </p:attrNameLst>
                                      </p:cBhvr>
                                      <p:to>
                                        <p:strVal val="visible"/>
                                      </p:to>
                                    </p:set>
                                    <p:animEffect transition="in" filter="wipe(left)">
                                      <p:cBhvr>
                                        <p:cTn id="22"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lancer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O2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115616" y="1052736"/>
            <a:ext cx="7065301" cy="3974232"/>
          </a:xfrm>
          <a:prstGeom prst="rect">
            <a:avLst/>
          </a:prstGeom>
        </p:spPr>
      </p:pic>
      <p:pic>
        <p:nvPicPr>
          <p:cNvPr id="8" name="Picture 2"/>
          <p:cNvPicPr>
            <a:picLocks noChangeAspect="1" noChangeArrowheads="1"/>
          </p:cNvPicPr>
          <p:nvPr/>
        </p:nvPicPr>
        <p:blipFill>
          <a:blip r:embed="rId7"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5148064" y="5445224"/>
            <a:ext cx="228906" cy="216024"/>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l="3780" t="21600" r="23321" b="23681"/>
          <a:stretch>
            <a:fillRect/>
          </a:stretch>
        </p:blipFill>
        <p:spPr bwMode="auto">
          <a:xfrm>
            <a:off x="2915816" y="1196752"/>
            <a:ext cx="3069815" cy="1728192"/>
          </a:xfrm>
          <a:prstGeom prst="rect">
            <a:avLst/>
          </a:prstGeom>
          <a:noFill/>
          <a:ln w="9525">
            <a:noFill/>
            <a:miter lim="800000"/>
            <a:headEnd/>
            <a:tailEnd/>
          </a:ln>
        </p:spPr>
      </p:pic>
      <p:sp>
        <p:nvSpPr>
          <p:cNvPr id="3" name="ZoneTexte 2"/>
          <p:cNvSpPr txBox="1"/>
          <p:nvPr/>
        </p:nvSpPr>
        <p:spPr>
          <a:xfrm>
            <a:off x="971600" y="3140968"/>
            <a:ext cx="7344816" cy="954107"/>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D’après vous, à quel moment doit être faite la réévaluation clinique de l’efficacité ?</a:t>
            </a:r>
            <a:endParaRPr lang="fr-FR" sz="2800" dirty="0">
              <a:solidFill>
                <a:schemeClr val="tx1">
                  <a:lumMod val="65000"/>
                  <a:lumOff val="35000"/>
                </a:schemeClr>
              </a:solidFill>
              <a:latin typeface="Arial" pitchFamily="34" charset="0"/>
              <a:cs typeface="Arial" pitchFamily="34" charset="0"/>
            </a:endParaRPr>
          </a:p>
        </p:txBody>
      </p:sp>
      <p:sp>
        <p:nvSpPr>
          <p:cNvPr id="5" name="Rectangle 4"/>
          <p:cNvSpPr/>
          <p:nvPr/>
        </p:nvSpPr>
        <p:spPr>
          <a:xfrm>
            <a:off x="5154232" y="4787860"/>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
        <p:nvSpPr>
          <p:cNvPr id="6" name="Rectangle 5"/>
          <p:cNvSpPr/>
          <p:nvPr/>
        </p:nvSpPr>
        <p:spPr>
          <a:xfrm>
            <a:off x="5154232" y="543593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
        <p:nvSpPr>
          <p:cNvPr id="7" name="Rectangle 6"/>
          <p:cNvSpPr/>
          <p:nvPr/>
        </p:nvSpPr>
        <p:spPr>
          <a:xfrm>
            <a:off x="5154232" y="615601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
        <p:nvSpPr>
          <p:cNvPr id="8" name="Rectangle 7"/>
          <p:cNvSpPr/>
          <p:nvPr/>
        </p:nvSpPr>
        <p:spPr>
          <a:xfrm>
            <a:off x="1403648" y="6084004"/>
            <a:ext cx="4536504" cy="369332"/>
          </a:xfrm>
          <a:prstGeom prst="rect">
            <a:avLst/>
          </a:prstGeom>
        </p:spPr>
        <p:txBody>
          <a:bodyPr wrap="square">
            <a:spAutoFit/>
          </a:bodyPr>
          <a:lstStyle/>
          <a:p>
            <a:pPr marL="266700" lvl="0" indent="-266700" algn="just">
              <a:buBlip>
                <a:blip r:embed="rId5"/>
              </a:buBlip>
            </a:pPr>
            <a:r>
              <a:rPr lang="fr-FR" dirty="0" smtClean="0">
                <a:solidFill>
                  <a:schemeClr val="tx1">
                    <a:lumMod val="65000"/>
                    <a:lumOff val="35000"/>
                  </a:schemeClr>
                </a:solidFill>
                <a:latin typeface="Arial" pitchFamily="34" charset="0"/>
                <a:cs typeface="Arial" pitchFamily="34" charset="0"/>
              </a:rPr>
              <a:t>Au-delà de 72 H</a:t>
            </a:r>
            <a:endParaRPr lang="fr-FR" dirty="0">
              <a:solidFill>
                <a:schemeClr val="tx1">
                  <a:lumMod val="65000"/>
                  <a:lumOff val="35000"/>
                </a:schemeClr>
              </a:solidFill>
              <a:latin typeface="Arial" pitchFamily="34" charset="0"/>
              <a:cs typeface="Arial" pitchFamily="34" charset="0"/>
            </a:endParaRPr>
          </a:p>
        </p:txBody>
      </p:sp>
      <p:sp>
        <p:nvSpPr>
          <p:cNvPr id="9" name="Rectangle 8"/>
          <p:cNvSpPr/>
          <p:nvPr/>
        </p:nvSpPr>
        <p:spPr>
          <a:xfrm>
            <a:off x="1403647" y="5363924"/>
            <a:ext cx="4001141" cy="369332"/>
          </a:xfrm>
          <a:prstGeom prst="rect">
            <a:avLst/>
          </a:prstGeom>
        </p:spPr>
        <p:txBody>
          <a:bodyPr wrap="square">
            <a:spAutoFit/>
          </a:bodyPr>
          <a:lstStyle/>
          <a:p>
            <a:pPr marL="266700" lvl="0" indent="-266700" algn="just">
              <a:buBlip>
                <a:blip r:embed="rId5"/>
              </a:buBlip>
            </a:pPr>
            <a:r>
              <a:rPr lang="fr-FR" dirty="0" smtClean="0">
                <a:solidFill>
                  <a:schemeClr val="tx1">
                    <a:lumMod val="65000"/>
                    <a:lumOff val="35000"/>
                  </a:schemeClr>
                </a:solidFill>
                <a:latin typeface="Arial" pitchFamily="34" charset="0"/>
                <a:cs typeface="Arial" pitchFamily="34" charset="0"/>
              </a:rPr>
              <a:t>Entre 48h et 72h</a:t>
            </a:r>
            <a:endParaRPr lang="fr-FR" dirty="0">
              <a:solidFill>
                <a:schemeClr val="tx1">
                  <a:lumMod val="65000"/>
                  <a:lumOff val="35000"/>
                </a:schemeClr>
              </a:solidFill>
              <a:latin typeface="Arial" pitchFamily="34" charset="0"/>
              <a:cs typeface="Arial" pitchFamily="34" charset="0"/>
            </a:endParaRPr>
          </a:p>
        </p:txBody>
      </p:sp>
      <p:sp>
        <p:nvSpPr>
          <p:cNvPr id="10" name="Rectangle 9"/>
          <p:cNvSpPr/>
          <p:nvPr/>
        </p:nvSpPr>
        <p:spPr>
          <a:xfrm>
            <a:off x="1403647" y="4696688"/>
            <a:ext cx="4001141" cy="369332"/>
          </a:xfrm>
          <a:prstGeom prst="rect">
            <a:avLst/>
          </a:prstGeom>
        </p:spPr>
        <p:txBody>
          <a:bodyPr wrap="square">
            <a:spAutoFit/>
          </a:bodyPr>
          <a:lstStyle/>
          <a:p>
            <a:pPr marL="266700" lvl="0" indent="-266700" algn="just">
              <a:buBlip>
                <a:blip r:embed="rId5"/>
              </a:buBlip>
            </a:pPr>
            <a:r>
              <a:rPr lang="fr-FR" dirty="0" smtClean="0">
                <a:solidFill>
                  <a:schemeClr val="tx1">
                    <a:lumMod val="65000"/>
                    <a:lumOff val="35000"/>
                  </a:schemeClr>
                </a:solidFill>
                <a:latin typeface="Arial" pitchFamily="34" charset="0"/>
                <a:cs typeface="Arial" pitchFamily="34" charset="0"/>
              </a:rPr>
              <a:t>Dans les premières 24h</a:t>
            </a:r>
            <a:endParaRPr lang="fr-FR" dirty="0">
              <a:solidFill>
                <a:schemeClr val="tx1">
                  <a:lumMod val="65000"/>
                  <a:lumOff val="35000"/>
                </a:schemeClr>
              </a:solidFill>
              <a:latin typeface="Arial" pitchFamily="34" charset="0"/>
              <a:cs typeface="Arial" pitchFamily="34" charset="0"/>
            </a:endParaRPr>
          </a:p>
        </p:txBody>
      </p:sp>
      <p:pic>
        <p:nvPicPr>
          <p:cNvPr id="13" name="Picture 2"/>
          <p:cNvPicPr>
            <a:picLocks noChangeAspect="1" noChangeArrowheads="1"/>
          </p:cNvPicPr>
          <p:nvPr/>
        </p:nvPicPr>
        <p:blipFill>
          <a:blip r:embed="rId6" cstate="print"/>
          <a:srcRect/>
          <a:stretch>
            <a:fillRect/>
          </a:stretch>
        </p:blipFill>
        <p:spPr bwMode="auto">
          <a:xfrm>
            <a:off x="6660232" y="5157192"/>
            <a:ext cx="433977" cy="432048"/>
          </a:xfrm>
          <a:prstGeom prst="rect">
            <a:avLst/>
          </a:prstGeom>
          <a:noFill/>
          <a:ln w="9525">
            <a:noFill/>
            <a:miter lim="800000"/>
            <a:headEnd/>
            <a:tailEnd/>
          </a:ln>
        </p:spPr>
      </p:pic>
      <p:pic>
        <p:nvPicPr>
          <p:cNvPr id="15" name="Picture 2"/>
          <p:cNvPicPr>
            <a:picLocks noChangeAspect="1" noChangeArrowheads="1"/>
          </p:cNvPicPr>
          <p:nvPr/>
        </p:nvPicPr>
        <p:blipFill>
          <a:blip r:embed="rId7" cstate="print"/>
          <a:srcRect l="51839" t="35874" r="28181" b="56206"/>
          <a:stretch>
            <a:fillRect/>
          </a:stretch>
        </p:blipFill>
        <p:spPr bwMode="auto">
          <a:xfrm>
            <a:off x="251520" y="0"/>
            <a:ext cx="1845560" cy="548680"/>
          </a:xfrm>
          <a:prstGeom prst="rect">
            <a:avLst/>
          </a:prstGeom>
          <a:noFill/>
          <a:ln w="9525">
            <a:noFill/>
            <a:miter lim="800000"/>
            <a:headEnd/>
            <a:tailEnd/>
          </a:ln>
        </p:spPr>
      </p:pic>
    </p:spTree>
    <p:extLst>
      <p:ext uri="{BB962C8B-B14F-4D97-AF65-F5344CB8AC3E}">
        <p14:creationId xmlns:p14="http://schemas.microsoft.com/office/powerpoint/2010/main" val="255655029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nextCondLst>
                <p:cond evt="onClick" delay="0">
                  <p:tgtEl>
                    <p:spTgt spid="1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3780" t="21600" r="23321" b="23681"/>
          <a:stretch>
            <a:fillRect/>
          </a:stretch>
        </p:blipFill>
        <p:spPr bwMode="auto">
          <a:xfrm>
            <a:off x="2915816" y="1196752"/>
            <a:ext cx="3069815" cy="1728192"/>
          </a:xfrm>
          <a:prstGeom prst="rect">
            <a:avLst/>
          </a:prstGeom>
          <a:noFill/>
          <a:ln w="9525">
            <a:noFill/>
            <a:miter lim="800000"/>
            <a:headEnd/>
            <a:tailEnd/>
          </a:ln>
        </p:spPr>
      </p:pic>
      <p:sp>
        <p:nvSpPr>
          <p:cNvPr id="3" name="ZoneTexte 2"/>
          <p:cNvSpPr txBox="1"/>
          <p:nvPr/>
        </p:nvSpPr>
        <p:spPr>
          <a:xfrm>
            <a:off x="1259632" y="3140968"/>
            <a:ext cx="6840760" cy="954107"/>
          </a:xfrm>
          <a:prstGeom prst="rect">
            <a:avLst/>
          </a:prstGeom>
          <a:noFill/>
        </p:spPr>
        <p:txBody>
          <a:bodyPr wrap="square" rtlCol="0">
            <a:spAutoFit/>
          </a:bodyPr>
          <a:lstStyle/>
          <a:p>
            <a:pPr algn="ctr"/>
            <a:r>
              <a:rPr lang="fr-FR" sz="2800" dirty="0" smtClean="0">
                <a:solidFill>
                  <a:schemeClr val="tx1">
                    <a:lumMod val="65000"/>
                    <a:lumOff val="35000"/>
                  </a:schemeClr>
                </a:solidFill>
                <a:latin typeface="Arial" pitchFamily="34" charset="0"/>
                <a:cs typeface="Arial" pitchFamily="34" charset="0"/>
              </a:rPr>
              <a:t>Listez tous les bénéfices d’une réévaluation entre 48 et 72 heures ?</a:t>
            </a:r>
            <a:endParaRPr lang="fr-FR" sz="2800" dirty="0">
              <a:solidFill>
                <a:schemeClr val="tx1">
                  <a:lumMod val="65000"/>
                  <a:lumOff val="35000"/>
                </a:schemeClr>
              </a:solidFill>
              <a:latin typeface="Arial" pitchFamily="34" charset="0"/>
              <a:cs typeface="Arial" pitchFamily="34" charset="0"/>
            </a:endParaRPr>
          </a:p>
        </p:txBody>
      </p:sp>
      <p:pic>
        <p:nvPicPr>
          <p:cNvPr id="5" name="Picture 2"/>
          <p:cNvPicPr>
            <a:picLocks noChangeAspect="1" noChangeArrowheads="1"/>
          </p:cNvPicPr>
          <p:nvPr/>
        </p:nvPicPr>
        <p:blipFill>
          <a:blip r:embed="rId4" cstate="print"/>
          <a:srcRect l="51839" t="35874" r="28181" b="56206"/>
          <a:stretch>
            <a:fillRect/>
          </a:stretch>
        </p:blipFill>
        <p:spPr bwMode="auto">
          <a:xfrm>
            <a:off x="251520" y="0"/>
            <a:ext cx="1845560" cy="548680"/>
          </a:xfrm>
          <a:prstGeom prst="rect">
            <a:avLst/>
          </a:prstGeom>
          <a:noFill/>
          <a:ln w="9525">
            <a:noFill/>
            <a:miter lim="800000"/>
            <a:headEnd/>
            <a:tailEnd/>
          </a:ln>
        </p:spPr>
      </p:pic>
    </p:spTree>
    <p:extLst>
      <p:ext uri="{BB962C8B-B14F-4D97-AF65-F5344CB8AC3E}">
        <p14:creationId xmlns:p14="http://schemas.microsoft.com/office/powerpoint/2010/main" val="29423175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624" y="1236816"/>
            <a:ext cx="6840760" cy="4136400"/>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403648" y="1884888"/>
            <a:ext cx="6696744" cy="3693319"/>
          </a:xfrm>
          <a:prstGeom prst="rect">
            <a:avLst/>
          </a:prstGeom>
          <a:noFill/>
        </p:spPr>
        <p:txBody>
          <a:bodyPr wrap="square" rtlCol="0">
            <a:spAutoFit/>
          </a:bodyPr>
          <a:lstStyle/>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réévaluation doit être réalisée, dans l’idéal, par le prescripteur initial</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L’évaluation doit être globale</a:t>
            </a:r>
          </a:p>
          <a:p>
            <a:pPr marL="447675" indent="-180975" defTabSz="447675">
              <a:buFont typeface="Arial" pitchFamily="34" charset="0"/>
              <a:buChar char="-"/>
              <a:tabLst>
                <a:tab pos="447675" algn="l"/>
              </a:tabLst>
            </a:pPr>
            <a:r>
              <a:rPr lang="fr-FR" dirty="0" smtClean="0">
                <a:solidFill>
                  <a:schemeClr val="tx1">
                    <a:lumMod val="65000"/>
                    <a:lumOff val="35000"/>
                  </a:schemeClr>
                </a:solidFill>
                <a:latin typeface="Arial" pitchFamily="34" charset="0"/>
                <a:cs typeface="Arial" pitchFamily="34" charset="0"/>
              </a:rPr>
              <a:t>Elle vise à s’assurer de la bonne observance, de l’efficacité et de la tolérance</a:t>
            </a:r>
          </a:p>
          <a:p>
            <a:pPr marL="447675" indent="-180975" defTabSz="447675">
              <a:tabLst>
                <a:tab pos="447675" algn="l"/>
              </a:tabLst>
            </a:pPr>
            <a:endParaRPr lang="fr-FR" dirty="0" smtClean="0">
              <a:solidFill>
                <a:schemeClr val="tx1">
                  <a:lumMod val="65000"/>
                  <a:lumOff val="35000"/>
                </a:schemeClr>
              </a:solidFill>
              <a:latin typeface="Arial" pitchFamily="34" charset="0"/>
              <a:cs typeface="Arial" pitchFamily="34" charset="0"/>
            </a:endParaRPr>
          </a:p>
          <a:p>
            <a:pPr marL="266700" indent="-266700" defTabSz="447675">
              <a:buBlip>
                <a:blip r:embed="rId3"/>
              </a:buBlip>
              <a:tabLst>
                <a:tab pos="447675" algn="l"/>
              </a:tabLst>
            </a:pPr>
            <a:r>
              <a:rPr lang="fr-FR" dirty="0" smtClean="0">
                <a:solidFill>
                  <a:schemeClr val="tx1">
                    <a:lumMod val="65000"/>
                    <a:lumOff val="35000"/>
                  </a:schemeClr>
                </a:solidFill>
                <a:latin typeface="Arial" pitchFamily="34" charset="0"/>
                <a:cs typeface="Arial" pitchFamily="34" charset="0"/>
              </a:rPr>
              <a:t>Elle est l’occasion de vérifier la continuité des soins de kinésithérapie ou la nécessité d’y recourir</a:t>
            </a:r>
          </a:p>
          <a:p>
            <a:pPr marL="266700" indent="-266700" defTabSz="447675">
              <a:buBlip>
                <a:blip r:embed="rId3"/>
              </a:buBlip>
              <a:tabLst>
                <a:tab pos="447675" algn="l"/>
              </a:tabLst>
            </a:pPr>
            <a:endParaRPr lang="fr-FR" dirty="0" smtClean="0">
              <a:solidFill>
                <a:schemeClr val="tx1">
                  <a:lumMod val="65000"/>
                  <a:lumOff val="35000"/>
                </a:schemeClr>
              </a:solidFill>
              <a:latin typeface="Arial" pitchFamily="34" charset="0"/>
              <a:cs typeface="Arial" pitchFamily="34" charset="0"/>
            </a:endParaRPr>
          </a:p>
          <a:p>
            <a:pPr marL="266700" indent="-266700" defTabSz="447675">
              <a:buBlip>
                <a:blip r:embed="rId3"/>
              </a:buBlip>
              <a:tabLst>
                <a:tab pos="447675" algn="l"/>
              </a:tabLst>
            </a:pPr>
            <a:r>
              <a:rPr lang="fr-FR" dirty="0" smtClean="0">
                <a:solidFill>
                  <a:schemeClr val="tx1">
                    <a:lumMod val="65000"/>
                    <a:lumOff val="35000"/>
                  </a:schemeClr>
                </a:solidFill>
                <a:latin typeface="Arial" pitchFamily="34" charset="0"/>
                <a:cs typeface="Arial" pitchFamily="34" charset="0"/>
              </a:rPr>
              <a:t>Elle permet de valider la date d’arrêt du traitement</a:t>
            </a:r>
          </a:p>
          <a:p>
            <a:pPr marL="447675" indent="-180975" defTabSz="447675">
              <a:tabLst>
                <a:tab pos="447675" algn="l"/>
              </a:tabLst>
            </a:pPr>
            <a:endParaRPr lang="fr-FR" dirty="0" smtClean="0">
              <a:solidFill>
                <a:schemeClr val="tx1">
                  <a:lumMod val="65000"/>
                  <a:lumOff val="35000"/>
                </a:schemeClr>
              </a:solidFill>
              <a:latin typeface="Arial" pitchFamily="34" charset="0"/>
              <a:cs typeface="Arial" pitchFamily="34" charset="0"/>
            </a:endParaRPr>
          </a:p>
          <a:p>
            <a:pPr marL="542925" lvl="1" indent="-276225"/>
            <a:endParaRPr lang="fr-FR" dirty="0" smtClean="0">
              <a:solidFill>
                <a:schemeClr val="tx1">
                  <a:lumMod val="65000"/>
                  <a:lumOff val="35000"/>
                </a:schemeClr>
              </a:solidFill>
              <a:latin typeface="Arial" pitchFamily="34" charset="0"/>
              <a:cs typeface="Arial" pitchFamily="34" charset="0"/>
            </a:endParaRPr>
          </a:p>
        </p:txBody>
      </p:sp>
      <p:pic>
        <p:nvPicPr>
          <p:cNvPr id="6" name="Image 5" descr="Post_it.png"/>
          <p:cNvPicPr>
            <a:picLocks noChangeAspect="1"/>
          </p:cNvPicPr>
          <p:nvPr/>
        </p:nvPicPr>
        <p:blipFill>
          <a:blip r:embed="rId4" cstate="print"/>
          <a:stretch>
            <a:fillRect/>
          </a:stretch>
        </p:blipFill>
        <p:spPr>
          <a:xfrm>
            <a:off x="611560" y="836712"/>
            <a:ext cx="1718930" cy="1139858"/>
          </a:xfrm>
          <a:prstGeom prst="rect">
            <a:avLst/>
          </a:prstGeom>
        </p:spPr>
      </p:pic>
      <p:pic>
        <p:nvPicPr>
          <p:cNvPr id="7" name="Picture 2"/>
          <p:cNvPicPr>
            <a:picLocks noChangeAspect="1" noChangeArrowheads="1"/>
          </p:cNvPicPr>
          <p:nvPr/>
        </p:nvPicPr>
        <p:blipFill>
          <a:blip r:embed="rId5"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left)">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wipe(left)">
                                      <p:cBhvr>
                                        <p:cTn id="17" dur="500"/>
                                        <p:tgtEl>
                                          <p:spTgt spid="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wipe(left)">
                                      <p:cBhvr>
                                        <p:cTn id="22" dur="500"/>
                                        <p:tgtEl>
                                          <p:spTgt spid="1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animEffect transition="in" filter="wipe(left)">
                                      <p:cBhvr>
                                        <p:cTn id="27"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lancer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O3v3.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187624" y="1124744"/>
            <a:ext cx="6913284" cy="3888723"/>
          </a:xfrm>
          <a:prstGeom prst="rect">
            <a:avLst/>
          </a:prstGeom>
        </p:spPr>
      </p:pic>
      <p:pic>
        <p:nvPicPr>
          <p:cNvPr id="8" name="Picture 2"/>
          <p:cNvPicPr>
            <a:picLocks noChangeAspect="1" noChangeArrowheads="1"/>
          </p:cNvPicPr>
          <p:nvPr/>
        </p:nvPicPr>
        <p:blipFill>
          <a:blip r:embed="rId7"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5616" y="2492896"/>
            <a:ext cx="7056784" cy="954107"/>
          </a:xfrm>
          <a:prstGeom prst="rect">
            <a:avLst/>
          </a:prstGeom>
          <a:noFill/>
        </p:spPr>
        <p:txBody>
          <a:bodyPr wrap="square" rtlCol="0">
            <a:spAutoFit/>
          </a:bodyPr>
          <a:lstStyle/>
          <a:p>
            <a:pPr algn="ctr"/>
            <a:r>
              <a:rPr lang="fr-FR" sz="2800" dirty="0" smtClean="0">
                <a:solidFill>
                  <a:srgbClr val="595959"/>
                </a:solidFill>
                <a:latin typeface="Arial" pitchFamily="34" charset="0"/>
                <a:cs typeface="Arial" pitchFamily="34" charset="0"/>
              </a:rPr>
              <a:t>Listez les 4 stratégies thérapeutiques à oublier </a:t>
            </a:r>
            <a:endParaRPr lang="fr-FR" sz="2800" dirty="0">
              <a:solidFill>
                <a:srgbClr val="595959"/>
              </a:solidFill>
              <a:latin typeface="Arial" pitchFamily="34" charset="0"/>
              <a:cs typeface="Arial" pitchFamily="34" charset="0"/>
            </a:endParaRPr>
          </a:p>
        </p:txBody>
      </p:sp>
      <p:pic>
        <p:nvPicPr>
          <p:cNvPr id="14" name="Picture 2"/>
          <p:cNvPicPr>
            <a:picLocks noChangeAspect="1" noChangeArrowheads="1"/>
          </p:cNvPicPr>
          <p:nvPr/>
        </p:nvPicPr>
        <p:blipFill>
          <a:blip r:embed="rId3" cstate="print"/>
          <a:srcRect l="3780" t="22320" r="23861" b="23681"/>
          <a:stretch>
            <a:fillRect/>
          </a:stretch>
        </p:blipFill>
        <p:spPr bwMode="auto">
          <a:xfrm>
            <a:off x="2915816" y="404664"/>
            <a:ext cx="2959049" cy="1656184"/>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l="51839" t="35874" r="28181" b="56206"/>
          <a:stretch>
            <a:fillRect/>
          </a:stretch>
        </p:blipFill>
        <p:spPr bwMode="auto">
          <a:xfrm>
            <a:off x="251520" y="0"/>
            <a:ext cx="1845560" cy="548680"/>
          </a:xfrm>
          <a:prstGeom prst="rect">
            <a:avLst/>
          </a:prstGeom>
          <a:noFill/>
          <a:ln w="9525">
            <a:noFill/>
            <a:miter lim="800000"/>
            <a:headEnd/>
            <a:tailEnd/>
          </a:ln>
        </p:spPr>
      </p:pic>
      <p:sp>
        <p:nvSpPr>
          <p:cNvPr id="9" name="ZoneTexte 8"/>
          <p:cNvSpPr txBox="1"/>
          <p:nvPr/>
        </p:nvSpPr>
        <p:spPr>
          <a:xfrm>
            <a:off x="2051720" y="3933056"/>
            <a:ext cx="4896544" cy="2308324"/>
          </a:xfrm>
          <a:prstGeom prst="rect">
            <a:avLst/>
          </a:prstGeom>
          <a:noFill/>
        </p:spPr>
        <p:txBody>
          <a:bodyPr wrap="square" rtlCol="0">
            <a:spAutoFit/>
          </a:bodyPr>
          <a:lstStyle/>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Antibiotiques en aérosols</a:t>
            </a:r>
          </a:p>
          <a:p>
            <a:pPr marL="266700" indent="-266700">
              <a:buBlip>
                <a:blip r:embed="rId5"/>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Antibiothérapie discontinue au long cours</a:t>
            </a:r>
          </a:p>
          <a:p>
            <a:pPr marL="266700" indent="-266700">
              <a:buBlip>
                <a:blip r:embed="rId5"/>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5"/>
              </a:buBlip>
            </a:pPr>
            <a:r>
              <a:rPr lang="fr-FR" dirty="0" err="1" smtClean="0">
                <a:solidFill>
                  <a:schemeClr val="tx1">
                    <a:lumMod val="65000"/>
                    <a:lumOff val="35000"/>
                  </a:schemeClr>
                </a:solidFill>
                <a:latin typeface="Arial" pitchFamily="34" charset="0"/>
                <a:cs typeface="Arial" pitchFamily="34" charset="0"/>
              </a:rPr>
              <a:t>Biantibiothérapie</a:t>
            </a:r>
            <a:r>
              <a:rPr lang="fr-FR" dirty="0" smtClean="0">
                <a:solidFill>
                  <a:schemeClr val="tx1">
                    <a:lumMod val="65000"/>
                    <a:lumOff val="35000"/>
                  </a:schemeClr>
                </a:solidFill>
                <a:latin typeface="Arial" pitchFamily="34" charset="0"/>
                <a:cs typeface="Arial" pitchFamily="34" charset="0"/>
              </a:rPr>
              <a:t> en première intention</a:t>
            </a:r>
          </a:p>
          <a:p>
            <a:pPr marL="266700" indent="-266700">
              <a:buBlip>
                <a:blip r:embed="rId5"/>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5"/>
              </a:buBlip>
            </a:pPr>
            <a:r>
              <a:rPr lang="fr-FR" dirty="0" smtClean="0">
                <a:solidFill>
                  <a:schemeClr val="tx1">
                    <a:lumMod val="65000"/>
                    <a:lumOff val="35000"/>
                  </a:schemeClr>
                </a:solidFill>
                <a:latin typeface="Arial" pitchFamily="34" charset="0"/>
                <a:cs typeface="Arial" pitchFamily="34" charset="0"/>
              </a:rPr>
              <a:t>Omettre la kinésithérapie respiratoire</a:t>
            </a:r>
          </a:p>
          <a:p>
            <a:pPr>
              <a:buFont typeface="Wingdings"/>
              <a:buChar char="Ø"/>
            </a:pPr>
            <a:endParaRPr lang="fr-FR" dirty="0">
              <a:solidFill>
                <a:schemeClr val="tx1">
                  <a:lumMod val="65000"/>
                  <a:lumOff val="35000"/>
                </a:schemeClr>
              </a:solidFill>
              <a:latin typeface="Arial" pitchFamily="34" charset="0"/>
              <a:cs typeface="Arial" pitchFamily="34" charset="0"/>
            </a:endParaRPr>
          </a:p>
        </p:txBody>
      </p:sp>
      <p:pic>
        <p:nvPicPr>
          <p:cNvPr id="11" name="Picture 2"/>
          <p:cNvPicPr>
            <a:picLocks noChangeAspect="1" noChangeArrowheads="1"/>
          </p:cNvPicPr>
          <p:nvPr/>
        </p:nvPicPr>
        <p:blipFill>
          <a:blip r:embed="rId6" cstate="print"/>
          <a:srcRect/>
          <a:stretch>
            <a:fillRect/>
          </a:stretch>
        </p:blipFill>
        <p:spPr bwMode="auto">
          <a:xfrm>
            <a:off x="1187624" y="4581128"/>
            <a:ext cx="433977" cy="432048"/>
          </a:xfrm>
          <a:prstGeom prst="rect">
            <a:avLst/>
          </a:prstGeom>
          <a:noFill/>
          <a:ln w="9525">
            <a:noFill/>
            <a:miter lim="800000"/>
            <a:headEnd/>
            <a:tailEnd/>
          </a:ln>
        </p:spPr>
      </p:pic>
    </p:spTree>
    <p:extLst>
      <p:ext uri="{BB962C8B-B14F-4D97-AF65-F5344CB8AC3E}">
        <p14:creationId xmlns:p14="http://schemas.microsoft.com/office/powerpoint/2010/main" val="37704279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p:cTn id="13"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9">
                                            <p:txEl>
                                              <p:pRg st="2" end="2"/>
                                            </p:txEl>
                                          </p:spTgt>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p:cTn id="19"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9">
                                            <p:txEl>
                                              <p:pRg st="4" end="4"/>
                                            </p:txEl>
                                          </p:spTgt>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p:cTn id="25" dur="500" fill="hold"/>
                                        <p:tgtEl>
                                          <p:spTgt spid="9">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9">
                                            <p:txEl>
                                              <p:pRg st="6" end="6"/>
                                            </p:txEl>
                                          </p:spTgt>
                                        </p:tgtEl>
                                      </p:cBhvr>
                                    </p:animEffect>
                                  </p:childTnLst>
                                </p:cTn>
                              </p:par>
                            </p:childTnLst>
                          </p:cTn>
                        </p:par>
                      </p:childTnLst>
                    </p:cTn>
                  </p:par>
                </p:childTnLst>
              </p:cTn>
              <p:nextCondLst>
                <p:cond evt="onClick" delay="0">
                  <p:tgtEl>
                    <p:spTgt spid="11"/>
                  </p:tgtEl>
                </p:cond>
              </p:nextCondLst>
            </p:seq>
          </p:childTnLst>
        </p:cTn>
      </p:par>
    </p:tnLst>
    <p:bldLst>
      <p:bldP spid="9"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624" y="1923797"/>
            <a:ext cx="6840760" cy="3168352"/>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403648" y="2420888"/>
            <a:ext cx="6480720" cy="2585323"/>
          </a:xfrm>
          <a:prstGeom prst="rect">
            <a:avLst/>
          </a:prstGeom>
          <a:noFill/>
        </p:spPr>
        <p:txBody>
          <a:bodyPr wrap="square" rtlCol="0">
            <a:spAutoFit/>
          </a:bodyPr>
          <a:lstStyle/>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Attention aux antibiotiques en aérosols</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Pas d’antibiothérapie discontinue au long cours</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Pas de </a:t>
            </a:r>
            <a:r>
              <a:rPr lang="fr-FR" dirty="0" err="1" smtClean="0">
                <a:solidFill>
                  <a:schemeClr val="tx1">
                    <a:lumMod val="65000"/>
                    <a:lumOff val="35000"/>
                  </a:schemeClr>
                </a:solidFill>
                <a:latin typeface="Arial" pitchFamily="34" charset="0"/>
                <a:cs typeface="Arial" pitchFamily="34" charset="0"/>
              </a:rPr>
              <a:t>biantibiothérapie</a:t>
            </a:r>
            <a:r>
              <a:rPr lang="fr-FR" dirty="0" smtClean="0">
                <a:solidFill>
                  <a:schemeClr val="tx1">
                    <a:lumMod val="65000"/>
                    <a:lumOff val="35000"/>
                  </a:schemeClr>
                </a:solidFill>
                <a:latin typeface="Arial" pitchFamily="34" charset="0"/>
                <a:cs typeface="Arial" pitchFamily="34" charset="0"/>
              </a:rPr>
              <a:t> systématique en première intention</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Ne pas omettre la kinésithérapie respiratoire</a:t>
            </a:r>
          </a:p>
          <a:p>
            <a:pPr marL="542925" lvl="1" indent="-276225"/>
            <a:endParaRPr lang="fr-FR" dirty="0" smtClean="0">
              <a:solidFill>
                <a:schemeClr val="tx1">
                  <a:lumMod val="65000"/>
                  <a:lumOff val="35000"/>
                </a:schemeClr>
              </a:solidFill>
              <a:latin typeface="Arial" pitchFamily="34" charset="0"/>
              <a:cs typeface="Arial" pitchFamily="34" charset="0"/>
            </a:endParaRPr>
          </a:p>
        </p:txBody>
      </p:sp>
      <p:pic>
        <p:nvPicPr>
          <p:cNvPr id="6" name="Image 5" descr="Post_it.png"/>
          <p:cNvPicPr>
            <a:picLocks noChangeAspect="1"/>
          </p:cNvPicPr>
          <p:nvPr/>
        </p:nvPicPr>
        <p:blipFill>
          <a:blip r:embed="rId4" cstate="print"/>
          <a:stretch>
            <a:fillRect/>
          </a:stretch>
        </p:blipFill>
        <p:spPr>
          <a:xfrm>
            <a:off x="467544" y="1425046"/>
            <a:ext cx="1718930" cy="1139858"/>
          </a:xfrm>
          <a:prstGeom prst="rect">
            <a:avLst/>
          </a:prstGeom>
        </p:spPr>
      </p:pic>
      <p:pic>
        <p:nvPicPr>
          <p:cNvPr id="7" name="Picture 2"/>
          <p:cNvPicPr>
            <a:picLocks noChangeAspect="1" noChangeArrowheads="1"/>
          </p:cNvPicPr>
          <p:nvPr/>
        </p:nvPicPr>
        <p:blipFill>
          <a:blip r:embed="rId5"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l="3780" t="22320" r="23321" b="23446"/>
          <a:stretch>
            <a:fillRect/>
          </a:stretch>
        </p:blipFill>
        <p:spPr bwMode="auto">
          <a:xfrm>
            <a:off x="2915816" y="548680"/>
            <a:ext cx="3225991" cy="1800000"/>
          </a:xfrm>
          <a:prstGeom prst="rect">
            <a:avLst/>
          </a:prstGeom>
          <a:noFill/>
          <a:ln w="9525">
            <a:noFill/>
            <a:miter lim="800000"/>
            <a:headEnd/>
            <a:tailEnd/>
          </a:ln>
        </p:spPr>
      </p:pic>
      <p:sp>
        <p:nvSpPr>
          <p:cNvPr id="7" name="Rectangle 6"/>
          <p:cNvSpPr/>
          <p:nvPr/>
        </p:nvSpPr>
        <p:spPr>
          <a:xfrm>
            <a:off x="3779912" y="2348880"/>
            <a:ext cx="1584176" cy="504056"/>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i="1" dirty="0" smtClean="0">
                <a:solidFill>
                  <a:schemeClr val="tx1">
                    <a:lumMod val="65000"/>
                    <a:lumOff val="35000"/>
                  </a:schemeClr>
                </a:solidFill>
                <a:latin typeface="Arial" pitchFamily="34" charset="0"/>
                <a:cs typeface="Arial" pitchFamily="34" charset="0"/>
              </a:rPr>
              <a:t>Suspicion</a:t>
            </a:r>
            <a:endParaRPr lang="fr-FR" sz="2000" i="1" dirty="0">
              <a:solidFill>
                <a:schemeClr val="tx1">
                  <a:lumMod val="65000"/>
                  <a:lumOff val="35000"/>
                </a:schemeClr>
              </a:solidFill>
              <a:latin typeface="Arial" pitchFamily="34" charset="0"/>
              <a:cs typeface="Arial" pitchFamily="34" charset="0"/>
            </a:endParaRPr>
          </a:p>
        </p:txBody>
      </p:sp>
      <p:cxnSp>
        <p:nvCxnSpPr>
          <p:cNvPr id="9" name="Connecteur droit avec flèche 8"/>
          <p:cNvCxnSpPr>
            <a:stCxn id="7" idx="2"/>
          </p:cNvCxnSpPr>
          <p:nvPr/>
        </p:nvCxnSpPr>
        <p:spPr>
          <a:xfrm>
            <a:off x="4572000" y="2852936"/>
            <a:ext cx="0" cy="432048"/>
          </a:xfrm>
          <a:prstGeom prst="straightConnector1">
            <a:avLst/>
          </a:prstGeom>
          <a:ln w="57150" cmpd="sng">
            <a:solidFill>
              <a:srgbClr val="FF6600"/>
            </a:solidFill>
            <a:tailEnd type="arrow"/>
          </a:ln>
        </p:spPr>
        <p:style>
          <a:lnRef idx="1">
            <a:schemeClr val="accent2"/>
          </a:lnRef>
          <a:fillRef idx="0">
            <a:schemeClr val="accent2"/>
          </a:fillRef>
          <a:effectRef idx="0">
            <a:schemeClr val="accent2"/>
          </a:effectRef>
          <a:fontRef idx="minor">
            <a:schemeClr val="tx1"/>
          </a:fontRef>
        </p:style>
      </p:cxnSp>
      <p:sp>
        <p:nvSpPr>
          <p:cNvPr id="10" name="Ellipse 9"/>
          <p:cNvSpPr/>
          <p:nvPr/>
        </p:nvSpPr>
        <p:spPr>
          <a:xfrm>
            <a:off x="3203848" y="3356992"/>
            <a:ext cx="2736304" cy="1143250"/>
          </a:xfrm>
          <a:prstGeom prst="ellipse">
            <a:avLst/>
          </a:prstGeom>
          <a:solidFill>
            <a:schemeClr val="bg1"/>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lumMod val="65000"/>
                    <a:lumOff val="35000"/>
                  </a:schemeClr>
                </a:solidFill>
                <a:latin typeface="Arial" pitchFamily="34" charset="0"/>
                <a:cs typeface="Arial" pitchFamily="34" charset="0"/>
              </a:rPr>
              <a:t>Y a t-il des symptômes qui justifient la BU ?</a:t>
            </a:r>
          </a:p>
        </p:txBody>
      </p:sp>
      <p:sp>
        <p:nvSpPr>
          <p:cNvPr id="19" name="ZoneTexte 18"/>
          <p:cNvSpPr txBox="1"/>
          <p:nvPr/>
        </p:nvSpPr>
        <p:spPr>
          <a:xfrm>
            <a:off x="2627784" y="5477123"/>
            <a:ext cx="1440160" cy="738664"/>
          </a:xfrm>
          <a:prstGeom prst="rect">
            <a:avLst/>
          </a:prstGeom>
          <a:noFill/>
        </p:spPr>
        <p:txBody>
          <a:bodyPr wrap="square" rtlCol="0">
            <a:spAutoFit/>
          </a:bodyPr>
          <a:lstStyle/>
          <a:p>
            <a:pPr algn="ctr"/>
            <a:r>
              <a:rPr lang="fr-FR" sz="1400" dirty="0" smtClean="0">
                <a:solidFill>
                  <a:schemeClr val="tx1">
                    <a:lumMod val="65000"/>
                    <a:lumOff val="35000"/>
                  </a:schemeClr>
                </a:solidFill>
                <a:latin typeface="Arial" pitchFamily="34" charset="0"/>
                <a:cs typeface="Arial" pitchFamily="34" charset="0"/>
              </a:rPr>
              <a:t>Etat fébrile, </a:t>
            </a:r>
          </a:p>
          <a:p>
            <a:pPr algn="ctr"/>
            <a:r>
              <a:rPr lang="fr-FR" sz="1400" dirty="0" smtClean="0">
                <a:solidFill>
                  <a:schemeClr val="tx1">
                    <a:lumMod val="65000"/>
                    <a:lumOff val="35000"/>
                  </a:schemeClr>
                </a:solidFill>
                <a:latin typeface="Arial" pitchFamily="34" charset="0"/>
                <a:cs typeface="Arial" pitchFamily="34" charset="0"/>
              </a:rPr>
              <a:t>Confusion, signes urinaires</a:t>
            </a:r>
            <a:endParaRPr lang="fr-FR" sz="1400" dirty="0">
              <a:solidFill>
                <a:schemeClr val="tx1">
                  <a:lumMod val="65000"/>
                  <a:lumOff val="35000"/>
                </a:schemeClr>
              </a:solidFill>
              <a:latin typeface="Arial" pitchFamily="34" charset="0"/>
              <a:cs typeface="Arial" pitchFamily="34" charset="0"/>
            </a:endParaRPr>
          </a:p>
        </p:txBody>
      </p:sp>
      <p:sp>
        <p:nvSpPr>
          <p:cNvPr id="20" name="ZoneTexte 19"/>
          <p:cNvSpPr txBox="1"/>
          <p:nvPr/>
        </p:nvSpPr>
        <p:spPr>
          <a:xfrm>
            <a:off x="4932040" y="5445224"/>
            <a:ext cx="1440160" cy="523220"/>
          </a:xfrm>
          <a:prstGeom prst="rect">
            <a:avLst/>
          </a:prstGeom>
          <a:noFill/>
        </p:spPr>
        <p:txBody>
          <a:bodyPr wrap="square" rtlCol="0">
            <a:spAutoFit/>
          </a:bodyPr>
          <a:lstStyle/>
          <a:p>
            <a:pPr algn="ctr"/>
            <a:r>
              <a:rPr lang="fr-FR" sz="1400" dirty="0" smtClean="0">
                <a:solidFill>
                  <a:schemeClr val="tx1">
                    <a:lumMod val="65000"/>
                    <a:lumOff val="35000"/>
                  </a:schemeClr>
                </a:solidFill>
                <a:latin typeface="Arial" pitchFamily="34" charset="0"/>
                <a:cs typeface="Arial" pitchFamily="34" charset="0"/>
              </a:rPr>
              <a:t>Pas de BU systématique</a:t>
            </a:r>
            <a:endParaRPr lang="fr-FR" sz="1400" dirty="0">
              <a:solidFill>
                <a:schemeClr val="tx1">
                  <a:lumMod val="65000"/>
                  <a:lumOff val="35000"/>
                </a:schemeClr>
              </a:solidFill>
              <a:latin typeface="Arial" pitchFamily="34" charset="0"/>
              <a:cs typeface="Arial" pitchFamily="34" charset="0"/>
            </a:endParaRPr>
          </a:p>
        </p:txBody>
      </p:sp>
      <p:cxnSp>
        <p:nvCxnSpPr>
          <p:cNvPr id="21" name="Connecteur droit 20"/>
          <p:cNvCxnSpPr/>
          <p:nvPr/>
        </p:nvCxnSpPr>
        <p:spPr>
          <a:xfrm>
            <a:off x="3347864" y="6165304"/>
            <a:ext cx="0" cy="288032"/>
          </a:xfrm>
          <a:prstGeom prst="line">
            <a:avLst/>
          </a:prstGeom>
          <a:ln w="28575">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22" name="ZoneTexte 21"/>
          <p:cNvSpPr txBox="1"/>
          <p:nvPr/>
        </p:nvSpPr>
        <p:spPr>
          <a:xfrm>
            <a:off x="2637309" y="6433591"/>
            <a:ext cx="1440160" cy="307777"/>
          </a:xfrm>
          <a:prstGeom prst="rect">
            <a:avLst/>
          </a:prstGeom>
          <a:noFill/>
        </p:spPr>
        <p:txBody>
          <a:bodyPr wrap="square" rtlCol="0">
            <a:spAutoFit/>
          </a:bodyPr>
          <a:lstStyle/>
          <a:p>
            <a:pPr algn="ctr"/>
            <a:r>
              <a:rPr lang="fr-FR" sz="1400" dirty="0" smtClean="0">
                <a:solidFill>
                  <a:schemeClr val="tx1">
                    <a:lumMod val="65000"/>
                    <a:lumOff val="35000"/>
                  </a:schemeClr>
                </a:solidFill>
                <a:latin typeface="Arial" pitchFamily="34" charset="0"/>
                <a:cs typeface="Arial" pitchFamily="34" charset="0"/>
              </a:rPr>
              <a:t>BU</a:t>
            </a:r>
            <a:endParaRPr lang="fr-FR" sz="1400" dirty="0">
              <a:solidFill>
                <a:schemeClr val="tx1">
                  <a:lumMod val="65000"/>
                  <a:lumOff val="35000"/>
                </a:schemeClr>
              </a:solidFill>
              <a:latin typeface="Arial" pitchFamily="34" charset="0"/>
              <a:cs typeface="Arial" pitchFamily="34" charset="0"/>
            </a:endParaRPr>
          </a:p>
        </p:txBody>
      </p:sp>
      <p:sp>
        <p:nvSpPr>
          <p:cNvPr id="23" name="ZoneTexte 22"/>
          <p:cNvSpPr txBox="1"/>
          <p:nvPr/>
        </p:nvSpPr>
        <p:spPr>
          <a:xfrm>
            <a:off x="3275856" y="4950693"/>
            <a:ext cx="1440160" cy="307777"/>
          </a:xfrm>
          <a:prstGeom prst="rect">
            <a:avLst/>
          </a:prstGeom>
          <a:noFill/>
        </p:spPr>
        <p:txBody>
          <a:bodyPr wrap="square" rtlCol="0">
            <a:spAutoFit/>
          </a:bodyPr>
          <a:lstStyle/>
          <a:p>
            <a:pPr algn="ctr"/>
            <a:r>
              <a:rPr lang="fr-FR" sz="1400" b="1" dirty="0" smtClean="0">
                <a:solidFill>
                  <a:schemeClr val="tx1">
                    <a:lumMod val="65000"/>
                    <a:lumOff val="35000"/>
                  </a:schemeClr>
                </a:solidFill>
                <a:latin typeface="Arial" pitchFamily="34" charset="0"/>
                <a:cs typeface="Arial" pitchFamily="34" charset="0"/>
              </a:rPr>
              <a:t>Oui</a:t>
            </a:r>
            <a:endParaRPr lang="fr-FR" sz="1400" b="1" dirty="0">
              <a:solidFill>
                <a:schemeClr val="tx1">
                  <a:lumMod val="65000"/>
                  <a:lumOff val="35000"/>
                </a:schemeClr>
              </a:solidFill>
              <a:latin typeface="Arial" pitchFamily="34" charset="0"/>
              <a:cs typeface="Arial" pitchFamily="34" charset="0"/>
            </a:endParaRPr>
          </a:p>
        </p:txBody>
      </p:sp>
      <p:sp>
        <p:nvSpPr>
          <p:cNvPr id="24" name="ZoneTexte 23"/>
          <p:cNvSpPr txBox="1"/>
          <p:nvPr/>
        </p:nvSpPr>
        <p:spPr>
          <a:xfrm>
            <a:off x="4427984" y="4950693"/>
            <a:ext cx="1440160" cy="307777"/>
          </a:xfrm>
          <a:prstGeom prst="rect">
            <a:avLst/>
          </a:prstGeom>
          <a:noFill/>
        </p:spPr>
        <p:txBody>
          <a:bodyPr wrap="square" rtlCol="0">
            <a:spAutoFit/>
          </a:bodyPr>
          <a:lstStyle/>
          <a:p>
            <a:pPr algn="ctr"/>
            <a:r>
              <a:rPr lang="fr-FR" sz="1400" b="1" dirty="0" smtClean="0">
                <a:solidFill>
                  <a:schemeClr val="tx1">
                    <a:lumMod val="65000"/>
                    <a:lumOff val="35000"/>
                  </a:schemeClr>
                </a:solidFill>
                <a:latin typeface="Arial" pitchFamily="34" charset="0"/>
                <a:cs typeface="Arial" pitchFamily="34" charset="0"/>
              </a:rPr>
              <a:t>Non</a:t>
            </a:r>
            <a:endParaRPr lang="fr-FR" sz="1400" b="1" dirty="0">
              <a:solidFill>
                <a:schemeClr val="tx1">
                  <a:lumMod val="65000"/>
                  <a:lumOff val="35000"/>
                </a:schemeClr>
              </a:solidFill>
              <a:latin typeface="Arial" pitchFamily="34" charset="0"/>
              <a:cs typeface="Arial" pitchFamily="34" charset="0"/>
            </a:endParaRPr>
          </a:p>
        </p:txBody>
      </p:sp>
      <p:pic>
        <p:nvPicPr>
          <p:cNvPr id="25" name="Picture 2"/>
          <p:cNvPicPr>
            <a:picLocks noChangeAspect="1" noChangeArrowheads="1"/>
          </p:cNvPicPr>
          <p:nvPr/>
        </p:nvPicPr>
        <p:blipFill>
          <a:blip r:embed="rId4" cstate="print"/>
          <a:srcRect l="50759" t="42206" r="32501" b="49874"/>
          <a:stretch>
            <a:fillRect/>
          </a:stretch>
        </p:blipFill>
        <p:spPr bwMode="auto">
          <a:xfrm>
            <a:off x="179512" y="260648"/>
            <a:ext cx="899592" cy="319210"/>
          </a:xfrm>
          <a:prstGeom prst="rect">
            <a:avLst/>
          </a:prstGeom>
          <a:noFill/>
          <a:ln w="9525">
            <a:noFill/>
            <a:miter lim="800000"/>
            <a:headEnd/>
            <a:tailEnd/>
          </a:ln>
        </p:spPr>
      </p:pic>
      <p:cxnSp>
        <p:nvCxnSpPr>
          <p:cNvPr id="28" name="Connecteur droit 27"/>
          <p:cNvCxnSpPr>
            <a:stCxn id="10" idx="4"/>
          </p:cNvCxnSpPr>
          <p:nvPr/>
        </p:nvCxnSpPr>
        <p:spPr>
          <a:xfrm>
            <a:off x="4572000" y="4500242"/>
            <a:ext cx="0" cy="72895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3347864" y="5229200"/>
            <a:ext cx="230425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3347864" y="5229200"/>
            <a:ext cx="0" cy="288032"/>
          </a:xfrm>
          <a:prstGeom prst="line">
            <a:avLst/>
          </a:prstGeom>
          <a:ln w="28575">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7" name="Connecteur droit 16"/>
          <p:cNvCxnSpPr/>
          <p:nvPr/>
        </p:nvCxnSpPr>
        <p:spPr>
          <a:xfrm>
            <a:off x="5652120" y="5229200"/>
            <a:ext cx="0" cy="288032"/>
          </a:xfrm>
          <a:prstGeom prst="line">
            <a:avLst/>
          </a:prstGeom>
          <a:ln w="28575">
            <a:solidFill>
              <a:srgbClr val="C00000"/>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5" presetClass="emph" presetSubtype="0" repeatCount="indefinite" fill="hold" grpId="1" nodeType="afterEffect">
                                  <p:stCondLst>
                                    <p:cond delay="0"/>
                                  </p:stCondLst>
                                  <p:endCondLst>
                                    <p:cond evt="onNext" delay="0">
                                      <p:tgtEl>
                                        <p:sldTgt/>
                                      </p:tgtEl>
                                    </p:cond>
                                  </p:endCondLst>
                                  <p:childTnLst>
                                    <p:anim calcmode="discrete" valueType="str">
                                      <p:cBhvr>
                                        <p:cTn id="12"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53"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par>
                                <p:cTn id="32" presetID="22" presetClass="entr" presetSubtype="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500"/>
                                        <p:tgtEl>
                                          <p:spTgt spid="28"/>
                                        </p:tgtEl>
                                      </p:cBhvr>
                                    </p:animEffect>
                                  </p:childTnLst>
                                </p:cTn>
                              </p:par>
                              <p:par>
                                <p:cTn id="35" presetID="22" presetClass="entr" presetSubtype="1"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par>
                          <p:cTn id="38" fill="hold">
                            <p:stCondLst>
                              <p:cond delay="1500"/>
                            </p:stCondLst>
                            <p:childTnLst>
                              <p:par>
                                <p:cTn id="39" presetID="53"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53"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53"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par>
                                <p:cTn id="64" presetID="53"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par>
                                <p:cTn id="69" presetID="53"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10" grpId="0" animBg="1"/>
      <p:bldP spid="19" grpId="0"/>
      <p:bldP spid="20" grpId="0"/>
      <p:bldP spid="22" grpId="0"/>
      <p:bldP spid="2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lancer</a:t>
            </a:r>
            <a:endParaRPr lang="fr-FR" sz="1200" i="1" dirty="0">
              <a:solidFill>
                <a:schemeClr val="tx1">
                  <a:lumMod val="65000"/>
                  <a:lumOff val="35000"/>
                </a:schemeClr>
              </a:solidFill>
              <a:latin typeface="Arial" pitchFamily="34" charset="0"/>
              <a:cs typeface="Arial" pitchFamily="34" charset="0"/>
            </a:endParaRPr>
          </a:p>
        </p:txBody>
      </p:sp>
      <p:sp>
        <p:nvSpPr>
          <p:cNvPr id="5" name="Bouton d'action : Accueil 4">
            <a:hlinkClick r:id="rId5"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O4v2.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1187624" y="1412776"/>
            <a:ext cx="6905284" cy="3884222"/>
          </a:xfrm>
          <a:prstGeom prst="rect">
            <a:avLst/>
          </a:prstGeom>
        </p:spPr>
      </p:pic>
      <p:pic>
        <p:nvPicPr>
          <p:cNvPr id="8" name="Picture 2"/>
          <p:cNvPicPr>
            <a:picLocks noChangeAspect="1" noChangeArrowheads="1"/>
          </p:cNvPicPr>
          <p:nvPr/>
        </p:nvPicPr>
        <p:blipFill>
          <a:blip r:embed="rId7"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5616" y="2492896"/>
            <a:ext cx="7200800" cy="1815882"/>
          </a:xfrm>
          <a:prstGeom prst="rect">
            <a:avLst/>
          </a:prstGeom>
          <a:noFill/>
        </p:spPr>
        <p:txBody>
          <a:bodyPr wrap="square" rtlCol="0">
            <a:spAutoFit/>
          </a:bodyPr>
          <a:lstStyle/>
          <a:p>
            <a:r>
              <a:rPr lang="fr-FR" sz="2800" i="1" dirty="0" smtClean="0">
                <a:solidFill>
                  <a:srgbClr val="FF6600"/>
                </a:solidFill>
                <a:latin typeface="Arial" pitchFamily="34" charset="0"/>
                <a:cs typeface="Arial" pitchFamily="34" charset="0"/>
              </a:rPr>
              <a:t>Info ou Intox ?</a:t>
            </a:r>
          </a:p>
          <a:p>
            <a:endParaRPr lang="fr-FR" sz="2800" dirty="0">
              <a:solidFill>
                <a:srgbClr val="595959"/>
              </a:solidFill>
              <a:latin typeface="Arial" pitchFamily="34" charset="0"/>
              <a:cs typeface="Arial" pitchFamily="34" charset="0"/>
            </a:endParaRPr>
          </a:p>
          <a:p>
            <a:pPr algn="ctr"/>
            <a:r>
              <a:rPr lang="fr-FR" sz="2800" dirty="0" smtClean="0">
                <a:solidFill>
                  <a:srgbClr val="595959"/>
                </a:solidFill>
                <a:latin typeface="Arial" pitchFamily="34" charset="0"/>
                <a:cs typeface="Arial" pitchFamily="34" charset="0"/>
              </a:rPr>
              <a:t>La vaccination antigrippale diminue le risque d’hospitalisation et de mortalité ?</a:t>
            </a:r>
            <a:endParaRPr lang="fr-FR" sz="2800" dirty="0">
              <a:solidFill>
                <a:srgbClr val="595959"/>
              </a:solidFill>
              <a:latin typeface="Arial" pitchFamily="34" charset="0"/>
              <a:cs typeface="Arial" pitchFamily="34" charset="0"/>
            </a:endParaRPr>
          </a:p>
        </p:txBody>
      </p:sp>
      <p:pic>
        <p:nvPicPr>
          <p:cNvPr id="13" name="Picture 2"/>
          <p:cNvPicPr>
            <a:picLocks noChangeAspect="1" noChangeArrowheads="1"/>
          </p:cNvPicPr>
          <p:nvPr/>
        </p:nvPicPr>
        <p:blipFill>
          <a:blip r:embed="rId3" cstate="print"/>
          <a:srcRect/>
          <a:stretch>
            <a:fillRect/>
          </a:stretch>
        </p:blipFill>
        <p:spPr bwMode="auto">
          <a:xfrm>
            <a:off x="1763688" y="5013176"/>
            <a:ext cx="433977" cy="432048"/>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3780" t="21600" r="23321" b="23806"/>
          <a:stretch>
            <a:fillRect/>
          </a:stretch>
        </p:blipFill>
        <p:spPr bwMode="auto">
          <a:xfrm>
            <a:off x="2987824" y="476672"/>
            <a:ext cx="3156320" cy="1772816"/>
          </a:xfrm>
          <a:prstGeom prst="rect">
            <a:avLst/>
          </a:prstGeom>
          <a:noFill/>
          <a:ln w="9525">
            <a:noFill/>
            <a:miter lim="800000"/>
            <a:headEnd/>
            <a:tailEnd/>
          </a:ln>
        </p:spPr>
      </p:pic>
      <p:sp>
        <p:nvSpPr>
          <p:cNvPr id="2" name="Rectangle 1"/>
          <p:cNvSpPr/>
          <p:nvPr/>
        </p:nvSpPr>
        <p:spPr>
          <a:xfrm>
            <a:off x="4355976" y="4869160"/>
            <a:ext cx="1082499" cy="715540"/>
          </a:xfrm>
          <a:prstGeom prst="rect">
            <a:avLst/>
          </a:prstGeom>
          <a:solidFill>
            <a:srgbClr val="18B71A"/>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t>Info</a:t>
            </a:r>
            <a:endParaRPr lang="fr-FR" sz="2800" dirty="0"/>
          </a:p>
        </p:txBody>
      </p:sp>
      <p:pic>
        <p:nvPicPr>
          <p:cNvPr id="7" name="Picture 2"/>
          <p:cNvPicPr>
            <a:picLocks noChangeAspect="1" noChangeArrowheads="1"/>
          </p:cNvPicPr>
          <p:nvPr/>
        </p:nvPicPr>
        <p:blipFill>
          <a:blip r:embed="rId5" cstate="print"/>
          <a:srcRect l="51839" t="35874" r="28181" b="56206"/>
          <a:stretch>
            <a:fillRect/>
          </a:stretch>
        </p:blipFill>
        <p:spPr bwMode="auto">
          <a:xfrm>
            <a:off x="251520" y="0"/>
            <a:ext cx="1845560" cy="548680"/>
          </a:xfrm>
          <a:prstGeom prst="rect">
            <a:avLst/>
          </a:prstGeom>
          <a:noFill/>
          <a:ln w="9525">
            <a:noFill/>
            <a:miter lim="800000"/>
            <a:headEnd/>
            <a:tailEnd/>
          </a:ln>
        </p:spPr>
      </p:pic>
    </p:spTree>
    <p:extLst>
      <p:ext uri="{BB962C8B-B14F-4D97-AF65-F5344CB8AC3E}">
        <p14:creationId xmlns:p14="http://schemas.microsoft.com/office/powerpoint/2010/main" val="3095779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nextCondLst>
                <p:cond evt="onClick" delay="0">
                  <p:tgtEl>
                    <p:spTgt spid="13"/>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6361567" y="4477221"/>
            <a:ext cx="228906" cy="216024"/>
          </a:xfrm>
          <a:prstGeom prst="rect">
            <a:avLst/>
          </a:prstGeom>
          <a:noFill/>
          <a:ln w="9525">
            <a:noFill/>
            <a:miter lim="800000"/>
            <a:headEnd/>
            <a:tailEnd/>
          </a:ln>
        </p:spPr>
      </p:pic>
      <p:sp>
        <p:nvSpPr>
          <p:cNvPr id="3" name="ZoneTexte 2"/>
          <p:cNvSpPr txBox="1"/>
          <p:nvPr/>
        </p:nvSpPr>
        <p:spPr>
          <a:xfrm>
            <a:off x="1115616" y="2492896"/>
            <a:ext cx="6984776" cy="1384995"/>
          </a:xfrm>
          <a:prstGeom prst="rect">
            <a:avLst/>
          </a:prstGeom>
          <a:noFill/>
        </p:spPr>
        <p:txBody>
          <a:bodyPr wrap="square" rtlCol="0">
            <a:spAutoFit/>
          </a:bodyPr>
          <a:lstStyle/>
          <a:p>
            <a:endParaRPr lang="fr-FR" sz="2800" dirty="0">
              <a:solidFill>
                <a:srgbClr val="595959"/>
              </a:solidFill>
              <a:latin typeface="Arial" pitchFamily="34" charset="0"/>
              <a:cs typeface="Arial" pitchFamily="34" charset="0"/>
            </a:endParaRPr>
          </a:p>
          <a:p>
            <a:pPr algn="ctr"/>
            <a:r>
              <a:rPr lang="fr-FR" sz="2800" dirty="0" smtClean="0">
                <a:solidFill>
                  <a:srgbClr val="595959"/>
                </a:solidFill>
                <a:latin typeface="Arial" pitchFamily="34" charset="0"/>
                <a:cs typeface="Arial" pitchFamily="34" charset="0"/>
              </a:rPr>
              <a:t>Quels sont les indications de la vaccination </a:t>
            </a:r>
            <a:r>
              <a:rPr lang="fr-FR" sz="2800" dirty="0" err="1" smtClean="0">
                <a:solidFill>
                  <a:srgbClr val="595959"/>
                </a:solidFill>
                <a:latin typeface="Arial" pitchFamily="34" charset="0"/>
                <a:cs typeface="Arial" pitchFamily="34" charset="0"/>
              </a:rPr>
              <a:t>antipneumococcique</a:t>
            </a:r>
            <a:r>
              <a:rPr lang="fr-FR" sz="2800" dirty="0" smtClean="0">
                <a:solidFill>
                  <a:srgbClr val="595959"/>
                </a:solidFill>
                <a:latin typeface="Arial" pitchFamily="34" charset="0"/>
                <a:cs typeface="Arial" pitchFamily="34" charset="0"/>
              </a:rPr>
              <a:t> ?</a:t>
            </a:r>
            <a:endParaRPr lang="fr-FR" sz="2800" dirty="0">
              <a:solidFill>
                <a:srgbClr val="595959"/>
              </a:solidFill>
              <a:latin typeface="Arial" pitchFamily="34" charset="0"/>
              <a:cs typeface="Arial" pitchFamily="34" charset="0"/>
            </a:endParaRPr>
          </a:p>
        </p:txBody>
      </p:sp>
      <p:pic>
        <p:nvPicPr>
          <p:cNvPr id="9" name="Picture 2"/>
          <p:cNvPicPr>
            <a:picLocks noChangeAspect="1" noChangeArrowheads="1"/>
          </p:cNvPicPr>
          <p:nvPr/>
        </p:nvPicPr>
        <p:blipFill>
          <a:blip r:embed="rId4" cstate="print"/>
          <a:srcRect l="3780" t="21600" r="23321" b="23806"/>
          <a:stretch>
            <a:fillRect/>
          </a:stretch>
        </p:blipFill>
        <p:spPr bwMode="auto">
          <a:xfrm>
            <a:off x="2987824" y="476672"/>
            <a:ext cx="3156320" cy="1772816"/>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l="51839" t="35874" r="28181" b="56206"/>
          <a:stretch>
            <a:fillRect/>
          </a:stretch>
        </p:blipFill>
        <p:spPr bwMode="auto">
          <a:xfrm>
            <a:off x="251520" y="0"/>
            <a:ext cx="1845560" cy="548680"/>
          </a:xfrm>
          <a:prstGeom prst="rect">
            <a:avLst/>
          </a:prstGeom>
          <a:noFill/>
          <a:ln w="9525">
            <a:noFill/>
            <a:miter lim="800000"/>
            <a:headEnd/>
            <a:tailEnd/>
          </a:ln>
        </p:spPr>
      </p:pic>
      <p:sp>
        <p:nvSpPr>
          <p:cNvPr id="6" name="ZoneTexte 5"/>
          <p:cNvSpPr txBox="1"/>
          <p:nvPr/>
        </p:nvSpPr>
        <p:spPr>
          <a:xfrm>
            <a:off x="2051720" y="4365104"/>
            <a:ext cx="4896544" cy="1754326"/>
          </a:xfrm>
          <a:prstGeom prst="rect">
            <a:avLst/>
          </a:prstGeom>
          <a:noFill/>
        </p:spPr>
        <p:txBody>
          <a:bodyPr wrap="square" rtlCol="0">
            <a:spAutoFit/>
          </a:bodyPr>
          <a:lstStyle/>
          <a:p>
            <a:pPr marL="266700" indent="-266700">
              <a:buBlip>
                <a:blip r:embed="rId6"/>
              </a:buBlip>
            </a:pPr>
            <a:r>
              <a:rPr lang="fr-FR" dirty="0" smtClean="0">
                <a:solidFill>
                  <a:schemeClr val="tx1">
                    <a:lumMod val="65000"/>
                    <a:lumOff val="35000"/>
                  </a:schemeClr>
                </a:solidFill>
                <a:latin typeface="Arial" pitchFamily="34" charset="0"/>
                <a:cs typeface="Arial" pitchFamily="34" charset="0"/>
              </a:rPr>
              <a:t>Patient insuffisant cardiaque</a:t>
            </a:r>
          </a:p>
          <a:p>
            <a:pPr marL="266700" indent="-266700"/>
            <a:endParaRPr lang="fr-FR" dirty="0" smtClean="0">
              <a:solidFill>
                <a:schemeClr val="tx1">
                  <a:lumMod val="65000"/>
                  <a:lumOff val="35000"/>
                </a:schemeClr>
              </a:solidFill>
              <a:latin typeface="Arial" pitchFamily="34" charset="0"/>
              <a:cs typeface="Arial" pitchFamily="34" charset="0"/>
            </a:endParaRPr>
          </a:p>
          <a:p>
            <a:pPr marL="266700" indent="-266700">
              <a:buBlip>
                <a:blip r:embed="rId6"/>
              </a:buBlip>
            </a:pPr>
            <a:r>
              <a:rPr lang="fr-FR" dirty="0" smtClean="0">
                <a:solidFill>
                  <a:schemeClr val="tx1">
                    <a:lumMod val="65000"/>
                    <a:lumOff val="35000"/>
                  </a:schemeClr>
                </a:solidFill>
                <a:latin typeface="Arial" pitchFamily="34" charset="0"/>
                <a:cs typeface="Arial" pitchFamily="34" charset="0"/>
              </a:rPr>
              <a:t>Patient insuffisant rénal chronique</a:t>
            </a:r>
          </a:p>
          <a:p>
            <a:pPr marL="266700" indent="-266700">
              <a:buBlip>
                <a:blip r:embed="rId6"/>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6"/>
              </a:buBlip>
            </a:pPr>
            <a:r>
              <a:rPr lang="fr-FR" dirty="0" smtClean="0">
                <a:solidFill>
                  <a:schemeClr val="tx1">
                    <a:lumMod val="65000"/>
                    <a:lumOff val="35000"/>
                  </a:schemeClr>
                </a:solidFill>
                <a:latin typeface="Arial" pitchFamily="34" charset="0"/>
                <a:cs typeface="Arial" pitchFamily="34" charset="0"/>
              </a:rPr>
              <a:t>Patient ≥ 65 ans</a:t>
            </a:r>
          </a:p>
          <a:p>
            <a:endParaRPr lang="fr-FR" dirty="0">
              <a:solidFill>
                <a:schemeClr val="tx1">
                  <a:lumMod val="65000"/>
                  <a:lumOff val="35000"/>
                </a:schemeClr>
              </a:solidFill>
              <a:latin typeface="Arial" pitchFamily="34" charset="0"/>
              <a:cs typeface="Arial" pitchFamily="34" charset="0"/>
            </a:endParaRPr>
          </a:p>
        </p:txBody>
      </p:sp>
      <p:pic>
        <p:nvPicPr>
          <p:cNvPr id="7" name="Picture 2"/>
          <p:cNvPicPr>
            <a:picLocks noChangeAspect="1" noChangeArrowheads="1"/>
          </p:cNvPicPr>
          <p:nvPr/>
        </p:nvPicPr>
        <p:blipFill>
          <a:blip r:embed="rId7" cstate="print"/>
          <a:srcRect/>
          <a:stretch>
            <a:fillRect/>
          </a:stretch>
        </p:blipFill>
        <p:spPr bwMode="auto">
          <a:xfrm>
            <a:off x="1187624" y="4797152"/>
            <a:ext cx="433977" cy="432048"/>
          </a:xfrm>
          <a:prstGeom prst="rect">
            <a:avLst/>
          </a:prstGeom>
          <a:noFill/>
          <a:ln w="9525">
            <a:noFill/>
            <a:miter lim="800000"/>
            <a:headEnd/>
            <a:tailEnd/>
          </a:ln>
        </p:spPr>
      </p:pic>
      <p:pic>
        <p:nvPicPr>
          <p:cNvPr id="8"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6359318" y="5013176"/>
            <a:ext cx="228906" cy="216024"/>
          </a:xfrm>
          <a:prstGeom prst="rect">
            <a:avLst/>
          </a:prstGeom>
          <a:noFill/>
          <a:ln w="9525">
            <a:noFill/>
            <a:miter lim="800000"/>
            <a:headEnd/>
            <a:tailEnd/>
          </a:ln>
        </p:spPr>
      </p:pic>
      <p:sp>
        <p:nvSpPr>
          <p:cNvPr id="10" name="Rectangle 9"/>
          <p:cNvSpPr/>
          <p:nvPr/>
        </p:nvSpPr>
        <p:spPr>
          <a:xfrm>
            <a:off x="6365486" y="448785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
        <p:nvSpPr>
          <p:cNvPr id="11" name="Rectangle 10"/>
          <p:cNvSpPr/>
          <p:nvPr/>
        </p:nvSpPr>
        <p:spPr>
          <a:xfrm>
            <a:off x="6365486" y="5003884"/>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
        <p:nvSpPr>
          <p:cNvPr id="12" name="Rectangle 11"/>
          <p:cNvSpPr/>
          <p:nvPr/>
        </p:nvSpPr>
        <p:spPr>
          <a:xfrm>
            <a:off x="6365486" y="551723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65000"/>
                  <a:lumOff val="35000"/>
                </a:schemeClr>
              </a:solidFill>
            </a:endParaRPr>
          </a:p>
        </p:txBody>
      </p:sp>
    </p:spTree>
    <p:extLst>
      <p:ext uri="{BB962C8B-B14F-4D97-AF65-F5344CB8AC3E}">
        <p14:creationId xmlns:p14="http://schemas.microsoft.com/office/powerpoint/2010/main" val="8152382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624" y="1258882"/>
            <a:ext cx="6840760" cy="4608512"/>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403648" y="1906954"/>
            <a:ext cx="6696744" cy="4247317"/>
          </a:xfrm>
          <a:prstGeom prst="rect">
            <a:avLst/>
          </a:prstGeom>
          <a:noFill/>
        </p:spPr>
        <p:txBody>
          <a:bodyPr wrap="square" rtlCol="0">
            <a:spAutoFit/>
          </a:bodyPr>
          <a:lstStyle/>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vaccination antigrippale diminue le risque d’hospitalisation et de mortalité</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L’entrée en EHPAD est l’occasion de vérifier et mettre à jour les vaccinations du résident</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vaccination peut prévenir le risque épidémique à partir d’un niveau de couverture satisfaisant de la collectivité</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prévention passe aussi par une bonne hygiène bucco-dentaire</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266700" indent="-266700">
              <a:buBlip>
                <a:blip r:embed="rId3"/>
              </a:buBlip>
            </a:pPr>
            <a:r>
              <a:rPr lang="fr-FR" dirty="0" smtClean="0">
                <a:solidFill>
                  <a:schemeClr val="tx1">
                    <a:lumMod val="65000"/>
                    <a:lumOff val="35000"/>
                  </a:schemeClr>
                </a:solidFill>
                <a:latin typeface="Arial" pitchFamily="34" charset="0"/>
                <a:cs typeface="Arial" pitchFamily="34" charset="0"/>
              </a:rPr>
              <a:t>La vaccination des soignants protège les séniors</a:t>
            </a:r>
          </a:p>
          <a:p>
            <a:pPr marL="266700" indent="-266700">
              <a:buBlip>
                <a:blip r:embed="rId3"/>
              </a:buBlip>
            </a:pPr>
            <a:endParaRPr lang="fr-FR" dirty="0" smtClean="0">
              <a:solidFill>
                <a:schemeClr val="tx1">
                  <a:lumMod val="65000"/>
                  <a:lumOff val="35000"/>
                </a:schemeClr>
              </a:solidFill>
              <a:latin typeface="Arial" pitchFamily="34" charset="0"/>
              <a:cs typeface="Arial" pitchFamily="34" charset="0"/>
            </a:endParaRPr>
          </a:p>
          <a:p>
            <a:pPr marL="542925" lvl="1" indent="-276225"/>
            <a:endParaRPr lang="fr-FR" dirty="0" smtClean="0">
              <a:solidFill>
                <a:schemeClr val="tx1">
                  <a:lumMod val="65000"/>
                  <a:lumOff val="35000"/>
                </a:schemeClr>
              </a:solidFill>
              <a:latin typeface="Arial" pitchFamily="34" charset="0"/>
              <a:cs typeface="Arial" pitchFamily="34" charset="0"/>
            </a:endParaRPr>
          </a:p>
        </p:txBody>
      </p:sp>
      <p:pic>
        <p:nvPicPr>
          <p:cNvPr id="6" name="Image 5" descr="Post_it.png"/>
          <p:cNvPicPr>
            <a:picLocks noChangeAspect="1"/>
          </p:cNvPicPr>
          <p:nvPr/>
        </p:nvPicPr>
        <p:blipFill>
          <a:blip r:embed="rId4" cstate="print"/>
          <a:stretch>
            <a:fillRect/>
          </a:stretch>
        </p:blipFill>
        <p:spPr>
          <a:xfrm>
            <a:off x="467544" y="754826"/>
            <a:ext cx="1718930" cy="1139858"/>
          </a:xfrm>
          <a:prstGeom prst="rect">
            <a:avLst/>
          </a:prstGeom>
        </p:spPr>
      </p:pic>
      <p:pic>
        <p:nvPicPr>
          <p:cNvPr id="5" name="Picture 2"/>
          <p:cNvPicPr>
            <a:picLocks noChangeAspect="1" noChangeArrowheads="1"/>
          </p:cNvPicPr>
          <p:nvPr/>
        </p:nvPicPr>
        <p:blipFill>
          <a:blip r:embed="rId5" cstate="print"/>
          <a:srcRect l="51839" t="35874" r="28181" b="56206"/>
          <a:stretch>
            <a:fillRect/>
          </a:stretch>
        </p:blipFill>
        <p:spPr bwMode="auto">
          <a:xfrm>
            <a:off x="251520" y="0"/>
            <a:ext cx="1845560" cy="5486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left)">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wipe(left)">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6" end="6"/>
                                            </p:txEl>
                                          </p:spTgt>
                                        </p:tgtEl>
                                        <p:attrNameLst>
                                          <p:attrName>style.visibility</p:attrName>
                                        </p:attrNameLst>
                                      </p:cBhvr>
                                      <p:to>
                                        <p:strVal val="visible"/>
                                      </p:to>
                                    </p:set>
                                    <p:animEffect transition="in" filter="wipe(left)">
                                      <p:cBhvr>
                                        <p:cTn id="22" dur="500"/>
                                        <p:tgtEl>
                                          <p:spTgt spid="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8" end="8"/>
                                            </p:txEl>
                                          </p:spTgt>
                                        </p:tgtEl>
                                        <p:attrNameLst>
                                          <p:attrName>style.visibility</p:attrName>
                                        </p:attrNameLst>
                                      </p:cBhvr>
                                      <p:to>
                                        <p:strVal val="visible"/>
                                      </p:to>
                                    </p:set>
                                    <p:animEffect transition="in" filter="wipe(left)">
                                      <p:cBhvr>
                                        <p:cTn id="27"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l="3780" t="22320" r="23321" b="23446"/>
          <a:stretch>
            <a:fillRect/>
          </a:stretch>
        </p:blipFill>
        <p:spPr bwMode="auto">
          <a:xfrm>
            <a:off x="2915816" y="548680"/>
            <a:ext cx="3225991" cy="18000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50759" t="42206" r="32501" b="49874"/>
          <a:stretch>
            <a:fillRect/>
          </a:stretch>
        </p:blipFill>
        <p:spPr bwMode="auto">
          <a:xfrm>
            <a:off x="179512" y="260648"/>
            <a:ext cx="899592" cy="319210"/>
          </a:xfrm>
          <a:prstGeom prst="rect">
            <a:avLst/>
          </a:prstGeom>
          <a:noFill/>
          <a:ln w="9525">
            <a:noFill/>
            <a:miter lim="800000"/>
            <a:headEnd/>
            <a:tailEnd/>
          </a:ln>
        </p:spPr>
      </p:pic>
      <p:sp>
        <p:nvSpPr>
          <p:cNvPr id="6" name="ZoneTexte 5"/>
          <p:cNvSpPr txBox="1"/>
          <p:nvPr/>
        </p:nvSpPr>
        <p:spPr>
          <a:xfrm>
            <a:off x="1691680" y="3068960"/>
            <a:ext cx="6408712" cy="2246769"/>
          </a:xfrm>
          <a:prstGeom prst="rect">
            <a:avLst/>
          </a:prstGeom>
          <a:noFill/>
        </p:spPr>
        <p:txBody>
          <a:bodyPr wrap="square" rtlCol="0">
            <a:spAutoFit/>
          </a:bodyPr>
          <a:lstStyle/>
          <a:p>
            <a:pPr marL="542925" indent="-542925">
              <a:buBlip>
                <a:blip r:embed="rId5"/>
              </a:buBlip>
            </a:pPr>
            <a:r>
              <a:rPr lang="fr-FR" sz="2800" dirty="0" smtClean="0">
                <a:solidFill>
                  <a:schemeClr val="tx1">
                    <a:lumMod val="50000"/>
                    <a:lumOff val="50000"/>
                  </a:schemeClr>
                </a:solidFill>
                <a:latin typeface="Arial" pitchFamily="34" charset="0"/>
                <a:cs typeface="Arial" pitchFamily="34" charset="0"/>
              </a:rPr>
              <a:t>D’après vous, quels sont les symptômes qui justifient une BU ?</a:t>
            </a:r>
            <a:br>
              <a:rPr lang="fr-FR" sz="2800" dirty="0" smtClean="0">
                <a:solidFill>
                  <a:schemeClr val="tx1">
                    <a:lumMod val="50000"/>
                    <a:lumOff val="50000"/>
                  </a:schemeClr>
                </a:solidFill>
                <a:latin typeface="Arial" pitchFamily="34" charset="0"/>
                <a:cs typeface="Arial" pitchFamily="34" charset="0"/>
              </a:rPr>
            </a:br>
            <a:endParaRPr lang="fr-FR" sz="2800" dirty="0" smtClean="0">
              <a:solidFill>
                <a:schemeClr val="tx1">
                  <a:lumMod val="50000"/>
                  <a:lumOff val="50000"/>
                </a:schemeClr>
              </a:solidFill>
              <a:latin typeface="Arial" pitchFamily="34" charset="0"/>
              <a:cs typeface="Arial" pitchFamily="34" charset="0"/>
            </a:endParaRPr>
          </a:p>
          <a:p>
            <a:pPr marL="542925" indent="-542925">
              <a:buBlip>
                <a:blip r:embed="rId5"/>
              </a:buBlip>
            </a:pPr>
            <a:r>
              <a:rPr lang="fr-FR" sz="2800" dirty="0" smtClean="0">
                <a:solidFill>
                  <a:schemeClr val="tx1">
                    <a:lumMod val="50000"/>
                    <a:lumOff val="50000"/>
                  </a:schemeClr>
                </a:solidFill>
                <a:latin typeface="Arial" pitchFamily="34" charset="0"/>
                <a:cs typeface="Arial" pitchFamily="34" charset="0"/>
              </a:rPr>
              <a:t>D’après vous, quels résultats de BU justifient la pratique d’un ECBU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59632" y="1718805"/>
            <a:ext cx="6840760" cy="3240360"/>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1403648" y="2150853"/>
            <a:ext cx="6696744" cy="2862323"/>
          </a:xfrm>
          <a:prstGeom prst="rect">
            <a:avLst/>
          </a:prstGeom>
          <a:noFill/>
        </p:spPr>
        <p:txBody>
          <a:bodyPr wrap="square" rtlCol="0">
            <a:spAutoFit/>
          </a:bodyPr>
          <a:lstStyle/>
          <a:p>
            <a:pPr>
              <a:buBlip>
                <a:blip r:embed="rId3"/>
              </a:buBlip>
            </a:pPr>
            <a:r>
              <a:rPr lang="fr-FR" dirty="0" smtClean="0">
                <a:solidFill>
                  <a:schemeClr val="tx1">
                    <a:lumMod val="65000"/>
                    <a:lumOff val="35000"/>
                  </a:schemeClr>
                </a:solidFill>
              </a:rPr>
              <a:t>??</a:t>
            </a:r>
          </a:p>
          <a:p>
            <a:pPr>
              <a:buBlip>
                <a:blip r:embed="rId3"/>
              </a:buBlip>
            </a:pPr>
            <a:endParaRPr lang="fr-FR" dirty="0">
              <a:solidFill>
                <a:schemeClr val="tx1">
                  <a:lumMod val="65000"/>
                  <a:lumOff val="35000"/>
                </a:schemeClr>
              </a:solidFill>
            </a:endParaRPr>
          </a:p>
          <a:p>
            <a:pPr>
              <a:buBlip>
                <a:blip r:embed="rId3"/>
              </a:buBlip>
            </a:pPr>
            <a:endParaRPr lang="fr-FR" dirty="0" smtClean="0">
              <a:solidFill>
                <a:schemeClr val="tx1">
                  <a:lumMod val="65000"/>
                  <a:lumOff val="35000"/>
                </a:schemeClr>
              </a:solidFill>
            </a:endParaRPr>
          </a:p>
          <a:p>
            <a:pPr>
              <a:buBlip>
                <a:blip r:embed="rId3"/>
              </a:buBlip>
            </a:pPr>
            <a:r>
              <a:rPr lang="fr-FR" dirty="0" smtClean="0">
                <a:solidFill>
                  <a:schemeClr val="tx1">
                    <a:lumMod val="65000"/>
                    <a:lumOff val="35000"/>
                  </a:schemeClr>
                </a:solidFill>
              </a:rPr>
              <a:t>??</a:t>
            </a:r>
          </a:p>
          <a:p>
            <a:pPr>
              <a:buBlip>
                <a:blip r:embed="rId3"/>
              </a:buBlip>
            </a:pPr>
            <a:endParaRPr lang="fr-FR" dirty="0">
              <a:solidFill>
                <a:schemeClr val="tx1">
                  <a:lumMod val="65000"/>
                  <a:lumOff val="35000"/>
                </a:schemeClr>
              </a:solidFill>
            </a:endParaRPr>
          </a:p>
          <a:p>
            <a:pPr>
              <a:buBlip>
                <a:blip r:embed="rId3"/>
              </a:buBlip>
            </a:pPr>
            <a:endParaRPr lang="fr-FR" dirty="0" smtClean="0">
              <a:solidFill>
                <a:schemeClr val="tx1">
                  <a:lumMod val="65000"/>
                  <a:lumOff val="35000"/>
                </a:schemeClr>
              </a:solidFill>
            </a:endParaRPr>
          </a:p>
          <a:p>
            <a:pPr>
              <a:buBlip>
                <a:blip r:embed="rId3"/>
              </a:buBlip>
            </a:pPr>
            <a:r>
              <a:rPr lang="fr-FR" dirty="0" smtClean="0">
                <a:solidFill>
                  <a:schemeClr val="tx1">
                    <a:lumMod val="65000"/>
                    <a:lumOff val="35000"/>
                  </a:schemeClr>
                </a:solidFill>
              </a:rPr>
              <a:t>??</a:t>
            </a:r>
          </a:p>
          <a:p>
            <a:pPr>
              <a:buBlip>
                <a:blip r:embed="rId3"/>
              </a:buBlip>
            </a:pPr>
            <a:endParaRPr lang="fr-FR" dirty="0">
              <a:solidFill>
                <a:schemeClr val="tx1">
                  <a:lumMod val="65000"/>
                  <a:lumOff val="35000"/>
                </a:schemeClr>
              </a:solidFill>
            </a:endParaRPr>
          </a:p>
          <a:p>
            <a:pPr>
              <a:buBlip>
                <a:blip r:embed="rId3"/>
              </a:buBlip>
            </a:pPr>
            <a:endParaRPr lang="fr-FR" dirty="0" smtClean="0">
              <a:solidFill>
                <a:schemeClr val="tx1">
                  <a:lumMod val="65000"/>
                  <a:lumOff val="35000"/>
                </a:schemeClr>
              </a:solidFill>
            </a:endParaRPr>
          </a:p>
          <a:p>
            <a:pPr>
              <a:buBlip>
                <a:blip r:embed="rId3"/>
              </a:buBlip>
            </a:pPr>
            <a:r>
              <a:rPr lang="fr-FR" dirty="0" smtClean="0">
                <a:solidFill>
                  <a:schemeClr val="tx1">
                    <a:lumMod val="65000"/>
                    <a:lumOff val="35000"/>
                  </a:schemeClr>
                </a:solidFill>
              </a:rPr>
              <a:t>??</a:t>
            </a:r>
            <a:endParaRPr lang="fr-FR" dirty="0">
              <a:solidFill>
                <a:schemeClr val="tx1">
                  <a:lumMod val="65000"/>
                  <a:lumOff val="35000"/>
                </a:schemeClr>
              </a:solidFill>
            </a:endParaRPr>
          </a:p>
        </p:txBody>
      </p:sp>
      <p:pic>
        <p:nvPicPr>
          <p:cNvPr id="6" name="Picture 6"/>
          <p:cNvPicPr>
            <a:picLocks noChangeAspect="1" noChangeArrowheads="1"/>
          </p:cNvPicPr>
          <p:nvPr/>
        </p:nvPicPr>
        <p:blipFill>
          <a:blip r:embed="rId4" cstate="print"/>
          <a:srcRect l="3780" t="22320" r="23321" b="23446"/>
          <a:stretch>
            <a:fillRect/>
          </a:stretch>
        </p:blipFill>
        <p:spPr bwMode="auto">
          <a:xfrm>
            <a:off x="3635896" y="116632"/>
            <a:ext cx="2064864" cy="1152128"/>
          </a:xfrm>
          <a:prstGeom prst="rect">
            <a:avLst/>
          </a:prstGeom>
          <a:noFill/>
          <a:ln w="9525">
            <a:noFill/>
            <a:miter lim="800000"/>
            <a:headEnd/>
            <a:tailEnd/>
          </a:ln>
        </p:spPr>
      </p:pic>
      <p:pic>
        <p:nvPicPr>
          <p:cNvPr id="9" name="Image 8" descr="Post_it.png"/>
          <p:cNvPicPr>
            <a:picLocks noChangeAspect="1"/>
          </p:cNvPicPr>
          <p:nvPr/>
        </p:nvPicPr>
        <p:blipFill>
          <a:blip r:embed="rId5" cstate="print"/>
          <a:stretch>
            <a:fillRect/>
          </a:stretch>
        </p:blipFill>
        <p:spPr>
          <a:xfrm>
            <a:off x="467544" y="1196752"/>
            <a:ext cx="1718930" cy="1139858"/>
          </a:xfrm>
          <a:prstGeom prst="rect">
            <a:avLst/>
          </a:prstGeom>
        </p:spPr>
      </p:pic>
      <p:pic>
        <p:nvPicPr>
          <p:cNvPr id="7" name="Picture 2"/>
          <p:cNvPicPr>
            <a:picLocks noChangeAspect="1" noChangeArrowheads="1"/>
          </p:cNvPicPr>
          <p:nvPr/>
        </p:nvPicPr>
        <p:blipFill>
          <a:blip r:embed="rId6"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left)">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wipe(left)">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wipe(left)">
                                      <p:cBhvr>
                                        <p:cTn id="2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p:cNvSpPr txBox="1"/>
          <p:nvPr/>
        </p:nvSpPr>
        <p:spPr>
          <a:xfrm>
            <a:off x="2267744" y="6021288"/>
            <a:ext cx="4896544" cy="276999"/>
          </a:xfrm>
          <a:prstGeom prst="rect">
            <a:avLst/>
          </a:prstGeom>
          <a:noFill/>
        </p:spPr>
        <p:txBody>
          <a:bodyPr wrap="square" rtlCol="0">
            <a:spAutoFit/>
          </a:bodyPr>
          <a:lstStyle/>
          <a:p>
            <a:pPr algn="ctr"/>
            <a:r>
              <a:rPr lang="fr-FR" sz="1200" i="1" dirty="0" smtClean="0">
                <a:solidFill>
                  <a:schemeClr val="tx1">
                    <a:lumMod val="65000"/>
                    <a:lumOff val="35000"/>
                  </a:schemeClr>
                </a:solidFill>
                <a:latin typeface="Arial" pitchFamily="34" charset="0"/>
                <a:cs typeface="Arial" pitchFamily="34" charset="0"/>
              </a:rPr>
              <a:t>Cliquez sur la vidéo pour la visualiser</a:t>
            </a:r>
            <a:endParaRPr lang="fr-FR" sz="1200" i="1" dirty="0">
              <a:solidFill>
                <a:schemeClr val="tx1">
                  <a:lumMod val="65000"/>
                  <a:lumOff val="35000"/>
                </a:schemeClr>
              </a:solidFill>
              <a:latin typeface="Arial" pitchFamily="34" charset="0"/>
              <a:cs typeface="Arial" pitchFamily="34" charset="0"/>
            </a:endParaRPr>
          </a:p>
        </p:txBody>
      </p:sp>
      <p:pic>
        <p:nvPicPr>
          <p:cNvPr id="4" name="UR2v2.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331640" y="1412776"/>
            <a:ext cx="6564988" cy="3692806"/>
          </a:xfrm>
          <a:prstGeom prst="rect">
            <a:avLst/>
          </a:prstGeom>
        </p:spPr>
      </p:pic>
      <p:sp>
        <p:nvSpPr>
          <p:cNvPr id="5" name="Bouton d'action : Accueil 4">
            <a:hlinkClick r:id="rId6" action="ppaction://hlinksldjump" highlightClick="1"/>
          </p:cNvPr>
          <p:cNvSpPr/>
          <p:nvPr/>
        </p:nvSpPr>
        <p:spPr>
          <a:xfrm>
            <a:off x="8676456" y="6381328"/>
            <a:ext cx="360040" cy="360040"/>
          </a:xfrm>
          <a:prstGeom prst="actionButtonHome">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clrChange>
              <a:clrFrom>
                <a:srgbClr val="FFFCFF"/>
              </a:clrFrom>
              <a:clrTo>
                <a:srgbClr val="FFFCFF">
                  <a:alpha val="0"/>
                </a:srgbClr>
              </a:clrTo>
            </a:clrChange>
          </a:blip>
          <a:srcRect/>
          <a:stretch>
            <a:fillRect/>
          </a:stretch>
        </p:blipFill>
        <p:spPr bwMode="auto">
          <a:xfrm>
            <a:off x="4991166" y="5517232"/>
            <a:ext cx="228906" cy="216024"/>
          </a:xfrm>
          <a:prstGeom prst="rect">
            <a:avLst/>
          </a:prstGeom>
          <a:noFill/>
          <a:ln w="9525">
            <a:noFill/>
            <a:miter lim="800000"/>
            <a:headEnd/>
            <a:tailEnd/>
          </a:ln>
        </p:spPr>
      </p:pic>
      <p:sp>
        <p:nvSpPr>
          <p:cNvPr id="18" name="ZoneTexte 17"/>
          <p:cNvSpPr txBox="1"/>
          <p:nvPr/>
        </p:nvSpPr>
        <p:spPr>
          <a:xfrm>
            <a:off x="1331640" y="3140968"/>
            <a:ext cx="6840760" cy="954107"/>
          </a:xfrm>
          <a:prstGeom prst="rect">
            <a:avLst/>
          </a:prstGeom>
          <a:noFill/>
        </p:spPr>
        <p:txBody>
          <a:bodyPr wrap="square" rtlCol="0">
            <a:spAutoFit/>
          </a:bodyPr>
          <a:lstStyle/>
          <a:p>
            <a:r>
              <a:rPr lang="fr-FR" sz="2800" dirty="0" smtClean="0">
                <a:solidFill>
                  <a:schemeClr val="tx1">
                    <a:lumMod val="65000"/>
                    <a:lumOff val="35000"/>
                  </a:schemeClr>
                </a:solidFill>
                <a:latin typeface="Arial" pitchFamily="34" charset="0"/>
                <a:cs typeface="Arial" pitchFamily="34" charset="0"/>
              </a:rPr>
              <a:t>D’après-vous, quel est le pourcentage de sondes urinaires colonisées à 1 mois ?</a:t>
            </a:r>
            <a:endParaRPr lang="fr-FR" sz="2800" dirty="0">
              <a:solidFill>
                <a:schemeClr val="tx1">
                  <a:lumMod val="65000"/>
                  <a:lumOff val="35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4" cstate="print"/>
          <a:srcRect l="3780" t="21600" r="23861" b="23681"/>
          <a:stretch>
            <a:fillRect/>
          </a:stretch>
        </p:blipFill>
        <p:spPr bwMode="auto">
          <a:xfrm>
            <a:off x="2915816" y="908720"/>
            <a:ext cx="3174038" cy="1800200"/>
          </a:xfrm>
          <a:prstGeom prst="rect">
            <a:avLst/>
          </a:prstGeom>
          <a:noFill/>
          <a:ln w="9525">
            <a:noFill/>
            <a:miter lim="800000"/>
            <a:headEnd/>
            <a:tailEnd/>
          </a:ln>
        </p:spPr>
      </p:pic>
      <p:sp>
        <p:nvSpPr>
          <p:cNvPr id="6" name="ZoneTexte 5"/>
          <p:cNvSpPr txBox="1"/>
          <p:nvPr/>
        </p:nvSpPr>
        <p:spPr>
          <a:xfrm>
            <a:off x="3563888" y="4365104"/>
            <a:ext cx="1152128" cy="1754326"/>
          </a:xfrm>
          <a:prstGeom prst="rect">
            <a:avLst/>
          </a:prstGeom>
          <a:noFill/>
        </p:spPr>
        <p:txBody>
          <a:bodyPr wrap="square" rtlCol="0">
            <a:spAutoFit/>
          </a:bodyPr>
          <a:lstStyle/>
          <a:p>
            <a:pPr>
              <a:buBlip>
                <a:blip r:embed="rId5"/>
              </a:buBlip>
            </a:pPr>
            <a:r>
              <a:rPr lang="fr-FR" dirty="0" smtClean="0">
                <a:solidFill>
                  <a:schemeClr val="tx1">
                    <a:lumMod val="65000"/>
                    <a:lumOff val="35000"/>
                  </a:schemeClr>
                </a:solidFill>
                <a:latin typeface="Arial" pitchFamily="34" charset="0"/>
                <a:cs typeface="Arial" pitchFamily="34" charset="0"/>
              </a:rPr>
              <a:t> 20 %</a:t>
            </a:r>
            <a:br>
              <a:rPr lang="fr-FR" dirty="0" smtClean="0">
                <a:solidFill>
                  <a:schemeClr val="tx1">
                    <a:lumMod val="65000"/>
                    <a:lumOff val="35000"/>
                  </a:schemeClr>
                </a:solidFill>
                <a:latin typeface="Arial" pitchFamily="34" charset="0"/>
                <a:cs typeface="Arial" pitchFamily="34" charset="0"/>
              </a:rPr>
            </a:br>
            <a:endParaRPr lang="fr-FR" dirty="0" smtClean="0">
              <a:solidFill>
                <a:schemeClr val="tx1">
                  <a:lumMod val="65000"/>
                  <a:lumOff val="35000"/>
                </a:schemeClr>
              </a:solidFill>
              <a:latin typeface="Arial" pitchFamily="34" charset="0"/>
              <a:cs typeface="Arial" pitchFamily="34" charset="0"/>
            </a:endParaRPr>
          </a:p>
          <a:p>
            <a:pPr>
              <a:buBlip>
                <a:blip r:embed="rId5"/>
              </a:buBlip>
            </a:pPr>
            <a:r>
              <a:rPr lang="fr-FR" dirty="0" smtClean="0">
                <a:solidFill>
                  <a:schemeClr val="tx1">
                    <a:lumMod val="65000"/>
                    <a:lumOff val="35000"/>
                  </a:schemeClr>
                </a:solidFill>
                <a:latin typeface="Arial" pitchFamily="34" charset="0"/>
                <a:cs typeface="Arial" pitchFamily="34" charset="0"/>
              </a:rPr>
              <a:t> 50 %</a:t>
            </a:r>
          </a:p>
          <a:p>
            <a:pPr>
              <a:buBlip>
                <a:blip r:embed="rId5"/>
              </a:buBlip>
            </a:pPr>
            <a:endParaRPr lang="fr-FR" dirty="0" smtClean="0">
              <a:solidFill>
                <a:schemeClr val="tx1">
                  <a:lumMod val="65000"/>
                  <a:lumOff val="35000"/>
                </a:schemeClr>
              </a:solidFill>
              <a:latin typeface="Arial" pitchFamily="34" charset="0"/>
              <a:cs typeface="Arial" pitchFamily="34" charset="0"/>
            </a:endParaRPr>
          </a:p>
          <a:p>
            <a:pPr>
              <a:buBlip>
                <a:blip r:embed="rId5"/>
              </a:buBlip>
            </a:pPr>
            <a:r>
              <a:rPr lang="fr-FR" dirty="0" smtClean="0">
                <a:solidFill>
                  <a:schemeClr val="tx1">
                    <a:lumMod val="65000"/>
                    <a:lumOff val="35000"/>
                  </a:schemeClr>
                </a:solidFill>
                <a:latin typeface="Arial" pitchFamily="34" charset="0"/>
                <a:cs typeface="Arial" pitchFamily="34" charset="0"/>
              </a:rPr>
              <a:t> 100 %</a:t>
            </a:r>
          </a:p>
          <a:p>
            <a:pPr>
              <a:buFont typeface="Wingdings"/>
              <a:buChar char="Ø"/>
            </a:pPr>
            <a:endParaRPr lang="fr-FR" dirty="0">
              <a:solidFill>
                <a:schemeClr val="tx1">
                  <a:lumMod val="65000"/>
                  <a:lumOff val="35000"/>
                </a:schemeClr>
              </a:solidFill>
              <a:latin typeface="Arial" pitchFamily="34" charset="0"/>
              <a:cs typeface="Arial" pitchFamily="34" charset="0"/>
            </a:endParaRPr>
          </a:p>
        </p:txBody>
      </p:sp>
      <p:sp>
        <p:nvSpPr>
          <p:cNvPr id="7" name="Rectangle 6"/>
          <p:cNvSpPr/>
          <p:nvPr/>
        </p:nvSpPr>
        <p:spPr>
          <a:xfrm>
            <a:off x="4991166" y="4437112"/>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991166" y="4941168"/>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991166" y="5526757"/>
            <a:ext cx="216024" cy="21602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p:cNvPicPr>
            <a:picLocks noChangeAspect="1" noChangeArrowheads="1"/>
          </p:cNvPicPr>
          <p:nvPr/>
        </p:nvPicPr>
        <p:blipFill>
          <a:blip r:embed="rId6" cstate="print"/>
          <a:srcRect/>
          <a:stretch>
            <a:fillRect/>
          </a:stretch>
        </p:blipFill>
        <p:spPr bwMode="auto">
          <a:xfrm>
            <a:off x="2339752" y="4869160"/>
            <a:ext cx="361647" cy="360040"/>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l="50759" t="42206" r="32501" b="49874"/>
          <a:stretch>
            <a:fillRect/>
          </a:stretch>
        </p:blipFill>
        <p:spPr bwMode="auto">
          <a:xfrm>
            <a:off x="179512" y="260648"/>
            <a:ext cx="899592" cy="3192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2144</TotalTime>
  <Words>3692</Words>
  <Application>Microsoft Macintosh PowerPoint</Application>
  <PresentationFormat>Présentation à l'écran (4:3)</PresentationFormat>
  <Paragraphs>586</Paragraphs>
  <Slides>53</Slides>
  <Notes>53</Notes>
  <HiddenSlides>12</HiddenSlides>
  <MMClips>12</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Antibiotique en Ephad ? Bon usage = Moindre usage !</dc:title>
  <dc:creator>Raquel</dc:creator>
  <cp:lastModifiedBy>Marine Chauvat</cp:lastModifiedBy>
  <cp:revision>156</cp:revision>
  <dcterms:created xsi:type="dcterms:W3CDTF">2012-03-19T15:55:28Z</dcterms:created>
  <dcterms:modified xsi:type="dcterms:W3CDTF">2012-04-13T09:11:08Z</dcterms:modified>
</cp:coreProperties>
</file>