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94746" autoAdjust="0"/>
  </p:normalViewPr>
  <p:slideViewPr>
    <p:cSldViewPr snapToGrid="0" snapToObjects="1">
      <p:cViewPr varScale="1">
        <p:scale>
          <a:sx n="87" d="100"/>
          <a:sy n="87" d="100"/>
        </p:scale>
        <p:origin x="-1240" y="-104"/>
      </p:cViewPr>
      <p:guideLst>
        <p:guide orient="horz" pos="2160"/>
        <p:guide pos="2880"/>
      </p:guideLst>
    </p:cSldViewPr>
  </p:slideViewPr>
  <p:outlineViewPr>
    <p:cViewPr>
      <p:scale>
        <a:sx n="33" d="100"/>
        <a:sy n="33" d="100"/>
      </p:scale>
      <p:origin x="0" y="97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fr-FR" smtClean="0"/>
              <a:t>Cliquez et modifiez le titre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fr-FR" smtClean="0"/>
              <a:t>Cliquez et modifiez le titre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fr-FR" smtClean="0"/>
              <a:t>Cliquez et modifiez le titre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5" name="Footer Placeholder 4"/>
          <p:cNvSpPr>
            <a:spLocks noGrp="1"/>
          </p:cNvSpPr>
          <p:nvPr>
            <p:ph type="ftr" sz="quarter" idx="11"/>
          </p:nvPr>
        </p:nvSpPr>
        <p:spPr/>
        <p:txBody>
          <a:bodyPr/>
          <a:lstStyle/>
          <a:p>
            <a:r>
              <a:rPr lang="en-US" dirty="0" err="1" smtClean="0"/>
              <a:t>Synthèse</a:t>
            </a:r>
            <a:r>
              <a:rPr lang="en-US" dirty="0" smtClean="0"/>
              <a:t> </a:t>
            </a:r>
            <a:r>
              <a:rPr lang="en-US" dirty="0" err="1" smtClean="0"/>
              <a:t>réalisée</a:t>
            </a:r>
            <a:r>
              <a:rPr lang="en-US" dirty="0" smtClean="0"/>
              <a:t> par la  SPILF</a:t>
            </a:r>
          </a:p>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fr-FR" smtClean="0"/>
              <a:t>Cliquez et modifiez le titre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fr-FR" smtClean="0"/>
              <a:t>Cliquez et modifiez le titre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fr-FR" smtClean="0"/>
              <a:t>Cliquez et modifiez le titre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fr-FR" smtClean="0"/>
              <a:t>Cliquez et modifiez le titre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pPr/>
              <a:t>26/11/2013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fr-FR" smtClean="0"/>
              <a:t>Cliquez et modifiez le titre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26/11/2013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dirty="0" err="1" smtClean="0"/>
              <a:t>Synthèse</a:t>
            </a:r>
            <a:r>
              <a:rPr lang="en-US" dirty="0" smtClean="0"/>
              <a:t> </a:t>
            </a:r>
            <a:r>
              <a:rPr lang="en-US" dirty="0" err="1" smtClean="0"/>
              <a:t>réalisée</a:t>
            </a:r>
            <a:r>
              <a:rPr lang="en-US" dirty="0" smtClean="0"/>
              <a:t> par la  SPILF</a:t>
            </a: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pic>
        <p:nvPicPr>
          <p:cNvPr id="7" name="Image 6"/>
          <p:cNvPicPr>
            <a:picLocks noChangeAspect="1"/>
          </p:cNvPicPr>
          <p:nvPr userDrawn="1"/>
        </p:nvPicPr>
        <p:blipFill>
          <a:blip r:embed="rId14"/>
          <a:stretch>
            <a:fillRect/>
          </a:stretch>
        </p:blipFill>
        <p:spPr>
          <a:xfrm>
            <a:off x="7897906" y="0"/>
            <a:ext cx="1123235" cy="104110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Feuille_Microsoft_Excel_97_-_20041.xls"/><Relationship Id="rId5"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oleObject" Target="../embeddings/Feuille_Microsoft_Excel_97_-_20042.xls"/><Relationship Id="rId5"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71599" y="1769782"/>
            <a:ext cx="6400800" cy="1470025"/>
          </a:xfrm>
        </p:spPr>
        <p:txBody>
          <a:bodyPr>
            <a:normAutofit fontScale="90000"/>
          </a:bodyPr>
          <a:lstStyle/>
          <a:p>
            <a:r>
              <a:rPr lang="fr-FR" sz="3556" dirty="0" smtClean="0">
                <a:latin typeface="News Gothic MT"/>
              </a:rPr>
              <a:t>Guide</a:t>
            </a:r>
            <a:r>
              <a:rPr lang="fr-FR" sz="3200" dirty="0" smtClean="0">
                <a:latin typeface="News Gothic MT"/>
              </a:rPr>
              <a:t> de l’ESCMID sur le diagnostic et la prise en charge des pathologies à Candida :</a:t>
            </a:r>
            <a:br>
              <a:rPr lang="fr-FR" sz="3200" dirty="0" smtClean="0">
                <a:latin typeface="News Gothic MT"/>
              </a:rPr>
            </a:br>
            <a:r>
              <a:rPr lang="fr-FR" sz="3200" dirty="0" smtClean="0">
                <a:latin typeface="News Gothic MT"/>
              </a:rPr>
              <a:t>le diagnostic</a:t>
            </a:r>
            <a:endParaRPr lang="fr-FR" sz="3200" dirty="0">
              <a:latin typeface="News Gothic MT"/>
            </a:endParaRPr>
          </a:p>
        </p:txBody>
      </p:sp>
      <p:sp>
        <p:nvSpPr>
          <p:cNvPr id="3" name="Sous-titre 2"/>
          <p:cNvSpPr>
            <a:spLocks noGrp="1"/>
          </p:cNvSpPr>
          <p:nvPr>
            <p:ph type="subTitle" idx="1"/>
          </p:nvPr>
        </p:nvSpPr>
        <p:spPr>
          <a:xfrm>
            <a:off x="1371599" y="3248317"/>
            <a:ext cx="6400800" cy="1295400"/>
          </a:xfrm>
        </p:spPr>
        <p:txBody>
          <a:bodyPr/>
          <a:lstStyle/>
          <a:p>
            <a:pPr>
              <a:lnSpc>
                <a:spcPct val="90000"/>
              </a:lnSpc>
              <a:buClr>
                <a:srgbClr val="6FB7D7"/>
              </a:buClr>
            </a:pPr>
            <a:r>
              <a:rPr lang="fr-FR" sz="1800" dirty="0" smtClean="0">
                <a:solidFill>
                  <a:srgbClr val="898989"/>
                </a:solidFill>
                <a:latin typeface="News Gothic MT"/>
                <a:ea typeface="ＭＳ Ｐゴシック" charset="-128"/>
                <a:cs typeface="ＭＳ Ｐゴシック" charset="-128"/>
              </a:rPr>
              <a:t>Jeu de Diapositives réalisées par le comité </a:t>
            </a:r>
          </a:p>
          <a:p>
            <a:pPr>
              <a:lnSpc>
                <a:spcPct val="90000"/>
              </a:lnSpc>
              <a:buClr>
                <a:srgbClr val="6FB7D7"/>
              </a:buClr>
            </a:pPr>
            <a:r>
              <a:rPr lang="fr-FR" sz="1800" dirty="0" smtClean="0">
                <a:solidFill>
                  <a:srgbClr val="898989"/>
                </a:solidFill>
                <a:latin typeface="News Gothic MT"/>
                <a:ea typeface="ＭＳ Ｐゴシック" charset="-128"/>
                <a:cs typeface="ＭＳ Ｐゴシック" charset="-128"/>
              </a:rPr>
              <a:t>des référentiels de la SPILF</a:t>
            </a:r>
          </a:p>
          <a:p>
            <a:pPr>
              <a:lnSpc>
                <a:spcPct val="90000"/>
              </a:lnSpc>
              <a:buClr>
                <a:srgbClr val="6FB7D7"/>
              </a:buClr>
            </a:pPr>
            <a:r>
              <a:rPr lang="fr-FR" sz="1800" dirty="0" smtClean="0">
                <a:solidFill>
                  <a:srgbClr val="898989"/>
                </a:solidFill>
                <a:latin typeface="News Gothic MT"/>
                <a:ea typeface="ＭＳ Ｐゴシック" charset="-128"/>
                <a:cs typeface="ＭＳ Ｐゴシック" charset="-128"/>
              </a:rPr>
              <a:t>23 Octobre 2013</a:t>
            </a:r>
          </a:p>
          <a:p>
            <a:endParaRPr lang="fr-FR" dirty="0"/>
          </a:p>
        </p:txBody>
      </p:sp>
      <p:sp>
        <p:nvSpPr>
          <p:cNvPr id="4" name="Rectangle 3"/>
          <p:cNvSpPr/>
          <p:nvPr/>
        </p:nvSpPr>
        <p:spPr>
          <a:xfrm>
            <a:off x="3581400" y="4865132"/>
            <a:ext cx="5137934" cy="369332"/>
          </a:xfrm>
          <a:prstGeom prst="rect">
            <a:avLst/>
          </a:prstGeom>
        </p:spPr>
        <p:txBody>
          <a:bodyPr wrap="none">
            <a:spAutoFit/>
          </a:bodyPr>
          <a:lstStyle/>
          <a:p>
            <a:r>
              <a:rPr lang="fr-FR" i="1" dirty="0" smtClean="0">
                <a:solidFill>
                  <a:srgbClr val="3366FF"/>
                </a:solidFill>
                <a:latin typeface="News Gothic MT"/>
              </a:rPr>
              <a:t>Clin </a:t>
            </a:r>
            <a:r>
              <a:rPr lang="fr-FR" i="1" dirty="0" err="1" smtClean="0">
                <a:solidFill>
                  <a:srgbClr val="3366FF"/>
                </a:solidFill>
                <a:latin typeface="News Gothic MT"/>
              </a:rPr>
              <a:t>Microbiol</a:t>
            </a:r>
            <a:r>
              <a:rPr lang="fr-FR" i="1" dirty="0" smtClean="0">
                <a:solidFill>
                  <a:srgbClr val="3366FF"/>
                </a:solidFill>
                <a:latin typeface="News Gothic MT"/>
              </a:rPr>
              <a:t> Infect 2012; 18 (Suppl. 7): 9–18</a:t>
            </a:r>
            <a:endParaRPr lang="fr-FR" i="1" dirty="0">
              <a:solidFill>
                <a:srgbClr val="3366FF"/>
              </a:solidFill>
              <a:latin typeface="News Gothic MT"/>
            </a:endParaRPr>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2741405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News Gothic MT"/>
              </a:rPr>
              <a:t>Sensibilité </a:t>
            </a:r>
            <a:r>
              <a:rPr lang="fr-FR" dirty="0">
                <a:latin typeface="News Gothic MT"/>
              </a:rPr>
              <a:t>aux antifungiques</a:t>
            </a:r>
            <a:r>
              <a:rPr lang="fr-FR" dirty="0" smtClean="0">
                <a:latin typeface="News Gothic MT"/>
              </a:rPr>
              <a:t> </a:t>
            </a:r>
            <a:endParaRPr lang="fr-FR" dirty="0">
              <a:latin typeface="News Gothic MT"/>
            </a:endParaRPr>
          </a:p>
        </p:txBody>
      </p:sp>
      <p:sp>
        <p:nvSpPr>
          <p:cNvPr id="3" name="Espace réservé du contenu 2"/>
          <p:cNvSpPr>
            <a:spLocks noGrp="1"/>
          </p:cNvSpPr>
          <p:nvPr>
            <p:ph idx="1"/>
          </p:nvPr>
        </p:nvSpPr>
        <p:spPr>
          <a:xfrm>
            <a:off x="549275" y="2086927"/>
            <a:ext cx="8042276" cy="3856673"/>
          </a:xfrm>
        </p:spPr>
        <p:txBody>
          <a:bodyPr>
            <a:normAutofit/>
          </a:bodyPr>
          <a:lstStyle/>
          <a:p>
            <a:pPr>
              <a:spcBef>
                <a:spcPts val="1400"/>
              </a:spcBef>
              <a:buNone/>
            </a:pPr>
            <a:r>
              <a:rPr lang="fr-FR" sz="1800" dirty="0">
                <a:latin typeface="News Gothic MT"/>
              </a:rPr>
              <a:t>T</a:t>
            </a:r>
            <a:r>
              <a:rPr lang="fr-FR" sz="1800" dirty="0" smtClean="0">
                <a:latin typeface="News Gothic MT"/>
              </a:rPr>
              <a:t>ester </a:t>
            </a:r>
            <a:r>
              <a:rPr lang="fr-FR" sz="1800" dirty="0">
                <a:latin typeface="News Gothic MT"/>
              </a:rPr>
              <a:t>la sensibilité des souches isolées</a:t>
            </a:r>
            <a:r>
              <a:rPr lang="fr-FR" sz="1800" dirty="0" smtClean="0">
                <a:latin typeface="News Gothic MT"/>
              </a:rPr>
              <a:t> des </a:t>
            </a:r>
            <a:r>
              <a:rPr lang="fr-FR" sz="1800" dirty="0">
                <a:latin typeface="News Gothic MT"/>
              </a:rPr>
              <a:t>hémocultures</a:t>
            </a:r>
            <a:r>
              <a:rPr lang="fr-FR" sz="1800" dirty="0" smtClean="0">
                <a:latin typeface="News Gothic MT"/>
              </a:rPr>
              <a:t> et des </a:t>
            </a:r>
            <a:r>
              <a:rPr lang="fr-FR" sz="1800" dirty="0">
                <a:latin typeface="News Gothic MT"/>
              </a:rPr>
              <a:t>prélèvements profonds</a:t>
            </a:r>
          </a:p>
          <a:p>
            <a:pPr>
              <a:spcBef>
                <a:spcPts val="1400"/>
              </a:spcBef>
              <a:buNone/>
            </a:pPr>
            <a:r>
              <a:rPr lang="fr-FR" sz="1800" dirty="0">
                <a:latin typeface="News Gothic MT"/>
              </a:rPr>
              <a:t>avec des techniques de références ou validées</a:t>
            </a:r>
            <a:endParaRPr lang="fr-FR" sz="1800" dirty="0" smtClean="0">
              <a:latin typeface="News Gothic MT"/>
            </a:endParaRPr>
          </a:p>
          <a:p>
            <a:pPr>
              <a:spcBef>
                <a:spcPts val="1400"/>
              </a:spcBef>
              <a:buNone/>
            </a:pPr>
            <a:r>
              <a:rPr lang="fr-FR" sz="1800" dirty="0">
                <a:latin typeface="News Gothic MT"/>
              </a:rPr>
              <a:t>p</a:t>
            </a:r>
            <a:r>
              <a:rPr lang="fr-FR" sz="1800" dirty="0" smtClean="0">
                <a:latin typeface="News Gothic MT"/>
              </a:rPr>
              <a:t>ratiquées par </a:t>
            </a:r>
            <a:r>
              <a:rPr lang="fr-FR" sz="1800" dirty="0">
                <a:latin typeface="News Gothic MT"/>
              </a:rPr>
              <a:t>des experts et</a:t>
            </a:r>
            <a:r>
              <a:rPr lang="fr-FR" sz="1800" dirty="0" smtClean="0">
                <a:latin typeface="News Gothic MT"/>
              </a:rPr>
              <a:t> en analysant les résultats avec </a:t>
            </a:r>
            <a:r>
              <a:rPr lang="fr-FR" sz="1800" dirty="0">
                <a:latin typeface="News Gothic MT"/>
              </a:rPr>
              <a:t>précautions</a:t>
            </a:r>
          </a:p>
          <a:p>
            <a:pPr>
              <a:spcBef>
                <a:spcPts val="1400"/>
              </a:spcBef>
              <a:buNone/>
            </a:pPr>
            <a:r>
              <a:rPr lang="fr-FR" sz="1800" dirty="0">
                <a:latin typeface="News Gothic MT"/>
              </a:rPr>
              <a:t>pour des patients ayant reçu des antifungiques, ou en échec clinique,</a:t>
            </a:r>
            <a:r>
              <a:rPr lang="fr-FR" sz="1800" dirty="0" smtClean="0">
                <a:latin typeface="News Gothic MT"/>
              </a:rPr>
              <a:t>  </a:t>
            </a:r>
          </a:p>
          <a:p>
            <a:pPr>
              <a:spcBef>
                <a:spcPts val="1400"/>
              </a:spcBef>
              <a:buNone/>
            </a:pPr>
            <a:r>
              <a:rPr lang="fr-FR" sz="1800" dirty="0">
                <a:latin typeface="News Gothic MT"/>
              </a:rPr>
              <a:t>p</a:t>
            </a:r>
            <a:r>
              <a:rPr lang="fr-FR" sz="1800" dirty="0" smtClean="0">
                <a:latin typeface="News Gothic MT"/>
              </a:rPr>
              <a:t>our des </a:t>
            </a:r>
            <a:r>
              <a:rPr lang="fr-FR" sz="1800" dirty="0">
                <a:latin typeface="News Gothic MT"/>
              </a:rPr>
              <a:t>souches rares ou </a:t>
            </a:r>
            <a:r>
              <a:rPr lang="fr-FR" sz="1800" dirty="0" smtClean="0">
                <a:latin typeface="News Gothic MT"/>
              </a:rPr>
              <a:t>connues </a:t>
            </a:r>
            <a:r>
              <a:rPr lang="fr-FR" sz="1800" dirty="0">
                <a:latin typeface="News Gothic MT"/>
              </a:rPr>
              <a:t>pour leur moindre sensibilité</a:t>
            </a:r>
            <a:endParaRPr lang="fr-FR" sz="1800" dirty="0" smtClean="0">
              <a:latin typeface="News Gothic MT"/>
            </a:endParaRPr>
          </a:p>
          <a:p>
            <a:pPr>
              <a:spcBef>
                <a:spcPts val="1400"/>
              </a:spcBef>
              <a:buNone/>
            </a:pPr>
            <a:r>
              <a:rPr lang="fr-FR" sz="1800" dirty="0">
                <a:latin typeface="News Gothic MT"/>
              </a:rPr>
              <a:t>p</a:t>
            </a:r>
            <a:r>
              <a:rPr lang="fr-FR" sz="1800" dirty="0" smtClean="0">
                <a:latin typeface="News Gothic MT"/>
              </a:rPr>
              <a:t>our une surveillance </a:t>
            </a:r>
            <a:r>
              <a:rPr lang="fr-FR" sz="1800" dirty="0">
                <a:latin typeface="News Gothic MT"/>
              </a:rPr>
              <a:t>épidémiologique régulière nécessaire</a:t>
            </a:r>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4048248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News Gothic MT"/>
              </a:rPr>
              <a:t>Dosage des antifungiques</a:t>
            </a:r>
            <a:r>
              <a:rPr lang="fr-FR" dirty="0"/>
              <a:t/>
            </a:r>
            <a:br>
              <a:rPr lang="fr-FR" dirty="0"/>
            </a:br>
            <a:endParaRPr lang="fr-FR" dirty="0"/>
          </a:p>
        </p:txBody>
      </p:sp>
      <p:sp>
        <p:nvSpPr>
          <p:cNvPr id="3" name="Espace réservé du contenu 2"/>
          <p:cNvSpPr>
            <a:spLocks noGrp="1"/>
          </p:cNvSpPr>
          <p:nvPr>
            <p:ph idx="1"/>
          </p:nvPr>
        </p:nvSpPr>
        <p:spPr>
          <a:xfrm>
            <a:off x="549275" y="1953720"/>
            <a:ext cx="8042276" cy="4343400"/>
          </a:xfrm>
        </p:spPr>
        <p:txBody>
          <a:bodyPr>
            <a:normAutofit/>
          </a:bodyPr>
          <a:lstStyle/>
          <a:p>
            <a:pPr>
              <a:spcBef>
                <a:spcPts val="1400"/>
              </a:spcBef>
              <a:buNone/>
            </a:pPr>
            <a:r>
              <a:rPr lang="fr-FR" sz="1946" dirty="0">
                <a:latin typeface="News Gothic MT"/>
              </a:rPr>
              <a:t>Pour les patients sous 5 </a:t>
            </a:r>
            <a:r>
              <a:rPr lang="fr-FR" sz="1946" dirty="0" err="1">
                <a:latin typeface="News Gothic MT"/>
              </a:rPr>
              <a:t>fluorocytosine</a:t>
            </a:r>
            <a:r>
              <a:rPr lang="fr-FR" sz="1946" dirty="0">
                <a:latin typeface="News Gothic MT"/>
              </a:rPr>
              <a:t>, </a:t>
            </a:r>
            <a:r>
              <a:rPr lang="fr-FR" sz="1946" dirty="0" err="1">
                <a:latin typeface="News Gothic MT"/>
              </a:rPr>
              <a:t>posaconazole</a:t>
            </a:r>
            <a:r>
              <a:rPr lang="fr-FR" sz="1946" dirty="0">
                <a:latin typeface="News Gothic MT"/>
              </a:rPr>
              <a:t>, </a:t>
            </a:r>
            <a:r>
              <a:rPr lang="fr-FR" sz="1946" dirty="0" err="1" smtClean="0">
                <a:latin typeface="News Gothic MT"/>
              </a:rPr>
              <a:t>voriconazole</a:t>
            </a:r>
            <a:endParaRPr lang="fr-FR" sz="1946" dirty="0" smtClean="0">
              <a:latin typeface="News Gothic MT"/>
            </a:endParaRPr>
          </a:p>
          <a:p>
            <a:pPr>
              <a:spcBef>
                <a:spcPts val="1400"/>
              </a:spcBef>
              <a:buNone/>
            </a:pPr>
            <a:endParaRPr lang="fr-FR" sz="1946" dirty="0" smtClean="0">
              <a:latin typeface="News Gothic MT"/>
            </a:endParaRPr>
          </a:p>
          <a:p>
            <a:pPr>
              <a:spcBef>
                <a:spcPts val="1400"/>
              </a:spcBef>
              <a:buNone/>
            </a:pPr>
            <a:r>
              <a:rPr lang="fr-FR" sz="1946" dirty="0">
                <a:latin typeface="News Gothic MT"/>
              </a:rPr>
              <a:t>Et pas pour les autres antifungiques, sauf les patients sous ECMO</a:t>
            </a:r>
            <a:r>
              <a:rPr lang="fr-FR" sz="1946" dirty="0" smtClean="0">
                <a:latin typeface="News Gothic MT"/>
              </a:rPr>
              <a:t> (extra </a:t>
            </a:r>
            <a:r>
              <a:rPr lang="fr-FR" sz="1946" dirty="0" err="1">
                <a:latin typeface="News Gothic MT"/>
              </a:rPr>
              <a:t>corporeal</a:t>
            </a:r>
            <a:r>
              <a:rPr lang="fr-FR" sz="1946" dirty="0">
                <a:latin typeface="News Gothic MT"/>
              </a:rPr>
              <a:t> membrane </a:t>
            </a:r>
            <a:r>
              <a:rPr lang="fr-FR" sz="1946" dirty="0" smtClean="0">
                <a:latin typeface="News Gothic MT"/>
              </a:rPr>
              <a:t>oxygénation)</a:t>
            </a:r>
          </a:p>
          <a:p>
            <a:pPr>
              <a:spcBef>
                <a:spcPts val="1400"/>
              </a:spcBef>
              <a:buNone/>
            </a:pPr>
            <a:endParaRPr lang="fr-FR" sz="1946" dirty="0" smtClean="0">
              <a:latin typeface="News Gothic MT"/>
            </a:endParaRPr>
          </a:p>
          <a:p>
            <a:pPr>
              <a:spcBef>
                <a:spcPts val="1400"/>
              </a:spcBef>
              <a:buNone/>
            </a:pPr>
            <a:r>
              <a:rPr lang="fr-FR" sz="1946" dirty="0">
                <a:latin typeface="News Gothic MT"/>
              </a:rPr>
              <a:t>En cas de réponse clinique insuffisante, de suspicion de toxicité, d’interactions médicamenteuses ou en cas d’insuffisance rénale ou hépatique</a:t>
            </a:r>
          </a:p>
          <a:p>
            <a:endParaRPr lang="fr-FR" dirty="0"/>
          </a:p>
        </p:txBody>
      </p:sp>
      <p:sp>
        <p:nvSpPr>
          <p:cNvPr id="5" name="ZoneTexte 3"/>
          <p:cNvSpPr txBox="1">
            <a:spLocks noChangeArrowheads="1"/>
          </p:cNvSpPr>
          <p:nvPr/>
        </p:nvSpPr>
        <p:spPr bwMode="auto">
          <a:xfrm>
            <a:off x="258762" y="6550025"/>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205960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2"/>
          <p:cNvGraphicFramePr>
            <a:graphicFrameLocks noChangeAspect="1"/>
          </p:cNvGraphicFramePr>
          <p:nvPr/>
        </p:nvGraphicFramePr>
        <p:xfrm>
          <a:off x="787400" y="1771650"/>
          <a:ext cx="7569200" cy="3314700"/>
        </p:xfrm>
        <a:graphic>
          <a:graphicData uri="http://schemas.openxmlformats.org/presentationml/2006/ole">
            <mc:AlternateContent xmlns:mc="http://schemas.openxmlformats.org/markup-compatibility/2006">
              <mc:Choice xmlns:v="urn:schemas-microsoft-com:vml" Requires="v">
                <p:oleObj spid="_x0000_s1027" name="Feuille de calcul" r:id="rId4" imgW="30273016" imgH="13257143" progId="Excel.Sheet.8">
                  <p:embed/>
                </p:oleObj>
              </mc:Choice>
              <mc:Fallback>
                <p:oleObj name="Feuille de calcul" r:id="rId4" imgW="30273016" imgH="13257143" progId="Excel.Shee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400" y="1771650"/>
                        <a:ext cx="7569200" cy="3314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 name="ZoneTexte 3"/>
          <p:cNvSpPr txBox="1"/>
          <p:nvPr/>
        </p:nvSpPr>
        <p:spPr>
          <a:xfrm>
            <a:off x="592020" y="457200"/>
            <a:ext cx="7569200" cy="646331"/>
          </a:xfrm>
          <a:prstGeom prst="rect">
            <a:avLst/>
          </a:prstGeom>
          <a:noFill/>
        </p:spPr>
        <p:txBody>
          <a:bodyPr wrap="square" rtlCol="0">
            <a:spAutoFit/>
          </a:bodyPr>
          <a:lstStyle/>
          <a:p>
            <a:r>
              <a:rPr lang="fr-FR" dirty="0" smtClean="0">
                <a:latin typeface="News Gothic MT"/>
              </a:rPr>
              <a:t>Tableau : Résumé des recommandations par pathologie à Candida, prélèvements et analyses évaluées (I)</a:t>
            </a:r>
            <a:endParaRPr lang="fr-FR" dirty="0">
              <a:latin typeface="News Gothic MT"/>
            </a:endParaRPr>
          </a:p>
        </p:txBody>
      </p:sp>
      <p:sp>
        <p:nvSpPr>
          <p:cNvPr id="5" name="Rectangle 4"/>
          <p:cNvSpPr/>
          <p:nvPr/>
        </p:nvSpPr>
        <p:spPr>
          <a:xfrm>
            <a:off x="787400" y="5257800"/>
            <a:ext cx="4572000" cy="553998"/>
          </a:xfrm>
          <a:prstGeom prst="rect">
            <a:avLst/>
          </a:prstGeom>
        </p:spPr>
        <p:txBody>
          <a:bodyPr>
            <a:spAutoFit/>
          </a:bodyPr>
          <a:lstStyle/>
          <a:p>
            <a:r>
              <a:rPr lang="fr-FR" sz="1000" dirty="0" smtClean="0"/>
              <a:t>NA, non applicable. </a:t>
            </a:r>
          </a:p>
          <a:p>
            <a:r>
              <a:rPr lang="fr-FR" sz="1000" dirty="0" smtClean="0"/>
              <a:t>a Investigations essentielles; à faire dès que c’est possible.</a:t>
            </a:r>
          </a:p>
          <a:p>
            <a:r>
              <a:rPr lang="fr-FR" sz="1000" dirty="0" smtClean="0"/>
              <a:t>b La biopsie </a:t>
            </a:r>
            <a:r>
              <a:rPr lang="fr-FR" sz="1000" dirty="0" err="1" smtClean="0"/>
              <a:t>oropharyngée</a:t>
            </a:r>
            <a:r>
              <a:rPr lang="fr-FR" sz="1000" dirty="0" smtClean="0"/>
              <a:t> n’est pas obligatoire </a:t>
            </a:r>
            <a:endParaRPr lang="fr-FR" sz="1000" dirty="0"/>
          </a:p>
        </p:txBody>
      </p:sp>
      <p:sp>
        <p:nvSpPr>
          <p:cNvPr id="6"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21383992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ChangeAspect="1"/>
          </p:cNvGraphicFramePr>
          <p:nvPr/>
        </p:nvGraphicFramePr>
        <p:xfrm>
          <a:off x="787400" y="1447800"/>
          <a:ext cx="7569200" cy="4800600"/>
        </p:xfrm>
        <a:graphic>
          <a:graphicData uri="http://schemas.openxmlformats.org/presentationml/2006/ole">
            <mc:AlternateContent xmlns:mc="http://schemas.openxmlformats.org/markup-compatibility/2006">
              <mc:Choice xmlns:v="urn:schemas-microsoft-com:vml" Requires="v">
                <p:oleObj spid="_x0000_s2051" name="Feuille de calcul" r:id="rId4" imgW="30273016" imgH="19200000" progId="Excel.Sheet.8">
                  <p:embed/>
                </p:oleObj>
              </mc:Choice>
              <mc:Fallback>
                <p:oleObj name="Feuille de calcul" r:id="rId4" imgW="30273016" imgH="19200000" progId="Excel.Shee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400" y="1447800"/>
                        <a:ext cx="75692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 name="ZoneTexte 3"/>
          <p:cNvSpPr txBox="1"/>
          <p:nvPr/>
        </p:nvSpPr>
        <p:spPr>
          <a:xfrm>
            <a:off x="565377" y="457200"/>
            <a:ext cx="7569200" cy="646331"/>
          </a:xfrm>
          <a:prstGeom prst="rect">
            <a:avLst/>
          </a:prstGeom>
          <a:noFill/>
        </p:spPr>
        <p:txBody>
          <a:bodyPr wrap="square" rtlCol="0">
            <a:spAutoFit/>
          </a:bodyPr>
          <a:lstStyle/>
          <a:p>
            <a:r>
              <a:rPr lang="fr-FR" dirty="0" smtClean="0">
                <a:latin typeface="News Gothic MT"/>
              </a:rPr>
              <a:t>Tableau : Résumé des recommandations par pathologie à Candida, prélèvements et analyses évaluées (II)</a:t>
            </a:r>
            <a:endParaRPr lang="fr-FR" dirty="0">
              <a:latin typeface="News Gothic MT"/>
            </a:endParaRPr>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42345089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554162"/>
          </a:xfrm>
        </p:spPr>
        <p:txBody>
          <a:bodyPr>
            <a:normAutofit fontScale="90000"/>
          </a:bodyPr>
          <a:lstStyle/>
          <a:p>
            <a:r>
              <a:rPr lang="fr-FR" dirty="0" smtClean="0">
                <a:latin typeface="News Gothic MT"/>
              </a:rPr>
              <a:t>Préambule</a:t>
            </a:r>
            <a:r>
              <a:rPr lang="fr-FR" dirty="0" smtClean="0"/>
              <a:t/>
            </a:r>
            <a:br>
              <a:rPr lang="fr-FR" dirty="0" smtClean="0"/>
            </a:b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55000" lnSpcReduction="20000"/>
          </a:bodyPr>
          <a:lstStyle/>
          <a:p>
            <a:pPr>
              <a:buNone/>
            </a:pPr>
            <a:endParaRPr lang="fr-FR" dirty="0" smtClean="0"/>
          </a:p>
          <a:p>
            <a:pPr>
              <a:lnSpc>
                <a:spcPct val="170000"/>
              </a:lnSpc>
              <a:spcBef>
                <a:spcPts val="2600"/>
              </a:spcBef>
              <a:buNone/>
            </a:pPr>
            <a:r>
              <a:rPr lang="fr-FR" sz="2571" dirty="0">
                <a:latin typeface="News Gothic MT"/>
              </a:rPr>
              <a:t>«</a:t>
            </a:r>
            <a:r>
              <a:rPr lang="fr-FR" sz="2571" dirty="0" smtClean="0">
                <a:latin typeface="News Gothic MT"/>
              </a:rPr>
              <a:t> Bien que les recommandations sur le diagnostic partage la logique de base des recommandations sur d’autres interventions, elles présentent un aspect singulier. Les procédures du diagnostic conventionnel telles que l’examen microscopiques, la culture et l’identification des microorganismes sont des recherches essentielles et leurs performances dépendent de la possibilité d’obtenir des échantillons de tissus profonds. En conséquence, grader la qualité des preuves et la force des recommandations sur les méthodes conventionnelles de diagnostic des candidoses n’a pas été inclus dans ce guide » </a:t>
            </a:r>
          </a:p>
          <a:p>
            <a:pPr>
              <a:buNone/>
            </a:pPr>
            <a:endParaRPr lang="fr-FR" dirty="0" smtClean="0"/>
          </a:p>
          <a:p>
            <a:pPr>
              <a:buNone/>
            </a:pPr>
            <a:r>
              <a:rPr lang="fr-FR" dirty="0" smtClean="0"/>
              <a:t> </a:t>
            </a:r>
          </a:p>
          <a:p>
            <a:endParaRPr lang="fr-FR" dirty="0"/>
          </a:p>
        </p:txBody>
      </p:sp>
      <p:sp>
        <p:nvSpPr>
          <p:cNvPr id="6"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1816060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44562"/>
          </a:xfrm>
        </p:spPr>
        <p:txBody>
          <a:bodyPr/>
          <a:lstStyle/>
          <a:p>
            <a:r>
              <a:rPr lang="fr-FR" dirty="0" err="1"/>
              <a:t>Candidémie</a:t>
            </a:r>
            <a:r>
              <a:rPr lang="fr-FR" dirty="0" smtClean="0"/>
              <a:t> </a:t>
            </a:r>
            <a:endParaRPr lang="fr-FR" dirty="0"/>
          </a:p>
        </p:txBody>
      </p:sp>
      <p:sp>
        <p:nvSpPr>
          <p:cNvPr id="3" name="Espace réservé du contenu 2"/>
          <p:cNvSpPr>
            <a:spLocks noGrp="1"/>
          </p:cNvSpPr>
          <p:nvPr>
            <p:ph idx="1"/>
          </p:nvPr>
        </p:nvSpPr>
        <p:spPr>
          <a:xfrm>
            <a:off x="457200" y="944562"/>
            <a:ext cx="8229600" cy="5410200"/>
          </a:xfrm>
        </p:spPr>
        <p:txBody>
          <a:bodyPr>
            <a:normAutofit fontScale="25000" lnSpcReduction="20000"/>
          </a:bodyPr>
          <a:lstStyle/>
          <a:p>
            <a:pPr>
              <a:lnSpc>
                <a:spcPct val="120000"/>
              </a:lnSpc>
              <a:spcBef>
                <a:spcPts val="1400"/>
              </a:spcBef>
              <a:buNone/>
            </a:pPr>
            <a:r>
              <a:rPr lang="fr-FR" sz="7200" b="1" dirty="0" smtClean="0">
                <a:latin typeface="News Gothic MT"/>
              </a:rPr>
              <a:t>Hémocultures</a:t>
            </a:r>
          </a:p>
          <a:p>
            <a:pPr>
              <a:lnSpc>
                <a:spcPct val="120000"/>
              </a:lnSpc>
              <a:spcBef>
                <a:spcPts val="800"/>
              </a:spcBef>
              <a:buNone/>
            </a:pPr>
            <a:r>
              <a:rPr lang="fr-FR" sz="5600" dirty="0" smtClean="0">
                <a:latin typeface="News Gothic MT"/>
              </a:rPr>
              <a:t>n </a:t>
            </a:r>
            <a:r>
              <a:rPr lang="fr-FR" sz="5600" dirty="0">
                <a:latin typeface="News Gothic MT"/>
              </a:rPr>
              <a:t>= </a:t>
            </a:r>
            <a:r>
              <a:rPr lang="fr-FR" sz="5600" dirty="0" smtClean="0">
                <a:latin typeface="News Gothic MT"/>
              </a:rPr>
              <a:t>3                                                                                                                                                     </a:t>
            </a:r>
          </a:p>
          <a:p>
            <a:pPr>
              <a:lnSpc>
                <a:spcPct val="120000"/>
              </a:lnSpc>
              <a:spcBef>
                <a:spcPts val="800"/>
              </a:spcBef>
              <a:buNone/>
            </a:pPr>
            <a:r>
              <a:rPr lang="fr-FR" sz="5600" dirty="0" smtClean="0">
                <a:latin typeface="News Gothic MT"/>
              </a:rPr>
              <a:t>Volume </a:t>
            </a:r>
            <a:r>
              <a:rPr lang="fr-FR" sz="5600" dirty="0">
                <a:latin typeface="News Gothic MT"/>
              </a:rPr>
              <a:t>total : adulte 40 à 60 ml,</a:t>
            </a:r>
            <a:r>
              <a:rPr lang="fr-FR" sz="5600" dirty="0" smtClean="0">
                <a:latin typeface="News Gothic MT"/>
              </a:rPr>
              <a:t> Enfant </a:t>
            </a:r>
            <a:r>
              <a:rPr lang="fr-FR" sz="5600" dirty="0">
                <a:latin typeface="News Gothic MT"/>
              </a:rPr>
              <a:t>&lt; 2kg, 2 à 4 </a:t>
            </a:r>
            <a:r>
              <a:rPr lang="fr-FR" sz="5600" dirty="0" smtClean="0">
                <a:latin typeface="News Gothic MT"/>
              </a:rPr>
              <a:t>ml, Enfant </a:t>
            </a:r>
            <a:r>
              <a:rPr lang="fr-FR" sz="5600" dirty="0">
                <a:latin typeface="News Gothic MT"/>
              </a:rPr>
              <a:t>2 à 12 kg, 6 </a:t>
            </a:r>
            <a:r>
              <a:rPr lang="fr-FR" sz="5600" dirty="0" smtClean="0">
                <a:latin typeface="News Gothic MT"/>
              </a:rPr>
              <a:t>ml, Enfant </a:t>
            </a:r>
            <a:r>
              <a:rPr lang="fr-FR" sz="5600" dirty="0">
                <a:latin typeface="News Gothic MT"/>
              </a:rPr>
              <a:t>12 à 36 kg, 20 </a:t>
            </a:r>
            <a:r>
              <a:rPr lang="fr-FR" sz="5600" dirty="0" smtClean="0">
                <a:latin typeface="News Gothic MT"/>
              </a:rPr>
              <a:t>ml</a:t>
            </a:r>
          </a:p>
          <a:p>
            <a:pPr>
              <a:lnSpc>
                <a:spcPct val="120000"/>
              </a:lnSpc>
              <a:spcBef>
                <a:spcPts val="800"/>
              </a:spcBef>
              <a:buNone/>
            </a:pPr>
            <a:r>
              <a:rPr lang="fr-FR" sz="5600" dirty="0" smtClean="0">
                <a:latin typeface="News Gothic MT"/>
              </a:rPr>
              <a:t>Horaires des </a:t>
            </a:r>
            <a:r>
              <a:rPr lang="fr-FR" sz="5600" dirty="0">
                <a:latin typeface="News Gothic MT"/>
              </a:rPr>
              <a:t>prélèvement</a:t>
            </a:r>
            <a:r>
              <a:rPr lang="fr-FR" sz="5600" dirty="0" smtClean="0">
                <a:latin typeface="News Gothic MT"/>
              </a:rPr>
              <a:t> : l’un </a:t>
            </a:r>
            <a:r>
              <a:rPr lang="fr-FR" sz="5600" dirty="0">
                <a:latin typeface="News Gothic MT"/>
              </a:rPr>
              <a:t>après l’autre mais à partir de différents sites de ponction ; la ponction veineuse</a:t>
            </a:r>
            <a:r>
              <a:rPr lang="fr-FR" sz="5600" dirty="0" smtClean="0">
                <a:latin typeface="News Gothic MT"/>
              </a:rPr>
              <a:t> reste la méthode </a:t>
            </a:r>
            <a:r>
              <a:rPr lang="fr-FR" sz="5600" dirty="0">
                <a:latin typeface="News Gothic MT"/>
              </a:rPr>
              <a:t>de choix.</a:t>
            </a:r>
            <a:r>
              <a:rPr lang="fr-FR" sz="5600" dirty="0" smtClean="0">
                <a:latin typeface="News Gothic MT"/>
              </a:rPr>
              <a:t> Pour </a:t>
            </a:r>
            <a:r>
              <a:rPr lang="fr-FR" sz="5600" dirty="0">
                <a:latin typeface="News Gothic MT"/>
              </a:rPr>
              <a:t>un adulte, les 60 ml de sang sont prélevés pendant une période de 30 minutes et sont divisés en aliquotes de 10 ml pour ensemencer 3 flacons aérobies et 3 flacons </a:t>
            </a:r>
            <a:r>
              <a:rPr lang="fr-FR" sz="5600" dirty="0" smtClean="0">
                <a:latin typeface="News Gothic MT"/>
              </a:rPr>
              <a:t>anaérobies</a:t>
            </a:r>
          </a:p>
          <a:p>
            <a:pPr>
              <a:lnSpc>
                <a:spcPct val="120000"/>
              </a:lnSpc>
              <a:spcBef>
                <a:spcPts val="800"/>
              </a:spcBef>
              <a:buNone/>
            </a:pPr>
            <a:r>
              <a:rPr lang="fr-FR" sz="5600" dirty="0" smtClean="0">
                <a:latin typeface="News Gothic MT"/>
              </a:rPr>
              <a:t>Prélèvements </a:t>
            </a:r>
            <a:r>
              <a:rPr lang="fr-FR" sz="5600" dirty="0">
                <a:latin typeface="News Gothic MT"/>
              </a:rPr>
              <a:t>à répéter chaque jour pour toute suspicion de </a:t>
            </a:r>
            <a:r>
              <a:rPr lang="fr-FR" sz="5600" dirty="0" err="1" smtClean="0">
                <a:latin typeface="News Gothic MT"/>
              </a:rPr>
              <a:t>candidémie</a:t>
            </a:r>
            <a:endParaRPr lang="fr-FR" sz="5600" dirty="0" smtClean="0">
              <a:latin typeface="News Gothic MT"/>
            </a:endParaRPr>
          </a:p>
          <a:p>
            <a:pPr>
              <a:lnSpc>
                <a:spcPct val="120000"/>
              </a:lnSpc>
              <a:spcBef>
                <a:spcPts val="800"/>
              </a:spcBef>
              <a:buNone/>
            </a:pPr>
            <a:r>
              <a:rPr lang="fr-FR" sz="5600" dirty="0" smtClean="0">
                <a:latin typeface="News Gothic MT"/>
              </a:rPr>
              <a:t>Incubation au moins 5 jours</a:t>
            </a:r>
          </a:p>
          <a:p>
            <a:pPr>
              <a:lnSpc>
                <a:spcPct val="120000"/>
              </a:lnSpc>
              <a:spcBef>
                <a:spcPts val="800"/>
              </a:spcBef>
              <a:buNone/>
            </a:pPr>
            <a:r>
              <a:rPr lang="fr-FR" sz="5600" dirty="0" smtClean="0">
                <a:latin typeface="News Gothic MT"/>
              </a:rPr>
              <a:t>Sensibilité : 50 </a:t>
            </a:r>
            <a:r>
              <a:rPr lang="fr-FR" sz="5600" dirty="0">
                <a:latin typeface="News Gothic MT"/>
              </a:rPr>
              <a:t>à 75% (plus faible chez les </a:t>
            </a:r>
            <a:r>
              <a:rPr lang="fr-FR" sz="5600" dirty="0" err="1">
                <a:latin typeface="News Gothic MT"/>
              </a:rPr>
              <a:t>neutropéniques</a:t>
            </a:r>
            <a:r>
              <a:rPr lang="fr-FR" sz="5600" dirty="0">
                <a:latin typeface="News Gothic MT"/>
              </a:rPr>
              <a:t> ou en cas</a:t>
            </a:r>
            <a:r>
              <a:rPr lang="fr-FR" sz="5600" dirty="0" smtClean="0">
                <a:latin typeface="News Gothic MT"/>
              </a:rPr>
              <a:t> d’administration 	d’antifungiques</a:t>
            </a:r>
            <a:r>
              <a:rPr lang="fr-FR" sz="5600" dirty="0">
                <a:latin typeface="News Gothic MT"/>
              </a:rPr>
              <a:t>)</a:t>
            </a:r>
            <a:r>
              <a:rPr lang="fr-FR" sz="5600" dirty="0" smtClean="0">
                <a:latin typeface="News Gothic MT"/>
              </a:rPr>
              <a:t>  </a:t>
            </a:r>
          </a:p>
          <a:p>
            <a:pPr>
              <a:lnSpc>
                <a:spcPct val="120000"/>
              </a:lnSpc>
              <a:spcBef>
                <a:spcPts val="800"/>
              </a:spcBef>
              <a:buNone/>
            </a:pPr>
            <a:r>
              <a:rPr lang="fr-FR" sz="5600" dirty="0" smtClean="0">
                <a:latin typeface="News Gothic MT"/>
              </a:rPr>
              <a:t>		dépend </a:t>
            </a:r>
            <a:r>
              <a:rPr lang="fr-FR" sz="5600" dirty="0">
                <a:latin typeface="News Gothic MT"/>
              </a:rPr>
              <a:t>de l’espèce et de l’automate d’hémocultures (</a:t>
            </a:r>
            <a:r>
              <a:rPr lang="fr-FR" sz="5600" dirty="0" smtClean="0">
                <a:latin typeface="News Gothic MT"/>
              </a:rPr>
              <a:t>moins bonne détection de 	</a:t>
            </a:r>
            <a:r>
              <a:rPr lang="fr-FR" sz="5600" i="1" dirty="0" smtClean="0">
                <a:latin typeface="News Gothic MT"/>
              </a:rPr>
              <a:t>C</a:t>
            </a:r>
            <a:r>
              <a:rPr lang="fr-FR" sz="5600" i="1" dirty="0">
                <a:latin typeface="News Gothic MT"/>
              </a:rPr>
              <a:t>. </a:t>
            </a:r>
            <a:r>
              <a:rPr lang="fr-FR" sz="5600" i="1" dirty="0" err="1">
                <a:latin typeface="News Gothic MT"/>
              </a:rPr>
              <a:t>glabrata</a:t>
            </a:r>
            <a:r>
              <a:rPr lang="fr-FR" sz="5600" dirty="0" smtClean="0">
                <a:latin typeface="News Gothic MT"/>
              </a:rPr>
              <a:t> pour </a:t>
            </a:r>
            <a:r>
              <a:rPr lang="fr-FR" sz="5600" dirty="0" err="1">
                <a:latin typeface="News Gothic MT"/>
              </a:rPr>
              <a:t>Bactec</a:t>
            </a:r>
            <a:r>
              <a:rPr lang="fr-FR" sz="5600" dirty="0" err="1">
                <a:latin typeface="News Gothic MT"/>
                <a:sym typeface="Symbol"/>
              </a:rPr>
              <a:t></a:t>
            </a:r>
            <a:r>
              <a:rPr lang="fr-FR" sz="5600" dirty="0">
                <a:latin typeface="News Gothic MT"/>
              </a:rPr>
              <a:t> si on n’utilise pas</a:t>
            </a:r>
            <a:r>
              <a:rPr lang="fr-FR" sz="5600" dirty="0" smtClean="0">
                <a:latin typeface="News Gothic MT"/>
              </a:rPr>
              <a:t> les flacons mycologie)</a:t>
            </a:r>
            <a:endParaRPr lang="fr-FR" sz="5600" dirty="0">
              <a:latin typeface="News Gothic MT"/>
            </a:endParaRPr>
          </a:p>
          <a:p>
            <a:pPr>
              <a:lnSpc>
                <a:spcPct val="120000"/>
              </a:lnSpc>
              <a:spcBef>
                <a:spcPts val="800"/>
              </a:spcBef>
              <a:buNone/>
            </a:pPr>
            <a:r>
              <a:rPr lang="fr-FR" sz="5600" dirty="0">
                <a:latin typeface="News Gothic MT"/>
              </a:rPr>
              <a:t>Identification nécessaire jusqu’à l’espèce (sensibilité aux antifungiques fonction de l’espèce)</a:t>
            </a:r>
          </a:p>
          <a:p>
            <a:pPr>
              <a:lnSpc>
                <a:spcPct val="120000"/>
              </a:lnSpc>
              <a:spcBef>
                <a:spcPts val="800"/>
              </a:spcBef>
              <a:buNone/>
            </a:pPr>
            <a:r>
              <a:rPr lang="fr-FR" sz="5600" dirty="0" smtClean="0">
                <a:latin typeface="News Gothic MT"/>
              </a:rPr>
              <a:t>Limites </a:t>
            </a:r>
            <a:r>
              <a:rPr lang="fr-FR" sz="5600" dirty="0">
                <a:latin typeface="News Gothic MT"/>
              </a:rPr>
              <a:t>des hémocultures : </a:t>
            </a:r>
            <a:r>
              <a:rPr lang="fr-FR" sz="5600" dirty="0" smtClean="0">
                <a:latin typeface="News Gothic MT"/>
              </a:rPr>
              <a:t> leur performance moyenne et </a:t>
            </a:r>
            <a:r>
              <a:rPr lang="fr-FR" sz="5600" dirty="0">
                <a:latin typeface="News Gothic MT"/>
              </a:rPr>
              <a:t>ne</a:t>
            </a:r>
            <a:r>
              <a:rPr lang="fr-FR" sz="5600" dirty="0" smtClean="0">
                <a:latin typeface="News Gothic MT"/>
              </a:rPr>
              <a:t> représentent </a:t>
            </a:r>
            <a:r>
              <a:rPr lang="fr-FR" sz="5600" dirty="0">
                <a:latin typeface="News Gothic MT"/>
              </a:rPr>
              <a:t>pas un diagnostic précoce</a:t>
            </a:r>
          </a:p>
          <a:p>
            <a:pPr>
              <a:lnSpc>
                <a:spcPct val="120000"/>
              </a:lnSpc>
              <a:spcBef>
                <a:spcPts val="800"/>
              </a:spcBef>
              <a:buNone/>
            </a:pPr>
            <a:r>
              <a:rPr lang="fr-FR" sz="5600" dirty="0">
                <a:latin typeface="News Gothic MT"/>
              </a:rPr>
              <a:t>Alternative aux hémocultures : détection et quantification des </a:t>
            </a:r>
            <a:r>
              <a:rPr lang="fr-FR" sz="5600" dirty="0" err="1">
                <a:latin typeface="News Gothic MT"/>
              </a:rPr>
              <a:t>biomarqueurs</a:t>
            </a:r>
            <a:r>
              <a:rPr lang="fr-FR" sz="5600" dirty="0">
                <a:latin typeface="News Gothic MT"/>
              </a:rPr>
              <a:t> et des métabolites</a:t>
            </a:r>
            <a:r>
              <a:rPr lang="fr-FR" sz="5600" dirty="0" smtClean="0">
                <a:latin typeface="News Gothic MT"/>
              </a:rPr>
              <a:t> </a:t>
            </a:r>
          </a:p>
          <a:p>
            <a:pPr>
              <a:lnSpc>
                <a:spcPct val="120000"/>
              </a:lnSpc>
              <a:spcBef>
                <a:spcPts val="800"/>
              </a:spcBef>
              <a:buNone/>
            </a:pPr>
            <a:endParaRPr lang="fr-FR" sz="5600" dirty="0"/>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944414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latin typeface="News Gothic MT"/>
              </a:rPr>
              <a:t>Candidémie</a:t>
            </a:r>
            <a:endParaRPr lang="fr-FR" dirty="0">
              <a:latin typeface="News Gothic MT"/>
            </a:endParaRPr>
          </a:p>
        </p:txBody>
      </p:sp>
      <p:sp>
        <p:nvSpPr>
          <p:cNvPr id="3" name="Espace réservé du contenu 2"/>
          <p:cNvSpPr>
            <a:spLocks noGrp="1"/>
          </p:cNvSpPr>
          <p:nvPr>
            <p:ph idx="1"/>
          </p:nvPr>
        </p:nvSpPr>
        <p:spPr/>
        <p:txBody>
          <a:bodyPr>
            <a:normAutofit fontScale="77500" lnSpcReduction="20000"/>
          </a:bodyPr>
          <a:lstStyle/>
          <a:p>
            <a:pPr>
              <a:lnSpc>
                <a:spcPct val="120000"/>
              </a:lnSpc>
              <a:spcBef>
                <a:spcPts val="1400"/>
              </a:spcBef>
              <a:buNone/>
            </a:pPr>
            <a:r>
              <a:rPr lang="fr-FR" sz="2286" b="1" dirty="0">
                <a:latin typeface="News Gothic MT"/>
              </a:rPr>
              <a:t>La détection dans le sérum des </a:t>
            </a:r>
            <a:r>
              <a:rPr lang="fr-FR" sz="2286" b="1" dirty="0" err="1">
                <a:latin typeface="News Gothic MT"/>
              </a:rPr>
              <a:t>mannanes</a:t>
            </a:r>
            <a:r>
              <a:rPr lang="fr-FR" sz="2286" b="1" dirty="0">
                <a:latin typeface="News Gothic MT"/>
              </a:rPr>
              <a:t> et </a:t>
            </a:r>
            <a:r>
              <a:rPr lang="fr-FR" sz="2286" b="1" dirty="0" err="1">
                <a:latin typeface="News Gothic MT"/>
              </a:rPr>
              <a:t>anti-manannes</a:t>
            </a:r>
            <a:r>
              <a:rPr lang="fr-FR" sz="2286" dirty="0">
                <a:latin typeface="News Gothic MT"/>
              </a:rPr>
              <a:t> est une méthode spécifique à </a:t>
            </a:r>
            <a:r>
              <a:rPr lang="fr-FR" sz="2286" i="1" dirty="0">
                <a:latin typeface="News Gothic MT"/>
              </a:rPr>
              <a:t>Candida</a:t>
            </a:r>
            <a:r>
              <a:rPr lang="fr-FR" sz="2286" dirty="0">
                <a:latin typeface="News Gothic MT"/>
              </a:rPr>
              <a:t> </a:t>
            </a:r>
            <a:r>
              <a:rPr lang="fr-FR" sz="2286" dirty="0" err="1">
                <a:latin typeface="News Gothic MT"/>
              </a:rPr>
              <a:t>spp</a:t>
            </a:r>
            <a:r>
              <a:rPr lang="fr-FR" sz="2286" dirty="0">
                <a:latin typeface="News Gothic MT"/>
              </a:rPr>
              <a:t> : </a:t>
            </a:r>
            <a:r>
              <a:rPr lang="fr-FR" sz="2286" dirty="0" err="1">
                <a:latin typeface="News Gothic MT"/>
              </a:rPr>
              <a:t>Platelia</a:t>
            </a:r>
            <a:r>
              <a:rPr lang="fr-FR" sz="2286" dirty="0">
                <a:latin typeface="News Gothic MT"/>
              </a:rPr>
              <a:t> Candida </a:t>
            </a:r>
            <a:r>
              <a:rPr lang="fr-FR" sz="2286" dirty="0" err="1">
                <a:latin typeface="News Gothic MT"/>
              </a:rPr>
              <a:t>Antigen</a:t>
            </a:r>
            <a:r>
              <a:rPr lang="fr-FR" sz="2286" dirty="0">
                <a:latin typeface="News Gothic MT"/>
              </a:rPr>
              <a:t> Plus (Ag </a:t>
            </a:r>
            <a:r>
              <a:rPr lang="fr-FR" sz="2286" dirty="0" err="1">
                <a:latin typeface="News Gothic MT"/>
              </a:rPr>
              <a:t>PlusTM</a:t>
            </a:r>
            <a:r>
              <a:rPr lang="fr-FR" sz="2286" dirty="0">
                <a:latin typeface="News Gothic MT"/>
              </a:rPr>
              <a:t>) and </a:t>
            </a:r>
            <a:r>
              <a:rPr lang="fr-FR" sz="2286" dirty="0" err="1">
                <a:latin typeface="News Gothic MT"/>
              </a:rPr>
              <a:t>Antibody</a:t>
            </a:r>
            <a:r>
              <a:rPr lang="fr-FR" sz="2286" dirty="0">
                <a:latin typeface="News Gothic MT"/>
              </a:rPr>
              <a:t> Plus (Ab </a:t>
            </a:r>
            <a:r>
              <a:rPr lang="fr-FR" sz="2286" dirty="0" err="1">
                <a:latin typeface="News Gothic MT"/>
              </a:rPr>
              <a:t>PlusTM</a:t>
            </a:r>
            <a:r>
              <a:rPr lang="fr-FR" sz="2286" dirty="0">
                <a:latin typeface="News Gothic MT"/>
              </a:rPr>
              <a:t>; </a:t>
            </a:r>
            <a:r>
              <a:rPr lang="fr-FR" sz="2286" dirty="0" err="1">
                <a:latin typeface="News Gothic MT"/>
              </a:rPr>
              <a:t>Bio-Rad</a:t>
            </a:r>
            <a:r>
              <a:rPr lang="fr-FR" sz="2286" dirty="0">
                <a:latin typeface="News Gothic MT"/>
              </a:rPr>
              <a:t> </a:t>
            </a:r>
            <a:r>
              <a:rPr lang="fr-FR" sz="2286" dirty="0" err="1">
                <a:latin typeface="News Gothic MT"/>
              </a:rPr>
              <a:t>Laboratories</a:t>
            </a:r>
            <a:r>
              <a:rPr lang="fr-FR" sz="2286" dirty="0">
                <a:latin typeface="News Gothic MT"/>
              </a:rPr>
              <a:t>)</a:t>
            </a:r>
          </a:p>
          <a:p>
            <a:pPr>
              <a:lnSpc>
                <a:spcPct val="120000"/>
              </a:lnSpc>
              <a:spcBef>
                <a:spcPts val="1400"/>
              </a:spcBef>
              <a:buNone/>
            </a:pPr>
            <a:r>
              <a:rPr lang="fr-FR" sz="2286" dirty="0">
                <a:latin typeface="News Gothic MT"/>
              </a:rPr>
              <a:t>Sensibilité autour de 80%</a:t>
            </a:r>
          </a:p>
          <a:p>
            <a:pPr>
              <a:lnSpc>
                <a:spcPct val="120000"/>
              </a:lnSpc>
              <a:spcBef>
                <a:spcPts val="1400"/>
              </a:spcBef>
              <a:buNone/>
            </a:pPr>
            <a:r>
              <a:rPr lang="fr-FR" sz="2286" dirty="0">
                <a:latin typeface="News Gothic MT"/>
              </a:rPr>
              <a:t>Spécificité autour de 85%</a:t>
            </a:r>
            <a:endParaRPr lang="fr-FR" sz="2286" dirty="0" smtClean="0">
              <a:latin typeface="News Gothic MT"/>
            </a:endParaRPr>
          </a:p>
          <a:p>
            <a:pPr>
              <a:lnSpc>
                <a:spcPct val="120000"/>
              </a:lnSpc>
              <a:spcBef>
                <a:spcPts val="1400"/>
              </a:spcBef>
              <a:buNone/>
            </a:pPr>
            <a:r>
              <a:rPr lang="fr-FR" sz="2286" dirty="0" smtClean="0">
                <a:latin typeface="News Gothic MT"/>
              </a:rPr>
              <a:t>Précision </a:t>
            </a:r>
            <a:r>
              <a:rPr lang="fr-FR" sz="2286" dirty="0">
                <a:latin typeface="News Gothic MT"/>
              </a:rPr>
              <a:t>50 à 70%</a:t>
            </a:r>
          </a:p>
          <a:p>
            <a:pPr>
              <a:lnSpc>
                <a:spcPct val="120000"/>
              </a:lnSpc>
              <a:spcBef>
                <a:spcPts val="1400"/>
              </a:spcBef>
              <a:buNone/>
            </a:pPr>
            <a:r>
              <a:rPr lang="fr-FR" sz="2286" dirty="0">
                <a:latin typeface="News Gothic MT"/>
              </a:rPr>
              <a:t>Test à répéter</a:t>
            </a:r>
          </a:p>
          <a:p>
            <a:pPr>
              <a:lnSpc>
                <a:spcPct val="120000"/>
              </a:lnSpc>
              <a:spcBef>
                <a:spcPts val="1400"/>
              </a:spcBef>
              <a:buNone/>
            </a:pPr>
            <a:r>
              <a:rPr lang="fr-FR" sz="2286" dirty="0">
                <a:latin typeface="News Gothic MT"/>
              </a:rPr>
              <a:t>Ces test peuvent être positifs 6 jours avant les hémocultures</a:t>
            </a:r>
          </a:p>
          <a:p>
            <a:pPr>
              <a:lnSpc>
                <a:spcPct val="120000"/>
              </a:lnSpc>
              <a:spcBef>
                <a:spcPts val="1400"/>
              </a:spcBef>
              <a:buNone/>
            </a:pPr>
            <a:r>
              <a:rPr lang="fr-FR" sz="2286" dirty="0">
                <a:latin typeface="News Gothic MT"/>
              </a:rPr>
              <a:t>VPN &gt; 85%</a:t>
            </a:r>
          </a:p>
          <a:p>
            <a:pPr>
              <a:lnSpc>
                <a:spcPct val="120000"/>
              </a:lnSpc>
              <a:spcBef>
                <a:spcPts val="1400"/>
              </a:spcBef>
              <a:buNone/>
            </a:pPr>
            <a:r>
              <a:rPr lang="fr-FR" sz="2286" dirty="0">
                <a:latin typeface="News Gothic MT"/>
              </a:rPr>
              <a:t>Avis du panel : Méthode recommandée pour le diagnostic</a:t>
            </a:r>
            <a:r>
              <a:rPr lang="fr-FR" dirty="0">
                <a:latin typeface="News Gothic MT"/>
              </a:rPr>
              <a:t> </a:t>
            </a:r>
          </a:p>
          <a:p>
            <a:endParaRPr lang="fr-FR" dirty="0"/>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16911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107576"/>
            <a:ext cx="8042276" cy="869284"/>
          </a:xfrm>
        </p:spPr>
        <p:txBody>
          <a:bodyPr/>
          <a:lstStyle/>
          <a:p>
            <a:r>
              <a:rPr lang="fr-FR" dirty="0" err="1" smtClean="0">
                <a:latin typeface="News Gothic MT"/>
              </a:rPr>
              <a:t>Candidémie</a:t>
            </a:r>
            <a:endParaRPr lang="fr-FR" dirty="0">
              <a:latin typeface="News Gothic MT"/>
            </a:endParaRPr>
          </a:p>
        </p:txBody>
      </p:sp>
      <p:sp>
        <p:nvSpPr>
          <p:cNvPr id="3" name="Espace réservé du contenu 2"/>
          <p:cNvSpPr>
            <a:spLocks noGrp="1"/>
          </p:cNvSpPr>
          <p:nvPr>
            <p:ph idx="1"/>
          </p:nvPr>
        </p:nvSpPr>
        <p:spPr>
          <a:xfrm>
            <a:off x="549275" y="1216634"/>
            <a:ext cx="8042276" cy="4724449"/>
          </a:xfrm>
        </p:spPr>
        <p:txBody>
          <a:bodyPr>
            <a:normAutofit fontScale="25000" lnSpcReduction="20000"/>
          </a:bodyPr>
          <a:lstStyle/>
          <a:p>
            <a:pPr>
              <a:buNone/>
            </a:pPr>
            <a:r>
              <a:rPr lang="fr-FR" sz="7200" b="1" dirty="0" err="1">
                <a:latin typeface="News Gothic MT"/>
                <a:sym typeface="Symbol"/>
              </a:rPr>
              <a:t></a:t>
            </a:r>
            <a:r>
              <a:rPr lang="fr-FR" sz="7200" b="1" dirty="0">
                <a:latin typeface="News Gothic MT"/>
              </a:rPr>
              <a:t> </a:t>
            </a:r>
            <a:r>
              <a:rPr lang="fr-FR" sz="7200" b="1" dirty="0" err="1">
                <a:latin typeface="News Gothic MT"/>
              </a:rPr>
              <a:t>D-glucan</a:t>
            </a:r>
            <a:endParaRPr lang="fr-FR" sz="7200" dirty="0">
              <a:latin typeface="News Gothic MT"/>
            </a:endParaRPr>
          </a:p>
          <a:p>
            <a:pPr>
              <a:spcBef>
                <a:spcPts val="1400"/>
              </a:spcBef>
              <a:buNone/>
            </a:pPr>
            <a:r>
              <a:rPr lang="fr-FR" sz="6400" dirty="0">
                <a:latin typeface="News Gothic MT"/>
              </a:rPr>
              <a:t>non spécifique de Candida</a:t>
            </a:r>
          </a:p>
          <a:p>
            <a:pPr>
              <a:spcBef>
                <a:spcPts val="1400"/>
              </a:spcBef>
              <a:buNone/>
            </a:pPr>
            <a:r>
              <a:rPr lang="fr-FR" sz="6400" dirty="0">
                <a:latin typeface="News Gothic MT"/>
              </a:rPr>
              <a:t>Plusieurs techniques</a:t>
            </a:r>
          </a:p>
          <a:p>
            <a:pPr>
              <a:spcBef>
                <a:spcPts val="1400"/>
              </a:spcBef>
              <a:buNone/>
            </a:pPr>
            <a:r>
              <a:rPr lang="fr-FR" sz="6400" dirty="0" smtClean="0">
                <a:latin typeface="News Gothic MT"/>
              </a:rPr>
              <a:t>Sensibilité : </a:t>
            </a:r>
            <a:r>
              <a:rPr lang="fr-FR" sz="6400" dirty="0">
                <a:latin typeface="News Gothic MT"/>
              </a:rPr>
              <a:t>&gt;65% avec la plupart des techniques </a:t>
            </a:r>
            <a:r>
              <a:rPr lang="fr-FR" sz="6400" dirty="0" smtClean="0">
                <a:latin typeface="News Gothic MT"/>
              </a:rPr>
              <a:t>(avec un </a:t>
            </a:r>
            <a:r>
              <a:rPr lang="fr-FR" sz="6400" dirty="0" err="1" smtClean="0">
                <a:latin typeface="News Gothic MT"/>
              </a:rPr>
              <a:t>cut</a:t>
            </a:r>
            <a:r>
              <a:rPr lang="fr-FR" sz="6400" dirty="0" err="1">
                <a:latin typeface="News Gothic MT"/>
              </a:rPr>
              <a:t>-off</a:t>
            </a:r>
            <a:r>
              <a:rPr lang="fr-FR" sz="6400" dirty="0">
                <a:latin typeface="News Gothic MT"/>
              </a:rPr>
              <a:t> à 80pg/mL)</a:t>
            </a:r>
          </a:p>
          <a:p>
            <a:pPr>
              <a:spcBef>
                <a:spcPts val="1400"/>
              </a:spcBef>
              <a:buNone/>
            </a:pPr>
            <a:r>
              <a:rPr lang="fr-FR" sz="6400" dirty="0" smtClean="0">
                <a:latin typeface="News Gothic MT"/>
              </a:rPr>
              <a:t>Spécificité : </a:t>
            </a:r>
            <a:r>
              <a:rPr lang="fr-FR" sz="6400" dirty="0">
                <a:latin typeface="News Gothic MT"/>
              </a:rPr>
              <a:t>&gt;80%</a:t>
            </a:r>
          </a:p>
          <a:p>
            <a:pPr>
              <a:spcBef>
                <a:spcPts val="1400"/>
              </a:spcBef>
              <a:buNone/>
            </a:pPr>
            <a:r>
              <a:rPr lang="fr-FR" sz="6400" dirty="0" smtClean="0">
                <a:latin typeface="News Gothic MT"/>
              </a:rPr>
              <a:t>VPN : </a:t>
            </a:r>
            <a:r>
              <a:rPr lang="fr-FR" sz="6400" dirty="0">
                <a:latin typeface="News Gothic MT"/>
              </a:rPr>
              <a:t>&gt;85%</a:t>
            </a:r>
          </a:p>
          <a:p>
            <a:pPr>
              <a:spcBef>
                <a:spcPts val="1400"/>
              </a:spcBef>
              <a:buNone/>
            </a:pPr>
            <a:r>
              <a:rPr lang="fr-FR" sz="6400" dirty="0">
                <a:latin typeface="News Gothic MT"/>
              </a:rPr>
              <a:t>Faux positif si albumine, </a:t>
            </a:r>
            <a:r>
              <a:rPr lang="fr-FR" sz="6400" dirty="0" smtClean="0">
                <a:latin typeface="News Gothic MT"/>
              </a:rPr>
              <a:t>gaze, immunoglobulines</a:t>
            </a:r>
            <a:r>
              <a:rPr lang="fr-FR" sz="6400" dirty="0">
                <a:latin typeface="News Gothic MT"/>
              </a:rPr>
              <a:t>, hémodialyse</a:t>
            </a:r>
          </a:p>
          <a:p>
            <a:pPr>
              <a:spcBef>
                <a:spcPts val="1400"/>
              </a:spcBef>
              <a:buNone/>
            </a:pPr>
            <a:r>
              <a:rPr lang="fr-FR" sz="6400" dirty="0">
                <a:latin typeface="News Gothic MT"/>
              </a:rPr>
              <a:t>Meilleur résultat  en l’absence de maladies hématologiques  (patients en réa </a:t>
            </a:r>
            <a:r>
              <a:rPr lang="fr-FR" sz="6400" dirty="0" smtClean="0">
                <a:latin typeface="News Gothic MT"/>
              </a:rPr>
              <a:t>par ex</a:t>
            </a:r>
            <a:r>
              <a:rPr lang="fr-FR" sz="6400" dirty="0">
                <a:latin typeface="News Gothic MT"/>
              </a:rPr>
              <a:t>)</a:t>
            </a:r>
          </a:p>
          <a:p>
            <a:pPr>
              <a:spcBef>
                <a:spcPts val="1400"/>
              </a:spcBef>
              <a:buNone/>
            </a:pPr>
            <a:r>
              <a:rPr lang="fr-FR" sz="6400" dirty="0">
                <a:latin typeface="News Gothic MT"/>
              </a:rPr>
              <a:t>Avis du panel : recommandé pour la détection des </a:t>
            </a:r>
            <a:r>
              <a:rPr lang="fr-FR" sz="6400" dirty="0" err="1" smtClean="0">
                <a:latin typeface="News Gothic MT"/>
              </a:rPr>
              <a:t>candidémies</a:t>
            </a:r>
            <a:r>
              <a:rPr lang="fr-FR" sz="6400" dirty="0" smtClean="0">
                <a:latin typeface="News Gothic MT"/>
              </a:rPr>
              <a:t> </a:t>
            </a:r>
            <a:r>
              <a:rPr lang="fr-FR" sz="6400" dirty="0">
                <a:latin typeface="News Gothic MT"/>
              </a:rPr>
              <a:t>chez l’adulte et pour éliminer le diagnostic (non validé chez l’enfant)</a:t>
            </a:r>
          </a:p>
          <a:p>
            <a:pPr>
              <a:spcBef>
                <a:spcPts val="1400"/>
              </a:spcBef>
              <a:buNone/>
            </a:pPr>
            <a:r>
              <a:rPr lang="fr-FR" sz="6400" dirty="0">
                <a:latin typeface="News Gothic MT"/>
              </a:rPr>
              <a:t>Avis du panel </a:t>
            </a:r>
            <a:r>
              <a:rPr lang="fr-FR" sz="6400" dirty="0" smtClean="0">
                <a:latin typeface="News Gothic MT"/>
              </a:rPr>
              <a:t>: méthode </a:t>
            </a:r>
            <a:r>
              <a:rPr lang="fr-FR" sz="6400" dirty="0">
                <a:latin typeface="News Gothic MT"/>
              </a:rPr>
              <a:t>alternative , aucune recommandation par insuffisance de données</a:t>
            </a:r>
          </a:p>
          <a:p>
            <a:endParaRPr lang="fr-FR" dirty="0"/>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256514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792162"/>
          </a:xfrm>
        </p:spPr>
        <p:txBody>
          <a:bodyPr/>
          <a:lstStyle/>
          <a:p>
            <a:r>
              <a:rPr lang="fr-FR" dirty="0">
                <a:latin typeface="News Gothic MT"/>
              </a:rPr>
              <a:t>Candidose invasive</a:t>
            </a:r>
            <a:r>
              <a:rPr lang="fr-FR" dirty="0" smtClean="0">
                <a:latin typeface="News Gothic MT"/>
              </a:rPr>
              <a:t> </a:t>
            </a:r>
            <a:endParaRPr lang="fr-FR" dirty="0">
              <a:latin typeface="News Gothic MT"/>
            </a:endParaRPr>
          </a:p>
        </p:txBody>
      </p:sp>
      <p:sp>
        <p:nvSpPr>
          <p:cNvPr id="3" name="Espace réservé du contenu 2"/>
          <p:cNvSpPr>
            <a:spLocks noGrp="1"/>
          </p:cNvSpPr>
          <p:nvPr>
            <p:ph idx="1"/>
          </p:nvPr>
        </p:nvSpPr>
        <p:spPr>
          <a:xfrm>
            <a:off x="457200" y="1066800"/>
            <a:ext cx="8229600" cy="5135562"/>
          </a:xfrm>
        </p:spPr>
        <p:txBody>
          <a:bodyPr>
            <a:noAutofit/>
          </a:bodyPr>
          <a:lstStyle/>
          <a:p>
            <a:pPr>
              <a:spcBef>
                <a:spcPts val="800"/>
              </a:spcBef>
              <a:buNone/>
            </a:pPr>
            <a:r>
              <a:rPr lang="fr-FR" sz="1400" dirty="0">
                <a:latin typeface="News Gothic MT"/>
              </a:rPr>
              <a:t>Infection profonde, </a:t>
            </a:r>
            <a:r>
              <a:rPr lang="fr-FR" sz="1400" dirty="0" err="1">
                <a:latin typeface="News Gothic MT"/>
              </a:rPr>
              <a:t>multi-</a:t>
            </a:r>
            <a:r>
              <a:rPr lang="fr-FR" sz="1400" dirty="0" err="1" smtClean="0">
                <a:latin typeface="News Gothic MT"/>
              </a:rPr>
              <a:t>organe</a:t>
            </a:r>
            <a:r>
              <a:rPr lang="fr-FR" sz="1400" dirty="0" smtClean="0">
                <a:latin typeface="News Gothic MT"/>
              </a:rPr>
              <a:t> le plus souvent </a:t>
            </a:r>
          </a:p>
          <a:p>
            <a:pPr>
              <a:spcBef>
                <a:spcPts val="800"/>
              </a:spcBef>
              <a:buNone/>
            </a:pPr>
            <a:r>
              <a:rPr lang="fr-FR" sz="1400" b="1" dirty="0" smtClean="0">
                <a:latin typeface="News Gothic MT"/>
              </a:rPr>
              <a:t>Hémocultures</a:t>
            </a:r>
            <a:r>
              <a:rPr lang="fr-FR" sz="1400" dirty="0" smtClean="0">
                <a:latin typeface="News Gothic MT"/>
              </a:rPr>
              <a:t> : restent négatives dans </a:t>
            </a:r>
            <a:r>
              <a:rPr lang="fr-FR" sz="1400" dirty="0">
                <a:latin typeface="News Gothic MT"/>
              </a:rPr>
              <a:t>1/3 des cas</a:t>
            </a:r>
            <a:r>
              <a:rPr lang="fr-FR" sz="1400" dirty="0" smtClean="0">
                <a:latin typeface="News Gothic MT"/>
              </a:rPr>
              <a:t>  </a:t>
            </a:r>
          </a:p>
          <a:p>
            <a:pPr>
              <a:spcBef>
                <a:spcPts val="800"/>
              </a:spcBef>
              <a:buNone/>
            </a:pPr>
            <a:r>
              <a:rPr lang="fr-FR" sz="1400" b="1" dirty="0">
                <a:latin typeface="News Gothic MT"/>
              </a:rPr>
              <a:t>Prélèvements de tissus ou des liquides biologiques</a:t>
            </a:r>
            <a:r>
              <a:rPr lang="fr-FR" sz="1400" dirty="0">
                <a:latin typeface="News Gothic MT"/>
              </a:rPr>
              <a:t> :</a:t>
            </a:r>
            <a:endParaRPr lang="fr-FR" sz="1400" dirty="0" smtClean="0">
              <a:latin typeface="News Gothic MT"/>
            </a:endParaRPr>
          </a:p>
          <a:p>
            <a:pPr>
              <a:spcBef>
                <a:spcPts val="800"/>
              </a:spcBef>
              <a:buNone/>
            </a:pPr>
            <a:r>
              <a:rPr lang="fr-FR" sz="1400" dirty="0" smtClean="0">
                <a:latin typeface="News Gothic MT"/>
              </a:rPr>
              <a:t>	Essentiels mais rarement praticables du fait de l’</a:t>
            </a:r>
            <a:r>
              <a:rPr lang="fr-FR" sz="1400" dirty="0">
                <a:latin typeface="News Gothic MT"/>
              </a:rPr>
              <a:t>é</a:t>
            </a:r>
            <a:r>
              <a:rPr lang="fr-FR" sz="1400" dirty="0" smtClean="0">
                <a:latin typeface="News Gothic MT"/>
              </a:rPr>
              <a:t>tat des  patients (Asepsie + transport </a:t>
            </a:r>
            <a:r>
              <a:rPr lang="fr-FR" sz="1400" dirty="0">
                <a:latin typeface="News Gothic MT"/>
              </a:rPr>
              <a:t>rapide au </a:t>
            </a:r>
            <a:r>
              <a:rPr lang="fr-FR" sz="1400" dirty="0" smtClean="0">
                <a:latin typeface="News Gothic MT"/>
              </a:rPr>
              <a:t>labo + échantillons </a:t>
            </a:r>
            <a:r>
              <a:rPr lang="fr-FR" sz="1400" dirty="0">
                <a:latin typeface="News Gothic MT"/>
              </a:rPr>
              <a:t>de volume </a:t>
            </a:r>
            <a:r>
              <a:rPr lang="fr-FR" sz="1400" dirty="0" smtClean="0">
                <a:latin typeface="News Gothic MT"/>
              </a:rPr>
              <a:t>suffisant)</a:t>
            </a:r>
          </a:p>
          <a:p>
            <a:pPr>
              <a:spcBef>
                <a:spcPts val="800"/>
              </a:spcBef>
              <a:buNone/>
            </a:pPr>
            <a:r>
              <a:rPr lang="fr-FR" sz="1400" b="1" dirty="0" smtClean="0">
                <a:latin typeface="News Gothic MT"/>
              </a:rPr>
              <a:t>Analyse des prélèvements</a:t>
            </a:r>
          </a:p>
          <a:p>
            <a:pPr>
              <a:spcBef>
                <a:spcPts val="800"/>
              </a:spcBef>
              <a:buNone/>
            </a:pPr>
            <a:r>
              <a:rPr lang="fr-FR" sz="1400" b="1" dirty="0" smtClean="0">
                <a:latin typeface="News Gothic MT"/>
              </a:rPr>
              <a:t>	Histopathologie</a:t>
            </a:r>
            <a:r>
              <a:rPr lang="fr-FR" sz="1400" dirty="0">
                <a:latin typeface="News Gothic MT"/>
              </a:rPr>
              <a:t> :Tissus à fixer aussi vite que possible et coloration argentique et PAS pour l’examen microscopique (amplification de brillance recommandée) qui doit être </a:t>
            </a:r>
            <a:r>
              <a:rPr lang="fr-FR" sz="1400" dirty="0" smtClean="0">
                <a:latin typeface="News Gothic MT"/>
              </a:rPr>
              <a:t>effectué </a:t>
            </a:r>
            <a:r>
              <a:rPr lang="fr-FR" sz="1400" dirty="0">
                <a:latin typeface="News Gothic MT"/>
              </a:rPr>
              <a:t>par un « expert </a:t>
            </a:r>
            <a:r>
              <a:rPr lang="fr-FR" sz="1400" dirty="0" smtClean="0">
                <a:latin typeface="News Gothic MT"/>
              </a:rPr>
              <a:t>»</a:t>
            </a:r>
          </a:p>
          <a:p>
            <a:pPr>
              <a:spcBef>
                <a:spcPts val="800"/>
              </a:spcBef>
              <a:buNone/>
            </a:pPr>
            <a:r>
              <a:rPr lang="fr-FR" sz="1400" b="1" dirty="0" smtClean="0">
                <a:latin typeface="News Gothic MT"/>
              </a:rPr>
              <a:t>	Culture </a:t>
            </a:r>
          </a:p>
          <a:p>
            <a:pPr>
              <a:spcBef>
                <a:spcPts val="800"/>
              </a:spcBef>
              <a:buNone/>
            </a:pPr>
            <a:r>
              <a:rPr lang="fr-FR" sz="1400" b="1" dirty="0" smtClean="0">
                <a:latin typeface="News Gothic MT"/>
              </a:rPr>
              <a:t>		</a:t>
            </a:r>
            <a:r>
              <a:rPr lang="fr-FR" sz="1400" dirty="0" smtClean="0">
                <a:latin typeface="News Gothic MT"/>
              </a:rPr>
              <a:t>échantillon </a:t>
            </a:r>
            <a:r>
              <a:rPr lang="fr-FR" sz="1400" dirty="0">
                <a:latin typeface="News Gothic MT"/>
              </a:rPr>
              <a:t>non fixé et conservé </a:t>
            </a:r>
            <a:r>
              <a:rPr lang="fr-FR" sz="1400" dirty="0" smtClean="0">
                <a:latin typeface="News Gothic MT"/>
              </a:rPr>
              <a:t>humide </a:t>
            </a:r>
          </a:p>
          <a:p>
            <a:pPr>
              <a:spcBef>
                <a:spcPts val="800"/>
              </a:spcBef>
              <a:buNone/>
            </a:pPr>
            <a:r>
              <a:rPr lang="fr-FR" sz="1400" dirty="0" smtClean="0">
                <a:latin typeface="News Gothic MT"/>
              </a:rPr>
              <a:t>		mise </a:t>
            </a:r>
            <a:r>
              <a:rPr lang="fr-FR" sz="1400" dirty="0">
                <a:latin typeface="News Gothic MT"/>
              </a:rPr>
              <a:t>en culture aussi rapide que possible sinon conservation à +4°</a:t>
            </a:r>
            <a:r>
              <a:rPr lang="fr-FR" sz="1400" dirty="0" smtClean="0">
                <a:latin typeface="News Gothic MT"/>
              </a:rPr>
              <a:t> à </a:t>
            </a:r>
            <a:r>
              <a:rPr lang="fr-FR" sz="1400" dirty="0">
                <a:latin typeface="News Gothic MT"/>
              </a:rPr>
              <a:t>+5</a:t>
            </a:r>
            <a:r>
              <a:rPr lang="fr-FR" sz="1400" dirty="0" smtClean="0">
                <a:latin typeface="News Gothic MT"/>
              </a:rPr>
              <a:t>° </a:t>
            </a:r>
          </a:p>
          <a:p>
            <a:pPr>
              <a:spcBef>
                <a:spcPts val="800"/>
              </a:spcBef>
              <a:buNone/>
            </a:pPr>
            <a:r>
              <a:rPr lang="fr-FR" sz="1400" dirty="0" smtClean="0">
                <a:latin typeface="News Gothic MT"/>
              </a:rPr>
              <a:t>		+ </a:t>
            </a:r>
            <a:r>
              <a:rPr lang="fr-FR" sz="1400" dirty="0">
                <a:latin typeface="News Gothic MT"/>
              </a:rPr>
              <a:t>milieux de culture </a:t>
            </a:r>
            <a:r>
              <a:rPr lang="fr-FR" sz="1400" dirty="0" smtClean="0">
                <a:latin typeface="News Gothic MT"/>
              </a:rPr>
              <a:t>sélectifs</a:t>
            </a:r>
          </a:p>
          <a:p>
            <a:pPr>
              <a:spcBef>
                <a:spcPts val="800"/>
              </a:spcBef>
              <a:buNone/>
            </a:pPr>
            <a:r>
              <a:rPr lang="fr-FR" sz="1400" dirty="0" smtClean="0">
                <a:latin typeface="News Gothic MT"/>
              </a:rPr>
              <a:t>		incubation </a:t>
            </a:r>
            <a:r>
              <a:rPr lang="fr-FR" sz="1400" dirty="0">
                <a:latin typeface="News Gothic MT"/>
              </a:rPr>
              <a:t>5 à 14 jours</a:t>
            </a:r>
            <a:endParaRPr lang="fr-FR" sz="1400" dirty="0" smtClean="0">
              <a:latin typeface="News Gothic MT"/>
            </a:endParaRPr>
          </a:p>
          <a:p>
            <a:pPr>
              <a:spcBef>
                <a:spcPts val="800"/>
              </a:spcBef>
              <a:buNone/>
            </a:pPr>
            <a:r>
              <a:rPr lang="fr-FR" sz="1400" dirty="0" smtClean="0">
                <a:latin typeface="News Gothic MT"/>
              </a:rPr>
              <a:t>		Une culture positive avec identification jusqu’au niveau de l’espèce pose le 	diagnostic</a:t>
            </a:r>
            <a:r>
              <a:rPr lang="fr-FR" sz="1400" dirty="0">
                <a:latin typeface="News Gothic MT"/>
              </a:rPr>
              <a:t>,</a:t>
            </a:r>
            <a:r>
              <a:rPr lang="fr-FR" sz="1400" dirty="0" smtClean="0">
                <a:latin typeface="News Gothic MT"/>
              </a:rPr>
              <a:t> une culture négative </a:t>
            </a:r>
            <a:r>
              <a:rPr lang="fr-FR" sz="1400" dirty="0">
                <a:latin typeface="News Gothic MT"/>
              </a:rPr>
              <a:t>ne</a:t>
            </a:r>
            <a:r>
              <a:rPr lang="fr-FR" sz="1400" dirty="0" smtClean="0">
                <a:latin typeface="News Gothic MT"/>
              </a:rPr>
              <a:t> permet </a:t>
            </a:r>
            <a:r>
              <a:rPr lang="fr-FR" sz="1400" dirty="0">
                <a:latin typeface="News Gothic MT"/>
              </a:rPr>
              <a:t>pas d’éliminer le diagnostic</a:t>
            </a:r>
            <a:r>
              <a:rPr lang="fr-FR" sz="1400" dirty="0" smtClean="0">
                <a:latin typeface="News Gothic MT"/>
              </a:rPr>
              <a:t> </a:t>
            </a:r>
          </a:p>
          <a:p>
            <a:pPr>
              <a:spcBef>
                <a:spcPts val="800"/>
              </a:spcBef>
              <a:buNone/>
            </a:pPr>
            <a:r>
              <a:rPr lang="fr-FR" sz="1400" b="1" dirty="0" smtClean="0">
                <a:latin typeface="News Gothic MT"/>
              </a:rPr>
              <a:t>	Autres </a:t>
            </a:r>
            <a:r>
              <a:rPr lang="fr-FR" sz="1400" b="1" dirty="0">
                <a:latin typeface="News Gothic MT"/>
              </a:rPr>
              <a:t>méthodes</a:t>
            </a:r>
            <a:r>
              <a:rPr lang="fr-FR" sz="1400" dirty="0">
                <a:latin typeface="News Gothic MT"/>
              </a:rPr>
              <a:t> peu disponibles</a:t>
            </a:r>
            <a:r>
              <a:rPr lang="fr-FR" sz="1400" dirty="0" smtClean="0">
                <a:latin typeface="News Gothic MT"/>
              </a:rPr>
              <a:t> (mais </a:t>
            </a:r>
            <a:r>
              <a:rPr lang="fr-FR" sz="1400" dirty="0">
                <a:latin typeface="News Gothic MT"/>
              </a:rPr>
              <a:t>certaines ont pu être évaluées positivement dans quelques </a:t>
            </a:r>
            <a:r>
              <a:rPr lang="fr-FR" sz="1400" dirty="0" smtClean="0">
                <a:latin typeface="News Gothic MT"/>
              </a:rPr>
              <a:t>études)</a:t>
            </a:r>
          </a:p>
          <a:p>
            <a:endParaRPr lang="fr-FR" sz="1600" dirty="0"/>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3853453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News Gothic MT"/>
              </a:rPr>
              <a:t>Candidose disséminée </a:t>
            </a:r>
            <a:r>
              <a:rPr lang="fr-FR" dirty="0" smtClean="0">
                <a:latin typeface="News Gothic MT"/>
              </a:rPr>
              <a:t>chronique</a:t>
            </a:r>
            <a:endParaRPr lang="fr-FR" dirty="0"/>
          </a:p>
        </p:txBody>
      </p:sp>
      <p:sp>
        <p:nvSpPr>
          <p:cNvPr id="3" name="Espace réservé du contenu 2"/>
          <p:cNvSpPr>
            <a:spLocks noGrp="1"/>
          </p:cNvSpPr>
          <p:nvPr>
            <p:ph idx="1"/>
          </p:nvPr>
        </p:nvSpPr>
        <p:spPr>
          <a:xfrm>
            <a:off x="457200" y="1981200"/>
            <a:ext cx="8229600" cy="4114800"/>
          </a:xfrm>
        </p:spPr>
        <p:txBody>
          <a:bodyPr>
            <a:normAutofit/>
          </a:bodyPr>
          <a:lstStyle/>
          <a:p>
            <a:pPr>
              <a:buNone/>
            </a:pPr>
            <a:r>
              <a:rPr lang="fr-FR" sz="2000" dirty="0">
                <a:latin typeface="News Gothic MT"/>
              </a:rPr>
              <a:t>Recommandations </a:t>
            </a:r>
            <a:r>
              <a:rPr lang="fr-FR" sz="2000" dirty="0" smtClean="0">
                <a:latin typeface="News Gothic MT"/>
              </a:rPr>
              <a:t>identiques à celles de la candidose invasive, </a:t>
            </a:r>
          </a:p>
          <a:p>
            <a:pPr>
              <a:buNone/>
            </a:pPr>
            <a:r>
              <a:rPr lang="fr-FR" sz="2000" dirty="0">
                <a:latin typeface="News Gothic MT"/>
              </a:rPr>
              <a:t>	</a:t>
            </a:r>
            <a:r>
              <a:rPr lang="fr-FR" sz="2000" dirty="0" smtClean="0">
                <a:latin typeface="News Gothic MT"/>
              </a:rPr>
              <a:t>en </a:t>
            </a:r>
            <a:r>
              <a:rPr lang="fr-FR" sz="2000" dirty="0">
                <a:latin typeface="News Gothic MT"/>
              </a:rPr>
              <a:t>insistant sur la biopsie car la candidose disséminée chronique est rarement diagnostiquée par hémoculture.</a:t>
            </a:r>
            <a:endParaRPr lang="fr-FR" sz="2000" dirty="0" smtClean="0">
              <a:latin typeface="News Gothic MT"/>
            </a:endParaRPr>
          </a:p>
          <a:p>
            <a:pPr>
              <a:buNone/>
            </a:pPr>
            <a:endParaRPr lang="fr-FR" sz="2000" dirty="0" smtClean="0">
              <a:latin typeface="News Gothic MT"/>
            </a:endParaRPr>
          </a:p>
          <a:p>
            <a:pPr>
              <a:buNone/>
            </a:pPr>
            <a:r>
              <a:rPr lang="fr-FR" sz="2000" dirty="0" smtClean="0">
                <a:latin typeface="News Gothic MT"/>
              </a:rPr>
              <a:t>Recommandation </a:t>
            </a:r>
            <a:r>
              <a:rPr lang="fr-FR" sz="2000" dirty="0">
                <a:latin typeface="News Gothic MT"/>
              </a:rPr>
              <a:t>du panel : </a:t>
            </a:r>
            <a:r>
              <a:rPr lang="fr-FR" sz="2000" b="1" dirty="0" err="1">
                <a:latin typeface="News Gothic MT"/>
                <a:sym typeface="Symbol"/>
              </a:rPr>
              <a:t></a:t>
            </a:r>
            <a:r>
              <a:rPr lang="fr-FR" sz="2000" b="1" dirty="0">
                <a:latin typeface="News Gothic MT"/>
              </a:rPr>
              <a:t> </a:t>
            </a:r>
            <a:r>
              <a:rPr lang="fr-FR" sz="2000" b="1" dirty="0" err="1">
                <a:latin typeface="News Gothic MT"/>
              </a:rPr>
              <a:t>D-glucan</a:t>
            </a:r>
            <a:r>
              <a:rPr lang="fr-FR" sz="2000" b="1" dirty="0"/>
              <a:t> </a:t>
            </a:r>
            <a:endParaRPr lang="fr-FR" sz="2000" dirty="0"/>
          </a:p>
          <a:p>
            <a:pPr>
              <a:buNone/>
            </a:pPr>
            <a:endParaRPr lang="fr-FR" sz="2000" dirty="0"/>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1665188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News Gothic MT"/>
              </a:rPr>
              <a:t>Candidose </a:t>
            </a:r>
            <a:r>
              <a:rPr lang="fr-FR" dirty="0" err="1">
                <a:latin typeface="News Gothic MT"/>
              </a:rPr>
              <a:t>oropharyngée</a:t>
            </a:r>
            <a:r>
              <a:rPr lang="fr-FR" dirty="0">
                <a:latin typeface="News Gothic MT"/>
              </a:rPr>
              <a:t> et </a:t>
            </a:r>
            <a:r>
              <a:rPr lang="fr-FR" dirty="0" err="1">
                <a:latin typeface="News Gothic MT"/>
              </a:rPr>
              <a:t>oesophagite</a:t>
            </a:r>
            <a:r>
              <a:rPr lang="fr-FR" dirty="0" smtClean="0">
                <a:latin typeface="News Gothic MT"/>
              </a:rPr>
              <a:t> </a:t>
            </a:r>
            <a:endParaRPr lang="fr-FR" dirty="0">
              <a:latin typeface="News Gothic MT"/>
            </a:endParaRPr>
          </a:p>
        </p:txBody>
      </p:sp>
      <p:sp>
        <p:nvSpPr>
          <p:cNvPr id="3" name="Espace réservé du contenu 2"/>
          <p:cNvSpPr>
            <a:spLocks noGrp="1"/>
          </p:cNvSpPr>
          <p:nvPr>
            <p:ph idx="1"/>
          </p:nvPr>
        </p:nvSpPr>
        <p:spPr>
          <a:xfrm>
            <a:off x="549275" y="1776109"/>
            <a:ext cx="8042276" cy="4343400"/>
          </a:xfrm>
        </p:spPr>
        <p:txBody>
          <a:bodyPr>
            <a:normAutofit/>
          </a:bodyPr>
          <a:lstStyle/>
          <a:p>
            <a:pPr>
              <a:buNone/>
            </a:pPr>
            <a:r>
              <a:rPr lang="fr-FR" sz="1800" dirty="0">
                <a:latin typeface="News Gothic MT"/>
              </a:rPr>
              <a:t>Prélèvement</a:t>
            </a:r>
            <a:r>
              <a:rPr lang="fr-FR" sz="1800" dirty="0" smtClean="0">
                <a:latin typeface="News Gothic MT"/>
              </a:rPr>
              <a:t> (essentiel) par écouvillon </a:t>
            </a:r>
            <a:r>
              <a:rPr lang="fr-FR" sz="1800" dirty="0">
                <a:latin typeface="News Gothic MT"/>
              </a:rPr>
              <a:t>de la lésion (la biopsie,</a:t>
            </a:r>
            <a:r>
              <a:rPr lang="fr-FR" sz="1800" dirty="0" smtClean="0">
                <a:latin typeface="News Gothic MT"/>
              </a:rPr>
              <a:t> n’est </a:t>
            </a:r>
            <a:r>
              <a:rPr lang="fr-FR" sz="1800" dirty="0">
                <a:latin typeface="News Gothic MT"/>
              </a:rPr>
              <a:t>pas obligatoire mais elle permet de distinguer colonisation et infection</a:t>
            </a:r>
            <a:r>
              <a:rPr lang="fr-FR" sz="1800" dirty="0" smtClean="0">
                <a:latin typeface="News Gothic MT"/>
              </a:rPr>
              <a:t>)</a:t>
            </a:r>
          </a:p>
          <a:p>
            <a:pPr>
              <a:buNone/>
            </a:pPr>
            <a:r>
              <a:rPr lang="fr-FR" sz="1800" dirty="0" smtClean="0">
                <a:latin typeface="News Gothic MT"/>
              </a:rPr>
              <a:t>Mise en culture sur milieux sélectifs</a:t>
            </a:r>
          </a:p>
          <a:p>
            <a:pPr>
              <a:buNone/>
            </a:pPr>
            <a:r>
              <a:rPr lang="fr-FR" sz="1800" dirty="0" smtClean="0">
                <a:latin typeface="News Gothic MT"/>
              </a:rPr>
              <a:t>Identification </a:t>
            </a:r>
            <a:r>
              <a:rPr lang="fr-FR" sz="1800" dirty="0">
                <a:latin typeface="News Gothic MT"/>
              </a:rPr>
              <a:t>jusqu’à </a:t>
            </a:r>
            <a:r>
              <a:rPr lang="fr-FR" sz="1800" dirty="0" smtClean="0">
                <a:latin typeface="News Gothic MT"/>
              </a:rPr>
              <a:t>l’espèce</a:t>
            </a:r>
          </a:p>
          <a:p>
            <a:pPr>
              <a:buNone/>
            </a:pPr>
            <a:r>
              <a:rPr lang="fr-FR" sz="1800" dirty="0" smtClean="0">
                <a:latin typeface="News Gothic MT"/>
              </a:rPr>
              <a:t> Etude </a:t>
            </a:r>
            <a:r>
              <a:rPr lang="fr-FR" sz="1800" dirty="0">
                <a:latin typeface="News Gothic MT"/>
              </a:rPr>
              <a:t>de l’activité des antifungiques en cas de mycose récidivante ou compliquée et chez les patients ayant reçu précédemment des </a:t>
            </a:r>
            <a:r>
              <a:rPr lang="fr-FR" sz="1800" dirty="0" err="1">
                <a:latin typeface="News Gothic MT"/>
              </a:rPr>
              <a:t>azolés</a:t>
            </a:r>
            <a:endParaRPr lang="fr-FR" sz="1800" dirty="0">
              <a:latin typeface="News Gothic MT"/>
            </a:endParaRPr>
          </a:p>
          <a:p>
            <a:endParaRPr lang="fr-FR" dirty="0">
              <a:latin typeface="News Gothic MT"/>
            </a:endParaRPr>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4134014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News Gothic MT"/>
              </a:rPr>
              <a:t>Vaginite à Candida</a:t>
            </a:r>
            <a:r>
              <a:rPr lang="fr-FR" dirty="0" smtClean="0">
                <a:latin typeface="News Gothic MT"/>
              </a:rPr>
              <a:t> </a:t>
            </a:r>
            <a:endParaRPr lang="fr-FR" dirty="0">
              <a:latin typeface="News Gothic MT"/>
            </a:endParaRPr>
          </a:p>
        </p:txBody>
      </p:sp>
      <p:sp>
        <p:nvSpPr>
          <p:cNvPr id="3" name="Espace réservé du contenu 2"/>
          <p:cNvSpPr>
            <a:spLocks noGrp="1"/>
          </p:cNvSpPr>
          <p:nvPr>
            <p:ph idx="1"/>
          </p:nvPr>
        </p:nvSpPr>
        <p:spPr>
          <a:xfrm>
            <a:off x="549275" y="1980361"/>
            <a:ext cx="8042276" cy="4343400"/>
          </a:xfrm>
        </p:spPr>
        <p:txBody>
          <a:bodyPr>
            <a:normAutofit fontScale="92500" lnSpcReduction="20000"/>
          </a:bodyPr>
          <a:lstStyle/>
          <a:p>
            <a:pPr>
              <a:buNone/>
            </a:pPr>
            <a:r>
              <a:rPr lang="fr-FR" dirty="0">
                <a:latin typeface="News Gothic MT"/>
              </a:rPr>
              <a:t>Prélèvement =</a:t>
            </a:r>
            <a:r>
              <a:rPr lang="fr-FR" dirty="0" smtClean="0">
                <a:latin typeface="News Gothic MT"/>
              </a:rPr>
              <a:t> aspiration des sécrétions </a:t>
            </a:r>
            <a:r>
              <a:rPr lang="fr-FR" dirty="0">
                <a:latin typeface="News Gothic MT"/>
              </a:rPr>
              <a:t>vaginales (mieux</a:t>
            </a:r>
            <a:r>
              <a:rPr lang="fr-FR" dirty="0" smtClean="0">
                <a:latin typeface="News Gothic MT"/>
              </a:rPr>
              <a:t> que les écouvillons)</a:t>
            </a:r>
            <a:endParaRPr lang="fr-FR" dirty="0">
              <a:latin typeface="News Gothic MT"/>
            </a:endParaRPr>
          </a:p>
          <a:p>
            <a:pPr>
              <a:buNone/>
            </a:pPr>
            <a:r>
              <a:rPr lang="fr-FR" dirty="0">
                <a:latin typeface="News Gothic MT"/>
              </a:rPr>
              <a:t>Examen microscopique (en laissant les sécrétions séchées sur la lame) très utile</a:t>
            </a:r>
            <a:r>
              <a:rPr lang="fr-FR" dirty="0" smtClean="0">
                <a:latin typeface="News Gothic MT"/>
              </a:rPr>
              <a:t> ; </a:t>
            </a:r>
            <a:r>
              <a:rPr lang="fr-FR" dirty="0">
                <a:latin typeface="News Gothic MT"/>
              </a:rPr>
              <a:t>les filaments ne sont pas signe d’infection</a:t>
            </a:r>
            <a:endParaRPr lang="fr-FR" dirty="0" smtClean="0">
              <a:latin typeface="News Gothic MT"/>
            </a:endParaRPr>
          </a:p>
          <a:p>
            <a:pPr>
              <a:buNone/>
            </a:pPr>
            <a:r>
              <a:rPr lang="fr-FR" dirty="0" smtClean="0">
                <a:latin typeface="News Gothic MT"/>
              </a:rPr>
              <a:t>Mise en culture </a:t>
            </a:r>
            <a:r>
              <a:rPr lang="fr-FR" dirty="0">
                <a:latin typeface="News Gothic MT"/>
              </a:rPr>
              <a:t>essentielle</a:t>
            </a:r>
            <a:r>
              <a:rPr lang="fr-FR" dirty="0" smtClean="0">
                <a:latin typeface="News Gothic MT"/>
              </a:rPr>
              <a:t>  sur milieux </a:t>
            </a:r>
            <a:r>
              <a:rPr lang="fr-FR" dirty="0">
                <a:latin typeface="News Gothic MT"/>
              </a:rPr>
              <a:t>sélectifs</a:t>
            </a:r>
          </a:p>
          <a:p>
            <a:pPr>
              <a:buNone/>
            </a:pPr>
            <a:r>
              <a:rPr lang="fr-FR" dirty="0">
                <a:latin typeface="News Gothic MT"/>
              </a:rPr>
              <a:t>Identification jusqu’à l’espèce et étude de l’activité des antifungiques en cas de mycose récidivante ou compliquée et chez les patients ayant reçu précédemment des </a:t>
            </a:r>
            <a:r>
              <a:rPr lang="fr-FR" dirty="0" err="1">
                <a:latin typeface="News Gothic MT"/>
              </a:rPr>
              <a:t>azolés</a:t>
            </a:r>
            <a:endParaRPr lang="fr-FR" dirty="0">
              <a:latin typeface="News Gothic MT"/>
            </a:endParaRPr>
          </a:p>
          <a:p>
            <a:pPr>
              <a:buNone/>
            </a:pPr>
            <a:r>
              <a:rPr lang="fr-FR" dirty="0">
                <a:latin typeface="News Gothic MT"/>
              </a:rPr>
              <a:t>Recommandations du panel : utiliser des méthodes validées</a:t>
            </a:r>
          </a:p>
          <a:p>
            <a:endParaRPr lang="fr-FR" dirty="0"/>
          </a:p>
        </p:txBody>
      </p:sp>
      <p:sp>
        <p:nvSpPr>
          <p:cNvPr id="5" name="ZoneTexte 3"/>
          <p:cNvSpPr txBox="1">
            <a:spLocks noChangeArrowheads="1"/>
          </p:cNvSpPr>
          <p:nvPr/>
        </p:nvSpPr>
        <p:spPr bwMode="auto">
          <a:xfrm>
            <a:off x="106362" y="6489700"/>
            <a:ext cx="4694237" cy="307975"/>
          </a:xfrm>
          <a:prstGeom prst="rect">
            <a:avLst/>
          </a:prstGeom>
          <a:noFill/>
          <a:ln w="9525">
            <a:noFill/>
            <a:miter lim="800000"/>
            <a:headEnd/>
            <a:tailEnd/>
          </a:ln>
        </p:spPr>
        <p:txBody>
          <a:bodyPr wrap="square">
            <a:prstTxWarp prst="textNoShape">
              <a:avLst/>
            </a:prstTxWarp>
            <a:spAutoFit/>
          </a:bodyPr>
          <a:lstStyle/>
          <a:p>
            <a:r>
              <a:rPr lang="fr-FR" sz="1400" dirty="0">
                <a:latin typeface="News Gothic MT" charset="0"/>
              </a:rPr>
              <a:t>Synthèse réalisée par la SPILF validé le </a:t>
            </a:r>
            <a:r>
              <a:rPr lang="fr-FR" sz="1400" dirty="0" smtClean="0">
                <a:latin typeface="News Gothic MT" charset="0"/>
              </a:rPr>
              <a:t>23/10/</a:t>
            </a:r>
            <a:r>
              <a:rPr lang="fr-FR" sz="1400" dirty="0">
                <a:latin typeface="News Gothic MT" charset="0"/>
              </a:rPr>
              <a:t>2013</a:t>
            </a:r>
          </a:p>
        </p:txBody>
      </p:sp>
    </p:spTree>
    <p:extLst>
      <p:ext uri="{BB962C8B-B14F-4D97-AF65-F5344CB8AC3E}">
        <p14:creationId xmlns:p14="http://schemas.microsoft.com/office/powerpoint/2010/main" val="9967139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s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Brise.thmx</Template>
  <TotalTime>2208</TotalTime>
  <Words>599</Words>
  <Application>Microsoft Macintosh PowerPoint</Application>
  <PresentationFormat>Présentation à l'écran (4:3)</PresentationFormat>
  <Paragraphs>103</Paragraphs>
  <Slides>13</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13</vt:i4>
      </vt:variant>
    </vt:vector>
  </HeadingPairs>
  <TitlesOfParts>
    <vt:vector size="15" baseType="lpstr">
      <vt:lpstr>Brise</vt:lpstr>
      <vt:lpstr>Feuille de calcul</vt:lpstr>
      <vt:lpstr>Guide de l’ESCMID sur le diagnostic et la prise en charge des pathologies à Candida : le diagnostic</vt:lpstr>
      <vt:lpstr>Préambule  </vt:lpstr>
      <vt:lpstr>Candidémie </vt:lpstr>
      <vt:lpstr>Candidémie</vt:lpstr>
      <vt:lpstr>Candidémie</vt:lpstr>
      <vt:lpstr>Candidose invasive </vt:lpstr>
      <vt:lpstr>Candidose disséminée chronique</vt:lpstr>
      <vt:lpstr>Candidose oropharyngée et oesophagite </vt:lpstr>
      <vt:lpstr>Vaginite à Candida </vt:lpstr>
      <vt:lpstr>Sensibilité aux antifungiques </vt:lpstr>
      <vt:lpstr>Dosage des antifungiques </vt:lpstr>
      <vt:lpstr>Présentation PowerPoint</vt:lpstr>
      <vt:lpstr>Présentation PowerPoint</vt:lpstr>
    </vt:vector>
  </TitlesOfParts>
  <Company>ARREPI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ESCMID Guideline for the diagnosis and management of Candida Diseases 2012: Non neutropenic adult patients</dc:title>
  <dc:creator>Benoit Guery</dc:creator>
  <cp:lastModifiedBy>Benoit Guery</cp:lastModifiedBy>
  <cp:revision>50</cp:revision>
  <dcterms:created xsi:type="dcterms:W3CDTF">2013-11-26T16:41:14Z</dcterms:created>
  <dcterms:modified xsi:type="dcterms:W3CDTF">2013-11-26T22:01:56Z</dcterms:modified>
</cp:coreProperties>
</file>