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4746" autoAdjust="0"/>
  </p:normalViewPr>
  <p:slideViewPr>
    <p:cSldViewPr snapToGrid="0" snapToObjects="1">
      <p:cViewPr varScale="1">
        <p:scale>
          <a:sx n="92" d="100"/>
          <a:sy n="92" d="100"/>
        </p:scale>
        <p:origin x="-112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2800" dirty="0" smtClean="0"/>
              <a:t>ESCMID Guideline for the </a:t>
            </a:r>
            <a:r>
              <a:rPr lang="fr-FR" sz="2800" dirty="0" err="1" smtClean="0"/>
              <a:t>diagnosis</a:t>
            </a:r>
            <a:r>
              <a:rPr lang="fr-FR" sz="2800" dirty="0" smtClean="0"/>
              <a:t> and management of Candida </a:t>
            </a:r>
            <a:r>
              <a:rPr lang="fr-FR" sz="2800" dirty="0" err="1" smtClean="0"/>
              <a:t>Diseases</a:t>
            </a:r>
            <a:r>
              <a:rPr lang="fr-FR" sz="2800" dirty="0" smtClean="0"/>
              <a:t> 2012: Non </a:t>
            </a:r>
            <a:r>
              <a:rPr lang="fr-FR" sz="2800" dirty="0" err="1" smtClean="0"/>
              <a:t>neutropenic</a:t>
            </a:r>
            <a:r>
              <a:rPr lang="fr-FR" sz="2800" dirty="0" smtClean="0"/>
              <a:t> </a:t>
            </a:r>
            <a:r>
              <a:rPr lang="fr-FR" sz="2800" dirty="0" err="1" smtClean="0"/>
              <a:t>adult</a:t>
            </a:r>
            <a:r>
              <a:rPr lang="fr-FR" sz="2800" dirty="0" smtClean="0"/>
              <a:t> patients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Jeu de 20 Diapositives réalisées par le comité des référentiels de la SPILF</a:t>
            </a:r>
          </a:p>
          <a:p>
            <a:r>
              <a:rPr lang="fr-FR" dirty="0" smtClean="0"/>
              <a:t>23 Avril 2013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5799" y="6490158"/>
            <a:ext cx="46752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validé le 23/04/2013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874329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Infection liée au cathéter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707145"/>
            <a:ext cx="8042276" cy="378727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fr-FR" dirty="0" smtClean="0"/>
              <a:t>Le cathéter doit être retiré de façon précoce (AII)</a:t>
            </a:r>
          </a:p>
          <a:p>
            <a:pPr>
              <a:lnSpc>
                <a:spcPct val="120000"/>
              </a:lnSpc>
            </a:pPr>
            <a:r>
              <a:rPr lang="fr-FR" dirty="0" smtClean="0"/>
              <a:t>Si l’ablation n’est pas possible en raison du mode de développement en biofilm, certaines molécules ont une activité plus importantes: </a:t>
            </a:r>
          </a:p>
          <a:p>
            <a:pPr lvl="1">
              <a:lnSpc>
                <a:spcPct val="120000"/>
              </a:lnSpc>
            </a:pPr>
            <a:r>
              <a:rPr lang="fr-FR" dirty="0" err="1" smtClean="0"/>
              <a:t>Amphotérine</a:t>
            </a:r>
            <a:r>
              <a:rPr lang="fr-FR" dirty="0" smtClean="0"/>
              <a:t> </a:t>
            </a:r>
            <a:r>
              <a:rPr lang="fr-FR" dirty="0" err="1" smtClean="0"/>
              <a:t>liposomale</a:t>
            </a:r>
            <a:r>
              <a:rPr lang="fr-FR" dirty="0" smtClean="0"/>
              <a:t>, </a:t>
            </a:r>
            <a:r>
              <a:rPr lang="fr-FR" dirty="0" err="1" smtClean="0"/>
              <a:t>amphotérine</a:t>
            </a:r>
            <a:r>
              <a:rPr lang="fr-FR" dirty="0" smtClean="0"/>
              <a:t> complexe lipidique, </a:t>
            </a:r>
            <a:r>
              <a:rPr lang="fr-FR" dirty="0" err="1" smtClean="0"/>
              <a:t>caspofungine</a:t>
            </a:r>
            <a:r>
              <a:rPr lang="fr-FR" dirty="0" smtClean="0"/>
              <a:t> et </a:t>
            </a:r>
            <a:r>
              <a:rPr lang="fr-FR" dirty="0" err="1" smtClean="0"/>
              <a:t>micafungine</a:t>
            </a:r>
            <a:r>
              <a:rPr lang="fr-FR" dirty="0" smtClean="0"/>
              <a:t> (BII) sont supérieurs à </a:t>
            </a:r>
            <a:r>
              <a:rPr lang="fr-FR" dirty="0" err="1" smtClean="0"/>
              <a:t>amphotéricine</a:t>
            </a:r>
            <a:r>
              <a:rPr lang="fr-FR" dirty="0" smtClean="0"/>
              <a:t> </a:t>
            </a:r>
            <a:r>
              <a:rPr lang="fr-FR" dirty="0" err="1" smtClean="0"/>
              <a:t>deoxycholate</a:t>
            </a:r>
            <a:r>
              <a:rPr lang="fr-FR" dirty="0" smtClean="0"/>
              <a:t>, </a:t>
            </a:r>
            <a:r>
              <a:rPr lang="fr-FR" dirty="0" err="1" smtClean="0"/>
              <a:t>fluconazole</a:t>
            </a:r>
            <a:r>
              <a:rPr lang="fr-FR" dirty="0" smtClean="0"/>
              <a:t>, </a:t>
            </a:r>
            <a:r>
              <a:rPr lang="fr-FR" dirty="0" err="1" smtClean="0"/>
              <a:t>ravuconazole</a:t>
            </a:r>
            <a:r>
              <a:rPr lang="fr-FR" dirty="0" smtClean="0"/>
              <a:t> et </a:t>
            </a:r>
            <a:r>
              <a:rPr lang="fr-FR" dirty="0" err="1" smtClean="0"/>
              <a:t>voriconazole</a:t>
            </a:r>
            <a:r>
              <a:rPr lang="fr-FR" dirty="0" smtClean="0"/>
              <a:t> (DII).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5799" y="6490158"/>
            <a:ext cx="3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23/04/2013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949560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Infection urinaire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 err="1" smtClean="0"/>
              <a:t>candidurie</a:t>
            </a:r>
            <a:r>
              <a:rPr lang="fr-FR" dirty="0" smtClean="0"/>
              <a:t> asymptomatique ne doit pas être traitée (AII)</a:t>
            </a:r>
          </a:p>
          <a:p>
            <a:r>
              <a:rPr lang="fr-FR" dirty="0" smtClean="0"/>
              <a:t>La cystite symptomatique doit être traitée par du </a:t>
            </a:r>
            <a:r>
              <a:rPr lang="fr-FR" dirty="0" err="1" smtClean="0"/>
              <a:t>Fluconazole</a:t>
            </a:r>
            <a:r>
              <a:rPr lang="fr-FR" dirty="0" smtClean="0"/>
              <a:t> (AIII)</a:t>
            </a:r>
          </a:p>
          <a:p>
            <a:r>
              <a:rPr lang="fr-FR" dirty="0" smtClean="0"/>
              <a:t>Les balles fungiques nécessitent une prise en charge chirurgicale (AIII)</a:t>
            </a:r>
          </a:p>
          <a:p>
            <a:r>
              <a:rPr lang="fr-FR" dirty="0" smtClean="0"/>
              <a:t>La pyélonéphrite doit être traitée par </a:t>
            </a:r>
            <a:r>
              <a:rPr lang="fr-FR" dirty="0" err="1" smtClean="0"/>
              <a:t>fluconazole</a:t>
            </a:r>
            <a:r>
              <a:rPr lang="fr-FR" dirty="0" smtClean="0"/>
              <a:t>+/- </a:t>
            </a:r>
            <a:r>
              <a:rPr lang="fr-FR" dirty="0" err="1" smtClean="0"/>
              <a:t>flucytosine</a:t>
            </a:r>
            <a:r>
              <a:rPr lang="fr-FR" dirty="0" smtClean="0"/>
              <a:t> (AIII), </a:t>
            </a:r>
            <a:r>
              <a:rPr lang="fr-FR" dirty="0" err="1" smtClean="0"/>
              <a:t>amphotérine</a:t>
            </a:r>
            <a:r>
              <a:rPr lang="fr-FR" dirty="0" smtClean="0"/>
              <a:t> B lipidique +/- </a:t>
            </a:r>
            <a:r>
              <a:rPr lang="fr-FR" dirty="0" err="1" smtClean="0"/>
              <a:t>flucytosine</a:t>
            </a:r>
            <a:r>
              <a:rPr lang="fr-FR" dirty="0" smtClean="0"/>
              <a:t> (AIII)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5799" y="6490158"/>
            <a:ext cx="3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23/04/2013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193643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err="1" smtClean="0"/>
              <a:t>Choriorétinite</a:t>
            </a:r>
            <a:r>
              <a:rPr lang="fr-FR" sz="4000" dirty="0" smtClean="0"/>
              <a:t> et </a:t>
            </a:r>
            <a:r>
              <a:rPr lang="fr-FR" sz="4000" dirty="0" err="1" smtClean="0"/>
              <a:t>endophtalmie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Il existe deux entités</a:t>
            </a:r>
          </a:p>
          <a:p>
            <a:pPr lvl="1"/>
            <a:r>
              <a:rPr lang="fr-FR" dirty="0" err="1" smtClean="0"/>
              <a:t>Choriorétinite</a:t>
            </a:r>
            <a:r>
              <a:rPr lang="fr-FR" dirty="0" smtClean="0"/>
              <a:t>: inflammation de la </a:t>
            </a:r>
            <a:r>
              <a:rPr lang="fr-FR" dirty="0" err="1" smtClean="0"/>
              <a:t>choroide</a:t>
            </a:r>
            <a:r>
              <a:rPr lang="fr-FR" dirty="0" smtClean="0"/>
              <a:t> et de la rétine</a:t>
            </a:r>
          </a:p>
          <a:p>
            <a:pPr lvl="1"/>
            <a:r>
              <a:rPr lang="fr-FR" dirty="0" err="1" smtClean="0"/>
              <a:t>Endophtalmie</a:t>
            </a:r>
            <a:r>
              <a:rPr lang="fr-FR" dirty="0" smtClean="0"/>
              <a:t>: inflammation du vitré</a:t>
            </a:r>
          </a:p>
          <a:p>
            <a:pPr lvl="1"/>
            <a:endParaRPr lang="fr-FR" dirty="0"/>
          </a:p>
          <a:p>
            <a:r>
              <a:rPr lang="fr-FR" dirty="0" smtClean="0"/>
              <a:t>En l’absence d’identification, l’</a:t>
            </a:r>
            <a:r>
              <a:rPr lang="fr-FR" dirty="0" err="1" smtClean="0"/>
              <a:t>amphotéricine</a:t>
            </a:r>
            <a:r>
              <a:rPr lang="fr-FR" dirty="0" smtClean="0"/>
              <a:t> B </a:t>
            </a:r>
            <a:r>
              <a:rPr lang="fr-FR" dirty="0" err="1" smtClean="0"/>
              <a:t>liposomale</a:t>
            </a:r>
            <a:r>
              <a:rPr lang="fr-FR" dirty="0" smtClean="0"/>
              <a:t> seule ou associée à la </a:t>
            </a:r>
            <a:r>
              <a:rPr lang="fr-FR" dirty="0" err="1" smtClean="0"/>
              <a:t>flucytosine</a:t>
            </a:r>
            <a:r>
              <a:rPr lang="fr-FR" dirty="0" smtClean="0"/>
              <a:t> est recommandée (BIII)</a:t>
            </a:r>
          </a:p>
          <a:p>
            <a:r>
              <a:rPr lang="fr-FR" dirty="0" smtClean="0"/>
              <a:t>Pour les souches sensibles, le </a:t>
            </a:r>
            <a:r>
              <a:rPr lang="fr-FR" dirty="0" err="1" smtClean="0"/>
              <a:t>fluconazole</a:t>
            </a:r>
            <a:r>
              <a:rPr lang="fr-FR" dirty="0" smtClean="0"/>
              <a:t> et le </a:t>
            </a:r>
            <a:r>
              <a:rPr lang="fr-FR" dirty="0" err="1" smtClean="0"/>
              <a:t>voriconazole</a:t>
            </a:r>
            <a:r>
              <a:rPr lang="fr-FR" dirty="0" smtClean="0"/>
              <a:t> sont les drogues de choix (AII)</a:t>
            </a:r>
          </a:p>
          <a:p>
            <a:r>
              <a:rPr lang="fr-FR" dirty="0" smtClean="0"/>
              <a:t>En cas d’atteinte vitréenne, la </a:t>
            </a:r>
            <a:r>
              <a:rPr lang="fr-FR" dirty="0" err="1" smtClean="0"/>
              <a:t>vitrectomie</a:t>
            </a:r>
            <a:r>
              <a:rPr lang="fr-FR" dirty="0" smtClean="0"/>
              <a:t> avec injection </a:t>
            </a:r>
            <a:r>
              <a:rPr lang="fr-FR" dirty="0" err="1" smtClean="0"/>
              <a:t>intravitréenne</a:t>
            </a:r>
            <a:r>
              <a:rPr lang="fr-FR" dirty="0" smtClean="0"/>
              <a:t> d’</a:t>
            </a:r>
            <a:r>
              <a:rPr lang="fr-FR" dirty="0" err="1" smtClean="0"/>
              <a:t>amphotéricine</a:t>
            </a:r>
            <a:r>
              <a:rPr lang="fr-FR" dirty="0" smtClean="0"/>
              <a:t> B est recommandée en association au traitement systémique (BII)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5799" y="6490158"/>
            <a:ext cx="3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23/04/2013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427753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Méningite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Pathologie rare de mauvais pronostic</a:t>
            </a:r>
          </a:p>
          <a:p>
            <a:r>
              <a:rPr lang="fr-FR" dirty="0" smtClean="0"/>
              <a:t>Il n’existe aucune donnée solide permettant de délivrer un haut niveau de recommandation</a:t>
            </a:r>
          </a:p>
          <a:p>
            <a:r>
              <a:rPr lang="fr-FR" dirty="0" smtClean="0"/>
              <a:t>Le traitement doit reposer sur l’</a:t>
            </a:r>
            <a:r>
              <a:rPr lang="fr-FR" dirty="0" err="1" smtClean="0"/>
              <a:t>amphotericine</a:t>
            </a:r>
            <a:r>
              <a:rPr lang="fr-FR" dirty="0" smtClean="0"/>
              <a:t> B associée à la </a:t>
            </a:r>
            <a:r>
              <a:rPr lang="fr-FR" dirty="0" err="1" smtClean="0"/>
              <a:t>flucytosine</a:t>
            </a:r>
            <a:r>
              <a:rPr lang="fr-FR" dirty="0" smtClean="0"/>
              <a:t> (BIII)</a:t>
            </a:r>
          </a:p>
          <a:p>
            <a:r>
              <a:rPr lang="fr-FR" dirty="0" smtClean="0"/>
              <a:t>Si la souche est sensible, le </a:t>
            </a:r>
            <a:r>
              <a:rPr lang="fr-FR" dirty="0" err="1" smtClean="0"/>
              <a:t>fluconazole</a:t>
            </a:r>
            <a:r>
              <a:rPr lang="fr-FR" dirty="0" smtClean="0"/>
              <a:t> peut être utilisé (CIII)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5799" y="6490158"/>
            <a:ext cx="3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23/04/2013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48340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Endocardite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000" dirty="0" smtClean="0"/>
              <a:t>Infection de mauvais pronostic associée à une mortalité supérieure à 50% à un an et un taux de récidive important</a:t>
            </a:r>
          </a:p>
          <a:p>
            <a:r>
              <a:rPr lang="fr-FR" sz="2000" dirty="0" smtClean="0"/>
              <a:t>Sur valve native, une chirurgie précoce (&lt;7j) est recommandée (AII), le traitement médicamenteux associe l’</a:t>
            </a:r>
            <a:r>
              <a:rPr lang="fr-FR" sz="2000" dirty="0" err="1" smtClean="0"/>
              <a:t>amphotéricine</a:t>
            </a:r>
            <a:r>
              <a:rPr lang="fr-FR" sz="2000" dirty="0" smtClean="0"/>
              <a:t> B </a:t>
            </a:r>
            <a:r>
              <a:rPr lang="fr-FR" sz="2000" dirty="0" err="1" smtClean="0"/>
              <a:t>liposomale</a:t>
            </a:r>
            <a:r>
              <a:rPr lang="fr-FR" sz="2000" dirty="0" smtClean="0"/>
              <a:t> à la </a:t>
            </a:r>
            <a:r>
              <a:rPr lang="fr-FR" sz="2000" dirty="0" err="1" smtClean="0"/>
              <a:t>flucytosine</a:t>
            </a:r>
            <a:r>
              <a:rPr lang="fr-FR" sz="2000" dirty="0" smtClean="0"/>
              <a:t> pendant 6 à 8 semaines avec un relai par </a:t>
            </a:r>
            <a:r>
              <a:rPr lang="fr-FR" sz="2000" dirty="0" err="1" smtClean="0"/>
              <a:t>fluconazole</a:t>
            </a:r>
            <a:r>
              <a:rPr lang="fr-FR" sz="2000" dirty="0" smtClean="0"/>
              <a:t> (BII)</a:t>
            </a:r>
          </a:p>
          <a:p>
            <a:r>
              <a:rPr lang="fr-FR" sz="2000" dirty="0" smtClean="0"/>
              <a:t>Sur valve mécanique, la chirurgie est recommandée (AIII)</a:t>
            </a:r>
          </a:p>
          <a:p>
            <a:r>
              <a:rPr lang="fr-FR" sz="2000" dirty="0" smtClean="0"/>
              <a:t>Si le matériel ne peut être enlevé, un traitement d’attaque par </a:t>
            </a:r>
            <a:r>
              <a:rPr lang="fr-FR" sz="2000" dirty="0" err="1" smtClean="0"/>
              <a:t>amphotéricine</a:t>
            </a:r>
            <a:r>
              <a:rPr lang="fr-FR" sz="2000" dirty="0" smtClean="0"/>
              <a:t> </a:t>
            </a:r>
            <a:r>
              <a:rPr lang="fr-FR" sz="2000" dirty="0" err="1" smtClean="0"/>
              <a:t>liposomale</a:t>
            </a:r>
            <a:r>
              <a:rPr lang="fr-FR" sz="2000" dirty="0" smtClean="0"/>
              <a:t> est recommandé (BIII) suivi par un traitement suppressif à vie par </a:t>
            </a:r>
            <a:r>
              <a:rPr lang="fr-FR" sz="2000" dirty="0" err="1" smtClean="0"/>
              <a:t>fluconazole</a:t>
            </a:r>
            <a:r>
              <a:rPr lang="fr-FR" sz="2000" dirty="0" smtClean="0"/>
              <a:t> (CIII)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105799" y="6490158"/>
            <a:ext cx="3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23/04/2013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181864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Infection ostéo-articulaire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Il n’existe aucun travail randomisé</a:t>
            </a:r>
          </a:p>
          <a:p>
            <a:r>
              <a:rPr lang="fr-FR" dirty="0" smtClean="0"/>
              <a:t>En cas d’ostéomyélite, de </a:t>
            </a:r>
            <a:r>
              <a:rPr lang="fr-FR" dirty="0" err="1" smtClean="0"/>
              <a:t>spondylodiscite</a:t>
            </a:r>
            <a:r>
              <a:rPr lang="fr-FR" dirty="0" smtClean="0"/>
              <a:t>, d’arthrite, le traitement par </a:t>
            </a:r>
            <a:r>
              <a:rPr lang="fr-FR" dirty="0" err="1" smtClean="0"/>
              <a:t>fluconazole</a:t>
            </a:r>
            <a:r>
              <a:rPr lang="fr-FR" dirty="0" smtClean="0"/>
              <a:t> est fortement recommandé pendant 6-12 mois (AII)</a:t>
            </a:r>
          </a:p>
          <a:p>
            <a:r>
              <a:rPr lang="fr-FR" dirty="0" smtClean="0"/>
              <a:t>Une phase initiale avec de l’</a:t>
            </a:r>
            <a:r>
              <a:rPr lang="fr-FR" dirty="0" err="1" smtClean="0"/>
              <a:t>amphotéricine</a:t>
            </a:r>
            <a:r>
              <a:rPr lang="fr-FR" dirty="0" smtClean="0"/>
              <a:t> lipidique peut être proposée pendant 2-6 semaines (AII)</a:t>
            </a:r>
          </a:p>
          <a:p>
            <a:r>
              <a:rPr lang="fr-FR" dirty="0" smtClean="0"/>
              <a:t>En cas d’infection de prothèse, si celle ci ne peut être enlevée, un traitement suppressif à vie par </a:t>
            </a:r>
            <a:r>
              <a:rPr lang="fr-FR" dirty="0" err="1" smtClean="0"/>
              <a:t>fluconazole</a:t>
            </a:r>
            <a:r>
              <a:rPr lang="fr-FR" dirty="0" smtClean="0"/>
              <a:t> peut être proposé (AIII)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5799" y="6490158"/>
            <a:ext cx="3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23/04/2013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417993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Remarques et Réserves </a:t>
            </a:r>
            <a:br>
              <a:rPr lang="fr-FR" dirty="0" smtClean="0"/>
            </a:br>
            <a:r>
              <a:rPr lang="fr-FR" sz="2400" dirty="0" smtClean="0"/>
              <a:t>(Commentaires du groupe, réunion du 23/04/2013)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950424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Recommandations basées sur la méthode GRADE avec ses avantages et ses limites</a:t>
            </a:r>
          </a:p>
          <a:p>
            <a:r>
              <a:rPr lang="fr-FR" dirty="0" smtClean="0"/>
              <a:t>La SPILF ne valide pas la disparition du </a:t>
            </a:r>
            <a:r>
              <a:rPr lang="fr-FR" dirty="0" err="1" smtClean="0"/>
              <a:t>fluconazole</a:t>
            </a:r>
            <a:r>
              <a:rPr lang="fr-FR" dirty="0" smtClean="0"/>
              <a:t> dans le traitement des candidémies qui ne repose sur une unique étude*</a:t>
            </a:r>
          </a:p>
          <a:p>
            <a:r>
              <a:rPr lang="fr-FR" dirty="0" smtClean="0"/>
              <a:t>La SPILF ne valide pas la nécessité d’un délai minimal pour une désescalade vers le </a:t>
            </a:r>
            <a:r>
              <a:rPr lang="fr-FR" dirty="0" err="1" smtClean="0"/>
              <a:t>fluconazole</a:t>
            </a:r>
            <a:r>
              <a:rPr lang="fr-FR" dirty="0" smtClean="0"/>
              <a:t> per os dans la candidémie</a:t>
            </a:r>
          </a:p>
          <a:p>
            <a:r>
              <a:rPr lang="fr-FR" dirty="0" smtClean="0"/>
              <a:t>La SPILF remarque l’absence de discussion: </a:t>
            </a:r>
          </a:p>
          <a:p>
            <a:pPr lvl="1"/>
            <a:r>
              <a:rPr lang="fr-FR" dirty="0" smtClean="0"/>
              <a:t>Sur l’augmentation de posologie des </a:t>
            </a:r>
            <a:r>
              <a:rPr lang="fr-FR" dirty="0" err="1" smtClean="0"/>
              <a:t>échinocandines</a:t>
            </a:r>
            <a:r>
              <a:rPr lang="fr-FR" dirty="0" smtClean="0"/>
              <a:t> dans l’endocardite (évoquée dans les recommandations IDSA 2010)</a:t>
            </a:r>
          </a:p>
          <a:p>
            <a:pPr lvl="1"/>
            <a:r>
              <a:rPr lang="fr-FR" dirty="0" smtClean="0"/>
              <a:t>Sur la désescalade vers le </a:t>
            </a:r>
            <a:r>
              <a:rPr lang="fr-FR" dirty="0" err="1" smtClean="0"/>
              <a:t>fluconazole</a:t>
            </a:r>
            <a:r>
              <a:rPr lang="fr-FR" dirty="0" smtClean="0"/>
              <a:t> IV à réception de l’</a:t>
            </a:r>
            <a:r>
              <a:rPr lang="fr-FR" dirty="0" err="1" smtClean="0"/>
              <a:t>antifungigramme</a:t>
            </a:r>
            <a:r>
              <a:rPr lang="fr-FR" dirty="0" smtClean="0"/>
              <a:t> dans les candidémies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95158" y="6296526"/>
            <a:ext cx="6442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200" dirty="0" smtClean="0"/>
              <a:t>*Reboli </a:t>
            </a:r>
            <a:r>
              <a:rPr lang="ro-RO" sz="1200" dirty="0"/>
              <a:t>AC, Rotstein C, Pappas PG, et al. Anidulafungin versus fluconazole for invasive</a:t>
            </a:r>
          </a:p>
          <a:p>
            <a:r>
              <a:rPr lang="en-US" sz="1200" dirty="0"/>
              <a:t>candidiasis. The New England journal of medicine. 2007; 356: 2472-2482.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810166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candidoses invasives représentent une pathologie fréquente dont la prévalence a été mesurée à 6.9/1000 patients en réanimation</a:t>
            </a:r>
          </a:p>
          <a:p>
            <a:r>
              <a:rPr lang="fr-FR" dirty="0" smtClean="0"/>
              <a:t>Le diagnostic positif de ces infections reste un problème majeur avec pour conséquence un retard fréquent de mise en place d’un traitement adéquat</a:t>
            </a:r>
          </a:p>
          <a:p>
            <a:r>
              <a:rPr lang="fr-FR" dirty="0" smtClean="0"/>
              <a:t>Le groupe Européen de l’ESCMID a ainsi développé un guide pratique à la fois pour le biologiste et le clinicien. </a:t>
            </a:r>
          </a:p>
          <a:p>
            <a:r>
              <a:rPr lang="fr-FR" dirty="0" smtClean="0"/>
              <a:t>Les recommandations suivent l’histoire naturelle des évènements cliniques de la prophylaxie au traitement curatif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05799" y="6490158"/>
            <a:ext cx="3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23/04/2013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32219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Une analyse de la littérature a été réalisée par un groupe de 7 experts.</a:t>
            </a:r>
          </a:p>
          <a:p>
            <a:r>
              <a:rPr lang="fr-FR" dirty="0" smtClean="0"/>
              <a:t>Les documents ont été partagés et discutés de 2010 à 2012</a:t>
            </a:r>
          </a:p>
          <a:p>
            <a:r>
              <a:rPr lang="fr-FR" dirty="0" smtClean="0"/>
              <a:t>Un premier groupe de recommandations a été présenté au groupe</a:t>
            </a:r>
          </a:p>
          <a:p>
            <a:r>
              <a:rPr lang="fr-FR" dirty="0" smtClean="0"/>
              <a:t>Chaque proposition a été évaluée selon le niveau de preuve et la qualité de celles-ci</a:t>
            </a: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81004211"/>
              </p:ext>
            </p:extLst>
          </p:nvPr>
        </p:nvGraphicFramePr>
        <p:xfrm>
          <a:off x="4751388" y="2009249"/>
          <a:ext cx="418364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365"/>
                <a:gridCol w="33352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Grade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Force de la Recommandation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Supporte</a:t>
                      </a:r>
                      <a:r>
                        <a:rPr lang="fr-FR" sz="1600" baseline="0" dirty="0" smtClean="0"/>
                        <a:t> fortement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B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Supporte modérément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Supporte de façon marginale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Est contre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Espace réservé du contenu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727851"/>
              </p:ext>
            </p:extLst>
          </p:nvPr>
        </p:nvGraphicFramePr>
        <p:xfrm>
          <a:off x="4706232" y="4376914"/>
          <a:ext cx="4183648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365"/>
                <a:gridCol w="33352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Niveau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Qualité de preuve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Au moins 1 travail randomisé </a:t>
                      </a:r>
                      <a:r>
                        <a:rPr lang="fr-FR" sz="1600" dirty="0" err="1" smtClean="0"/>
                        <a:t>controlé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II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Autres type</a:t>
                      </a:r>
                      <a:r>
                        <a:rPr lang="fr-FR" sz="1600" baseline="0" dirty="0" smtClean="0"/>
                        <a:t> de </a:t>
                      </a:r>
                      <a:r>
                        <a:rPr lang="fr-FR" sz="1600" dirty="0" smtClean="0"/>
                        <a:t>travaux</a:t>
                      </a:r>
                      <a:r>
                        <a:rPr lang="fr-FR" sz="1600" baseline="0" dirty="0" smtClean="0"/>
                        <a:t> 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III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Avis</a:t>
                      </a:r>
                      <a:r>
                        <a:rPr lang="fr-FR" sz="1600" baseline="0" dirty="0" smtClean="0"/>
                        <a:t> d’expert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5799" y="6490158"/>
            <a:ext cx="3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23/04/2013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966541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Prophylaxie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population idéale en réanimation n’est actuellement pas définie</a:t>
            </a:r>
          </a:p>
          <a:p>
            <a:r>
              <a:rPr lang="fr-FR" dirty="0" smtClean="0"/>
              <a:t>La prophylaxie est recommandée chez les patients qui ont bénéficié d’une chirurgie abdominale avec des perforations gastro-intestinales répétées ou des fistules (BI). </a:t>
            </a:r>
          </a:p>
          <a:p>
            <a:r>
              <a:rPr lang="fr-FR" dirty="0" err="1" smtClean="0"/>
              <a:t>Fluconazole</a:t>
            </a:r>
            <a:r>
              <a:rPr lang="fr-FR" dirty="0" smtClean="0"/>
              <a:t> 400mg/j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5799" y="6490158"/>
            <a:ext cx="3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23/04/2013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235901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Traitement empirique ajusté sur la fièvre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Patient à risque d’infection invasive avec de la fièvre et pas de données microbiologiques attestant d’une infection</a:t>
            </a:r>
          </a:p>
          <a:p>
            <a:r>
              <a:rPr lang="fr-FR" dirty="0" smtClean="0"/>
              <a:t>Le traitement précoce semble associé avec une amélioration de survie mais le moment optimal de mise en route n’est pas déterminé</a:t>
            </a:r>
          </a:p>
          <a:p>
            <a:r>
              <a:rPr lang="fr-FR" dirty="0" smtClean="0"/>
              <a:t>La seule recommandation de niveau AI correspond à l’existence d’une hémoculture positive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5799" y="6490158"/>
            <a:ext cx="3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23/04/2013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415935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</a:t>
            </a:r>
            <a:r>
              <a:rPr lang="fr-FR" dirty="0" err="1" smtClean="0"/>
              <a:t>pré-emptif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Traitement avec des arguments microbiologiques en l’absence de signe d’invasion. </a:t>
            </a:r>
          </a:p>
          <a:p>
            <a:r>
              <a:rPr lang="fr-FR" dirty="0" smtClean="0"/>
              <a:t>Utilisation de marqueurs indirects comme le 1-3 </a:t>
            </a:r>
            <a:r>
              <a:rPr lang="fr-FR" dirty="0" err="1" smtClean="0">
                <a:latin typeface="Symbol" charset="2"/>
                <a:cs typeface="Symbol" charset="2"/>
              </a:rPr>
              <a:t>b</a:t>
            </a:r>
            <a:r>
              <a:rPr lang="fr-FR" dirty="0" err="1" smtClean="0"/>
              <a:t>D-glucan</a:t>
            </a:r>
            <a:r>
              <a:rPr lang="fr-FR" dirty="0" smtClean="0"/>
              <a:t>, la recherche de </a:t>
            </a:r>
            <a:r>
              <a:rPr lang="fr-FR" dirty="0" err="1" smtClean="0"/>
              <a:t>mannane</a:t>
            </a:r>
            <a:r>
              <a:rPr lang="fr-FR" dirty="0" smtClean="0"/>
              <a:t> et d’anticorps dirigés contre le </a:t>
            </a:r>
            <a:r>
              <a:rPr lang="fr-FR" dirty="0" err="1" smtClean="0"/>
              <a:t>mannane</a:t>
            </a:r>
            <a:endParaRPr lang="fr-FR" dirty="0" smtClean="0"/>
          </a:p>
          <a:p>
            <a:r>
              <a:rPr lang="fr-FR" dirty="0"/>
              <a:t>La seule recommandation de niveau AI correspond à l’existence d’une hémoculture </a:t>
            </a:r>
            <a:r>
              <a:rPr lang="fr-FR" dirty="0" smtClean="0"/>
              <a:t>positive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5799" y="6490158"/>
            <a:ext cx="3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23/04/2013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970462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documenté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Correspond à l’isolement d’un Candida à partir d’une seule hémoculture périphérique ou obtenue à partir d’un cathéter central</a:t>
            </a:r>
          </a:p>
          <a:p>
            <a:r>
              <a:rPr lang="fr-FR" dirty="0" smtClean="0"/>
              <a:t>Les 3 </a:t>
            </a:r>
            <a:r>
              <a:rPr lang="fr-FR" dirty="0" err="1" smtClean="0"/>
              <a:t>échinocandines</a:t>
            </a:r>
            <a:r>
              <a:rPr lang="fr-FR" dirty="0" smtClean="0"/>
              <a:t> (</a:t>
            </a:r>
            <a:r>
              <a:rPr lang="fr-FR" dirty="0" err="1" smtClean="0"/>
              <a:t>caspofungine</a:t>
            </a:r>
            <a:r>
              <a:rPr lang="fr-FR" dirty="0" smtClean="0"/>
              <a:t>, </a:t>
            </a:r>
            <a:r>
              <a:rPr lang="fr-FR" dirty="0" err="1" smtClean="0"/>
              <a:t>micafungine</a:t>
            </a:r>
            <a:r>
              <a:rPr lang="fr-FR" dirty="0" smtClean="0"/>
              <a:t>, </a:t>
            </a:r>
            <a:r>
              <a:rPr lang="fr-FR" dirty="0" err="1" smtClean="0"/>
              <a:t>anidulafungine</a:t>
            </a:r>
            <a:r>
              <a:rPr lang="fr-FR" dirty="0" smtClean="0"/>
              <a:t>) sont toutes classées avec un niveau AI</a:t>
            </a:r>
          </a:p>
          <a:p>
            <a:r>
              <a:rPr lang="fr-FR" dirty="0" smtClean="0"/>
              <a:t>L’</a:t>
            </a:r>
            <a:r>
              <a:rPr lang="fr-FR" dirty="0" err="1" smtClean="0"/>
              <a:t>amphotéricine</a:t>
            </a:r>
            <a:r>
              <a:rPr lang="fr-FR" dirty="0" smtClean="0"/>
              <a:t> B a une efficacité équivalente aux </a:t>
            </a:r>
            <a:r>
              <a:rPr lang="fr-FR" dirty="0" err="1" smtClean="0"/>
              <a:t>échinocandines</a:t>
            </a:r>
            <a:r>
              <a:rPr lang="fr-FR" dirty="0" smtClean="0"/>
              <a:t> mais est associée à un risque de toxicité rénale (BI)</a:t>
            </a:r>
          </a:p>
          <a:p>
            <a:r>
              <a:rPr lang="fr-FR" dirty="0" smtClean="0"/>
              <a:t>Le </a:t>
            </a:r>
            <a:r>
              <a:rPr lang="fr-FR" dirty="0" err="1" smtClean="0"/>
              <a:t>voriconazole</a:t>
            </a:r>
            <a:r>
              <a:rPr lang="fr-FR" dirty="0" smtClean="0"/>
              <a:t> présente un spectre plus limité et est associé à de nombreuses interactions médicamenteuses (BI)</a:t>
            </a:r>
          </a:p>
          <a:p>
            <a:r>
              <a:rPr lang="fr-FR" dirty="0" smtClean="0"/>
              <a:t>Le </a:t>
            </a:r>
            <a:r>
              <a:rPr lang="fr-FR" dirty="0" err="1" smtClean="0"/>
              <a:t>fluconazole</a:t>
            </a:r>
            <a:r>
              <a:rPr lang="fr-FR" dirty="0" smtClean="0"/>
              <a:t> s’est montré inférieur à l’</a:t>
            </a:r>
            <a:r>
              <a:rPr lang="fr-FR" dirty="0" err="1" smtClean="0"/>
              <a:t>anidulafungine</a:t>
            </a:r>
            <a:r>
              <a:rPr lang="fr-FR" dirty="0" smtClean="0"/>
              <a:t> en particulier chez les patients les plus sévères (CI)*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5799" y="6490158"/>
            <a:ext cx="3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23/04/2013</a:t>
            </a:r>
            <a:endParaRPr lang="fr-FR" sz="1400" dirty="0"/>
          </a:p>
        </p:txBody>
      </p:sp>
      <p:sp>
        <p:nvSpPr>
          <p:cNvPr id="5" name="ZoneTexte 4"/>
          <p:cNvSpPr txBox="1"/>
          <p:nvPr/>
        </p:nvSpPr>
        <p:spPr>
          <a:xfrm>
            <a:off x="1713398" y="5966105"/>
            <a:ext cx="3137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* </a:t>
            </a:r>
            <a:r>
              <a:rPr lang="fr-FR" dirty="0" err="1" smtClean="0"/>
              <a:t>Cf</a:t>
            </a:r>
            <a:r>
              <a:rPr lang="fr-FR" dirty="0" smtClean="0"/>
              <a:t> réserves et remarques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1481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Durée de traitement et désescalade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876799"/>
          </a:xfrm>
        </p:spPr>
        <p:txBody>
          <a:bodyPr>
            <a:normAutofit/>
          </a:bodyPr>
          <a:lstStyle/>
          <a:p>
            <a:r>
              <a:rPr lang="fr-FR" dirty="0" smtClean="0"/>
              <a:t>Une candidémie non compliquée doit être traitée 14 jours après la dernière hémoculture négative (BII)</a:t>
            </a:r>
          </a:p>
          <a:p>
            <a:r>
              <a:rPr lang="fr-FR" dirty="0" smtClean="0"/>
              <a:t>Ceci suppose la réalisation d’hémocultures journalières (BIII)</a:t>
            </a:r>
          </a:p>
          <a:p>
            <a:r>
              <a:rPr lang="fr-FR" dirty="0" smtClean="0"/>
              <a:t>La désescalade vers le </a:t>
            </a:r>
            <a:r>
              <a:rPr lang="fr-FR" dirty="0" err="1" smtClean="0"/>
              <a:t>fluconazole</a:t>
            </a:r>
            <a:r>
              <a:rPr lang="fr-FR" dirty="0" smtClean="0"/>
              <a:t> peut être proposée (BII)</a:t>
            </a:r>
          </a:p>
          <a:p>
            <a:pPr lvl="1"/>
            <a:r>
              <a:rPr lang="fr-FR" dirty="0" smtClean="0"/>
              <a:t>Après 10j de traitement IV </a:t>
            </a:r>
            <a:r>
              <a:rPr lang="fr-FR" sz="1800" dirty="0" smtClean="0"/>
              <a:t>(plus précoce si </a:t>
            </a:r>
            <a:r>
              <a:rPr lang="fr-FR" sz="1800" i="1" dirty="0" smtClean="0"/>
              <a:t>C </a:t>
            </a:r>
            <a:r>
              <a:rPr lang="fr-FR" sz="1800" i="1" dirty="0" err="1" smtClean="0"/>
              <a:t>parapsilosis</a:t>
            </a:r>
            <a:r>
              <a:rPr lang="fr-FR" sz="1800" dirty="0" smtClean="0"/>
              <a:t>)</a:t>
            </a:r>
            <a:endParaRPr lang="fr-FR" dirty="0" smtClean="0"/>
          </a:p>
          <a:p>
            <a:pPr lvl="1"/>
            <a:r>
              <a:rPr lang="fr-FR" dirty="0" smtClean="0"/>
              <a:t>Si l’espèce est sensible</a:t>
            </a:r>
          </a:p>
          <a:p>
            <a:pPr lvl="1"/>
            <a:r>
              <a:rPr lang="fr-FR" dirty="0" smtClean="0"/>
              <a:t>Si la voie orale est tolérée</a:t>
            </a:r>
          </a:p>
          <a:p>
            <a:pPr lvl="1"/>
            <a:r>
              <a:rPr lang="fr-FR" dirty="0" smtClean="0"/>
              <a:t>Si le patient est stable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5799" y="6490158"/>
            <a:ext cx="3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23/04/2013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566103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 d’extension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fr-FR" dirty="0" smtClean="0"/>
              <a:t>L’élimination d’une atteinte d’organe nécessite au minimum: </a:t>
            </a:r>
          </a:p>
          <a:p>
            <a:pPr lvl="1">
              <a:lnSpc>
                <a:spcPct val="120000"/>
              </a:lnSpc>
            </a:pPr>
            <a:r>
              <a:rPr lang="fr-FR" dirty="0" smtClean="0"/>
              <a:t>Echocardiographie </a:t>
            </a:r>
            <a:r>
              <a:rPr lang="fr-FR" dirty="0" err="1" smtClean="0"/>
              <a:t>trans-oesophagienne</a:t>
            </a:r>
            <a:r>
              <a:rPr lang="fr-FR" dirty="0" smtClean="0"/>
              <a:t> (BII)</a:t>
            </a:r>
          </a:p>
          <a:p>
            <a:pPr lvl="1">
              <a:lnSpc>
                <a:spcPct val="120000"/>
              </a:lnSpc>
            </a:pPr>
            <a:r>
              <a:rPr lang="fr-FR" dirty="0" smtClean="0"/>
              <a:t>Fond d’œil (BII)</a:t>
            </a:r>
          </a:p>
          <a:p>
            <a:pPr lvl="1">
              <a:lnSpc>
                <a:spcPct val="120000"/>
              </a:lnSpc>
            </a:pPr>
            <a:r>
              <a:rPr lang="fr-FR" dirty="0" smtClean="0"/>
              <a:t>En cas de présence d’un cathéter central, d’un </a:t>
            </a:r>
            <a:r>
              <a:rPr lang="fr-FR" dirty="0" err="1" smtClean="0"/>
              <a:t>Picc</a:t>
            </a:r>
            <a:r>
              <a:rPr lang="fr-FR" dirty="0" smtClean="0"/>
              <a:t>-line ou d’un dispositif intravasculaire, la recherche d’un </a:t>
            </a:r>
            <a:r>
              <a:rPr lang="fr-FR" dirty="0" err="1" smtClean="0"/>
              <a:t>thormbus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5799" y="6490158"/>
            <a:ext cx="3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23/04/2013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106461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2131</TotalTime>
  <Words>1279</Words>
  <Application>Microsoft Macintosh PowerPoint</Application>
  <PresentationFormat>Présentation à l'écran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Brise</vt:lpstr>
      <vt:lpstr>ESCMID Guideline for the diagnosis and management of Candida Diseases 2012: Non neutropenic adult patients</vt:lpstr>
      <vt:lpstr>Introduction</vt:lpstr>
      <vt:lpstr>Méthode</vt:lpstr>
      <vt:lpstr>Prophylaxie</vt:lpstr>
      <vt:lpstr>Traitement empirique ajusté sur la fièvre</vt:lpstr>
      <vt:lpstr>Traitement pré-emptif</vt:lpstr>
      <vt:lpstr>Traitement documenté</vt:lpstr>
      <vt:lpstr>Durée de traitement et désescalade</vt:lpstr>
      <vt:lpstr>Bilan d’extension</vt:lpstr>
      <vt:lpstr>Infection liée au cathéter</vt:lpstr>
      <vt:lpstr>Infection urinaire</vt:lpstr>
      <vt:lpstr>Choriorétinite et endophtalmie</vt:lpstr>
      <vt:lpstr>Méningite</vt:lpstr>
      <vt:lpstr>Endocardite</vt:lpstr>
      <vt:lpstr>Infection ostéo-articulaire</vt:lpstr>
      <vt:lpstr>Remarques et Réserves  (Commentaires du groupe, réunion du 23/04/2013)</vt:lpstr>
    </vt:vector>
  </TitlesOfParts>
  <Company>ARREPI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Benoit Guery</cp:lastModifiedBy>
  <cp:revision>41</cp:revision>
  <dcterms:created xsi:type="dcterms:W3CDTF">2013-04-22T14:21:17Z</dcterms:created>
  <dcterms:modified xsi:type="dcterms:W3CDTF">2013-09-24T18:52:50Z</dcterms:modified>
</cp:coreProperties>
</file>