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88" r:id="rId2"/>
    <p:sldId id="296" r:id="rId3"/>
    <p:sldId id="352" r:id="rId4"/>
    <p:sldId id="344" r:id="rId5"/>
    <p:sldId id="342" r:id="rId6"/>
    <p:sldId id="345" r:id="rId7"/>
    <p:sldId id="346" r:id="rId8"/>
    <p:sldId id="347" r:id="rId9"/>
    <p:sldId id="348" r:id="rId10"/>
    <p:sldId id="354" r:id="rId11"/>
    <p:sldId id="351" r:id="rId12"/>
    <p:sldId id="355" r:id="rId13"/>
    <p:sldId id="349" r:id="rId14"/>
    <p:sldId id="350" r:id="rId15"/>
    <p:sldId id="35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4746" autoAdjust="0"/>
  </p:normalViewPr>
  <p:slideViewPr>
    <p:cSldViewPr snapToGrid="0" snapToObjects="1">
      <p:cViewPr varScale="1">
        <p:scale>
          <a:sx n="69" d="100"/>
          <a:sy n="69" d="100"/>
        </p:scale>
        <p:origin x="-109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B6138-E55B-F44C-9F93-66BF3BF33E6F}" type="datetimeFigureOut">
              <a:rPr lang="fr-FR" smtClean="0"/>
              <a:t>16/09/2014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95046-488B-DB40-B5A9-3EDBCE2C74E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92913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772305-A848-A041-975A-6B0F49729DE1}" type="datetimeFigureOut">
              <a:rPr lang="fr-FR" smtClean="0"/>
              <a:t>16/09/2014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B1AD7-0B65-3945-86A0-0EB9EC909C4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5904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EB7D-B8EC-DD45-B180-C1CC5A7AD38F}" type="datetime1">
              <a:rPr lang="fr-FR" smtClean="0"/>
              <a:t>16/09/2014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Synthèse réalisée par la  SPILF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DD8EB-A619-2743-B818-B528961E9845}" type="datetime1">
              <a:rPr lang="fr-FR" smtClean="0"/>
              <a:t>16/09/2014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Synthèse réalisée par la  SPILF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75A56-281A-124E-9DBA-49F5C7804E39}" type="datetime1">
              <a:rPr lang="fr-FR" smtClean="0"/>
              <a:t>16/09/2014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Synthèse réalisée par la  SPILF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950E-558D-5F4A-8031-4A11CF5610BD}" type="datetime1">
              <a:rPr lang="fr-FR" smtClean="0"/>
              <a:t>16/09/2014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Synthèse réalisée par la  SPILF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F7098-76BE-C541-B054-A244DA80D9AD}" type="datetime1">
              <a:rPr lang="fr-FR" smtClean="0"/>
              <a:t>16/09/2014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Synthèse</a:t>
            </a:r>
            <a:r>
              <a:rPr lang="en-US" dirty="0" smtClean="0"/>
              <a:t> </a:t>
            </a:r>
            <a:r>
              <a:rPr lang="en-US" dirty="0" err="1" smtClean="0"/>
              <a:t>réalisée</a:t>
            </a:r>
            <a:r>
              <a:rPr lang="en-US" dirty="0" smtClean="0"/>
              <a:t> par la  SPILF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7D78-847B-E249-8A7B-EB4E7C8D9141}" type="datetime1">
              <a:rPr lang="fr-FR" smtClean="0"/>
              <a:t>16/09/2014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Synthèse réalisée par la  SPILF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51871-EAE6-1A41-876B-6B7009BCF62A}" type="datetime1">
              <a:rPr lang="fr-FR" smtClean="0"/>
              <a:t>16/09/2014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Synthèse réalisée par la  SPILF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5A1A-5632-FC45-84C9-E755204B3AAA}" type="datetime1">
              <a:rPr lang="fr-FR" smtClean="0"/>
              <a:t>16/09/2014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Synthèse réalisée par la  SPILF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62B0C-737D-6449-BD15-FF4A69FFC31E}" type="datetime1">
              <a:rPr lang="fr-FR" smtClean="0"/>
              <a:t>16/09/2014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Synthèse réalisée par la  SPILF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9D58-9CFA-9342-9811-EEF85ACBF5D3}" type="datetime1">
              <a:rPr lang="fr-FR" smtClean="0"/>
              <a:t>16/09/2014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Synthèse réalisée par la  SPILF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77D6-5212-9A4E-AD74-12D8D4554A38}" type="datetime1">
              <a:rPr lang="fr-FR" smtClean="0"/>
              <a:t>16/09/2014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Synthèse réalisée par la  SPILF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7389B-407C-C44C-8D97-5CFFEDFEBDEA}" type="datetime1">
              <a:rPr lang="fr-FR" smtClean="0"/>
              <a:t>16/09/2014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Synthèse réalisée par la  SPILF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D1AD757-22CC-2042-AF7C-3B45B61F4365}" type="datetime1">
              <a:rPr lang="fr-FR" smtClean="0"/>
              <a:t>16/09/2014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Synthèse réalisée par la  SPILF 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897906" y="0"/>
            <a:ext cx="1123235" cy="1041106"/>
          </a:xfrm>
          <a:prstGeom prst="rect">
            <a:avLst/>
          </a:prstGeom>
        </p:spPr>
      </p:pic>
      <p:pic>
        <p:nvPicPr>
          <p:cNvPr id="8" name="Image 8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26" y="107576"/>
            <a:ext cx="852011" cy="933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17725" y="1845690"/>
            <a:ext cx="8187410" cy="1724867"/>
          </a:xfrm>
        </p:spPr>
        <p:txBody>
          <a:bodyPr>
            <a:noAutofit/>
          </a:bodyPr>
          <a:lstStyle/>
          <a:p>
            <a:r>
              <a:rPr lang="fr-FR" sz="4000" b="1" dirty="0">
                <a:latin typeface="Arial Narrow"/>
                <a:cs typeface="Arial Narrow"/>
              </a:rPr>
              <a:t>Prise en charge des infections urinaires </a:t>
            </a:r>
            <a:r>
              <a:rPr lang="fr-FR" sz="4000" b="1" dirty="0" smtClean="0">
                <a:latin typeface="Arial Narrow"/>
                <a:cs typeface="Arial Narrow"/>
              </a:rPr>
              <a:t>communautaires de </a:t>
            </a:r>
            <a:r>
              <a:rPr lang="fr-FR" sz="4000" b="1" dirty="0">
                <a:latin typeface="Arial Narrow"/>
                <a:cs typeface="Arial Narrow"/>
              </a:rPr>
              <a:t>l’enfant</a:t>
            </a:r>
            <a:br>
              <a:rPr lang="fr-FR" sz="4000" b="1" dirty="0">
                <a:latin typeface="Arial Narrow"/>
                <a:cs typeface="Arial Narrow"/>
              </a:rPr>
            </a:br>
            <a:endParaRPr lang="fr-FR" sz="2000" b="1" dirty="0">
              <a:latin typeface="Arial Narrow"/>
              <a:cs typeface="Arial Narrow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728" y="4786321"/>
            <a:ext cx="6400800" cy="1110601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Arial Narrow"/>
                <a:cs typeface="Arial Narrow"/>
              </a:rPr>
              <a:t>Recommandations</a:t>
            </a:r>
          </a:p>
          <a:p>
            <a:r>
              <a:rPr lang="fr-CH" sz="3600" b="1" dirty="0" smtClean="0">
                <a:latin typeface="Arial Narrow"/>
                <a:cs typeface="Arial Narrow"/>
              </a:rPr>
              <a:t>SPILF-GPIP</a:t>
            </a:r>
            <a:endParaRPr lang="fr-CH" sz="3600" b="1" dirty="0">
              <a:latin typeface="Arial Narrow"/>
              <a:cs typeface="Arial Narrow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94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920154"/>
            <a:ext cx="8056563" cy="1362075"/>
          </a:xfrm>
        </p:spPr>
        <p:txBody>
          <a:bodyPr/>
          <a:lstStyle/>
          <a:p>
            <a:r>
              <a:rPr lang="fr-FR" b="1" dirty="0">
                <a:latin typeface="Arial Narrow"/>
                <a:cs typeface="Arial Narrow"/>
              </a:rPr>
              <a:t>Relai </a:t>
            </a:r>
            <a:r>
              <a:rPr lang="fr-FR" b="1" dirty="0" smtClean="0">
                <a:latin typeface="Arial Narrow"/>
                <a:cs typeface="Arial Narrow"/>
              </a:rPr>
              <a:t>du traitement probabiliste </a:t>
            </a:r>
            <a:r>
              <a:rPr lang="fr-FR" b="1" dirty="0">
                <a:latin typeface="Arial Narrow"/>
                <a:cs typeface="Arial Narrow"/>
              </a:rPr>
              <a:t>des p</a:t>
            </a:r>
            <a:r>
              <a:rPr lang="fr-FR" b="1" dirty="0" smtClean="0">
                <a:latin typeface="Arial Narrow"/>
                <a:cs typeface="Arial Narrow"/>
              </a:rPr>
              <a:t>yélonéphrites</a:t>
            </a:r>
            <a:endParaRPr lang="fr-FR" b="1" dirty="0">
              <a:latin typeface="Arial Narrow"/>
              <a:cs typeface="Arial Narrow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9275" y="3253015"/>
            <a:ext cx="8056563" cy="1500187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000000"/>
                </a:solidFill>
                <a:latin typeface="Arial Narrow"/>
                <a:cs typeface="Arial Narrow"/>
              </a:rPr>
              <a:t>Après obtention de l’antibiogramme</a:t>
            </a:r>
            <a:endParaRPr lang="fr-FR" sz="2800" b="1" dirty="0">
              <a:solidFill>
                <a:srgbClr val="000000"/>
              </a:solidFill>
              <a:latin typeface="Arial Narrow"/>
              <a:cs typeface="Arial Narrow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90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6147" y="107576"/>
            <a:ext cx="8042276" cy="1336956"/>
          </a:xfrm>
        </p:spPr>
        <p:txBody>
          <a:bodyPr/>
          <a:lstStyle/>
          <a:p>
            <a:r>
              <a:rPr lang="fr-FR" sz="4000" b="1" dirty="0" smtClean="0">
                <a:latin typeface="Arial Narrow"/>
                <a:cs typeface="Arial Narrow"/>
              </a:rPr>
              <a:t>Relai du</a:t>
            </a:r>
            <a:br>
              <a:rPr lang="fr-FR" sz="4000" b="1" dirty="0" smtClean="0">
                <a:latin typeface="Arial Narrow"/>
                <a:cs typeface="Arial Narrow"/>
              </a:rPr>
            </a:br>
            <a:r>
              <a:rPr lang="fr-FR" sz="4000" b="1" dirty="0" smtClean="0">
                <a:latin typeface="Arial Narrow"/>
                <a:cs typeface="Arial Narrow"/>
              </a:rPr>
              <a:t> traitement probabiliste </a:t>
            </a:r>
            <a:endParaRPr lang="fr-FR" sz="4000" b="1" dirty="0">
              <a:latin typeface="Arial Narrow"/>
              <a:cs typeface="Arial Narrow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>
                <a:solidFill>
                  <a:srgbClr val="000000"/>
                </a:solidFill>
                <a:latin typeface="Arial Narrow"/>
                <a:cs typeface="Arial Narrow"/>
              </a:rPr>
              <a:t>G</a:t>
            </a:r>
            <a:r>
              <a:rPr lang="fr-FR" dirty="0" smtClean="0">
                <a:solidFill>
                  <a:srgbClr val="000000"/>
                </a:solidFill>
                <a:latin typeface="Arial Narrow"/>
                <a:cs typeface="Arial Narrow"/>
              </a:rPr>
              <a:t>uidé par les </a:t>
            </a:r>
            <a:r>
              <a:rPr lang="fr-FR" dirty="0">
                <a:solidFill>
                  <a:srgbClr val="000000"/>
                </a:solidFill>
                <a:latin typeface="Arial Narrow"/>
                <a:cs typeface="Arial Narrow"/>
              </a:rPr>
              <a:t>tests de sensibilité in </a:t>
            </a:r>
            <a:r>
              <a:rPr lang="fr-FR" dirty="0" smtClean="0">
                <a:solidFill>
                  <a:srgbClr val="000000"/>
                </a:solidFill>
                <a:latin typeface="Arial Narrow"/>
                <a:cs typeface="Arial Narrow"/>
              </a:rPr>
              <a:t>vitro</a:t>
            </a:r>
            <a:endParaRPr lang="fr-FR" dirty="0">
              <a:solidFill>
                <a:srgbClr val="000000"/>
              </a:solidFill>
              <a:latin typeface="Arial Narrow"/>
              <a:cs typeface="Arial Narrow"/>
            </a:endParaRPr>
          </a:p>
          <a:p>
            <a:r>
              <a:rPr lang="fr-FR" dirty="0">
                <a:solidFill>
                  <a:srgbClr val="000000"/>
                </a:solidFill>
                <a:latin typeface="Arial Narrow"/>
                <a:cs typeface="Arial Narrow"/>
              </a:rPr>
              <a:t>E</a:t>
            </a:r>
            <a:r>
              <a:rPr lang="fr-FR" dirty="0" smtClean="0">
                <a:solidFill>
                  <a:srgbClr val="000000"/>
                </a:solidFill>
                <a:latin typeface="Arial Narrow"/>
                <a:cs typeface="Arial Narrow"/>
              </a:rPr>
              <a:t>n </a:t>
            </a:r>
            <a:r>
              <a:rPr lang="fr-FR" dirty="0">
                <a:solidFill>
                  <a:srgbClr val="000000"/>
                </a:solidFill>
                <a:latin typeface="Arial Narrow"/>
                <a:cs typeface="Arial Narrow"/>
              </a:rPr>
              <a:t>essayant d’épargner l’usage de céphalosporines orales (</a:t>
            </a:r>
            <a:r>
              <a:rPr lang="fr-FR" dirty="0" err="1">
                <a:solidFill>
                  <a:srgbClr val="000000"/>
                </a:solidFill>
                <a:latin typeface="Arial Narrow"/>
                <a:cs typeface="Arial Narrow"/>
              </a:rPr>
              <a:t>céfixime</a:t>
            </a:r>
            <a:r>
              <a:rPr lang="fr-FR" dirty="0">
                <a:solidFill>
                  <a:srgbClr val="000000"/>
                </a:solidFill>
                <a:latin typeface="Arial Narrow"/>
                <a:cs typeface="Arial Narrow"/>
              </a:rPr>
              <a:t>) pour limiter la sélection de résistances </a:t>
            </a:r>
            <a:r>
              <a:rPr lang="fr-FR" dirty="0" smtClean="0">
                <a:solidFill>
                  <a:srgbClr val="000000"/>
                </a:solidFill>
                <a:latin typeface="Arial Narrow"/>
                <a:cs typeface="Arial Narrow"/>
              </a:rPr>
              <a:t>bactériennes</a:t>
            </a:r>
            <a:endParaRPr lang="fr-FR" dirty="0">
              <a:solidFill>
                <a:srgbClr val="000000"/>
              </a:solidFill>
              <a:latin typeface="Arial Narrow"/>
              <a:cs typeface="Arial Narrow"/>
            </a:endParaRPr>
          </a:p>
          <a:p>
            <a:r>
              <a:rPr lang="fr-FR" dirty="0">
                <a:solidFill>
                  <a:srgbClr val="000000"/>
                </a:solidFill>
                <a:latin typeface="Arial Narrow"/>
                <a:cs typeface="Arial Narrow"/>
              </a:rPr>
              <a:t>U</a:t>
            </a:r>
            <a:r>
              <a:rPr lang="fr-FR" dirty="0" smtClean="0">
                <a:solidFill>
                  <a:srgbClr val="000000"/>
                </a:solidFill>
                <a:latin typeface="Arial Narrow"/>
                <a:cs typeface="Arial Narrow"/>
              </a:rPr>
              <a:t>tiliser </a:t>
            </a:r>
            <a:r>
              <a:rPr lang="fr-FR" dirty="0">
                <a:solidFill>
                  <a:srgbClr val="000000"/>
                </a:solidFill>
                <a:latin typeface="Arial Narrow"/>
                <a:cs typeface="Arial Narrow"/>
              </a:rPr>
              <a:t>par ordre de préférence :</a:t>
            </a:r>
            <a:endParaRPr lang="fr-FR" sz="2000" dirty="0">
              <a:solidFill>
                <a:srgbClr val="000000"/>
              </a:solidFill>
              <a:latin typeface="Arial Narrow"/>
              <a:cs typeface="Arial Narrow"/>
            </a:endParaRPr>
          </a:p>
          <a:p>
            <a:pPr lvl="1"/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a</a:t>
            </a:r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moxicilline* </a:t>
            </a:r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(Entérocoque ou </a:t>
            </a:r>
            <a:r>
              <a:rPr lang="fr-FR" sz="2400" i="1" dirty="0">
                <a:solidFill>
                  <a:srgbClr val="000000"/>
                </a:solidFill>
                <a:latin typeface="Arial Narrow"/>
                <a:cs typeface="Arial Narrow"/>
              </a:rPr>
              <a:t>P. mirabilis</a:t>
            </a:r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 </a:t>
            </a:r>
            <a:r>
              <a:rPr lang="fr-FR" sz="2400" dirty="0" err="1" smtClean="0">
                <a:solidFill>
                  <a:srgbClr val="000000"/>
                </a:solidFill>
                <a:latin typeface="Arial Narrow"/>
                <a:cs typeface="Arial Narrow"/>
              </a:rPr>
              <a:t>amox</a:t>
            </a:r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 S</a:t>
            </a:r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)</a:t>
            </a:r>
            <a:endParaRPr lang="fr-FR" sz="2000" dirty="0">
              <a:solidFill>
                <a:srgbClr val="000000"/>
              </a:solidFill>
              <a:latin typeface="Arial Narrow"/>
              <a:cs typeface="Arial Narrow"/>
            </a:endParaRPr>
          </a:p>
          <a:p>
            <a:pPr lvl="1"/>
            <a:r>
              <a:rPr lang="fr-FR" sz="2400" dirty="0" err="1">
                <a:solidFill>
                  <a:srgbClr val="000000"/>
                </a:solidFill>
                <a:latin typeface="Arial Narrow"/>
                <a:cs typeface="Arial Narrow"/>
              </a:rPr>
              <a:t>cotrimoxazole</a:t>
            </a:r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 </a:t>
            </a:r>
            <a:endParaRPr lang="fr-FR" sz="2000" dirty="0">
              <a:solidFill>
                <a:srgbClr val="000000"/>
              </a:solidFill>
              <a:latin typeface="Arial Narrow"/>
              <a:cs typeface="Arial Narrow"/>
            </a:endParaRPr>
          </a:p>
          <a:p>
            <a:pPr lvl="1"/>
            <a:r>
              <a:rPr lang="fr-FR" sz="2400" dirty="0" err="1">
                <a:solidFill>
                  <a:srgbClr val="000000"/>
                </a:solidFill>
                <a:latin typeface="Arial Narrow"/>
                <a:cs typeface="Arial Narrow"/>
              </a:rPr>
              <a:t>céfixime</a:t>
            </a:r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 </a:t>
            </a:r>
            <a:endParaRPr lang="fr-FR" sz="2000" dirty="0">
              <a:solidFill>
                <a:srgbClr val="000000"/>
              </a:solidFill>
              <a:latin typeface="Arial Narrow"/>
              <a:cs typeface="Arial Narrow"/>
            </a:endParaRPr>
          </a:p>
          <a:p>
            <a:pPr lvl="1"/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ciprofloxacine </a:t>
            </a:r>
            <a:endParaRPr lang="fr-FR" sz="2000" dirty="0">
              <a:solidFill>
                <a:srgbClr val="000000"/>
              </a:solidFill>
              <a:latin typeface="Arial Narrow"/>
              <a:cs typeface="Arial Narrow"/>
            </a:endParaRPr>
          </a:p>
          <a:p>
            <a:pPr lvl="1"/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p</a:t>
            </a:r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ossibilité de traitement par l’association </a:t>
            </a:r>
            <a:r>
              <a:rPr lang="fr-FR" sz="2400" dirty="0" err="1">
                <a:solidFill>
                  <a:srgbClr val="000000"/>
                </a:solidFill>
                <a:latin typeface="Arial Narrow"/>
                <a:cs typeface="Arial Narrow"/>
              </a:rPr>
              <a:t>a</a:t>
            </a:r>
            <a:r>
              <a:rPr lang="fr-FR" sz="2400" dirty="0" err="1" smtClean="0">
                <a:solidFill>
                  <a:srgbClr val="000000"/>
                </a:solidFill>
                <a:latin typeface="Arial Narrow"/>
                <a:cs typeface="Arial Narrow"/>
              </a:rPr>
              <a:t>mox</a:t>
            </a:r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-acide </a:t>
            </a:r>
            <a:r>
              <a:rPr lang="fr-FR" sz="2400" dirty="0" err="1" smtClean="0">
                <a:solidFill>
                  <a:srgbClr val="000000"/>
                </a:solidFill>
                <a:latin typeface="Arial Narrow"/>
                <a:cs typeface="Arial Narrow"/>
              </a:rPr>
              <a:t>clav</a:t>
            </a:r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 + </a:t>
            </a:r>
            <a:r>
              <a:rPr lang="fr-FR" sz="2400" dirty="0" err="1">
                <a:solidFill>
                  <a:srgbClr val="000000"/>
                </a:solidFill>
                <a:latin typeface="Arial Narrow"/>
                <a:cs typeface="Arial Narrow"/>
              </a:rPr>
              <a:t>céfixime</a:t>
            </a:r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 après avis spécialisé </a:t>
            </a:r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en </a:t>
            </a:r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cas de souche productrice de </a:t>
            </a:r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BLSE**</a:t>
            </a:r>
            <a:endParaRPr lang="fr-FR" sz="2000" dirty="0">
              <a:solidFill>
                <a:srgbClr val="000000"/>
              </a:solidFill>
              <a:latin typeface="Arial Narrow"/>
              <a:cs typeface="Arial Narrow"/>
            </a:endParaRPr>
          </a:p>
          <a:p>
            <a:endParaRPr lang="fr-FR" dirty="0">
              <a:solidFill>
                <a:srgbClr val="000000"/>
              </a:solidFill>
              <a:latin typeface="Arial Narrow"/>
              <a:cs typeface="Arial Narrow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08993" y="6036085"/>
            <a:ext cx="40945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*Pour </a:t>
            </a:r>
            <a:r>
              <a:rPr lang="fr-FR" i="1" dirty="0" smtClean="0"/>
              <a:t>E. coli </a:t>
            </a:r>
            <a:r>
              <a:rPr lang="fr-FR" dirty="0" err="1" smtClean="0"/>
              <a:t>amox</a:t>
            </a:r>
            <a:r>
              <a:rPr lang="fr-FR" dirty="0" smtClean="0"/>
              <a:t> S voir texte court</a:t>
            </a:r>
          </a:p>
          <a:p>
            <a:r>
              <a:rPr lang="fr-FR" dirty="0" smtClean="0"/>
              <a:t>** Voir texte court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01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30650" y="2017680"/>
            <a:ext cx="7997509" cy="4343400"/>
          </a:xfrm>
        </p:spPr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000000"/>
                </a:solidFill>
                <a:latin typeface="Arial Narrow"/>
                <a:cs typeface="Arial Narrow"/>
              </a:rPr>
              <a:t>La durée totale du traitement est de 10 jours</a:t>
            </a:r>
          </a:p>
          <a:p>
            <a:r>
              <a:rPr lang="fr-FR" sz="3600" dirty="0" smtClean="0">
                <a:solidFill>
                  <a:srgbClr val="000000"/>
                </a:solidFill>
                <a:latin typeface="Arial Narrow"/>
                <a:cs typeface="Arial Narrow"/>
              </a:rPr>
              <a:t>Il n’y a pas lieu de faire d’ECBU de contrôle ni pendant ni après le traitement</a:t>
            </a:r>
            <a:endParaRPr lang="fr-FR" sz="3600" dirty="0">
              <a:solidFill>
                <a:srgbClr val="000000"/>
              </a:solidFill>
              <a:latin typeface="Arial Narrow"/>
              <a:cs typeface="Arial Narrow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059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5400" b="1" dirty="0" smtClean="0">
                <a:latin typeface="Arial Narrow"/>
                <a:cs typeface="Arial Narrow"/>
              </a:rPr>
              <a:t>Traitement probabiliste des cystites</a:t>
            </a:r>
            <a:endParaRPr lang="fr-FR" sz="5400" b="1" dirty="0">
              <a:latin typeface="Arial Narrow"/>
              <a:cs typeface="Arial Narrow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>
                <a:solidFill>
                  <a:srgbClr val="000000"/>
                </a:solidFill>
                <a:latin typeface="Arial Narrow"/>
                <a:cs typeface="Arial Narrow"/>
              </a:rPr>
              <a:t>Avant antibiogramme</a:t>
            </a:r>
            <a:endParaRPr lang="fr-FR" sz="2800" dirty="0">
              <a:solidFill>
                <a:srgbClr val="000000"/>
              </a:solidFill>
              <a:latin typeface="Arial Narrow"/>
              <a:cs typeface="Arial Narrow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934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8498" y="0"/>
            <a:ext cx="7159408" cy="1336956"/>
          </a:xfrm>
        </p:spPr>
        <p:txBody>
          <a:bodyPr/>
          <a:lstStyle/>
          <a:p>
            <a:r>
              <a:rPr lang="fr-FR" b="1" dirty="0">
                <a:latin typeface="Arial Narrow"/>
                <a:cs typeface="Arial Narrow"/>
              </a:rPr>
              <a:t>Traitement </a:t>
            </a:r>
            <a:r>
              <a:rPr lang="fr-FR" b="1" dirty="0" smtClean="0">
                <a:latin typeface="Arial Narrow"/>
                <a:cs typeface="Arial Narrow"/>
              </a:rPr>
              <a:t>probabiliste </a:t>
            </a:r>
            <a:br>
              <a:rPr lang="fr-FR" b="1" dirty="0" smtClean="0">
                <a:latin typeface="Arial Narrow"/>
                <a:cs typeface="Arial Narrow"/>
              </a:rPr>
            </a:br>
            <a:r>
              <a:rPr lang="fr-FR" b="1" dirty="0" smtClean="0">
                <a:latin typeface="Arial Narrow"/>
                <a:cs typeface="Arial Narrow"/>
              </a:rPr>
              <a:t>des </a:t>
            </a:r>
            <a:r>
              <a:rPr lang="fr-FR" b="1" dirty="0">
                <a:latin typeface="Arial Narrow"/>
                <a:cs typeface="Arial Narrow"/>
              </a:rPr>
              <a:t>c</a:t>
            </a:r>
            <a:r>
              <a:rPr lang="fr-FR" b="1" dirty="0" smtClean="0">
                <a:latin typeface="Arial Narrow"/>
                <a:cs typeface="Arial Narrow"/>
              </a:rPr>
              <a:t>ystites</a:t>
            </a:r>
            <a:endParaRPr lang="fr-FR" b="1" dirty="0">
              <a:latin typeface="Arial Narrow"/>
              <a:cs typeface="Arial Narrow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1806" y="1313990"/>
            <a:ext cx="8912194" cy="5383018"/>
          </a:xfrm>
        </p:spPr>
        <p:txBody>
          <a:bodyPr>
            <a:noAutofit/>
          </a:bodyPr>
          <a:lstStyle/>
          <a:p>
            <a:r>
              <a:rPr lang="fr-FR" b="1" dirty="0" smtClean="0">
                <a:solidFill>
                  <a:srgbClr val="000000"/>
                </a:solidFill>
                <a:latin typeface="Arial Narrow"/>
                <a:cs typeface="Arial Narrow"/>
              </a:rPr>
              <a:t>Après </a:t>
            </a:r>
            <a:r>
              <a:rPr lang="fr-FR" b="1" dirty="0">
                <a:solidFill>
                  <a:srgbClr val="000000"/>
                </a:solidFill>
                <a:latin typeface="Arial Narrow"/>
                <a:cs typeface="Arial Narrow"/>
              </a:rPr>
              <a:t>réalisation de </a:t>
            </a:r>
            <a:r>
              <a:rPr lang="fr-FR" b="1" dirty="0" smtClean="0">
                <a:solidFill>
                  <a:srgbClr val="000000"/>
                </a:solidFill>
                <a:latin typeface="Arial Narrow"/>
                <a:cs typeface="Arial Narrow"/>
              </a:rPr>
              <a:t>l’ECBU</a:t>
            </a:r>
            <a:endParaRPr lang="fr-FR" b="1" dirty="0">
              <a:solidFill>
                <a:srgbClr val="000000"/>
              </a:solidFill>
              <a:latin typeface="Arial Narrow"/>
              <a:cs typeface="Arial Narrow"/>
            </a:endParaRPr>
          </a:p>
          <a:p>
            <a:r>
              <a:rPr lang="fr-FR" b="1" dirty="0" smtClean="0">
                <a:solidFill>
                  <a:srgbClr val="000000"/>
                </a:solidFill>
                <a:latin typeface="Arial Narrow"/>
                <a:cs typeface="Arial Narrow"/>
              </a:rPr>
              <a:t>3 </a:t>
            </a:r>
            <a:r>
              <a:rPr lang="fr-FR" b="1" dirty="0">
                <a:solidFill>
                  <a:srgbClr val="000000"/>
                </a:solidFill>
                <a:latin typeface="Arial Narrow"/>
                <a:cs typeface="Arial Narrow"/>
              </a:rPr>
              <a:t>antibiotiques peuvent être utilisés par voie orale en traitement initial :</a:t>
            </a:r>
          </a:p>
          <a:p>
            <a:pPr lvl="1"/>
            <a:r>
              <a:rPr lang="fr-FR" sz="2400" b="1" dirty="0" err="1">
                <a:solidFill>
                  <a:srgbClr val="000000"/>
                </a:solidFill>
                <a:latin typeface="Arial Narrow"/>
                <a:cs typeface="Arial Narrow"/>
              </a:rPr>
              <a:t>a</a:t>
            </a:r>
            <a:r>
              <a:rPr lang="fr-FR" sz="2400" b="1" dirty="0" err="1" smtClean="0">
                <a:solidFill>
                  <a:srgbClr val="000000"/>
                </a:solidFill>
                <a:latin typeface="Arial Narrow"/>
                <a:cs typeface="Arial Narrow"/>
              </a:rPr>
              <a:t>mox-clav</a:t>
            </a:r>
            <a:r>
              <a:rPr lang="fr-FR" sz="2400" b="1" dirty="0">
                <a:solidFill>
                  <a:srgbClr val="000000"/>
                </a:solidFill>
                <a:latin typeface="Arial Narrow"/>
                <a:cs typeface="Arial Narrow"/>
              </a:rPr>
              <a:t> : 80mg/kg/J (sans dépasser 3 gr/J) en 3 prises </a:t>
            </a:r>
          </a:p>
          <a:p>
            <a:pPr lvl="1"/>
            <a:r>
              <a:rPr lang="fr-FR" sz="2400" b="1" dirty="0" err="1">
                <a:solidFill>
                  <a:srgbClr val="000000"/>
                </a:solidFill>
                <a:latin typeface="Arial Narrow"/>
                <a:cs typeface="Arial Narrow"/>
              </a:rPr>
              <a:t>c</a:t>
            </a:r>
            <a:r>
              <a:rPr lang="fr-FR" sz="2400" b="1" dirty="0" err="1" smtClean="0">
                <a:solidFill>
                  <a:srgbClr val="000000"/>
                </a:solidFill>
                <a:latin typeface="Arial Narrow"/>
                <a:cs typeface="Arial Narrow"/>
              </a:rPr>
              <a:t>otrimoxazole</a:t>
            </a:r>
            <a:r>
              <a:rPr lang="fr-FR" sz="2400" b="1" dirty="0">
                <a:solidFill>
                  <a:srgbClr val="000000"/>
                </a:solidFill>
                <a:latin typeface="Arial Narrow"/>
                <a:cs typeface="Arial Narrow"/>
              </a:rPr>
              <a:t> : 30 mg/kg/j de </a:t>
            </a:r>
            <a:r>
              <a:rPr lang="fr-FR" sz="2400" b="1" dirty="0" err="1" smtClean="0">
                <a:solidFill>
                  <a:srgbClr val="000000"/>
                </a:solidFill>
                <a:latin typeface="Arial Narrow"/>
                <a:cs typeface="Arial Narrow"/>
              </a:rPr>
              <a:t>sulfaméthoxazole</a:t>
            </a:r>
            <a:r>
              <a:rPr lang="fr-FR" sz="2400" b="1" dirty="0">
                <a:solidFill>
                  <a:srgbClr val="000000"/>
                </a:solidFill>
                <a:latin typeface="Arial Narrow"/>
                <a:cs typeface="Arial Narrow"/>
              </a:rPr>
              <a:t> </a:t>
            </a:r>
            <a:r>
              <a:rPr lang="fr-FR" sz="2400" b="1" dirty="0" smtClean="0">
                <a:solidFill>
                  <a:srgbClr val="000000"/>
                </a:solidFill>
                <a:latin typeface="Arial Narrow"/>
                <a:cs typeface="Arial Narrow"/>
              </a:rPr>
              <a:t>en </a:t>
            </a:r>
            <a:r>
              <a:rPr lang="fr-FR" sz="2400" b="1" dirty="0">
                <a:solidFill>
                  <a:srgbClr val="000000"/>
                </a:solidFill>
                <a:latin typeface="Arial Narrow"/>
                <a:cs typeface="Arial Narrow"/>
              </a:rPr>
              <a:t>2 </a:t>
            </a:r>
            <a:r>
              <a:rPr lang="fr-FR" sz="2400" b="1" dirty="0" smtClean="0">
                <a:solidFill>
                  <a:srgbClr val="000000"/>
                </a:solidFill>
                <a:latin typeface="Arial Narrow"/>
                <a:cs typeface="Arial Narrow"/>
              </a:rPr>
              <a:t>prises </a:t>
            </a:r>
            <a:r>
              <a:rPr lang="fr-FR" sz="2400" b="1" dirty="0">
                <a:solidFill>
                  <a:srgbClr val="000000"/>
                </a:solidFill>
                <a:latin typeface="Arial Narrow"/>
                <a:cs typeface="Arial Narrow"/>
              </a:rPr>
              <a:t>sans </a:t>
            </a:r>
            <a:r>
              <a:rPr lang="fr-FR" sz="2400" b="1" dirty="0" smtClean="0">
                <a:solidFill>
                  <a:srgbClr val="000000"/>
                </a:solidFill>
                <a:latin typeface="Arial Narrow"/>
                <a:cs typeface="Arial Narrow"/>
              </a:rPr>
              <a:t>dépasser 2 </a:t>
            </a:r>
            <a:r>
              <a:rPr lang="fr-FR" sz="2400" b="1" dirty="0" err="1" smtClean="0">
                <a:solidFill>
                  <a:srgbClr val="000000"/>
                </a:solidFill>
                <a:latin typeface="Arial Narrow"/>
                <a:cs typeface="Arial Narrow"/>
              </a:rPr>
              <a:t>cp</a:t>
            </a:r>
            <a:r>
              <a:rPr lang="fr-FR" sz="2400" b="1" dirty="0" smtClean="0">
                <a:solidFill>
                  <a:srgbClr val="000000"/>
                </a:solidFill>
                <a:latin typeface="Arial Narrow"/>
                <a:cs typeface="Arial Narrow"/>
              </a:rPr>
              <a:t> de 800 mg 2 fois par jour</a:t>
            </a:r>
          </a:p>
          <a:p>
            <a:pPr lvl="1"/>
            <a:r>
              <a:rPr lang="fr-FR" sz="2400" b="1" dirty="0" err="1" smtClean="0">
                <a:solidFill>
                  <a:srgbClr val="000000"/>
                </a:solidFill>
                <a:latin typeface="Arial Narrow"/>
                <a:cs typeface="Arial Narrow"/>
              </a:rPr>
              <a:t>céfixime</a:t>
            </a:r>
            <a:r>
              <a:rPr lang="fr-FR" sz="2400" b="1" dirty="0">
                <a:solidFill>
                  <a:srgbClr val="000000"/>
                </a:solidFill>
                <a:latin typeface="Arial Narrow"/>
                <a:cs typeface="Arial Narrow"/>
              </a:rPr>
              <a:t> : 4 mg/kg toutes les 12 heures sans dépasser </a:t>
            </a:r>
            <a:r>
              <a:rPr lang="fr-FR" sz="2400" b="1" dirty="0" smtClean="0">
                <a:solidFill>
                  <a:srgbClr val="000000"/>
                </a:solidFill>
                <a:latin typeface="Arial Narrow"/>
                <a:cs typeface="Arial Narrow"/>
              </a:rPr>
              <a:t>200 mg, 2 fois par jour</a:t>
            </a:r>
            <a:endParaRPr lang="fr-FR" sz="2400" b="1" dirty="0">
              <a:solidFill>
                <a:srgbClr val="000000"/>
              </a:solidFill>
              <a:latin typeface="Arial Narrow"/>
              <a:cs typeface="Arial Narrow"/>
            </a:endParaRPr>
          </a:p>
          <a:p>
            <a:r>
              <a:rPr lang="fr-FR" b="1" dirty="0" smtClean="0">
                <a:solidFill>
                  <a:srgbClr val="000000"/>
                </a:solidFill>
                <a:latin typeface="Arial Narrow"/>
                <a:cs typeface="Arial Narrow"/>
              </a:rPr>
              <a:t>Adaptation </a:t>
            </a:r>
            <a:r>
              <a:rPr lang="fr-FR" b="1" dirty="0">
                <a:solidFill>
                  <a:srgbClr val="000000"/>
                </a:solidFill>
                <a:latin typeface="Arial Narrow"/>
                <a:cs typeface="Arial Narrow"/>
              </a:rPr>
              <a:t>du traitement en fonction de l’évolution clinique et de l’antibiogramme</a:t>
            </a:r>
          </a:p>
          <a:p>
            <a:endParaRPr lang="fr-FR" b="1" dirty="0">
              <a:solidFill>
                <a:srgbClr val="000000"/>
              </a:solidFill>
              <a:latin typeface="Arial Narrow"/>
              <a:cs typeface="Arial Narrow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14</a:t>
            </a:fld>
            <a:endParaRPr lang="en-US"/>
          </a:p>
        </p:txBody>
      </p:sp>
      <p:sp>
        <p:nvSpPr>
          <p:cNvPr id="5" name="Rectangle à coins arrondis 4"/>
          <p:cNvSpPr/>
          <p:nvPr/>
        </p:nvSpPr>
        <p:spPr>
          <a:xfrm>
            <a:off x="738498" y="5944674"/>
            <a:ext cx="7508129" cy="69611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rgbClr val="000000"/>
                </a:solidFill>
                <a:latin typeface="Arial Narrow"/>
                <a:cs typeface="Arial Narrow"/>
              </a:rPr>
              <a:t>Durée totale du traitement antibiotique : 5 jours </a:t>
            </a:r>
          </a:p>
        </p:txBody>
      </p:sp>
    </p:spTree>
    <p:extLst>
      <p:ext uri="{BB962C8B-B14F-4D97-AF65-F5344CB8AC3E}">
        <p14:creationId xmlns:p14="http://schemas.microsoft.com/office/powerpoint/2010/main" val="3742190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6965" y="107576"/>
            <a:ext cx="7350986" cy="1336956"/>
          </a:xfrm>
        </p:spPr>
        <p:txBody>
          <a:bodyPr/>
          <a:lstStyle/>
          <a:p>
            <a:r>
              <a:rPr lang="fr-FR" sz="3600" b="1" dirty="0" smtClean="0">
                <a:latin typeface="Arial Narrow"/>
                <a:cs typeface="Arial Narrow"/>
              </a:rPr>
              <a:t>Explorations et antibioprophylaxie après une première pyélonéphrite</a:t>
            </a:r>
            <a:endParaRPr lang="fr-FR" sz="3600" b="1" dirty="0">
              <a:latin typeface="Arial Narrow"/>
              <a:cs typeface="Arial Narrow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>
                <a:solidFill>
                  <a:srgbClr val="000000"/>
                </a:solidFill>
                <a:latin typeface="Arial Narrow"/>
                <a:cs typeface="Arial Narrow"/>
              </a:rPr>
              <a:t>L’</a:t>
            </a:r>
            <a:r>
              <a:rPr lang="fr-FR" sz="2800" dirty="0">
                <a:solidFill>
                  <a:srgbClr val="000000"/>
                </a:solidFill>
                <a:latin typeface="Arial Narrow"/>
                <a:cs typeface="Arial Narrow"/>
              </a:rPr>
              <a:t>é</a:t>
            </a:r>
            <a:r>
              <a:rPr lang="fr-FR" sz="2800" dirty="0" smtClean="0">
                <a:solidFill>
                  <a:srgbClr val="000000"/>
                </a:solidFill>
                <a:latin typeface="Arial Narrow"/>
                <a:cs typeface="Arial Narrow"/>
              </a:rPr>
              <a:t>chographie initiale reste de mise</a:t>
            </a:r>
          </a:p>
          <a:p>
            <a:r>
              <a:rPr lang="fr-FR" sz="2800" dirty="0" smtClean="0">
                <a:solidFill>
                  <a:srgbClr val="000000"/>
                </a:solidFill>
                <a:latin typeface="Arial Narrow"/>
                <a:cs typeface="Arial Narrow"/>
              </a:rPr>
              <a:t>Il </a:t>
            </a:r>
            <a:r>
              <a:rPr lang="fr-FR" sz="2800" dirty="0">
                <a:solidFill>
                  <a:srgbClr val="000000"/>
                </a:solidFill>
                <a:latin typeface="Arial Narrow"/>
                <a:cs typeface="Arial Narrow"/>
              </a:rPr>
              <a:t>n’y a pas lieu de prescrire une cystographie </a:t>
            </a:r>
            <a:r>
              <a:rPr lang="fr-FR" sz="2800" dirty="0" smtClean="0">
                <a:solidFill>
                  <a:srgbClr val="000000"/>
                </a:solidFill>
                <a:latin typeface="Arial Narrow"/>
                <a:cs typeface="Arial Narrow"/>
              </a:rPr>
              <a:t>rétrograde, sauf situations particulières</a:t>
            </a:r>
          </a:p>
          <a:p>
            <a:pPr lvl="1"/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anomalies  échographiques</a:t>
            </a:r>
          </a:p>
          <a:p>
            <a:pPr lvl="1"/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r</a:t>
            </a:r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écidives</a:t>
            </a:r>
          </a:p>
          <a:p>
            <a:pPr lvl="1"/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dosage initial de </a:t>
            </a:r>
            <a:r>
              <a:rPr lang="fr-FR" sz="2400" dirty="0" err="1" smtClean="0">
                <a:solidFill>
                  <a:srgbClr val="000000"/>
                </a:solidFill>
                <a:latin typeface="Arial Narrow"/>
                <a:cs typeface="Arial Narrow"/>
              </a:rPr>
              <a:t>procalcitonine</a:t>
            </a:r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 élevé…</a:t>
            </a:r>
          </a:p>
          <a:p>
            <a:r>
              <a:rPr lang="fr-FR" sz="2800" dirty="0" smtClean="0">
                <a:solidFill>
                  <a:srgbClr val="000000"/>
                </a:solidFill>
                <a:latin typeface="Arial Narrow"/>
                <a:cs typeface="Arial Narrow"/>
              </a:rPr>
              <a:t>Les indications d’une antibioprophylaxie sont limitées aux reflux grade 4 et 5</a:t>
            </a:r>
            <a:endParaRPr lang="fr-FR" sz="2800" dirty="0">
              <a:solidFill>
                <a:srgbClr val="000000"/>
              </a:solidFill>
              <a:latin typeface="Arial Narrow"/>
              <a:cs typeface="Arial Narrow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788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re 1"/>
          <p:cNvSpPr>
            <a:spLocks noGrp="1"/>
          </p:cNvSpPr>
          <p:nvPr>
            <p:ph type="title"/>
          </p:nvPr>
        </p:nvSpPr>
        <p:spPr>
          <a:xfrm>
            <a:off x="894279" y="168769"/>
            <a:ext cx="7243657" cy="1143000"/>
          </a:xfrm>
        </p:spPr>
        <p:txBody>
          <a:bodyPr/>
          <a:lstStyle/>
          <a:p>
            <a:r>
              <a:rPr lang="fr-FR" sz="3200" b="1" dirty="0">
                <a:latin typeface="Arial Narrow"/>
                <a:cs typeface="Arial Narrow"/>
              </a:rPr>
              <a:t>La prise en charge des infections urinaires </a:t>
            </a:r>
            <a:r>
              <a:rPr lang="fr-FR" sz="3200" b="1" dirty="0" smtClean="0">
                <a:latin typeface="Arial Narrow"/>
                <a:cs typeface="Arial Narrow"/>
              </a:rPr>
              <a:t>de </a:t>
            </a:r>
            <a:r>
              <a:rPr lang="fr-FR" sz="3200" b="1" dirty="0">
                <a:latin typeface="Arial Narrow"/>
                <a:cs typeface="Arial Narrow"/>
              </a:rPr>
              <a:t>l’enfant est à un </a:t>
            </a:r>
            <a:r>
              <a:rPr lang="fr-FR" sz="3200" b="1" dirty="0" smtClean="0">
                <a:latin typeface="Arial Narrow"/>
                <a:cs typeface="Arial Narrow"/>
              </a:rPr>
              <a:t>tournant</a:t>
            </a:r>
            <a:r>
              <a:rPr lang="fr-FR" sz="4000" b="1" dirty="0" smtClean="0">
                <a:latin typeface="Arial Narrow"/>
                <a:cs typeface="Arial Narrow"/>
              </a:rPr>
              <a:t> </a:t>
            </a:r>
            <a:endParaRPr lang="fr-FR" sz="4000" b="1" dirty="0">
              <a:latin typeface="Arial Narrow"/>
              <a:ea typeface="MS PGothic" charset="0"/>
              <a:cs typeface="Arial Narrow"/>
            </a:endParaRPr>
          </a:p>
        </p:txBody>
      </p:sp>
      <p:sp>
        <p:nvSpPr>
          <p:cNvPr id="13314" name="Espace réservé du contenu 2"/>
          <p:cNvSpPr>
            <a:spLocks noGrp="1"/>
          </p:cNvSpPr>
          <p:nvPr>
            <p:ph idx="1"/>
          </p:nvPr>
        </p:nvSpPr>
        <p:spPr>
          <a:xfrm>
            <a:off x="284638" y="1769243"/>
            <a:ext cx="8435975" cy="4525963"/>
          </a:xfrm>
        </p:spPr>
        <p:txBody>
          <a:bodyPr>
            <a:normAutofit/>
          </a:bodyPr>
          <a:lstStyle/>
          <a:p>
            <a:pPr lvl="1"/>
            <a:r>
              <a:rPr lang="fr-FR" sz="2400" dirty="0" smtClean="0">
                <a:solidFill>
                  <a:schemeClr val="tx1"/>
                </a:solidFill>
                <a:latin typeface="Arial Narrow"/>
                <a:cs typeface="Arial Narrow"/>
              </a:rPr>
              <a:t>Hiérarchisation des méthodes </a:t>
            </a:r>
            <a:r>
              <a:rPr lang="fr-FR" sz="2400" dirty="0">
                <a:solidFill>
                  <a:schemeClr val="tx1"/>
                </a:solidFill>
                <a:latin typeface="Arial Narrow"/>
                <a:cs typeface="Arial Narrow"/>
              </a:rPr>
              <a:t>diagnostiques </a:t>
            </a:r>
            <a:endParaRPr lang="fr-FR" sz="2400" dirty="0" smtClean="0">
              <a:solidFill>
                <a:schemeClr val="tx1"/>
              </a:solidFill>
              <a:latin typeface="Arial Narrow"/>
              <a:cs typeface="Arial Narrow"/>
            </a:endParaRPr>
          </a:p>
          <a:p>
            <a:pPr lvl="1"/>
            <a:r>
              <a:rPr lang="fr-FR" sz="2400" dirty="0" smtClean="0">
                <a:solidFill>
                  <a:schemeClr val="tx1"/>
                </a:solidFill>
                <a:latin typeface="Arial Narrow"/>
                <a:cs typeface="Arial Narrow"/>
              </a:rPr>
              <a:t>Nécessité </a:t>
            </a:r>
            <a:r>
              <a:rPr lang="fr-FR" sz="2400" dirty="0">
                <a:solidFill>
                  <a:schemeClr val="tx1"/>
                </a:solidFill>
                <a:latin typeface="Arial Narrow"/>
                <a:cs typeface="Arial Narrow"/>
              </a:rPr>
              <a:t>ou non de dépister un reflux vésico-</a:t>
            </a:r>
            <a:r>
              <a:rPr lang="fr-FR" sz="2400" dirty="0" smtClean="0">
                <a:solidFill>
                  <a:schemeClr val="tx1"/>
                </a:solidFill>
                <a:latin typeface="Arial Narrow"/>
                <a:cs typeface="Arial Narrow"/>
              </a:rPr>
              <a:t>urétéral</a:t>
            </a:r>
          </a:p>
          <a:p>
            <a:pPr lvl="1"/>
            <a:r>
              <a:rPr lang="fr-FR" sz="2400" dirty="0" smtClean="0">
                <a:solidFill>
                  <a:schemeClr val="tx1"/>
                </a:solidFill>
                <a:latin typeface="Arial Narrow"/>
                <a:cs typeface="Arial Narrow"/>
              </a:rPr>
              <a:t>Limitation des indications de l’antibioprophylaxie</a:t>
            </a:r>
            <a:endParaRPr lang="fr-FR" sz="2400" i="1" dirty="0">
              <a:solidFill>
                <a:schemeClr val="tx1"/>
              </a:solidFill>
              <a:latin typeface="Arial Narrow"/>
              <a:cs typeface="Arial Narrow"/>
            </a:endParaRPr>
          </a:p>
          <a:p>
            <a:pPr lvl="1"/>
            <a:r>
              <a:rPr lang="fr-FR" sz="2400" dirty="0">
                <a:solidFill>
                  <a:schemeClr val="tx1"/>
                </a:solidFill>
                <a:latin typeface="Arial Narrow"/>
                <a:cs typeface="Arial Narrow"/>
              </a:rPr>
              <a:t>E</a:t>
            </a:r>
            <a:r>
              <a:rPr lang="fr-FR" sz="2400" dirty="0" smtClean="0">
                <a:solidFill>
                  <a:schemeClr val="tx1"/>
                </a:solidFill>
                <a:latin typeface="Arial Narrow"/>
                <a:cs typeface="Arial Narrow"/>
              </a:rPr>
              <a:t>mergence </a:t>
            </a:r>
            <a:r>
              <a:rPr lang="fr-FR" sz="2400" dirty="0">
                <a:solidFill>
                  <a:schemeClr val="tx1"/>
                </a:solidFill>
                <a:latin typeface="Arial Narrow"/>
                <a:cs typeface="Arial Narrow"/>
              </a:rPr>
              <a:t>de souches </a:t>
            </a:r>
            <a:r>
              <a:rPr lang="fr-FR" sz="2400" dirty="0" smtClean="0">
                <a:solidFill>
                  <a:schemeClr val="tx1"/>
                </a:solidFill>
                <a:latin typeface="Arial Narrow"/>
                <a:cs typeface="Arial Narrow"/>
              </a:rPr>
              <a:t>d’</a:t>
            </a:r>
            <a:r>
              <a:rPr lang="fr-FR" sz="2400" i="1" dirty="0" smtClean="0">
                <a:solidFill>
                  <a:schemeClr val="tx1"/>
                </a:solidFill>
                <a:latin typeface="Arial Narrow"/>
                <a:cs typeface="Arial Narrow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Arial Narrow"/>
                <a:cs typeface="Arial Narrow"/>
              </a:rPr>
              <a:t>. coli </a:t>
            </a:r>
            <a:r>
              <a:rPr lang="fr-FR" sz="2400" dirty="0">
                <a:solidFill>
                  <a:schemeClr val="tx1"/>
                </a:solidFill>
                <a:latin typeface="Arial Narrow"/>
                <a:cs typeface="Arial Narrow"/>
              </a:rPr>
              <a:t>multi résistantes </a:t>
            </a:r>
            <a:r>
              <a:rPr lang="fr-FR" sz="2400" dirty="0" smtClean="0">
                <a:solidFill>
                  <a:schemeClr val="tx1"/>
                </a:solidFill>
                <a:latin typeface="Arial Narrow"/>
                <a:cs typeface="Arial Narrow"/>
              </a:rPr>
              <a:t>communautaires</a:t>
            </a:r>
            <a:endParaRPr lang="fr-FR" sz="2400" i="1" dirty="0">
              <a:solidFill>
                <a:schemeClr val="tx1"/>
              </a:solidFill>
              <a:latin typeface="Arial Narrow"/>
              <a:cs typeface="Arial Narrow"/>
            </a:endParaRPr>
          </a:p>
          <a:p>
            <a:pPr marL="349250" lvl="1" indent="0">
              <a:buNone/>
            </a:pPr>
            <a:endParaRPr lang="fr-FR" sz="2400" dirty="0">
              <a:solidFill>
                <a:schemeClr val="tx2"/>
              </a:solidFill>
              <a:latin typeface="Arial Narrow"/>
              <a:ea typeface="ＭＳ Ｐゴシック" charset="0"/>
              <a:cs typeface="Arial Narrow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284639" y="3828137"/>
            <a:ext cx="8590976" cy="256472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fr-FR" sz="2400" dirty="0" smtClean="0">
                <a:solidFill>
                  <a:schemeClr val="tx2"/>
                </a:solidFill>
                <a:latin typeface="Arial Narrow"/>
                <a:cs typeface="Arial Narrow"/>
              </a:rPr>
              <a:t>De nombreuses molécules </a:t>
            </a:r>
            <a:r>
              <a:rPr lang="fr-FR" sz="2400" dirty="0">
                <a:solidFill>
                  <a:schemeClr val="tx2"/>
                </a:solidFill>
                <a:latin typeface="Arial Narrow"/>
                <a:cs typeface="Arial Narrow"/>
              </a:rPr>
              <a:t>proposées chez l’adulte </a:t>
            </a:r>
            <a:endParaRPr lang="fr-FR" sz="2400" dirty="0" smtClean="0">
              <a:solidFill>
                <a:schemeClr val="tx2"/>
              </a:solidFill>
              <a:latin typeface="Arial Narrow"/>
              <a:cs typeface="Arial Narrow"/>
            </a:endParaRPr>
          </a:p>
          <a:p>
            <a:pPr lvl="1"/>
            <a:r>
              <a:rPr lang="fr-FR" sz="2400" dirty="0" smtClean="0">
                <a:solidFill>
                  <a:schemeClr val="tx2"/>
                </a:solidFill>
                <a:latin typeface="Arial Narrow"/>
                <a:cs typeface="Arial Narrow"/>
              </a:rPr>
              <a:t>(</a:t>
            </a:r>
            <a:r>
              <a:rPr lang="fr-FR" sz="2400" dirty="0">
                <a:solidFill>
                  <a:schemeClr val="tx2"/>
                </a:solidFill>
                <a:latin typeface="Arial Narrow"/>
                <a:cs typeface="Arial Narrow"/>
              </a:rPr>
              <a:t>quinolones, </a:t>
            </a:r>
            <a:r>
              <a:rPr lang="fr-FR" sz="2400" dirty="0" err="1">
                <a:solidFill>
                  <a:schemeClr val="tx2"/>
                </a:solidFill>
                <a:latin typeface="Arial Narrow"/>
                <a:cs typeface="Arial Narrow"/>
              </a:rPr>
              <a:t>fosfomycine</a:t>
            </a:r>
            <a:r>
              <a:rPr lang="fr-FR" sz="2400" dirty="0">
                <a:solidFill>
                  <a:schemeClr val="tx2"/>
                </a:solidFill>
                <a:latin typeface="Arial Narrow"/>
                <a:cs typeface="Arial Narrow"/>
              </a:rPr>
              <a:t>, </a:t>
            </a:r>
            <a:r>
              <a:rPr lang="fr-FR" sz="2400" dirty="0" err="1" smtClean="0">
                <a:solidFill>
                  <a:schemeClr val="tx2"/>
                </a:solidFill>
                <a:latin typeface="Arial Narrow"/>
                <a:cs typeface="Arial Narrow"/>
              </a:rPr>
              <a:t>nitrofurantoïne</a:t>
            </a:r>
            <a:r>
              <a:rPr lang="fr-FR" sz="2400" dirty="0">
                <a:solidFill>
                  <a:schemeClr val="tx2"/>
                </a:solidFill>
                <a:latin typeface="Arial Narrow"/>
                <a:cs typeface="Arial Narrow"/>
              </a:rPr>
              <a:t>, </a:t>
            </a:r>
            <a:r>
              <a:rPr lang="fr-FR" sz="2400" dirty="0" err="1" smtClean="0">
                <a:solidFill>
                  <a:schemeClr val="tx2"/>
                </a:solidFill>
                <a:latin typeface="Arial Narrow"/>
                <a:cs typeface="Arial Narrow"/>
              </a:rPr>
              <a:t>pivmecillinam</a:t>
            </a:r>
            <a:r>
              <a:rPr lang="fr-FR" sz="2400" dirty="0">
                <a:solidFill>
                  <a:schemeClr val="tx2"/>
                </a:solidFill>
                <a:latin typeface="Arial Narrow"/>
                <a:cs typeface="Arial Narrow"/>
              </a:rPr>
              <a:t>...) sont </a:t>
            </a:r>
            <a:endParaRPr lang="fr-FR" sz="2400" dirty="0" smtClean="0">
              <a:solidFill>
                <a:schemeClr val="tx2"/>
              </a:solidFill>
              <a:latin typeface="Arial Narrow"/>
              <a:cs typeface="Arial Narrow"/>
            </a:endParaRPr>
          </a:p>
          <a:p>
            <a:pPr marL="742950" lvl="1" indent="-285750">
              <a:buFont typeface="Arial"/>
              <a:buChar char="•"/>
            </a:pPr>
            <a:r>
              <a:rPr lang="fr-FR" sz="2400" dirty="0" smtClean="0">
                <a:solidFill>
                  <a:schemeClr val="tx2"/>
                </a:solidFill>
                <a:latin typeface="Arial Narrow"/>
                <a:cs typeface="Arial Narrow"/>
              </a:rPr>
              <a:t>Soit… contre-indiquées </a:t>
            </a:r>
          </a:p>
          <a:p>
            <a:pPr marL="742950" lvl="1" indent="-285750">
              <a:buFont typeface="Arial"/>
              <a:buChar char="•"/>
            </a:pPr>
            <a:r>
              <a:rPr lang="fr-FR" sz="2400" dirty="0" smtClean="0">
                <a:solidFill>
                  <a:schemeClr val="tx2"/>
                </a:solidFill>
                <a:latin typeface="Arial Narrow"/>
                <a:cs typeface="Arial Narrow"/>
              </a:rPr>
              <a:t>Soit… n’ont pas d’AMM</a:t>
            </a:r>
          </a:p>
          <a:p>
            <a:pPr marL="742950" lvl="1" indent="-285750">
              <a:buFont typeface="Arial"/>
              <a:buChar char="•"/>
            </a:pPr>
            <a:r>
              <a:rPr lang="fr-FR" sz="2400" dirty="0" smtClean="0">
                <a:solidFill>
                  <a:schemeClr val="tx2"/>
                </a:solidFill>
                <a:latin typeface="Arial Narrow"/>
                <a:cs typeface="Arial Narrow"/>
              </a:rPr>
              <a:t>Soit …n’ont pas de galénique pédiatrique</a:t>
            </a:r>
            <a:endParaRPr lang="fr-FR" sz="2400" dirty="0">
              <a:solidFill>
                <a:schemeClr val="tx2"/>
              </a:solidFill>
              <a:latin typeface="Arial Narrow"/>
              <a:cs typeface="Arial Narrow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557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5423" y="107576"/>
            <a:ext cx="7118459" cy="1336956"/>
          </a:xfrm>
        </p:spPr>
        <p:txBody>
          <a:bodyPr/>
          <a:lstStyle/>
          <a:p>
            <a:r>
              <a:rPr lang="fr-FR" sz="3600" b="1" dirty="0" smtClean="0">
                <a:latin typeface="Arial Narrow"/>
                <a:cs typeface="Arial Narrow"/>
              </a:rPr>
              <a:t>L’émergence de souches d’</a:t>
            </a:r>
            <a:r>
              <a:rPr lang="fr-FR" sz="3600" b="1" i="1" dirty="0" smtClean="0">
                <a:latin typeface="Arial Narrow"/>
                <a:cs typeface="Arial Narrow"/>
              </a:rPr>
              <a:t>E. coli </a:t>
            </a:r>
            <a:r>
              <a:rPr lang="fr-FR" sz="3600" b="1" dirty="0" smtClean="0">
                <a:latin typeface="Arial Narrow"/>
                <a:cs typeface="Arial Narrow"/>
              </a:rPr>
              <a:t>résistantes aux C3G</a:t>
            </a:r>
            <a:endParaRPr lang="fr-FR" sz="3600" b="1" dirty="0">
              <a:latin typeface="Arial Narrow"/>
              <a:cs typeface="Arial Narrow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7047" y="1444532"/>
            <a:ext cx="8042276" cy="4343400"/>
          </a:xfrm>
        </p:spPr>
        <p:txBody>
          <a:bodyPr>
            <a:noAutofit/>
          </a:bodyPr>
          <a:lstStyle/>
          <a:p>
            <a:pPr lvl="0"/>
            <a:r>
              <a:rPr lang="fr-FR" sz="2800" dirty="0" smtClean="0">
                <a:solidFill>
                  <a:srgbClr val="000000"/>
                </a:solidFill>
                <a:latin typeface="Arial Narrow"/>
                <a:cs typeface="Arial Narrow"/>
              </a:rPr>
              <a:t>Ne doit pas conduire à l’utilisation probabiliste des </a:t>
            </a:r>
            <a:r>
              <a:rPr lang="fr-FR" sz="2800" dirty="0" err="1" smtClean="0">
                <a:solidFill>
                  <a:srgbClr val="000000"/>
                </a:solidFill>
                <a:latin typeface="Arial Narrow"/>
                <a:cs typeface="Arial Narrow"/>
              </a:rPr>
              <a:t>carbapénèmes</a:t>
            </a:r>
            <a:endParaRPr lang="fr-FR" sz="2800" dirty="0">
              <a:solidFill>
                <a:srgbClr val="000000"/>
              </a:solidFill>
              <a:latin typeface="Arial Narrow"/>
              <a:cs typeface="Arial Narrow"/>
            </a:endParaRPr>
          </a:p>
          <a:p>
            <a:pPr lvl="0"/>
            <a:r>
              <a:rPr lang="fr-FR" sz="2800" dirty="0" smtClean="0">
                <a:solidFill>
                  <a:srgbClr val="000000"/>
                </a:solidFill>
                <a:latin typeface="Arial Narrow"/>
                <a:cs typeface="Arial Narrow"/>
              </a:rPr>
              <a:t>Doit conduire à privilégier les alternatives aux </a:t>
            </a:r>
            <a:r>
              <a:rPr lang="fr-FR" sz="2800" dirty="0" err="1" smtClean="0">
                <a:solidFill>
                  <a:srgbClr val="000000"/>
                </a:solidFill>
                <a:latin typeface="Arial Narrow"/>
                <a:cs typeface="Arial Narrow"/>
              </a:rPr>
              <a:t>carbapénèmes</a:t>
            </a:r>
            <a:r>
              <a:rPr lang="fr-FR" sz="2800" dirty="0" smtClean="0">
                <a:solidFill>
                  <a:srgbClr val="000000"/>
                </a:solidFill>
                <a:latin typeface="Arial Narrow"/>
                <a:cs typeface="Arial Narrow"/>
              </a:rPr>
              <a:t>  dans une infection documentée</a:t>
            </a:r>
          </a:p>
          <a:p>
            <a:pPr lvl="0"/>
            <a:endParaRPr lang="fr-FR" sz="2800" dirty="0">
              <a:solidFill>
                <a:srgbClr val="000000"/>
              </a:solidFill>
              <a:latin typeface="Arial Narrow"/>
              <a:cs typeface="Arial Narrow"/>
            </a:endParaRPr>
          </a:p>
          <a:p>
            <a:pPr lvl="0"/>
            <a:endParaRPr lang="fr-FR" sz="2800" dirty="0" smtClean="0">
              <a:solidFill>
                <a:srgbClr val="000000"/>
              </a:solidFill>
              <a:latin typeface="Arial Narrow"/>
              <a:cs typeface="Arial Narrow"/>
            </a:endParaRPr>
          </a:p>
          <a:p>
            <a:r>
              <a:rPr lang="fr-FR" sz="2800" dirty="0" smtClean="0">
                <a:solidFill>
                  <a:srgbClr val="000000"/>
                </a:solidFill>
                <a:latin typeface="Arial Narrow"/>
                <a:cs typeface="Arial Narrow"/>
              </a:rPr>
              <a:t>Doit conduire à récupérer </a:t>
            </a:r>
            <a:r>
              <a:rPr lang="fr-FR" sz="2800" dirty="0">
                <a:solidFill>
                  <a:srgbClr val="000000"/>
                </a:solidFill>
                <a:latin typeface="Arial Narrow"/>
                <a:cs typeface="Arial Narrow"/>
              </a:rPr>
              <a:t>le plus rapidement possible le résultat de </a:t>
            </a:r>
            <a:r>
              <a:rPr lang="fr-FR" sz="2800" dirty="0" smtClean="0">
                <a:solidFill>
                  <a:srgbClr val="000000"/>
                </a:solidFill>
                <a:latin typeface="Arial Narrow"/>
                <a:cs typeface="Arial Narrow"/>
              </a:rPr>
              <a:t>l’antibiogramme </a:t>
            </a:r>
            <a:r>
              <a:rPr lang="fr-FR" sz="2800" dirty="0">
                <a:solidFill>
                  <a:srgbClr val="000000"/>
                </a:solidFill>
                <a:latin typeface="Arial Narrow"/>
                <a:cs typeface="Arial Narrow"/>
              </a:rPr>
              <a:t>pour adapter au plus tôt le traitement </a:t>
            </a:r>
            <a:endParaRPr lang="fr-FR" sz="2800" dirty="0" smtClean="0">
              <a:solidFill>
                <a:srgbClr val="000000"/>
              </a:solidFill>
              <a:latin typeface="Arial Narrow"/>
              <a:cs typeface="Arial Narrow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066322" y="3689454"/>
            <a:ext cx="7160808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fr-FR" sz="2400" b="1" i="1" dirty="0" smtClean="0">
                <a:solidFill>
                  <a:srgbClr val="000000"/>
                </a:solidFill>
                <a:latin typeface="Arial Narrow"/>
                <a:cs typeface="Arial Narrow"/>
                <a:sym typeface="Wingdings"/>
              </a:rPr>
              <a:t>D</a:t>
            </a:r>
            <a:r>
              <a:rPr lang="fr-FR" sz="2400" b="1" i="1" dirty="0" smtClean="0">
                <a:solidFill>
                  <a:srgbClr val="000000"/>
                </a:solidFill>
                <a:latin typeface="Arial Narrow"/>
                <a:cs typeface="Arial Narrow"/>
              </a:rPr>
              <a:t>anger </a:t>
            </a:r>
            <a:r>
              <a:rPr lang="fr-FR" sz="2400" b="1" i="1" dirty="0">
                <a:solidFill>
                  <a:srgbClr val="000000"/>
                </a:solidFill>
                <a:latin typeface="Arial Narrow"/>
                <a:cs typeface="Arial Narrow"/>
              </a:rPr>
              <a:t>écologique majeur</a:t>
            </a:r>
          </a:p>
          <a:p>
            <a:pPr lvl="1"/>
            <a:r>
              <a:rPr lang="fr-FR" sz="2400" b="1" i="1" dirty="0" smtClean="0">
                <a:solidFill>
                  <a:srgbClr val="000000"/>
                </a:solidFill>
                <a:latin typeface="Arial Narrow"/>
                <a:cs typeface="Arial Narrow"/>
              </a:rPr>
              <a:t>Expose </a:t>
            </a:r>
            <a:r>
              <a:rPr lang="fr-FR" sz="2400" b="1" i="1" dirty="0">
                <a:solidFill>
                  <a:srgbClr val="000000"/>
                </a:solidFill>
                <a:latin typeface="Arial Narrow"/>
                <a:cs typeface="Arial Narrow"/>
              </a:rPr>
              <a:t>au risque d’infections intraitables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600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855" y="72786"/>
            <a:ext cx="8042276" cy="1336956"/>
          </a:xfrm>
        </p:spPr>
        <p:txBody>
          <a:bodyPr/>
          <a:lstStyle/>
          <a:p>
            <a:r>
              <a:rPr lang="fr-FR" sz="3200" b="1" dirty="0">
                <a:latin typeface="Arial Narrow"/>
                <a:cs typeface="Arial Narrow"/>
              </a:rPr>
              <a:t>Comment diagnostiquer une IU chez le nourrisson et le jeune enfant?</a:t>
            </a:r>
            <a:r>
              <a:rPr lang="fr-FR" sz="3200" dirty="0">
                <a:latin typeface="Arial Narrow"/>
                <a:cs typeface="Arial Narrow"/>
              </a:rPr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2800" dirty="0" smtClean="0">
                <a:solidFill>
                  <a:srgbClr val="000000"/>
                </a:solidFill>
                <a:latin typeface="Arial Narrow"/>
                <a:cs typeface="Arial Narrow"/>
              </a:rPr>
              <a:t>Tenir </a:t>
            </a:r>
            <a:r>
              <a:rPr lang="fr-FR" sz="2800" dirty="0">
                <a:solidFill>
                  <a:srgbClr val="000000"/>
                </a:solidFill>
                <a:latin typeface="Arial Narrow"/>
                <a:cs typeface="Arial Narrow"/>
              </a:rPr>
              <a:t>compte de la probabilité d’IU </a:t>
            </a:r>
            <a:br>
              <a:rPr lang="fr-FR" sz="2800" dirty="0">
                <a:solidFill>
                  <a:srgbClr val="000000"/>
                </a:solidFill>
                <a:latin typeface="Arial Narrow"/>
                <a:cs typeface="Arial Narrow"/>
              </a:rPr>
            </a:br>
            <a:r>
              <a:rPr lang="fr-FR" sz="2800" dirty="0">
                <a:solidFill>
                  <a:srgbClr val="000000"/>
                </a:solidFill>
                <a:latin typeface="Arial Narrow"/>
                <a:cs typeface="Arial Narrow"/>
              </a:rPr>
              <a:t>(probabilité pré-test) </a:t>
            </a:r>
            <a:endParaRPr lang="fr-FR" sz="2800" dirty="0" smtClean="0">
              <a:solidFill>
                <a:srgbClr val="000000"/>
              </a:solidFill>
              <a:latin typeface="Arial Narrow"/>
              <a:cs typeface="Arial Narrow"/>
            </a:endParaRPr>
          </a:p>
          <a:p>
            <a:pPr lvl="1"/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âge &lt; 3 </a:t>
            </a:r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mois, </a:t>
            </a:r>
            <a:endParaRPr lang="fr-FR" sz="2400" dirty="0" smtClean="0">
              <a:solidFill>
                <a:srgbClr val="000000"/>
              </a:solidFill>
              <a:latin typeface="Arial Narrow"/>
              <a:cs typeface="Arial Narrow"/>
            </a:endParaRPr>
          </a:p>
          <a:p>
            <a:pPr lvl="1"/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sexe masculin </a:t>
            </a:r>
          </a:p>
          <a:p>
            <a:pPr lvl="1"/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antécédent </a:t>
            </a:r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de </a:t>
            </a:r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PNA ou d’</a:t>
            </a:r>
            <a:r>
              <a:rPr lang="fr-FR" sz="2400" dirty="0" err="1" smtClean="0">
                <a:solidFill>
                  <a:srgbClr val="000000"/>
                </a:solidFill>
                <a:latin typeface="Arial Narrow"/>
                <a:cs typeface="Arial Narrow"/>
              </a:rPr>
              <a:t>uropathie</a:t>
            </a:r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 </a:t>
            </a:r>
          </a:p>
          <a:p>
            <a:pPr lvl="1"/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fièvre </a:t>
            </a:r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isolée &gt; 39°C depuis plus de 48 </a:t>
            </a:r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heures</a:t>
            </a:r>
          </a:p>
          <a:p>
            <a:r>
              <a:rPr lang="fr-FR" sz="2800" dirty="0">
                <a:solidFill>
                  <a:srgbClr val="000000"/>
                </a:solidFill>
                <a:latin typeface="Arial Narrow"/>
                <a:cs typeface="Arial Narrow"/>
              </a:rPr>
              <a:t>Pas d’ECBU sans bandelette urinaire positive sauf</a:t>
            </a:r>
          </a:p>
          <a:p>
            <a:pPr lvl="1"/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nouveau-né </a:t>
            </a:r>
          </a:p>
          <a:p>
            <a:pPr lvl="1"/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patient </a:t>
            </a:r>
            <a:r>
              <a:rPr lang="fr-FR" sz="2400" dirty="0" err="1">
                <a:solidFill>
                  <a:srgbClr val="000000"/>
                </a:solidFill>
                <a:latin typeface="Arial Narrow"/>
                <a:cs typeface="Arial Narrow"/>
              </a:rPr>
              <a:t>neutropénique</a:t>
            </a:r>
            <a:endParaRPr lang="fr-FR" sz="2400" dirty="0">
              <a:solidFill>
                <a:srgbClr val="000000"/>
              </a:solidFill>
              <a:latin typeface="Arial Narrow"/>
              <a:cs typeface="Arial Narrow"/>
            </a:endParaRPr>
          </a:p>
          <a:p>
            <a:pPr lvl="1"/>
            <a:r>
              <a:rPr lang="fr-FR" sz="2400" dirty="0" err="1">
                <a:solidFill>
                  <a:srgbClr val="000000"/>
                </a:solidFill>
                <a:latin typeface="Arial Narrow"/>
                <a:cs typeface="Arial Narrow"/>
              </a:rPr>
              <a:t>sepsis</a:t>
            </a:r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 </a:t>
            </a:r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grave </a:t>
            </a:r>
          </a:p>
          <a:p>
            <a:endParaRPr lang="fr-FR" sz="2800" dirty="0">
              <a:solidFill>
                <a:srgbClr val="000000"/>
              </a:solidFill>
              <a:latin typeface="Arial Narrow"/>
              <a:cs typeface="Arial Narrow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869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0751" y="107576"/>
            <a:ext cx="8042276" cy="1336956"/>
          </a:xfrm>
        </p:spPr>
        <p:txBody>
          <a:bodyPr/>
          <a:lstStyle/>
          <a:p>
            <a:r>
              <a:rPr lang="fr-FR" sz="2800" b="1" dirty="0">
                <a:latin typeface="Arial Narrow"/>
                <a:cs typeface="Arial Narrow"/>
              </a:rPr>
              <a:t>Méthodes de prélèvement </a:t>
            </a:r>
            <a:r>
              <a:rPr lang="fr-FR" sz="2800" b="1" dirty="0" smtClean="0">
                <a:latin typeface="Arial Narrow"/>
                <a:cs typeface="Arial Narrow"/>
              </a:rPr>
              <a:t>de l’examen </a:t>
            </a:r>
            <a:br>
              <a:rPr lang="fr-FR" sz="2800" b="1" dirty="0" smtClean="0">
                <a:latin typeface="Arial Narrow"/>
                <a:cs typeface="Arial Narrow"/>
              </a:rPr>
            </a:br>
            <a:r>
              <a:rPr lang="fr-FR" sz="2800" b="1" dirty="0" smtClean="0">
                <a:latin typeface="Arial Narrow"/>
                <a:cs typeface="Arial Narrow"/>
              </a:rPr>
              <a:t>bactériologique </a:t>
            </a:r>
            <a:r>
              <a:rPr lang="fr-FR" sz="2800" b="1" dirty="0">
                <a:latin typeface="Arial Narrow"/>
                <a:cs typeface="Arial Narrow"/>
              </a:rPr>
              <a:t>des urines </a:t>
            </a:r>
            <a:r>
              <a:rPr lang="fr-FR" sz="2800" b="1" dirty="0" smtClean="0">
                <a:latin typeface="Arial Narrow"/>
                <a:cs typeface="Arial Narrow"/>
              </a:rPr>
              <a:t/>
            </a:r>
            <a:br>
              <a:rPr lang="fr-FR" sz="2800" b="1" dirty="0" smtClean="0">
                <a:latin typeface="Arial Narrow"/>
                <a:cs typeface="Arial Narrow"/>
              </a:rPr>
            </a:br>
            <a:r>
              <a:rPr lang="fr-FR" sz="2800" b="1" dirty="0" smtClean="0">
                <a:latin typeface="Arial Narrow"/>
                <a:cs typeface="Arial Narrow"/>
              </a:rPr>
              <a:t>en </a:t>
            </a:r>
            <a:r>
              <a:rPr lang="fr-FR" sz="2800" b="1" dirty="0">
                <a:latin typeface="Arial Narrow"/>
                <a:cs typeface="Arial Narrow"/>
              </a:rPr>
              <a:t>fonction des résultats des bandelettes urinaires 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4492728"/>
              </p:ext>
            </p:extLst>
          </p:nvPr>
        </p:nvGraphicFramePr>
        <p:xfrm>
          <a:off x="549275" y="1600200"/>
          <a:ext cx="8042274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4154"/>
                <a:gridCol w="2783430"/>
                <a:gridCol w="302469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Leucocytes – ou +</a:t>
                      </a:r>
                    </a:p>
                    <a:p>
                      <a:r>
                        <a:rPr lang="fr-FR" dirty="0" smtClean="0"/>
                        <a:t>Nitrites –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Leucocytes ++ ou +++</a:t>
                      </a:r>
                    </a:p>
                    <a:p>
                      <a:r>
                        <a:rPr lang="fr-FR" dirty="0" smtClean="0"/>
                        <a:t>Nitrites</a:t>
                      </a:r>
                      <a:r>
                        <a:rPr lang="fr-FR" baseline="0" dirty="0" smtClean="0"/>
                        <a:t> + ou ++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Leucocytes</a:t>
                      </a:r>
                      <a:r>
                        <a:rPr lang="fr-FR" baseline="0" dirty="0" smtClean="0"/>
                        <a:t> ++ ou +++</a:t>
                      </a:r>
                    </a:p>
                    <a:p>
                      <a:r>
                        <a:rPr lang="fr-FR" baseline="0" dirty="0" smtClean="0"/>
                        <a:t>Nitrites –</a:t>
                      </a:r>
                    </a:p>
                    <a:p>
                      <a:r>
                        <a:rPr lang="fr-FR" baseline="0" dirty="0" smtClean="0"/>
                        <a:t>Ou Leucocytes +</a:t>
                      </a:r>
                    </a:p>
                    <a:p>
                      <a:r>
                        <a:rPr lang="fr-FR" baseline="0" dirty="0" smtClean="0"/>
                        <a:t>Nitrites +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Pas d’ECBU</a:t>
                      </a:r>
                    </a:p>
                    <a:p>
                      <a:pPr algn="ctr"/>
                      <a:r>
                        <a:rPr lang="fr-FR" dirty="0" smtClean="0"/>
                        <a:t>VPN</a:t>
                      </a:r>
                      <a:r>
                        <a:rPr lang="fr-FR" baseline="0" dirty="0" smtClean="0"/>
                        <a:t> &gt; 95%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ECBU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ECBU</a:t>
                      </a:r>
                    </a:p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dirty="0" smtClean="0"/>
                        <a:t>Prélèvement au jet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dirty="0" smtClean="0"/>
                        <a:t>ou Poche à urines*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dirty="0" smtClean="0"/>
                        <a:t>ou Sondage urinaire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dirty="0" smtClean="0"/>
                        <a:t>ou cathétérisme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sus-pubien</a:t>
                      </a:r>
                      <a:endParaRPr lang="fr-FR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aseline="0" dirty="0" smtClean="0"/>
                        <a:t>Privilégier</a:t>
                      </a:r>
                      <a:endParaRPr lang="fr-FR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dirty="0" smtClean="0"/>
                        <a:t>Sondage urinaire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dirty="0" smtClean="0"/>
                        <a:t>ou cathétérisme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sus-pubien</a:t>
                      </a:r>
                      <a:endParaRPr lang="fr-FR" baseline="0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baseline="0" dirty="0" smtClean="0"/>
                        <a:t>               ¨¨¨¨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dirty="0" smtClean="0"/>
                        <a:t>ou</a:t>
                      </a:r>
                      <a:r>
                        <a:rPr lang="fr-FR" baseline="0" dirty="0" smtClean="0"/>
                        <a:t> p</a:t>
                      </a:r>
                      <a:r>
                        <a:rPr lang="fr-FR" dirty="0" smtClean="0"/>
                        <a:t>rélèvement au jet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dirty="0" smtClean="0"/>
                        <a:t>Poche à urines*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173460" y="6099750"/>
            <a:ext cx="87150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 smtClean="0">
                <a:latin typeface="Arial Narrow"/>
                <a:cs typeface="Arial Narrow"/>
              </a:rPr>
              <a:t>*ECBU </a:t>
            </a:r>
            <a:r>
              <a:rPr lang="fr-FR" sz="2000" b="1" i="1" dirty="0">
                <a:latin typeface="Arial Narrow"/>
                <a:cs typeface="Arial Narrow"/>
              </a:rPr>
              <a:t>prélevé par poche urinaire…Examen peu </a:t>
            </a:r>
            <a:r>
              <a:rPr lang="fr-FR" sz="2000" b="1" i="1" dirty="0" smtClean="0">
                <a:latin typeface="Arial Narrow"/>
                <a:cs typeface="Arial Narrow"/>
              </a:rPr>
              <a:t>fiable car faux positifs fréquents</a:t>
            </a:r>
          </a:p>
          <a:p>
            <a:pPr algn="ctr"/>
            <a:r>
              <a:rPr lang="fr-FR" sz="2000" b="1" i="1" dirty="0" smtClean="0">
                <a:latin typeface="Arial Narrow"/>
                <a:cs typeface="Arial Narrow"/>
              </a:rPr>
              <a:t>du fait de la colonisation périnéale</a:t>
            </a:r>
            <a:endParaRPr lang="fr-FR" sz="2000" b="1" i="1" dirty="0">
              <a:latin typeface="Arial Narrow"/>
              <a:cs typeface="Arial Narrow"/>
            </a:endParaRPr>
          </a:p>
          <a:p>
            <a:pPr algn="ctr"/>
            <a:endParaRPr lang="fr-FR" sz="2000" dirty="0">
              <a:latin typeface="Arial Narrow"/>
              <a:cs typeface="Arial Narrow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178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722106"/>
            <a:ext cx="8056563" cy="1362075"/>
          </a:xfrm>
        </p:spPr>
        <p:txBody>
          <a:bodyPr/>
          <a:lstStyle/>
          <a:p>
            <a:r>
              <a:rPr lang="fr-FR" b="1" dirty="0" smtClean="0">
                <a:latin typeface="Arial Narrow"/>
                <a:cs typeface="Arial Narrow"/>
              </a:rPr>
              <a:t>Traitement probabiliste des </a:t>
            </a:r>
            <a:r>
              <a:rPr lang="fr-FR" b="1" dirty="0">
                <a:latin typeface="Arial Narrow"/>
                <a:cs typeface="Arial Narrow"/>
              </a:rPr>
              <a:t>p</a:t>
            </a:r>
            <a:r>
              <a:rPr lang="fr-FR" b="1" dirty="0" smtClean="0">
                <a:latin typeface="Arial Narrow"/>
                <a:cs typeface="Arial Narrow"/>
              </a:rPr>
              <a:t>yélonéphrites</a:t>
            </a:r>
            <a:endParaRPr lang="fr-FR" b="1" dirty="0">
              <a:latin typeface="Arial Narrow"/>
              <a:cs typeface="Arial Narrow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9275" y="3054967"/>
            <a:ext cx="8056563" cy="1500187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000000"/>
                </a:solidFill>
                <a:latin typeface="Arial Narrow"/>
                <a:cs typeface="Arial Narrow"/>
              </a:rPr>
              <a:t>Jusqu’à l’obtention de l’antibiogramme</a:t>
            </a:r>
            <a:endParaRPr lang="fr-FR" sz="2800" b="1" dirty="0">
              <a:solidFill>
                <a:srgbClr val="000000"/>
              </a:solidFill>
              <a:latin typeface="Arial Narrow"/>
              <a:cs typeface="Arial Narrow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605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atin typeface="Arial Narrow"/>
                <a:cs typeface="Arial Narrow"/>
              </a:rPr>
              <a:t>Enfants hospitalisés</a:t>
            </a:r>
            <a:endParaRPr lang="fr-FR" b="1" dirty="0">
              <a:latin typeface="Arial Narrow"/>
              <a:cs typeface="Arial Narrow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2800" dirty="0" smtClean="0">
                <a:solidFill>
                  <a:srgbClr val="000000"/>
                </a:solidFill>
                <a:latin typeface="Arial Narrow"/>
                <a:cs typeface="Arial Narrow"/>
              </a:rPr>
              <a:t>Critères d’hospitalisations</a:t>
            </a:r>
          </a:p>
          <a:p>
            <a:pPr lvl="1"/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&lt; 3 mois </a:t>
            </a:r>
            <a:endParaRPr lang="fr-FR" sz="2400" dirty="0" smtClean="0">
              <a:solidFill>
                <a:srgbClr val="000000"/>
              </a:solidFill>
              <a:latin typeface="Arial Narrow"/>
              <a:cs typeface="Arial Narrow"/>
            </a:endParaRPr>
          </a:p>
          <a:p>
            <a:pPr lvl="1"/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et</a:t>
            </a:r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/ou </a:t>
            </a:r>
            <a:r>
              <a:rPr lang="fr-FR" sz="2400" dirty="0" err="1" smtClean="0">
                <a:solidFill>
                  <a:srgbClr val="000000"/>
                </a:solidFill>
                <a:latin typeface="Arial Narrow"/>
                <a:cs typeface="Arial Narrow"/>
              </a:rPr>
              <a:t>sepsis</a:t>
            </a:r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 </a:t>
            </a:r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grave</a:t>
            </a:r>
          </a:p>
          <a:p>
            <a:pPr lvl="1"/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et</a:t>
            </a:r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/ou </a:t>
            </a:r>
            <a:r>
              <a:rPr lang="fr-FR" sz="2400" dirty="0" err="1" smtClean="0">
                <a:solidFill>
                  <a:srgbClr val="000000"/>
                </a:solidFill>
                <a:latin typeface="Arial Narrow"/>
                <a:cs typeface="Arial Narrow"/>
              </a:rPr>
              <a:t>uropathie</a:t>
            </a:r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 sévère </a:t>
            </a:r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connue</a:t>
            </a:r>
          </a:p>
          <a:p>
            <a:r>
              <a:rPr lang="fr-FR" sz="2800" dirty="0" smtClean="0">
                <a:solidFill>
                  <a:srgbClr val="000000"/>
                </a:solidFill>
                <a:latin typeface="Arial Narrow"/>
                <a:cs typeface="Arial Narrow"/>
              </a:rPr>
              <a:t>Schémas proposés</a:t>
            </a:r>
          </a:p>
          <a:p>
            <a:pPr lvl="1"/>
            <a:r>
              <a:rPr lang="fr-FR" sz="2800" b="1" u="sng" dirty="0" err="1" smtClean="0">
                <a:solidFill>
                  <a:srgbClr val="000000"/>
                </a:solidFill>
                <a:latin typeface="Arial Narrow"/>
                <a:cs typeface="Arial Narrow"/>
              </a:rPr>
              <a:t>céfotaxime</a:t>
            </a:r>
            <a:r>
              <a:rPr lang="fr-FR" sz="2800" dirty="0" smtClean="0">
                <a:solidFill>
                  <a:srgbClr val="000000"/>
                </a:solidFill>
                <a:latin typeface="Arial Narrow"/>
                <a:cs typeface="Arial Narrow"/>
              </a:rPr>
              <a:t> </a:t>
            </a:r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50 mg/kg/8 heures IV (sans dépasser 6 gr</a:t>
            </a:r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)</a:t>
            </a:r>
          </a:p>
          <a:p>
            <a:pPr marL="349250" lvl="1" indent="0">
              <a:buNone/>
            </a:pPr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                                 	ou</a:t>
            </a:r>
            <a:endParaRPr lang="fr-FR" sz="2400" dirty="0">
              <a:solidFill>
                <a:srgbClr val="000000"/>
              </a:solidFill>
              <a:latin typeface="Arial Narrow"/>
              <a:cs typeface="Arial Narrow"/>
            </a:endParaRPr>
          </a:p>
          <a:p>
            <a:pPr lvl="1"/>
            <a:r>
              <a:rPr lang="fr-FR" sz="2800" b="1" u="sng" dirty="0" err="1">
                <a:solidFill>
                  <a:srgbClr val="000000"/>
                </a:solidFill>
                <a:latin typeface="Arial Narrow"/>
                <a:cs typeface="Arial Narrow"/>
              </a:rPr>
              <a:t>c</a:t>
            </a:r>
            <a:r>
              <a:rPr lang="fr-FR" sz="2800" b="1" u="sng" dirty="0" err="1" smtClean="0">
                <a:solidFill>
                  <a:srgbClr val="000000"/>
                </a:solidFill>
                <a:latin typeface="Arial Narrow"/>
                <a:cs typeface="Arial Narrow"/>
              </a:rPr>
              <a:t>eftriaxone</a:t>
            </a:r>
            <a:r>
              <a:rPr lang="fr-FR" sz="2800" dirty="0" smtClean="0">
                <a:solidFill>
                  <a:srgbClr val="000000"/>
                </a:solidFill>
                <a:latin typeface="Arial Narrow"/>
                <a:cs typeface="Arial Narrow"/>
              </a:rPr>
              <a:t> </a:t>
            </a:r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50 mg/kg/j en 1 </a:t>
            </a:r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IV (sans </a:t>
            </a:r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dépasser 2 </a:t>
            </a:r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gr</a:t>
            </a:r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)</a:t>
            </a:r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                                   				+ </a:t>
            </a:r>
            <a:endParaRPr lang="fr-FR" sz="2400" dirty="0">
              <a:solidFill>
                <a:srgbClr val="000000"/>
              </a:solidFill>
              <a:latin typeface="Arial Narrow"/>
              <a:cs typeface="Arial Narrow"/>
            </a:endParaRPr>
          </a:p>
          <a:p>
            <a:pPr lvl="1"/>
            <a:r>
              <a:rPr lang="fr-FR" sz="2400" b="1" u="sng" dirty="0" err="1" smtClean="0">
                <a:solidFill>
                  <a:srgbClr val="000000"/>
                </a:solidFill>
                <a:latin typeface="Arial Narrow"/>
                <a:cs typeface="Arial Narrow"/>
              </a:rPr>
              <a:t>amikacine</a:t>
            </a:r>
            <a:r>
              <a:rPr lang="fr-FR" sz="2400" b="1" u="sng" dirty="0" smtClean="0">
                <a:solidFill>
                  <a:srgbClr val="000000"/>
                </a:solidFill>
                <a:latin typeface="Arial Narrow"/>
                <a:cs typeface="Arial Narrow"/>
              </a:rPr>
              <a:t> </a:t>
            </a:r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20 à 30 </a:t>
            </a:r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mg/kg/j en 1 injection IV sur 30’ </a:t>
            </a:r>
          </a:p>
          <a:p>
            <a:endParaRPr lang="fr-FR" sz="2800" dirty="0">
              <a:solidFill>
                <a:srgbClr val="000000"/>
              </a:solidFill>
              <a:latin typeface="Arial Narrow"/>
              <a:cs typeface="Arial Narrow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300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483" y="107576"/>
            <a:ext cx="8042276" cy="1336956"/>
          </a:xfrm>
        </p:spPr>
        <p:txBody>
          <a:bodyPr/>
          <a:lstStyle/>
          <a:p>
            <a:r>
              <a:rPr lang="fr-FR" sz="3600" b="1" dirty="0" smtClean="0">
                <a:latin typeface="Arial Narrow"/>
                <a:cs typeface="Arial Narrow"/>
              </a:rPr>
              <a:t>Prise en charge ambulatoire </a:t>
            </a:r>
            <a:br>
              <a:rPr lang="fr-FR" sz="3600" b="1" dirty="0" smtClean="0">
                <a:latin typeface="Arial Narrow"/>
                <a:cs typeface="Arial Narrow"/>
              </a:rPr>
            </a:br>
            <a:r>
              <a:rPr lang="fr-FR" sz="3600" b="1" dirty="0" smtClean="0">
                <a:latin typeface="Arial Narrow"/>
                <a:cs typeface="Arial Narrow"/>
              </a:rPr>
              <a:t>aux urgences pédiatriques</a:t>
            </a:r>
            <a:endParaRPr lang="fr-FR" sz="3600" b="1" dirty="0">
              <a:latin typeface="Arial Narrow"/>
              <a:cs typeface="Arial Narrow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492999"/>
            <a:ext cx="8042276" cy="4343400"/>
          </a:xfrm>
        </p:spPr>
        <p:txBody>
          <a:bodyPr>
            <a:noAutofit/>
          </a:bodyPr>
          <a:lstStyle/>
          <a:p>
            <a:r>
              <a:rPr lang="fr-FR" dirty="0">
                <a:solidFill>
                  <a:srgbClr val="000000"/>
                </a:solidFill>
                <a:latin typeface="Arial Narrow"/>
                <a:cs typeface="Arial Narrow"/>
              </a:rPr>
              <a:t>E</a:t>
            </a:r>
            <a:r>
              <a:rPr lang="fr-FR" dirty="0" smtClean="0">
                <a:solidFill>
                  <a:srgbClr val="000000"/>
                </a:solidFill>
                <a:latin typeface="Arial Narrow"/>
                <a:cs typeface="Arial Narrow"/>
              </a:rPr>
              <a:t>n </a:t>
            </a:r>
            <a:r>
              <a:rPr lang="fr-FR" dirty="0">
                <a:solidFill>
                  <a:srgbClr val="000000"/>
                </a:solidFill>
                <a:latin typeface="Arial Narrow"/>
                <a:cs typeface="Arial Narrow"/>
              </a:rPr>
              <a:t>fonction des </a:t>
            </a:r>
            <a:r>
              <a:rPr lang="fr-FR" dirty="0" smtClean="0">
                <a:solidFill>
                  <a:srgbClr val="000000"/>
                </a:solidFill>
                <a:latin typeface="Arial Narrow"/>
                <a:cs typeface="Arial Narrow"/>
              </a:rPr>
              <a:t>protocoles du service </a:t>
            </a:r>
            <a:endParaRPr lang="fr-FR" dirty="0">
              <a:solidFill>
                <a:srgbClr val="000000"/>
              </a:solidFill>
              <a:latin typeface="Arial Narrow"/>
              <a:cs typeface="Arial Narrow"/>
            </a:endParaRPr>
          </a:p>
          <a:p>
            <a:pPr lvl="1"/>
            <a:r>
              <a:rPr lang="fr-FR" sz="2400" b="1" i="1" u="sng" dirty="0">
                <a:solidFill>
                  <a:srgbClr val="000000"/>
                </a:solidFill>
                <a:latin typeface="Arial Narrow"/>
                <a:cs typeface="Arial Narrow"/>
              </a:rPr>
              <a:t>T</a:t>
            </a:r>
            <a:r>
              <a:rPr lang="fr-FR" sz="2400" b="1" i="1" u="sng" dirty="0" smtClean="0">
                <a:solidFill>
                  <a:srgbClr val="000000"/>
                </a:solidFill>
                <a:latin typeface="Arial Narrow"/>
                <a:cs typeface="Arial Narrow"/>
              </a:rPr>
              <a:t>raitement </a:t>
            </a:r>
            <a:r>
              <a:rPr lang="fr-FR" sz="2400" b="1" i="1" u="sng" dirty="0">
                <a:solidFill>
                  <a:srgbClr val="000000"/>
                </a:solidFill>
                <a:latin typeface="Arial Narrow"/>
                <a:cs typeface="Arial Narrow"/>
              </a:rPr>
              <a:t>par voie IV </a:t>
            </a:r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pendant </a:t>
            </a:r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2 à 4 jours :</a:t>
            </a:r>
          </a:p>
          <a:p>
            <a:pPr lvl="2"/>
            <a:r>
              <a:rPr lang="fr-FR" b="1" u="sng" dirty="0" err="1">
                <a:solidFill>
                  <a:srgbClr val="000000"/>
                </a:solidFill>
                <a:latin typeface="Arial Narrow"/>
                <a:cs typeface="Arial Narrow"/>
              </a:rPr>
              <a:t>amikacine</a:t>
            </a:r>
            <a:r>
              <a:rPr lang="fr-FR" dirty="0">
                <a:solidFill>
                  <a:srgbClr val="000000"/>
                </a:solidFill>
                <a:latin typeface="Arial Narrow"/>
                <a:cs typeface="Arial Narrow"/>
              </a:rPr>
              <a:t> </a:t>
            </a:r>
            <a:r>
              <a:rPr lang="fr-FR" dirty="0" smtClean="0">
                <a:solidFill>
                  <a:srgbClr val="000000"/>
                </a:solidFill>
                <a:latin typeface="Arial Narrow"/>
                <a:cs typeface="Arial Narrow"/>
              </a:rPr>
              <a:t>20 à 30 </a:t>
            </a:r>
            <a:r>
              <a:rPr lang="fr-FR" dirty="0">
                <a:solidFill>
                  <a:srgbClr val="000000"/>
                </a:solidFill>
                <a:latin typeface="Arial Narrow"/>
                <a:cs typeface="Arial Narrow"/>
              </a:rPr>
              <a:t>mg/kg/j en 1 injection sur 30’</a:t>
            </a:r>
          </a:p>
          <a:p>
            <a:pPr lvl="2"/>
            <a:r>
              <a:rPr lang="fr-FR" dirty="0">
                <a:solidFill>
                  <a:srgbClr val="000000"/>
                </a:solidFill>
                <a:latin typeface="Arial Narrow"/>
                <a:cs typeface="Arial Narrow"/>
              </a:rPr>
              <a:t>ou </a:t>
            </a:r>
            <a:r>
              <a:rPr lang="fr-FR" b="1" u="sng" dirty="0" err="1">
                <a:solidFill>
                  <a:srgbClr val="000000"/>
                </a:solidFill>
                <a:latin typeface="Arial Narrow"/>
                <a:cs typeface="Arial Narrow"/>
              </a:rPr>
              <a:t>ceftriaxone</a:t>
            </a:r>
            <a:r>
              <a:rPr lang="fr-FR" dirty="0">
                <a:solidFill>
                  <a:srgbClr val="000000"/>
                </a:solidFill>
                <a:latin typeface="Arial Narrow"/>
                <a:cs typeface="Arial Narrow"/>
              </a:rPr>
              <a:t> 50 mg/kg/j en 1 injection sur 30’ (sans dépasser 2 gr)</a:t>
            </a:r>
          </a:p>
          <a:p>
            <a:pPr lvl="1"/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Ou </a:t>
            </a:r>
            <a:r>
              <a:rPr lang="fr-FR" sz="2400" b="1" i="1" u="sng" dirty="0" smtClean="0">
                <a:solidFill>
                  <a:srgbClr val="000000"/>
                </a:solidFill>
                <a:latin typeface="Arial Narrow"/>
                <a:cs typeface="Arial Narrow"/>
              </a:rPr>
              <a:t>traitement </a:t>
            </a:r>
            <a:r>
              <a:rPr lang="fr-FR" sz="2400" b="1" i="1" u="sng" dirty="0">
                <a:solidFill>
                  <a:srgbClr val="000000"/>
                </a:solidFill>
                <a:latin typeface="Arial Narrow"/>
                <a:cs typeface="Arial Narrow"/>
              </a:rPr>
              <a:t>par voie IM </a:t>
            </a:r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(</a:t>
            </a:r>
            <a:r>
              <a:rPr lang="fr-FR" sz="2400" b="1" u="sng" dirty="0" err="1" smtClean="0">
                <a:solidFill>
                  <a:srgbClr val="000000"/>
                </a:solidFill>
                <a:latin typeface="Arial Narrow"/>
                <a:cs typeface="Arial Narrow"/>
              </a:rPr>
              <a:t>ceftriaxone</a:t>
            </a:r>
            <a:r>
              <a:rPr lang="fr-FR" sz="2400" b="1" u="sng" dirty="0" smtClean="0">
                <a:solidFill>
                  <a:srgbClr val="000000"/>
                </a:solidFill>
                <a:latin typeface="Arial Narrow"/>
                <a:cs typeface="Arial Narrow"/>
              </a:rPr>
              <a:t> </a:t>
            </a:r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50 mg/kg/j en 1 injection (sans dépasser 2 gr)</a:t>
            </a:r>
          </a:p>
          <a:p>
            <a:pPr lvl="1"/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Ou </a:t>
            </a:r>
            <a:r>
              <a:rPr lang="fr-FR" sz="2400" b="1" i="1" u="sng" dirty="0" smtClean="0">
                <a:solidFill>
                  <a:srgbClr val="000000"/>
                </a:solidFill>
                <a:latin typeface="Arial Narrow"/>
                <a:cs typeface="Arial Narrow"/>
              </a:rPr>
              <a:t>traitement oral </a:t>
            </a:r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: </a:t>
            </a:r>
            <a:r>
              <a:rPr lang="fr-FR" sz="2000" b="1" u="sng" dirty="0" err="1">
                <a:solidFill>
                  <a:srgbClr val="000000"/>
                </a:solidFill>
                <a:latin typeface="Arial Narrow"/>
                <a:cs typeface="Arial Narrow"/>
              </a:rPr>
              <a:t>céfixime</a:t>
            </a:r>
            <a:r>
              <a:rPr lang="fr-FR" sz="2000" b="1" u="sng" dirty="0">
                <a:solidFill>
                  <a:srgbClr val="000000"/>
                </a:solidFill>
                <a:latin typeface="Arial Narrow"/>
                <a:cs typeface="Arial Narrow"/>
              </a:rPr>
              <a:t> </a:t>
            </a:r>
            <a:r>
              <a:rPr lang="fr-FR" sz="2000" dirty="0">
                <a:solidFill>
                  <a:srgbClr val="000000"/>
                </a:solidFill>
                <a:latin typeface="Arial Narrow"/>
                <a:cs typeface="Arial Narrow"/>
              </a:rPr>
              <a:t>4 mg/kg toutes les 12 </a:t>
            </a:r>
            <a:r>
              <a:rPr lang="fr-FR" sz="2000" dirty="0" smtClean="0">
                <a:solidFill>
                  <a:srgbClr val="000000"/>
                </a:solidFill>
                <a:latin typeface="Arial Narrow"/>
                <a:cs typeface="Arial Narrow"/>
              </a:rPr>
              <a:t>heures uniquement si </a:t>
            </a:r>
            <a:endParaRPr lang="fr-FR" sz="2400" dirty="0" smtClean="0">
              <a:solidFill>
                <a:srgbClr val="000000"/>
              </a:solidFill>
              <a:latin typeface="Arial Narrow"/>
              <a:cs typeface="Arial Narrow"/>
            </a:endParaRPr>
          </a:p>
          <a:p>
            <a:pPr lvl="2"/>
            <a:r>
              <a:rPr lang="fr-FR" dirty="0" smtClean="0">
                <a:solidFill>
                  <a:srgbClr val="000000"/>
                </a:solidFill>
                <a:latin typeface="Arial Narrow"/>
                <a:cs typeface="Arial Narrow"/>
              </a:rPr>
              <a:t>&gt;3 mois</a:t>
            </a:r>
          </a:p>
          <a:p>
            <a:pPr lvl="2"/>
            <a:r>
              <a:rPr lang="fr-FR" dirty="0">
                <a:solidFill>
                  <a:srgbClr val="000000"/>
                </a:solidFill>
                <a:latin typeface="Arial Narrow"/>
                <a:cs typeface="Arial Narrow"/>
              </a:rPr>
              <a:t>e</a:t>
            </a:r>
            <a:r>
              <a:rPr lang="fr-FR" dirty="0" smtClean="0">
                <a:solidFill>
                  <a:srgbClr val="000000"/>
                </a:solidFill>
                <a:latin typeface="Arial Narrow"/>
                <a:cs typeface="Arial Narrow"/>
              </a:rPr>
              <a:t>t fièvre d’installation récente (&lt; 48 heures)</a:t>
            </a:r>
          </a:p>
          <a:p>
            <a:pPr lvl="2"/>
            <a:r>
              <a:rPr lang="fr-FR" dirty="0">
                <a:solidFill>
                  <a:srgbClr val="000000"/>
                </a:solidFill>
                <a:latin typeface="Arial Narrow"/>
                <a:cs typeface="Arial Narrow"/>
              </a:rPr>
              <a:t>e</a:t>
            </a:r>
            <a:r>
              <a:rPr lang="fr-FR" dirty="0" smtClean="0">
                <a:solidFill>
                  <a:srgbClr val="000000"/>
                </a:solidFill>
                <a:latin typeface="Arial Narrow"/>
                <a:cs typeface="Arial Narrow"/>
              </a:rPr>
              <a:t>t état général conservé, </a:t>
            </a:r>
          </a:p>
          <a:p>
            <a:pPr lvl="2"/>
            <a:r>
              <a:rPr lang="fr-FR" dirty="0">
                <a:solidFill>
                  <a:srgbClr val="000000"/>
                </a:solidFill>
                <a:latin typeface="Arial Narrow"/>
                <a:cs typeface="Arial Narrow"/>
              </a:rPr>
              <a:t>e</a:t>
            </a:r>
            <a:r>
              <a:rPr lang="fr-FR" dirty="0" smtClean="0">
                <a:solidFill>
                  <a:srgbClr val="000000"/>
                </a:solidFill>
                <a:latin typeface="Arial Narrow"/>
                <a:cs typeface="Arial Narrow"/>
              </a:rPr>
              <a:t>t pas d’antécédents d’infection urinaire, ou d’</a:t>
            </a:r>
            <a:r>
              <a:rPr lang="fr-FR" dirty="0" err="1" smtClean="0">
                <a:solidFill>
                  <a:srgbClr val="000000"/>
                </a:solidFill>
                <a:latin typeface="Arial Narrow"/>
                <a:cs typeface="Arial Narrow"/>
              </a:rPr>
              <a:t>uropathie</a:t>
            </a:r>
            <a:r>
              <a:rPr lang="fr-FR" dirty="0" smtClean="0">
                <a:solidFill>
                  <a:srgbClr val="000000"/>
                </a:solidFill>
                <a:latin typeface="Arial Narrow"/>
                <a:cs typeface="Arial Narrow"/>
              </a:rPr>
              <a:t>, ou d’antibiothérapie récente</a:t>
            </a:r>
          </a:p>
          <a:p>
            <a:endParaRPr lang="fr-FR" dirty="0">
              <a:solidFill>
                <a:srgbClr val="000000"/>
              </a:solidFill>
              <a:latin typeface="Arial Narrow"/>
              <a:cs typeface="Arial Narrow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195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4899" y="368501"/>
            <a:ext cx="8042276" cy="1336956"/>
          </a:xfrm>
        </p:spPr>
        <p:txBody>
          <a:bodyPr/>
          <a:lstStyle/>
          <a:p>
            <a:r>
              <a:rPr lang="fr-FR" sz="4000" b="1" dirty="0" smtClean="0">
                <a:latin typeface="Arial Narrow"/>
                <a:cs typeface="Arial Narrow"/>
              </a:rPr>
              <a:t>Prise en charge </a:t>
            </a:r>
            <a:r>
              <a:rPr lang="fr-FR" sz="4000" b="1" dirty="0">
                <a:latin typeface="Arial Narrow"/>
                <a:cs typeface="Arial Narrow"/>
              </a:rPr>
              <a:t>ambulatoire</a:t>
            </a:r>
            <a:br>
              <a:rPr lang="fr-FR" sz="4000" b="1" dirty="0">
                <a:latin typeface="Arial Narrow"/>
                <a:cs typeface="Arial Narrow"/>
              </a:rPr>
            </a:br>
            <a:r>
              <a:rPr lang="fr-FR" sz="4000" b="1" dirty="0">
                <a:latin typeface="Arial Narrow"/>
                <a:cs typeface="Arial Narrow"/>
              </a:rPr>
              <a:t>dans un </a:t>
            </a:r>
            <a:r>
              <a:rPr lang="fr-FR" sz="4000" b="1" dirty="0" smtClean="0">
                <a:latin typeface="Arial Narrow"/>
                <a:cs typeface="Arial Narrow"/>
              </a:rPr>
              <a:t>cabinet libéral</a:t>
            </a:r>
            <a:endParaRPr lang="fr-FR" sz="4000" b="1" dirty="0">
              <a:latin typeface="Arial Narrow"/>
              <a:cs typeface="Arial Narrow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4899" y="1954950"/>
            <a:ext cx="8042276" cy="4343400"/>
          </a:xfrm>
        </p:spPr>
        <p:txBody>
          <a:bodyPr>
            <a:normAutofit/>
          </a:bodyPr>
          <a:lstStyle/>
          <a:p>
            <a:pPr lvl="1"/>
            <a:r>
              <a:rPr lang="fr-FR" sz="2800" b="1" i="1" dirty="0">
                <a:solidFill>
                  <a:srgbClr val="000000"/>
                </a:solidFill>
                <a:latin typeface="Arial Narrow"/>
                <a:cs typeface="Arial Narrow"/>
              </a:rPr>
              <a:t>T</a:t>
            </a:r>
            <a:r>
              <a:rPr lang="fr-FR" sz="2800" b="1" i="1" u="sng" dirty="0" smtClean="0">
                <a:solidFill>
                  <a:srgbClr val="000000"/>
                </a:solidFill>
                <a:latin typeface="Arial Narrow"/>
                <a:cs typeface="Arial Narrow"/>
              </a:rPr>
              <a:t>raitement </a:t>
            </a:r>
            <a:r>
              <a:rPr lang="fr-FR" sz="2800" b="1" i="1" u="sng" dirty="0">
                <a:solidFill>
                  <a:srgbClr val="000000"/>
                </a:solidFill>
                <a:latin typeface="Arial Narrow"/>
                <a:cs typeface="Arial Narrow"/>
              </a:rPr>
              <a:t>par voie IM </a:t>
            </a:r>
            <a:r>
              <a:rPr lang="fr-FR" sz="2800" dirty="0" smtClean="0">
                <a:solidFill>
                  <a:srgbClr val="000000"/>
                </a:solidFill>
                <a:latin typeface="Arial Narrow"/>
                <a:cs typeface="Arial Narrow"/>
              </a:rPr>
              <a:t>(</a:t>
            </a:r>
            <a:r>
              <a:rPr lang="fr-FR" sz="2400" b="1" u="sng" dirty="0" err="1" smtClean="0">
                <a:solidFill>
                  <a:srgbClr val="000000"/>
                </a:solidFill>
                <a:latin typeface="Arial Narrow"/>
                <a:cs typeface="Arial Narrow"/>
              </a:rPr>
              <a:t>ceftriaxone</a:t>
            </a:r>
            <a:r>
              <a:rPr lang="fr-FR" sz="2400" b="1" u="sng" dirty="0" smtClean="0">
                <a:solidFill>
                  <a:srgbClr val="000000"/>
                </a:solidFill>
                <a:latin typeface="Arial Narrow"/>
                <a:cs typeface="Arial Narrow"/>
              </a:rPr>
              <a:t> </a:t>
            </a:r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50 mg/kg/j en 1 injection (sans dépasser 2 gr)</a:t>
            </a:r>
          </a:p>
          <a:p>
            <a:pPr lvl="1"/>
            <a:r>
              <a:rPr lang="fr-FR" sz="2800" dirty="0" smtClean="0">
                <a:solidFill>
                  <a:srgbClr val="000000"/>
                </a:solidFill>
                <a:latin typeface="Arial Narrow"/>
                <a:cs typeface="Arial Narrow"/>
              </a:rPr>
              <a:t>o</a:t>
            </a:r>
            <a:r>
              <a:rPr lang="fr-FR" sz="2800" dirty="0" smtClean="0">
                <a:solidFill>
                  <a:srgbClr val="000000"/>
                </a:solidFill>
                <a:latin typeface="Arial Narrow"/>
                <a:cs typeface="Arial Narrow"/>
              </a:rPr>
              <a:t>u </a:t>
            </a:r>
            <a:r>
              <a:rPr lang="fr-FR" sz="2800" b="1" i="1" u="sng" dirty="0">
                <a:solidFill>
                  <a:srgbClr val="000000"/>
                </a:solidFill>
                <a:latin typeface="Arial Narrow"/>
                <a:cs typeface="Arial Narrow"/>
              </a:rPr>
              <a:t>T</a:t>
            </a:r>
            <a:r>
              <a:rPr lang="fr-FR" sz="2800" b="1" i="1" u="sng" dirty="0" smtClean="0">
                <a:solidFill>
                  <a:srgbClr val="000000"/>
                </a:solidFill>
                <a:latin typeface="Arial Narrow"/>
                <a:cs typeface="Arial Narrow"/>
              </a:rPr>
              <a:t>raitement oral </a:t>
            </a:r>
            <a:r>
              <a:rPr lang="fr-FR" sz="2800" dirty="0" smtClean="0">
                <a:solidFill>
                  <a:srgbClr val="000000"/>
                </a:solidFill>
                <a:latin typeface="Arial Narrow"/>
                <a:cs typeface="Arial Narrow"/>
              </a:rPr>
              <a:t>: </a:t>
            </a:r>
            <a:r>
              <a:rPr lang="fr-FR" sz="2400" b="1" u="sng" dirty="0" err="1">
                <a:solidFill>
                  <a:srgbClr val="000000"/>
                </a:solidFill>
                <a:latin typeface="Arial Narrow"/>
                <a:cs typeface="Arial Narrow"/>
              </a:rPr>
              <a:t>céfixime</a:t>
            </a:r>
            <a:r>
              <a:rPr lang="fr-FR" sz="2400" b="1" u="sng" dirty="0">
                <a:solidFill>
                  <a:srgbClr val="000000"/>
                </a:solidFill>
                <a:latin typeface="Arial Narrow"/>
                <a:cs typeface="Arial Narrow"/>
              </a:rPr>
              <a:t> </a:t>
            </a:r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4 mg/kg toutes les 12 </a:t>
            </a:r>
            <a:r>
              <a:rPr lang="fr-FR" sz="2400" dirty="0" smtClean="0">
                <a:solidFill>
                  <a:srgbClr val="000000"/>
                </a:solidFill>
                <a:latin typeface="Arial Narrow"/>
                <a:cs typeface="Arial Narrow"/>
              </a:rPr>
              <a:t>heures uniquement si </a:t>
            </a:r>
            <a:endParaRPr lang="fr-FR" sz="2800" dirty="0" smtClean="0">
              <a:solidFill>
                <a:srgbClr val="000000"/>
              </a:solidFill>
              <a:latin typeface="Arial Narrow"/>
              <a:cs typeface="Arial Narrow"/>
            </a:endParaRPr>
          </a:p>
          <a:p>
            <a:pPr lvl="2"/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&gt;3 mois</a:t>
            </a:r>
          </a:p>
          <a:p>
            <a:pPr lvl="2"/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et fièvre d’installation récente (&lt; 48 heures)</a:t>
            </a:r>
          </a:p>
          <a:p>
            <a:pPr lvl="2"/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et état général conservé, </a:t>
            </a:r>
          </a:p>
          <a:p>
            <a:pPr lvl="2"/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et pas d’antécédents d’infection urinaire, ou d’</a:t>
            </a:r>
            <a:r>
              <a:rPr lang="fr-FR" sz="2400" dirty="0" err="1">
                <a:solidFill>
                  <a:srgbClr val="000000"/>
                </a:solidFill>
                <a:latin typeface="Arial Narrow"/>
                <a:cs typeface="Arial Narrow"/>
              </a:rPr>
              <a:t>uropathie</a:t>
            </a:r>
            <a:r>
              <a:rPr lang="fr-FR" sz="2400" dirty="0">
                <a:solidFill>
                  <a:srgbClr val="000000"/>
                </a:solidFill>
                <a:latin typeface="Arial Narrow"/>
                <a:cs typeface="Arial Narrow"/>
              </a:rPr>
              <a:t>, ou d’antibiothérapie récente</a:t>
            </a:r>
          </a:p>
          <a:p>
            <a:endParaRPr lang="fr-FR" sz="2800" dirty="0">
              <a:solidFill>
                <a:srgbClr val="000000"/>
              </a:solidFill>
              <a:latin typeface="Arial Narrow"/>
              <a:cs typeface="Arial Narrow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805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Brise.thmx</Template>
  <TotalTime>2872</TotalTime>
  <Words>601</Words>
  <Application>Microsoft Macintosh PowerPoint</Application>
  <PresentationFormat>Présentation à l'écran (4:3)</PresentationFormat>
  <Paragraphs>133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Brise</vt:lpstr>
      <vt:lpstr>Prise en charge des infections urinaires communautaires de l’enfant </vt:lpstr>
      <vt:lpstr>La prise en charge des infections urinaires de l’enfant est à un tournant </vt:lpstr>
      <vt:lpstr>L’émergence de souches d’E. coli résistantes aux C3G</vt:lpstr>
      <vt:lpstr>Comment diagnostiquer une IU chez le nourrisson et le jeune enfant? </vt:lpstr>
      <vt:lpstr>Méthodes de prélèvement de l’examen  bactériologique des urines  en fonction des résultats des bandelettes urinaires </vt:lpstr>
      <vt:lpstr>Traitement probabiliste des pyélonéphrites</vt:lpstr>
      <vt:lpstr>Enfants hospitalisés</vt:lpstr>
      <vt:lpstr>Prise en charge ambulatoire  aux urgences pédiatriques</vt:lpstr>
      <vt:lpstr>Prise en charge ambulatoire dans un cabinet libéral</vt:lpstr>
      <vt:lpstr>Relai du traitement probabiliste des pyélonéphrites</vt:lpstr>
      <vt:lpstr>Relai du  traitement probabiliste </vt:lpstr>
      <vt:lpstr>Présentation PowerPoint</vt:lpstr>
      <vt:lpstr>Traitement probabiliste des cystites</vt:lpstr>
      <vt:lpstr>Traitement probabiliste  des cystites</vt:lpstr>
      <vt:lpstr>Explorations et antibioprophylaxie après une première pyélonéphrite</vt:lpstr>
    </vt:vector>
  </TitlesOfParts>
  <Company>ARREPI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ESCMID Guideline for the diagnosis and management of Candida Diseases 2012: Non neutropenic adult patients</dc:title>
  <dc:creator>Benoit Guery</dc:creator>
  <cp:lastModifiedBy>Robert COHEN</cp:lastModifiedBy>
  <cp:revision>81</cp:revision>
  <dcterms:created xsi:type="dcterms:W3CDTF">2013-04-22T14:21:17Z</dcterms:created>
  <dcterms:modified xsi:type="dcterms:W3CDTF">2014-09-16T22:03:37Z</dcterms:modified>
</cp:coreProperties>
</file>